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4"/>
    <p:sldMasterId id="2147483798" r:id="rId5"/>
  </p:sldMasterIdLst>
  <p:notesMasterIdLst>
    <p:notesMasterId r:id="rId40"/>
  </p:notesMasterIdLst>
  <p:handoutMasterIdLst>
    <p:handoutMasterId r:id="rId41"/>
  </p:handoutMasterIdLst>
  <p:sldIdLst>
    <p:sldId id="304" r:id="rId6"/>
    <p:sldId id="298" r:id="rId7"/>
    <p:sldId id="307" r:id="rId8"/>
    <p:sldId id="309" r:id="rId9"/>
    <p:sldId id="310" r:id="rId10"/>
    <p:sldId id="311" r:id="rId11"/>
    <p:sldId id="312" r:id="rId12"/>
    <p:sldId id="313" r:id="rId13"/>
    <p:sldId id="314" r:id="rId14"/>
    <p:sldId id="315" r:id="rId15"/>
    <p:sldId id="318" r:id="rId16"/>
    <p:sldId id="319" r:id="rId17"/>
    <p:sldId id="321" r:id="rId18"/>
    <p:sldId id="320" r:id="rId19"/>
    <p:sldId id="316" r:id="rId20"/>
    <p:sldId id="322" r:id="rId21"/>
    <p:sldId id="326" r:id="rId22"/>
    <p:sldId id="327" r:id="rId23"/>
    <p:sldId id="328" r:id="rId24"/>
    <p:sldId id="329" r:id="rId25"/>
    <p:sldId id="330" r:id="rId26"/>
    <p:sldId id="331" r:id="rId27"/>
    <p:sldId id="332" r:id="rId28"/>
    <p:sldId id="333" r:id="rId29"/>
    <p:sldId id="325" r:id="rId30"/>
    <p:sldId id="334" r:id="rId31"/>
    <p:sldId id="335" r:id="rId32"/>
    <p:sldId id="336" r:id="rId33"/>
    <p:sldId id="337" r:id="rId34"/>
    <p:sldId id="338" r:id="rId35"/>
    <p:sldId id="339" r:id="rId36"/>
    <p:sldId id="340" r:id="rId37"/>
    <p:sldId id="317" r:id="rId38"/>
    <p:sldId id="306" r:id="rId39"/>
  </p:sldIdLst>
  <p:sldSz cx="12239625" cy="6840538"/>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17AC"/>
    <a:srgbClr val="ECECEC"/>
    <a:srgbClr val="F9F9F9"/>
    <a:srgbClr val="3AC791"/>
    <a:srgbClr val="25BBD4"/>
    <a:srgbClr val="6F1E80"/>
    <a:srgbClr val="3F358B"/>
    <a:srgbClr val="276B9B"/>
    <a:srgbClr val="FFFFF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10" autoAdjust="0"/>
    <p:restoredTop sz="95425"/>
  </p:normalViewPr>
  <p:slideViewPr>
    <p:cSldViewPr>
      <p:cViewPr varScale="1">
        <p:scale>
          <a:sx n="70" d="100"/>
          <a:sy n="70" d="100"/>
        </p:scale>
        <p:origin x="1092" y="78"/>
      </p:cViewPr>
      <p:guideLst>
        <p:guide orient="horz" pos="2155"/>
        <p:guide pos="3855"/>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6" d="100"/>
          <a:sy n="76" d="100"/>
        </p:scale>
        <p:origin x="350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23C31A4-E588-4D7D-8556-3E7A80E3618E}" type="datetimeFigureOut">
              <a:rPr lang="es-MX" smtClean="0"/>
              <a:t>13/10/2018</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A78EEE-C883-43D9-A467-67276DDB57ED}" type="slidenum">
              <a:rPr lang="es-MX" smtClean="0"/>
              <a:t>‹#›</a:t>
            </a:fld>
            <a:endParaRPr lang="es-MX"/>
          </a:p>
        </p:txBody>
      </p:sp>
    </p:spTree>
    <p:extLst>
      <p:ext uri="{BB962C8B-B14F-4D97-AF65-F5344CB8AC3E}">
        <p14:creationId xmlns:p14="http://schemas.microsoft.com/office/powerpoint/2010/main" val="11787014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B0C0AB8-234C-4221-B0DB-DCE2DDF45C4A}" type="datetimeFigureOut">
              <a:rPr lang="es-MX"/>
              <a:pPr>
                <a:defRPr/>
              </a:pPr>
              <a:t>13/10/2018</a:t>
            </a:fld>
            <a:endParaRPr lang="es-MX"/>
          </a:p>
        </p:txBody>
      </p:sp>
      <p:sp>
        <p:nvSpPr>
          <p:cNvPr id="4" name="Slide Image Placeholder 3"/>
          <p:cNvSpPr>
            <a:spLocks noGrp="1" noRot="1" noChangeAspect="1"/>
          </p:cNvSpPr>
          <p:nvPr>
            <p:ph type="sldImg" idx="2"/>
          </p:nvPr>
        </p:nvSpPr>
        <p:spPr>
          <a:xfrm>
            <a:off x="361950" y="685800"/>
            <a:ext cx="61341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MX"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A237F6BD-38D0-4C68-8BC5-3735B63F5FA1}" type="slidenum">
              <a:rPr lang="es-MX"/>
              <a:pPr>
                <a:defRPr/>
              </a:pPr>
              <a:t>‹#›</a:t>
            </a:fld>
            <a:endParaRPr lang="es-MX"/>
          </a:p>
        </p:txBody>
      </p:sp>
    </p:spTree>
    <p:extLst>
      <p:ext uri="{BB962C8B-B14F-4D97-AF65-F5344CB8AC3E}">
        <p14:creationId xmlns:p14="http://schemas.microsoft.com/office/powerpoint/2010/main" val="24100210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7.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2" name="Picture 11"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sp>
        <p:nvSpPr>
          <p:cNvPr id="7" name="Rectangle 6"/>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12911637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sinessCard_04">
    <p:bg>
      <p:bgPr>
        <a:solidFill>
          <a:schemeClr val="bg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96" y="1188021"/>
            <a:ext cx="2880320" cy="2880320"/>
          </a:xfrm>
          <a:prstGeom prst="rect">
            <a:avLst/>
          </a:prstGeom>
        </p:spPr>
      </p:pic>
      <p:sp>
        <p:nvSpPr>
          <p:cNvPr id="5" name="Freeform 4"/>
          <p:cNvSpPr/>
          <p:nvPr userDrawn="1"/>
        </p:nvSpPr>
        <p:spPr>
          <a:xfrm>
            <a:off x="5120640" y="0"/>
            <a:ext cx="7142480" cy="6876653"/>
          </a:xfrm>
          <a:custGeom>
            <a:avLst/>
            <a:gdLst>
              <a:gd name="connsiteX0" fmla="*/ 0 w 7142480"/>
              <a:gd name="connsiteY0" fmla="*/ 0 h 6847840"/>
              <a:gd name="connsiteX1" fmla="*/ 7142480 w 7142480"/>
              <a:gd name="connsiteY1" fmla="*/ 10160 h 6847840"/>
              <a:gd name="connsiteX2" fmla="*/ 7132320 w 7142480"/>
              <a:gd name="connsiteY2" fmla="*/ 6847840 h 6847840"/>
              <a:gd name="connsiteX3" fmla="*/ 1524000 w 7142480"/>
              <a:gd name="connsiteY3" fmla="*/ 6827520 h 6847840"/>
              <a:gd name="connsiteX4" fmla="*/ 0 w 7142480"/>
              <a:gd name="connsiteY4" fmla="*/ 0 h 6847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480" h="6847840">
                <a:moveTo>
                  <a:pt x="0" y="0"/>
                </a:moveTo>
                <a:lnTo>
                  <a:pt x="7142480" y="10160"/>
                </a:lnTo>
                <a:cubicBezTo>
                  <a:pt x="7139093" y="2289387"/>
                  <a:pt x="7135707" y="4568613"/>
                  <a:pt x="7132320" y="6847840"/>
                </a:cubicBezTo>
                <a:lnTo>
                  <a:pt x="1524000" y="6827520"/>
                </a:lnTo>
                <a:lnTo>
                  <a:pt x="0" y="0"/>
                </a:lnTo>
                <a:close/>
              </a:path>
            </a:pathLst>
          </a:cu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rrowheads="1"/>
          </p:cNvSpPr>
          <p:nvPr userDrawn="1"/>
        </p:nvSpPr>
        <p:spPr bwMode="auto">
          <a:xfrm>
            <a:off x="529442" y="6508734"/>
            <a:ext cx="5518362" cy="151895"/>
          </a:xfrm>
          <a:prstGeom prst="rect">
            <a:avLst/>
          </a:prstGeom>
          <a:solidFill>
            <a:schemeClr val="bg1"/>
          </a:solid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90000"/>
                    <a:lumOff val="10000"/>
                  </a:schemeClr>
                </a:solidFill>
                <a:cs typeface="Arial" charset="0"/>
              </a:rPr>
              <a:t>Todos los Derechos Reservados © Valores Corporativos </a:t>
            </a:r>
            <a:r>
              <a:rPr lang="es-ES_tradnl" sz="800" noProof="0" err="1" smtClean="0">
                <a:solidFill>
                  <a:schemeClr val="tx1">
                    <a:lumMod val="90000"/>
                    <a:lumOff val="10000"/>
                  </a:schemeClr>
                </a:solidFill>
                <a:cs typeface="Arial" charset="0"/>
              </a:rPr>
              <a:t>Softtek</a:t>
            </a:r>
            <a:r>
              <a:rPr lang="es-ES_tradnl" sz="800" noProof="0" smtClean="0">
                <a:solidFill>
                  <a:schemeClr val="tx1">
                    <a:lumMod val="90000"/>
                    <a:lumOff val="10000"/>
                  </a:schemeClr>
                </a:solidFill>
                <a:cs typeface="Arial" charset="0"/>
              </a:rPr>
              <a:t> S.A. de C.V. 2018.</a:t>
            </a:r>
            <a:r>
              <a:rPr lang="es-ES_tradnl" sz="800" baseline="0" noProof="0" smtClean="0">
                <a:solidFill>
                  <a:schemeClr val="tx1">
                    <a:lumMod val="90000"/>
                    <a:lumOff val="10000"/>
                  </a:schemeClr>
                </a:solidFill>
                <a:cs typeface="Arial" charset="0"/>
              </a:rPr>
              <a:t> Interno.</a:t>
            </a:r>
            <a:endParaRPr lang="es-ES_tradnl" sz="798" noProof="0" smtClean="0">
              <a:solidFill>
                <a:schemeClr val="tx1">
                  <a:lumMod val="90000"/>
                  <a:lumOff val="10000"/>
                </a:schemeClr>
              </a:solidFill>
              <a:cs typeface="Arial" charset="0"/>
            </a:endParaRPr>
          </a:p>
        </p:txBody>
      </p:sp>
      <p:sp>
        <p:nvSpPr>
          <p:cNvPr id="28" name="Text Placeholder 10"/>
          <p:cNvSpPr>
            <a:spLocks noGrp="1"/>
          </p:cNvSpPr>
          <p:nvPr>
            <p:ph type="body" sz="quarter" idx="18"/>
          </p:nvPr>
        </p:nvSpPr>
        <p:spPr>
          <a:xfrm>
            <a:off x="7127924" y="2600310"/>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29" name="Text Placeholder 10"/>
          <p:cNvSpPr>
            <a:spLocks noGrp="1"/>
          </p:cNvSpPr>
          <p:nvPr>
            <p:ph type="body" sz="quarter" idx="19"/>
          </p:nvPr>
        </p:nvSpPr>
        <p:spPr>
          <a:xfrm>
            <a:off x="7127924" y="3209045"/>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0" name="Text Placeholder 10"/>
          <p:cNvSpPr>
            <a:spLocks noGrp="1"/>
          </p:cNvSpPr>
          <p:nvPr>
            <p:ph type="body" sz="quarter" idx="20"/>
          </p:nvPr>
        </p:nvSpPr>
        <p:spPr>
          <a:xfrm>
            <a:off x="7127924" y="4497639"/>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1" name="Text Placeholder 10"/>
          <p:cNvSpPr>
            <a:spLocks noGrp="1"/>
          </p:cNvSpPr>
          <p:nvPr>
            <p:ph type="body" sz="quarter" idx="21"/>
          </p:nvPr>
        </p:nvSpPr>
        <p:spPr>
          <a:xfrm>
            <a:off x="7127924" y="5118423"/>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2" name="Text Placeholder 10"/>
          <p:cNvSpPr>
            <a:spLocks noGrp="1"/>
          </p:cNvSpPr>
          <p:nvPr>
            <p:ph type="body" sz="quarter" idx="22"/>
          </p:nvPr>
        </p:nvSpPr>
        <p:spPr>
          <a:xfrm>
            <a:off x="7127924" y="690932"/>
            <a:ext cx="4566486" cy="544710"/>
          </a:xfrm>
          <a:prstGeom prst="rect">
            <a:avLst/>
          </a:prstGeom>
          <a:noFill/>
        </p:spPr>
        <p:txBody>
          <a:bodyPr>
            <a:noAutofit/>
          </a:bodyPr>
          <a:lstStyle>
            <a:lvl1pPr marL="0" indent="0" algn="l">
              <a:lnSpc>
                <a:spcPts val="1995"/>
              </a:lnSpc>
              <a:buNone/>
              <a:defRPr sz="1995" b="0" baseline="0">
                <a:solidFill>
                  <a:schemeClr val="tx1">
                    <a:lumMod val="90000"/>
                    <a:lumOff val="1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33" name="Text Placeholder 10"/>
          <p:cNvSpPr>
            <a:spLocks noGrp="1"/>
          </p:cNvSpPr>
          <p:nvPr>
            <p:ph type="body" sz="quarter" idx="23"/>
          </p:nvPr>
        </p:nvSpPr>
        <p:spPr>
          <a:xfrm>
            <a:off x="7127924" y="1311714"/>
            <a:ext cx="4566486" cy="995350"/>
          </a:xfrm>
          <a:prstGeom prst="rect">
            <a:avLst/>
          </a:prstGeom>
          <a:noFill/>
        </p:spPr>
        <p:txBody>
          <a:bodyPr>
            <a:noAutofit/>
          </a:bodyPr>
          <a:lstStyle>
            <a:lvl1pPr marL="0" indent="0" algn="l">
              <a:buNone/>
              <a:defRPr sz="1596" b="0" baseline="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7523" y="2916213"/>
            <a:ext cx="1322214" cy="856754"/>
          </a:xfrm>
          <a:prstGeom prst="rect">
            <a:avLst/>
          </a:prstGeom>
        </p:spPr>
      </p:pic>
      <p:cxnSp>
        <p:nvCxnSpPr>
          <p:cNvPr id="14" name="Straight Connector 13"/>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936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mp;A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userDrawn="1"/>
        </p:nvSpPr>
        <p:spPr>
          <a:xfrm>
            <a:off x="2951460" y="2700189"/>
            <a:ext cx="6361457" cy="1934055"/>
          </a:xfrm>
          <a:prstGeom prst="rect">
            <a:avLst/>
          </a:prstGeom>
          <a:noFill/>
        </p:spPr>
        <p:txBody>
          <a:bodyPr wrap="square" rtlCol="0" anchor="t">
            <a:spAutoFit/>
          </a:bodyPr>
          <a:lstStyle/>
          <a:p>
            <a:pPr algn="ctr"/>
            <a:r>
              <a:rPr lang="es-ES_tradnl" sz="11970" spc="599" noProof="0" smtClean="0">
                <a:solidFill>
                  <a:schemeClr val="bg2"/>
                </a:solidFill>
                <a:latin typeface="Arial"/>
                <a:cs typeface="Arial"/>
              </a:rPr>
              <a:t>Q</a:t>
            </a:r>
            <a:r>
              <a:rPr lang="es-ES_tradnl" sz="7980" spc="599" baseline="30000" noProof="0" smtClean="0">
                <a:solidFill>
                  <a:schemeClr val="bg2"/>
                </a:solidFill>
                <a:latin typeface="Arial"/>
                <a:cs typeface="Arial"/>
              </a:rPr>
              <a:t>&amp;</a:t>
            </a:r>
            <a:r>
              <a:rPr lang="es-ES_tradnl" sz="11970" spc="599" noProof="0" smtClean="0">
                <a:solidFill>
                  <a:schemeClr val="bg2"/>
                </a:solidFill>
                <a:latin typeface="Arial"/>
                <a:cs typeface="Arial"/>
              </a:rPr>
              <a:t>A</a:t>
            </a:r>
            <a:endParaRPr lang="es-ES_tradnl" sz="11970" spc="599" noProof="0">
              <a:solidFill>
                <a:schemeClr val="bg2"/>
              </a:solidFill>
              <a:latin typeface="Arial"/>
              <a:cs typeface="Arial"/>
            </a:endParaRPr>
          </a:p>
        </p:txBody>
      </p:sp>
      <p:pic>
        <p:nvPicPr>
          <p:cNvPr id="7" name="Picture 6"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10730201" y="683966"/>
            <a:ext cx="971553" cy="626214"/>
          </a:xfrm>
          <a:prstGeom prst="rect">
            <a:avLst/>
          </a:prstGeom>
        </p:spPr>
      </p:pic>
      <p:pic>
        <p:nvPicPr>
          <p:cNvPr id="9" name="Picture 8" descr="Softtek-White.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640092" y="467941"/>
            <a:ext cx="1656184" cy="842238"/>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ext uri="{BB962C8B-B14F-4D97-AF65-F5344CB8AC3E}">
        <p14:creationId xmlns:p14="http://schemas.microsoft.com/office/powerpoint/2010/main" val="35476916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4"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390720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8711" y="1336382"/>
            <a:ext cx="10987971" cy="4952377"/>
          </a:xfrm>
        </p:spPr>
        <p:txBody>
          <a:bodyPr/>
          <a:lstStyle>
            <a:lvl1pPr marL="125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lvl4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23850744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lums">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611981" y="1336584"/>
            <a:ext cx="5405834" cy="4952173"/>
          </a:xfrm>
        </p:spPr>
        <p:txBody>
          <a:bodyPr/>
          <a:lstStyle>
            <a:lvl1pPr marL="125696" marR="0" indent="-179566" algn="l" defTabSz="912193" rtl="0" eaLnBrk="0" fontAlgn="base" latinLnBrk="0" hangingPunct="0">
              <a:lnSpc>
                <a:spcPct val="100000"/>
              </a:lnSpc>
              <a:spcBef>
                <a:spcPct val="20000"/>
              </a:spcBef>
              <a:spcAft>
                <a:spcPct val="0"/>
              </a:spcAft>
              <a:buClrTx/>
              <a:buSzTx/>
              <a:buFont typeface="Lucida Grande"/>
              <a:buChar char="›"/>
              <a:tabLst/>
              <a:defRPr sz="1795"/>
            </a:lvl1pPr>
            <a:lvl2pPr marL="538696"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596"/>
            </a:lvl2pPr>
            <a:lvl3pPr marL="71423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397"/>
            </a:lvl3pPr>
            <a:lvl4pPr marL="921695" marR="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Click</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to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edit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Master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text</a:t>
            </a:r>
            <a:r>
              <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795"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styles</a:t>
            </a:r>
            <a:endParaRPr kumimoji="0" lang="es-ES_tradnl" sz="1795"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538696" marR="0" lvl="1"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Second</a:t>
            </a:r>
            <a:r>
              <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596"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596"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714235" marR="0" lvl="2"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Third</a:t>
            </a:r>
            <a:r>
              <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3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3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a:p>
            <a:pPr marL="921695" marR="0" lvl="3"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Fourth</a:t>
            </a:r>
            <a:r>
              <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rPr>
              <a:t> </a:t>
            </a:r>
            <a:r>
              <a:rPr kumimoji="0" lang="es-ES_tradnl" sz="1197" b="0" i="0" u="none" strike="noStrike" kern="1200" cap="none" spc="0" normalizeH="0" baseline="0" noProof="0" dirty="0" err="1" smtClean="0">
                <a:ln>
                  <a:noFill/>
                </a:ln>
                <a:solidFill>
                  <a:srgbClr val="2B2D2E">
                    <a:lumMod val="75000"/>
                    <a:lumOff val="25000"/>
                  </a:srgbClr>
                </a:solidFill>
                <a:effectLst/>
                <a:uLnTx/>
                <a:uFillTx/>
                <a:latin typeface="Arial"/>
                <a:ea typeface="+mn-ea"/>
                <a:cs typeface="Arial"/>
              </a:rPr>
              <a:t>level</a:t>
            </a:r>
            <a:endParaRPr kumimoji="0" lang="es-ES_tradnl" sz="1197" b="0" i="0" u="none" strike="noStrike" kern="1200" cap="none" spc="0" normalizeH="0" baseline="0" noProof="0" dirty="0" smtClean="0">
              <a:ln>
                <a:noFill/>
              </a:ln>
              <a:solidFill>
                <a:srgbClr val="2B2D2E">
                  <a:lumMod val="75000"/>
                  <a:lumOff val="25000"/>
                </a:srgbClr>
              </a:solidFill>
              <a:effectLst/>
              <a:uLnTx/>
              <a:uFillTx/>
              <a:latin typeface="Arial"/>
              <a:ea typeface="+mn-ea"/>
              <a:cs typeface="Arial"/>
            </a:endParaRPr>
          </a:p>
        </p:txBody>
      </p:sp>
      <p:sp>
        <p:nvSpPr>
          <p:cNvPr id="5" name="Content Placeholder 3"/>
          <p:cNvSpPr>
            <a:spLocks noGrp="1"/>
          </p:cNvSpPr>
          <p:nvPr>
            <p:ph sz="half" idx="2"/>
          </p:nvPr>
        </p:nvSpPr>
        <p:spPr>
          <a:xfrm>
            <a:off x="6221810" y="1336584"/>
            <a:ext cx="5405834" cy="4952173"/>
          </a:xfrm>
        </p:spPr>
        <p:txBody>
          <a:bodyPr/>
          <a:lstStyle>
            <a:lvl1pPr>
              <a:defRPr sz="1795"/>
            </a:lvl1pPr>
            <a:lvl2pPr>
              <a:defRPr sz="1596"/>
            </a:lvl2pPr>
            <a:lvl3pPr>
              <a:defRPr sz="1397"/>
            </a:lvl3pPr>
            <a:lvl4pPr>
              <a:defRPr sz="1795"/>
            </a:lvl4pPr>
            <a:lvl5pPr>
              <a:defRPr sz="1795"/>
            </a:lvl5pPr>
            <a:lvl6pPr>
              <a:defRPr sz="1795"/>
            </a:lvl6pPr>
            <a:lvl7pPr>
              <a:defRPr sz="1795"/>
            </a:lvl7pPr>
            <a:lvl8pPr>
              <a:defRPr sz="1795"/>
            </a:lvl8pPr>
            <a:lvl9pPr>
              <a:defRPr sz="1795"/>
            </a:lvl9pPr>
          </a:lstStyle>
          <a:p>
            <a:pPr marL="125696" marR="0" lvl="0" indent="-179566" algn="l" defTabSz="912193" rtl="0" eaLnBrk="0" fontAlgn="base" latinLnBrk="0" hangingPunct="0">
              <a:lnSpc>
                <a:spcPct val="100000"/>
              </a:lnSpc>
              <a:spcBef>
                <a:spcPct val="20000"/>
              </a:spcBef>
              <a:spcAft>
                <a:spcPct val="0"/>
              </a:spcAft>
              <a:buClrTx/>
              <a:buSzTx/>
              <a:buFont typeface="Arial Rounded MT Bold" pitchFamily="34" charset="0"/>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p:txBody>
      </p:sp>
      <p:sp>
        <p:nvSpPr>
          <p:cNvPr id="6" name="Title Placeholder 14"/>
          <p:cNvSpPr>
            <a:spLocks noGrp="1"/>
          </p:cNvSpPr>
          <p:nvPr>
            <p:ph type="title"/>
          </p:nvPr>
        </p:nvSpPr>
        <p:spPr bwMode="auto">
          <a:xfrm>
            <a:off x="611981" y="191599"/>
            <a:ext cx="9630044" cy="847149"/>
          </a:xfrm>
          <a:prstGeom prst="rect">
            <a:avLst/>
          </a:prstGeom>
          <a:noFill/>
          <a:ln w="9525">
            <a:noFill/>
            <a:miter lim="800000"/>
            <a:headEnd/>
            <a:tailEnd/>
          </a:ln>
        </p:spPr>
        <p:txBody>
          <a:bodyPr/>
          <a:lstStyle>
            <a:lvl1pPr>
              <a:defRPr>
                <a:solidFill>
                  <a:schemeClr val="accent2"/>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Tree>
    <p:extLst>
      <p:ext uri="{BB962C8B-B14F-4D97-AF65-F5344CB8AC3E}">
        <p14:creationId xmlns:p14="http://schemas.microsoft.com/office/powerpoint/2010/main" val="168671475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_02">
    <p:spTree>
      <p:nvGrpSpPr>
        <p:cNvPr id="1" name=""/>
        <p:cNvGrpSpPr/>
        <p:nvPr/>
      </p:nvGrpSpPr>
      <p:grpSpPr>
        <a:xfrm>
          <a:off x="0" y="0"/>
          <a:ext cx="0" cy="0"/>
          <a:chOff x="0" y="0"/>
          <a:chExt cx="0" cy="0"/>
        </a:xfrm>
      </p:grpSpPr>
      <p:sp>
        <p:nvSpPr>
          <p:cNvPr id="2" name="Rectangle 1"/>
          <p:cNvSpPr/>
          <p:nvPr userDrawn="1"/>
        </p:nvSpPr>
        <p:spPr>
          <a:xfrm>
            <a:off x="722213" y="1409181"/>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7"/>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8" name="Rectangle 7"/>
          <p:cNvSpPr/>
          <p:nvPr userDrawn="1"/>
        </p:nvSpPr>
        <p:spPr>
          <a:xfrm>
            <a:off x="722213" y="2342899"/>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b="0" i="0" noProof="0">
              <a:latin typeface="Arial"/>
              <a:cs typeface="Arial"/>
            </a:endParaRPr>
          </a:p>
        </p:txBody>
      </p:sp>
      <p:sp>
        <p:nvSpPr>
          <p:cNvPr id="9" name="Text Placeholder 32"/>
          <p:cNvSpPr>
            <a:spLocks noGrp="1"/>
          </p:cNvSpPr>
          <p:nvPr>
            <p:ph type="body" sz="quarter" idx="18"/>
          </p:nvPr>
        </p:nvSpPr>
        <p:spPr>
          <a:xfrm>
            <a:off x="818598" y="2414728"/>
            <a:ext cx="2409643" cy="646421"/>
          </a:xfrm>
        </p:spPr>
        <p:txBody>
          <a:bodyPr/>
          <a:lstStyle>
            <a:lvl1pPr marL="0" indent="0">
              <a:buNone/>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0" name="Rectangle 9"/>
          <p:cNvSpPr/>
          <p:nvPr userDrawn="1"/>
        </p:nvSpPr>
        <p:spPr>
          <a:xfrm>
            <a:off x="722213" y="3276622"/>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1" name="Text Placeholder 32"/>
          <p:cNvSpPr>
            <a:spLocks noGrp="1"/>
          </p:cNvSpPr>
          <p:nvPr>
            <p:ph type="body" sz="quarter" idx="19"/>
          </p:nvPr>
        </p:nvSpPr>
        <p:spPr>
          <a:xfrm>
            <a:off x="818598" y="3348448"/>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2" name="Rectangle 11"/>
          <p:cNvSpPr/>
          <p:nvPr userDrawn="1"/>
        </p:nvSpPr>
        <p:spPr>
          <a:xfrm>
            <a:off x="722213" y="4210340"/>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3" name="Text Placeholder 32"/>
          <p:cNvSpPr>
            <a:spLocks noGrp="1"/>
          </p:cNvSpPr>
          <p:nvPr>
            <p:ph type="body" sz="quarter" idx="20"/>
          </p:nvPr>
        </p:nvSpPr>
        <p:spPr>
          <a:xfrm>
            <a:off x="818598" y="4282169"/>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4" name="Rectangle 13"/>
          <p:cNvSpPr/>
          <p:nvPr userDrawn="1"/>
        </p:nvSpPr>
        <p:spPr>
          <a:xfrm>
            <a:off x="722213" y="5144063"/>
            <a:ext cx="2698800" cy="79007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5" name="Text Placeholder 32"/>
          <p:cNvSpPr>
            <a:spLocks noGrp="1"/>
          </p:cNvSpPr>
          <p:nvPr>
            <p:ph type="body" sz="quarter" idx="21"/>
          </p:nvPr>
        </p:nvSpPr>
        <p:spPr>
          <a:xfrm>
            <a:off x="818598" y="5215890"/>
            <a:ext cx="2409643" cy="646421"/>
          </a:xfrm>
        </p:spPr>
        <p:txBody>
          <a:bodyPr/>
          <a:lstStyle>
            <a:lvl1pPr marL="0" indent="0">
              <a:buNone/>
              <a:defRPr sz="1397" b="0" i="0">
                <a:solidFill>
                  <a:schemeClr val="bg1"/>
                </a:solidFill>
                <a:latin typeface="Arial"/>
                <a:cs typeface="Aria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6" name="Text Placeholder 32"/>
          <p:cNvSpPr>
            <a:spLocks noGrp="1"/>
          </p:cNvSpPr>
          <p:nvPr>
            <p:ph type="body" sz="quarter" idx="15"/>
          </p:nvPr>
        </p:nvSpPr>
        <p:spPr>
          <a:xfrm>
            <a:off x="3710170" y="148100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7" name="Text Placeholder 32"/>
          <p:cNvSpPr>
            <a:spLocks noGrp="1"/>
          </p:cNvSpPr>
          <p:nvPr>
            <p:ph type="body" sz="quarter" idx="22"/>
          </p:nvPr>
        </p:nvSpPr>
        <p:spPr>
          <a:xfrm>
            <a:off x="3710170" y="241472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8" name="Text Placeholder 32"/>
          <p:cNvSpPr>
            <a:spLocks noGrp="1"/>
          </p:cNvSpPr>
          <p:nvPr>
            <p:ph type="body" sz="quarter" idx="23"/>
          </p:nvPr>
        </p:nvSpPr>
        <p:spPr>
          <a:xfrm>
            <a:off x="3710170" y="3348444"/>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19" name="Text Placeholder 32"/>
          <p:cNvSpPr>
            <a:spLocks noGrp="1"/>
          </p:cNvSpPr>
          <p:nvPr>
            <p:ph type="body" sz="quarter" idx="24"/>
          </p:nvPr>
        </p:nvSpPr>
        <p:spPr>
          <a:xfrm>
            <a:off x="3710170" y="428216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1" name="Text Placeholder 32"/>
          <p:cNvSpPr>
            <a:spLocks noGrp="1"/>
          </p:cNvSpPr>
          <p:nvPr>
            <p:ph type="body" sz="quarter" idx="25"/>
          </p:nvPr>
        </p:nvSpPr>
        <p:spPr>
          <a:xfrm>
            <a:off x="3710170" y="5215885"/>
            <a:ext cx="7807242" cy="646422"/>
          </a:xfrm>
        </p:spPr>
        <p:txBody>
          <a:bodyPr/>
          <a:lstStyle>
            <a:lvl1pPr marL="0" indent="-140061">
              <a:buFont typeface="Lucida Grande"/>
              <a:buChar char="›"/>
              <a:defRPr sz="1397"/>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Tree>
    <p:extLst>
      <p:ext uri="{BB962C8B-B14F-4D97-AF65-F5344CB8AC3E}">
        <p14:creationId xmlns:p14="http://schemas.microsoft.com/office/powerpoint/2010/main" val="21368089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_03">
    <p:spTree>
      <p:nvGrpSpPr>
        <p:cNvPr id="1" name=""/>
        <p:cNvGrpSpPr/>
        <p:nvPr/>
      </p:nvGrpSpPr>
      <p:grpSpPr>
        <a:xfrm>
          <a:off x="0" y="0"/>
          <a:ext cx="0" cy="0"/>
          <a:chOff x="0" y="0"/>
          <a:chExt cx="0" cy="0"/>
        </a:xfrm>
      </p:grpSpPr>
      <p:sp>
        <p:nvSpPr>
          <p:cNvPr id="22" name="Rectangle 21"/>
          <p:cNvSpPr/>
          <p:nvPr userDrawn="1"/>
        </p:nvSpPr>
        <p:spPr>
          <a:xfrm>
            <a:off x="8818612"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3" name="Rectangle 22"/>
          <p:cNvSpPr/>
          <p:nvPr userDrawn="1"/>
        </p:nvSpPr>
        <p:spPr>
          <a:xfrm>
            <a:off x="8818612"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9" name="Rectangle 18"/>
          <p:cNvSpPr/>
          <p:nvPr userDrawn="1"/>
        </p:nvSpPr>
        <p:spPr>
          <a:xfrm>
            <a:off x="61198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1" name="Rectangle 20"/>
          <p:cNvSpPr/>
          <p:nvPr userDrawn="1"/>
        </p:nvSpPr>
        <p:spPr>
          <a:xfrm>
            <a:off x="61198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7" name="Rectangle 16"/>
          <p:cNvSpPr/>
          <p:nvPr userDrawn="1"/>
        </p:nvSpPr>
        <p:spPr>
          <a:xfrm>
            <a:off x="3421013"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8" name="Rectangle 17"/>
          <p:cNvSpPr/>
          <p:nvPr userDrawn="1"/>
        </p:nvSpPr>
        <p:spPr>
          <a:xfrm>
            <a:off x="3421013"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16" name="Rectangle 15"/>
          <p:cNvSpPr/>
          <p:nvPr userDrawn="1"/>
        </p:nvSpPr>
        <p:spPr>
          <a:xfrm>
            <a:off x="722214" y="2414724"/>
            <a:ext cx="2602414" cy="3519408"/>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2" name="Rectangle 1"/>
          <p:cNvSpPr/>
          <p:nvPr userDrawn="1"/>
        </p:nvSpPr>
        <p:spPr>
          <a:xfrm>
            <a:off x="722214" y="1409181"/>
            <a:ext cx="2602414" cy="1005545"/>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noProof="0"/>
          </a:p>
        </p:txBody>
      </p:sp>
      <p:sp>
        <p:nvSpPr>
          <p:cNvPr id="3" name="Title 2"/>
          <p:cNvSpPr>
            <a:spLocks noGrp="1"/>
          </p:cNvSpPr>
          <p:nvPr>
            <p:ph type="title"/>
          </p:nvPr>
        </p:nvSpPr>
        <p:spPr/>
        <p:txBody>
          <a:bodyPr/>
          <a:lstStyle/>
          <a:p>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a:p>
        </p:txBody>
      </p:sp>
      <p:sp>
        <p:nvSpPr>
          <p:cNvPr id="4" name="Text Placeholder 32"/>
          <p:cNvSpPr>
            <a:spLocks noGrp="1"/>
          </p:cNvSpPr>
          <p:nvPr>
            <p:ph type="body" sz="quarter" idx="17"/>
          </p:nvPr>
        </p:nvSpPr>
        <p:spPr>
          <a:xfrm>
            <a:off x="8185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5" name="Text Placeholder 32"/>
          <p:cNvSpPr>
            <a:spLocks noGrp="1"/>
          </p:cNvSpPr>
          <p:nvPr>
            <p:ph type="body" sz="quarter" idx="18"/>
          </p:nvPr>
        </p:nvSpPr>
        <p:spPr>
          <a:xfrm>
            <a:off x="8185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27" name="Text Placeholder 32"/>
          <p:cNvSpPr>
            <a:spLocks noGrp="1"/>
          </p:cNvSpPr>
          <p:nvPr>
            <p:ph type="body" sz="quarter" idx="19"/>
          </p:nvPr>
        </p:nvSpPr>
        <p:spPr>
          <a:xfrm>
            <a:off x="3517400"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28" name="Text Placeholder 32"/>
          <p:cNvSpPr>
            <a:spLocks noGrp="1"/>
          </p:cNvSpPr>
          <p:nvPr>
            <p:ph type="body" sz="quarter" idx="20"/>
          </p:nvPr>
        </p:nvSpPr>
        <p:spPr>
          <a:xfrm>
            <a:off x="3517400"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0" name="Text Placeholder 32"/>
          <p:cNvSpPr>
            <a:spLocks noGrp="1"/>
          </p:cNvSpPr>
          <p:nvPr>
            <p:ph type="body" sz="quarter" idx="21"/>
          </p:nvPr>
        </p:nvSpPr>
        <p:spPr>
          <a:xfrm>
            <a:off x="6216199"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1" name="Text Placeholder 32"/>
          <p:cNvSpPr>
            <a:spLocks noGrp="1"/>
          </p:cNvSpPr>
          <p:nvPr>
            <p:ph type="body" sz="quarter" idx="22"/>
          </p:nvPr>
        </p:nvSpPr>
        <p:spPr>
          <a:xfrm>
            <a:off x="6216199"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
        <p:nvSpPr>
          <p:cNvPr id="33" name="Text Placeholder 32"/>
          <p:cNvSpPr>
            <a:spLocks noGrp="1"/>
          </p:cNvSpPr>
          <p:nvPr>
            <p:ph type="body" sz="quarter" idx="23"/>
          </p:nvPr>
        </p:nvSpPr>
        <p:spPr>
          <a:xfrm>
            <a:off x="8914998" y="1481003"/>
            <a:ext cx="2409643" cy="861896"/>
          </a:xfrm>
        </p:spPr>
        <p:txBody>
          <a:bodyPr/>
          <a:lstStyle>
            <a:lvl1pPr marL="0" indent="0">
              <a:buNone/>
              <a:defRPr sz="1596"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p:txBody>
      </p:sp>
      <p:sp>
        <p:nvSpPr>
          <p:cNvPr id="34" name="Text Placeholder 32"/>
          <p:cNvSpPr>
            <a:spLocks noGrp="1"/>
          </p:cNvSpPr>
          <p:nvPr>
            <p:ph type="body" sz="quarter" idx="24"/>
          </p:nvPr>
        </p:nvSpPr>
        <p:spPr>
          <a:xfrm>
            <a:off x="8914998" y="2486548"/>
            <a:ext cx="2409643" cy="3375759"/>
          </a:xfrm>
        </p:spPr>
        <p:txBody>
          <a:bodyPr/>
          <a:lstStyle>
            <a:lvl1pPr marL="83935" marR="0" indent="-83935" algn="l" defTabSz="912193" rtl="0" eaLnBrk="0" fontAlgn="base" latinLnBrk="0" hangingPunct="0">
              <a:lnSpc>
                <a:spcPct val="100000"/>
              </a:lnSpc>
              <a:spcBef>
                <a:spcPct val="20000"/>
              </a:spcBef>
              <a:spcAft>
                <a:spcPct val="0"/>
              </a:spcAft>
              <a:buClrTx/>
              <a:buSzTx/>
              <a:buFont typeface="Lucida Grande"/>
              <a:buChar char="›"/>
              <a:tabLst/>
              <a:defRPr sz="1397" b="0">
                <a:solidFill>
                  <a:schemeClr val="bg1"/>
                </a:solidFill>
              </a:defRPr>
            </a:lvl1p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marL="83935" marR="0" lvl="0" indent="-83935" algn="l" defTabSz="912193" rtl="0" eaLnBrk="0" fontAlgn="base" latinLnBrk="0" hangingPunct="0">
              <a:lnSpc>
                <a:spcPct val="100000"/>
              </a:lnSpc>
              <a:spcBef>
                <a:spcPct val="20000"/>
              </a:spcBef>
              <a:spcAft>
                <a:spcPct val="0"/>
              </a:spcAft>
              <a:buClrTx/>
              <a:buSzTx/>
              <a:buFont typeface="Lucida Grande"/>
              <a:buChar char="›"/>
              <a:tabLst/>
              <a:defRPr/>
            </a:pPr>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0"/>
            <a:endParaRPr lang="es-ES_tradnl" noProof="0" dirty="0" smtClean="0"/>
          </a:p>
          <a:p>
            <a:pPr lvl="0"/>
            <a:endParaRPr lang="es-ES_tradnl" noProof="0" dirty="0" smtClean="0"/>
          </a:p>
          <a:p>
            <a:pPr lvl="0"/>
            <a:endParaRPr lang="es-ES_tradnl" noProof="0" dirty="0" smtClean="0"/>
          </a:p>
          <a:p>
            <a:pPr lvl="0"/>
            <a:endParaRPr lang="es-ES_tradnl" noProof="0" dirty="0" smtClean="0"/>
          </a:p>
        </p:txBody>
      </p:sp>
    </p:spTree>
    <p:extLst>
      <p:ext uri="{BB962C8B-B14F-4D97-AF65-F5344CB8AC3E}">
        <p14:creationId xmlns:p14="http://schemas.microsoft.com/office/powerpoint/2010/main" val="37911797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8" name="Picture 7" descr="value.wmf"/>
          <p:cNvPicPr>
            <a:picLocks noChangeAspect="1"/>
          </p:cNvPicPr>
          <p:nvPr userDrawn="1"/>
        </p:nvPicPr>
        <p:blipFill>
          <a:blip r:embed="rId3"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11" name="Picture 10"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ver_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5"/>
          <p:cNvSpPr>
            <a:spLocks noGrp="1"/>
          </p:cNvSpPr>
          <p:nvPr>
            <p:ph type="title" hasCustomPrompt="1"/>
          </p:nvPr>
        </p:nvSpPr>
        <p:spPr>
          <a:xfrm>
            <a:off x="433057" y="2275289"/>
            <a:ext cx="5879528" cy="1939266"/>
          </a:xfrm>
          <a:prstGeom prst="rect">
            <a:avLst/>
          </a:prstGeom>
        </p:spPr>
        <p:txBody>
          <a:bodyPr anchor="b">
            <a:normAutofit/>
          </a:bodyPr>
          <a:lstStyle>
            <a:lvl1pPr algn="l">
              <a:lnSpc>
                <a:spcPct val="90000"/>
              </a:lnSpc>
              <a:defRPr sz="3990" b="0" spc="0" baseline="0">
                <a:solidFill>
                  <a:schemeClr val="bg1"/>
                </a:solidFill>
                <a:effectLst/>
                <a:latin typeface="Arial" pitchFamily="34" charset="0"/>
                <a:cs typeface="Arial" pitchFamily="34" charset="0"/>
              </a:defRPr>
            </a:lvl1pPr>
          </a:lstStyle>
          <a:p>
            <a:r>
              <a:rPr lang="en-US" noProof="0" dirty="0" smtClean="0"/>
              <a:t>Click To Edit Master Title Style</a:t>
            </a:r>
            <a:endParaRPr lang="en-US" noProof="0" dirty="0"/>
          </a:p>
        </p:txBody>
      </p:sp>
      <p:sp>
        <p:nvSpPr>
          <p:cNvPr id="16" name="Text Placeholder 17"/>
          <p:cNvSpPr>
            <a:spLocks noGrp="1"/>
          </p:cNvSpPr>
          <p:nvPr>
            <p:ph type="body" sz="quarter" idx="11"/>
          </p:nvPr>
        </p:nvSpPr>
        <p:spPr>
          <a:xfrm>
            <a:off x="433057" y="4286382"/>
            <a:ext cx="5879528" cy="790071"/>
          </a:xfrm>
          <a:prstGeom prst="rect">
            <a:avLst/>
          </a:prstGeom>
        </p:spPr>
        <p:txBody>
          <a:bodyPr>
            <a:noAutofit/>
          </a:bodyPr>
          <a:lstStyle>
            <a:lvl1pPr marL="0" indent="0" algn="l">
              <a:lnSpc>
                <a:spcPct val="80000"/>
              </a:lnSpc>
              <a:buNone/>
              <a:defRPr sz="1995">
                <a:solidFill>
                  <a:schemeClr val="bg1"/>
                </a:solidFill>
                <a:effectLst/>
                <a:latin typeface="Arial" pitchFamily="34" charset="0"/>
                <a:cs typeface="Arial" pitchFamily="34" charset="0"/>
              </a:defRPr>
            </a:lvl1pPr>
            <a:lvl2pPr marL="0" indent="0" algn="l">
              <a:buNone/>
              <a:defRPr sz="1596">
                <a:solidFill>
                  <a:schemeClr val="bg1"/>
                </a:solidFill>
                <a:effectLst/>
                <a:latin typeface="Arial" pitchFamily="34" charset="0"/>
                <a:cs typeface="Arial" pitchFamily="34" charset="0"/>
              </a:defRPr>
            </a:lvl2pPr>
            <a:lvl3pPr marL="912193" indent="0">
              <a:buNone/>
              <a:defRPr sz="1795"/>
            </a:lvl3pPr>
            <a:lvl4pPr marL="1368290" indent="0">
              <a:buNone/>
              <a:defRPr sz="1795"/>
            </a:lvl4pPr>
            <a:lvl5pPr marL="1824387" indent="0">
              <a:buNone/>
              <a:defRPr sz="1795"/>
            </a:lvl5pPr>
          </a:lstStyle>
          <a:p>
            <a:pPr lvl="0"/>
            <a:r>
              <a:rPr lang="en-US" noProof="0" smtClean="0"/>
              <a:t>Click to edit Master text styles</a:t>
            </a:r>
          </a:p>
          <a:p>
            <a:pPr lvl="1"/>
            <a:r>
              <a:rPr lang="en-US" noProof="0" smtClean="0"/>
              <a:t>Second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393" y="0"/>
            <a:ext cx="1779987" cy="1779987"/>
          </a:xfrm>
          <a:prstGeom prst="rect">
            <a:avLst/>
          </a:prstGeom>
        </p:spPr>
      </p:pic>
      <p:pic>
        <p:nvPicPr>
          <p:cNvPr id="9" name="Picture 8"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868541"/>
            <a:ext cx="934227" cy="602156"/>
          </a:xfrm>
          <a:prstGeom prst="rect">
            <a:avLst/>
          </a:prstGeom>
        </p:spPr>
      </p:pic>
      <p:sp>
        <p:nvSpPr>
          <p:cNvPr id="11" name="Rectangle 10"/>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bg1"/>
                </a:solidFill>
                <a:cs typeface="Arial" charset="0"/>
              </a:rPr>
              <a:t>Todos los Derechos Reservados © Valores Corporativos </a:t>
            </a:r>
            <a:r>
              <a:rPr lang="es-ES_tradnl" sz="800" noProof="0" err="1" smtClean="0">
                <a:solidFill>
                  <a:schemeClr val="bg1"/>
                </a:solidFill>
                <a:cs typeface="Arial" charset="0"/>
              </a:rPr>
              <a:t>Softtek</a:t>
            </a:r>
            <a:r>
              <a:rPr lang="es-ES_tradnl" sz="800" noProof="0" smtClean="0">
                <a:solidFill>
                  <a:schemeClr val="bg1"/>
                </a:solidFill>
                <a:cs typeface="Arial" charset="0"/>
              </a:rPr>
              <a:t> S.A. de C.V. 2018. Interno.</a:t>
            </a:r>
            <a:endParaRPr lang="es-ES_tradnl" sz="798" noProof="0" smtClean="0">
              <a:solidFill>
                <a:schemeClr val="bg1"/>
              </a:solidFill>
              <a:cs typeface="Arial" charset="0"/>
            </a:endParaRPr>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9"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1" name="Picture 10"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2" name="Picture 11"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9" name="Rectangle 8"/>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rgbClr val="5117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rgbClr val="5117AC"/>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Bumper_Slide">
    <p:spTree>
      <p:nvGrpSpPr>
        <p:cNvPr id="1" name=""/>
        <p:cNvGrpSpPr/>
        <p:nvPr/>
      </p:nvGrpSpPr>
      <p:grpSpPr>
        <a:xfrm>
          <a:off x="0" y="0"/>
          <a:ext cx="0" cy="0"/>
          <a:chOff x="0" y="0"/>
          <a:chExt cx="0" cy="0"/>
        </a:xfrm>
      </p:grpSpPr>
      <p:sp>
        <p:nvSpPr>
          <p:cNvPr id="2" name="Freeform 1"/>
          <p:cNvSpPr/>
          <p:nvPr userDrawn="1"/>
        </p:nvSpPr>
        <p:spPr>
          <a:xfrm>
            <a:off x="0" y="-17585"/>
            <a:ext cx="6858000" cy="6858123"/>
          </a:xfrm>
          <a:custGeom>
            <a:avLst/>
            <a:gdLst>
              <a:gd name="connsiteX0" fmla="*/ 0 w 6858000"/>
              <a:gd name="connsiteY0" fmla="*/ 0 h 6875585"/>
              <a:gd name="connsiteX1" fmla="*/ 5292969 w 6858000"/>
              <a:gd name="connsiteY1" fmla="*/ 0 h 6875585"/>
              <a:gd name="connsiteX2" fmla="*/ 6858000 w 6858000"/>
              <a:gd name="connsiteY2" fmla="*/ 6875585 h 6875585"/>
              <a:gd name="connsiteX3" fmla="*/ 0 w 6858000"/>
              <a:gd name="connsiteY3" fmla="*/ 6875585 h 6875585"/>
              <a:gd name="connsiteX4" fmla="*/ 0 w 6858000"/>
              <a:gd name="connsiteY4" fmla="*/ 0 h 6875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0" h="6875585">
                <a:moveTo>
                  <a:pt x="0" y="0"/>
                </a:moveTo>
                <a:lnTo>
                  <a:pt x="5292969" y="0"/>
                </a:lnTo>
                <a:lnTo>
                  <a:pt x="6858000" y="6875585"/>
                </a:lnTo>
                <a:lnTo>
                  <a:pt x="0" y="687558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10626158" y="-97411"/>
            <a:ext cx="1584176" cy="69557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19"/>
          <p:cNvSpPr>
            <a:spLocks noGrp="1"/>
          </p:cNvSpPr>
          <p:nvPr>
            <p:ph type="title" hasCustomPrompt="1"/>
          </p:nvPr>
        </p:nvSpPr>
        <p:spPr>
          <a:xfrm>
            <a:off x="542688" y="1003497"/>
            <a:ext cx="4464496" cy="1872208"/>
          </a:xfrm>
          <a:prstGeom prst="rect">
            <a:avLst/>
          </a:prstGeom>
        </p:spPr>
        <p:txBody>
          <a:bodyPr anchor="t">
            <a:normAutofit/>
          </a:bodyPr>
          <a:lstStyle>
            <a:lvl1pPr algn="l">
              <a:lnSpc>
                <a:spcPct val="80000"/>
              </a:lnSpc>
              <a:defRPr sz="4389" b="0" baseline="0">
                <a:solidFill>
                  <a:schemeClr val="bg1"/>
                </a:solidFill>
                <a:latin typeface="Arial" pitchFamily="34" charset="0"/>
                <a:cs typeface="Arial" pitchFamily="34" charset="0"/>
              </a:defRPr>
            </a:lvl1pPr>
          </a:lstStyle>
          <a:p>
            <a:r>
              <a:rPr lang="es-ES_tradnl" noProof="0" dirty="0" err="1" smtClean="0"/>
              <a:t>Click</a:t>
            </a:r>
            <a:r>
              <a:rPr lang="es-ES_tradnl" noProof="0" dirty="0" smtClean="0"/>
              <a:t> to </a:t>
            </a:r>
            <a:br>
              <a:rPr lang="es-ES_tradnl" noProof="0" dirty="0" smtClean="0"/>
            </a:br>
            <a:r>
              <a:rPr lang="es-ES_tradnl" noProof="0" dirty="0" err="1" smtClean="0"/>
              <a:t>edit</a:t>
            </a:r>
            <a:r>
              <a:rPr lang="es-ES_tradnl" noProof="0" dirty="0" smtClean="0"/>
              <a:t> Master </a:t>
            </a:r>
            <a:br>
              <a:rPr lang="es-ES_tradnl" noProof="0" dirty="0" smtClean="0"/>
            </a:br>
            <a:r>
              <a:rPr lang="es-ES_tradnl" noProof="0" dirty="0" err="1" smtClean="0"/>
              <a:t>title</a:t>
            </a:r>
            <a:r>
              <a:rPr lang="es-ES_tradnl" noProof="0" dirty="0" smtClean="0"/>
              <a:t> </a:t>
            </a:r>
            <a:r>
              <a:rPr lang="es-ES_tradnl" noProof="0" dirty="0" err="1" smtClean="0"/>
              <a:t>style</a:t>
            </a:r>
            <a:endParaRPr lang="es-ES_tradnl" noProof="0" dirty="0"/>
          </a:p>
        </p:txBody>
      </p:sp>
      <p:pic>
        <p:nvPicPr>
          <p:cNvPr id="13" name="Picture 12" descr="value.wmf"/>
          <p:cNvPicPr>
            <a:picLocks noChangeAspect="1"/>
          </p:cNvPicPr>
          <p:nvPr userDrawn="1"/>
        </p:nvPicPr>
        <p:blipFill>
          <a:blip r:embed="rId2"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2363631" y="5934051"/>
            <a:ext cx="822611" cy="530214"/>
          </a:xfrm>
          <a:prstGeom prst="rect">
            <a:avLst/>
          </a:prstGeom>
        </p:spPr>
      </p:pic>
      <p:pic>
        <p:nvPicPr>
          <p:cNvPr id="14" name="Picture 13" descr="Softtek-White.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8959" y="5724525"/>
            <a:ext cx="1454632" cy="739740"/>
          </a:xfrm>
          <a:prstGeom prst="rect">
            <a:avLst/>
          </a:prstGeom>
        </p:spPr>
      </p:pic>
      <p:sp>
        <p:nvSpPr>
          <p:cNvPr id="10" name="Rectangle 9"/>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usiness cards layou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10"/>
          <p:cNvSpPr>
            <a:spLocks noGrp="1"/>
          </p:cNvSpPr>
          <p:nvPr>
            <p:ph type="body" sz="quarter" idx="12"/>
          </p:nvPr>
        </p:nvSpPr>
        <p:spPr>
          <a:xfrm>
            <a:off x="7238990" y="4715669"/>
            <a:ext cx="4566486" cy="544710"/>
          </a:xfrm>
          <a:prstGeom prst="rect">
            <a:avLst/>
          </a:prstGeom>
        </p:spPr>
        <p:txBody>
          <a:bodyPr>
            <a:noAutofit/>
          </a:bodyPr>
          <a:lstStyle>
            <a:lvl1pPr marL="0" indent="0" algn="r">
              <a:lnSpc>
                <a:spcPts val="1995"/>
              </a:lnSpc>
              <a:buNone/>
              <a:defRPr sz="1995" b="0" baseline="0">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Text Placeholder 10"/>
          <p:cNvSpPr>
            <a:spLocks noGrp="1"/>
          </p:cNvSpPr>
          <p:nvPr>
            <p:ph type="body" sz="quarter" idx="13"/>
          </p:nvPr>
        </p:nvSpPr>
        <p:spPr>
          <a:xfrm>
            <a:off x="7238990" y="5366340"/>
            <a:ext cx="4566486" cy="720929"/>
          </a:xfrm>
          <a:prstGeom prst="rect">
            <a:avLst/>
          </a:prstGeom>
        </p:spPr>
        <p:txBody>
          <a:bodyPr>
            <a:noAutofit/>
          </a:bodyPr>
          <a:lstStyle>
            <a:lvl1pPr marL="0" indent="0" algn="r">
              <a:buNone/>
              <a:defRPr sz="1596" b="0" baseline="0">
                <a:solidFill>
                  <a:schemeClr val="tx1">
                    <a:lumMod val="50000"/>
                    <a:lumOff val="50000"/>
                  </a:schemeClr>
                </a:solidFill>
                <a:latin typeface="Arial"/>
                <a:cs typeface="Arial"/>
              </a:defRPr>
            </a:lvl1pPr>
            <a:lvl2pPr>
              <a:buNone/>
              <a:defRPr/>
            </a:lvl2pPr>
            <a:lvl3pPr>
              <a:buNone/>
              <a:defRPr/>
            </a:lvl3pPr>
            <a:lvl4pPr>
              <a:buNone/>
              <a:defRPr/>
            </a:lvl4pPr>
            <a:lvl5pPr>
              <a:buNone/>
              <a:defRPr/>
            </a:lvl5pPr>
          </a:lstStyle>
          <a:p>
            <a:pPr lvl="0"/>
            <a:r>
              <a:rPr lang="en-US" noProof="0" smtClean="0"/>
              <a:t>Click to edit Master text styles</a:t>
            </a:r>
          </a:p>
        </p:txBody>
      </p:sp>
      <p:pic>
        <p:nvPicPr>
          <p:cNvPr id="14" name="Picture 13" descr="C:\Users\joel.solis\Desktop\2013 Templates\Softtek+tagline-2012_cs2.emf"/>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b="17845"/>
          <a:stretch/>
        </p:blipFill>
        <p:spPr bwMode="auto">
          <a:xfrm>
            <a:off x="8568084" y="619107"/>
            <a:ext cx="3146657" cy="13321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value.wmf"/>
          <p:cNvPicPr>
            <a:picLocks noChangeAspect="1"/>
          </p:cNvPicPr>
          <p:nvPr userDrawn="1"/>
        </p:nvPicPr>
        <p:blipFill>
          <a:blip r:embed="rId4" cstate="screen">
            <a:duotone>
              <a:prstClr val="black"/>
              <a:srgbClr val="FFFFFF">
                <a:tint val="45000"/>
                <a:satMod val="400000"/>
              </a:srgbClr>
            </a:duotone>
            <a:lum bright="100000"/>
            <a:extLst>
              <a:ext uri="{28A0092B-C50C-407E-A947-70E740481C1C}">
                <a14:useLocalDpi xmlns:a14="http://schemas.microsoft.com/office/drawing/2010/main"/>
              </a:ext>
            </a:extLst>
          </a:blip>
          <a:stretch>
            <a:fillRect/>
          </a:stretch>
        </p:blipFill>
        <p:spPr>
          <a:xfrm>
            <a:off x="433057" y="5423973"/>
            <a:ext cx="1288907" cy="830765"/>
          </a:xfrm>
          <a:prstGeom prst="rect">
            <a:avLst/>
          </a:prstGeom>
        </p:spPr>
      </p:pic>
      <p:cxnSp>
        <p:nvCxnSpPr>
          <p:cNvPr id="10" name="Straight Connector 9"/>
          <p:cNvCxnSpPr/>
          <p:nvPr userDrawn="1"/>
        </p:nvCxnSpPr>
        <p:spPr>
          <a:xfrm>
            <a:off x="4805994" y="-79141"/>
            <a:ext cx="1584176" cy="6955794"/>
          </a:xfrm>
          <a:prstGeom prst="line">
            <a:avLst/>
          </a:prstGeom>
          <a:ln w="57150">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ChangeArrowheads="1"/>
          </p:cNvSpPr>
          <p:nvPr userDrawn="1"/>
        </p:nvSpPr>
        <p:spPr bwMode="auto">
          <a:xfrm>
            <a:off x="4963186" y="6508734"/>
            <a:ext cx="6842290" cy="144095"/>
          </a:xfrm>
          <a:prstGeom prst="rect">
            <a:avLst/>
          </a:prstGeom>
          <a:noFill/>
          <a:ln w="9525">
            <a:noFill/>
            <a:miter lim="800000"/>
            <a:headEnd/>
            <a:tailEnd/>
          </a:ln>
        </p:spPr>
        <p:txBody>
          <a:bodyPr/>
          <a:lstStyle/>
          <a:p>
            <a:pPr marL="0" marR="0" indent="0" algn="r" defTabSz="912193" rtl="0" eaLnBrk="1" fontAlgn="base" latinLnBrk="0" hangingPunct="1">
              <a:lnSpc>
                <a:spcPct val="100000"/>
              </a:lnSpc>
              <a:spcBef>
                <a:spcPct val="0"/>
              </a:spcBef>
              <a:spcAft>
                <a:spcPct val="0"/>
              </a:spcAft>
              <a:buClrTx/>
              <a:buSzTx/>
              <a:buFontTx/>
              <a:buNone/>
              <a:tabLst/>
              <a:defRPr/>
            </a:pPr>
            <a:r>
              <a:rPr lang="es-ES_tradnl" sz="800" noProof="0" smtClean="0">
                <a:solidFill>
                  <a:schemeClr val="tx1">
                    <a:lumMod val="75000"/>
                    <a:lumOff val="25000"/>
                  </a:schemeClr>
                </a:solidFill>
                <a:cs typeface="Arial" charset="0"/>
              </a:rPr>
              <a:t>Todos los Derechos Reservados © Valores Corporativos </a:t>
            </a:r>
            <a:r>
              <a:rPr lang="es-ES_tradnl" sz="800" noProof="0" err="1" smtClean="0">
                <a:solidFill>
                  <a:schemeClr val="tx1">
                    <a:lumMod val="75000"/>
                    <a:lumOff val="25000"/>
                  </a:schemeClr>
                </a:solidFill>
                <a:cs typeface="Arial" charset="0"/>
              </a:rPr>
              <a:t>Softtek</a:t>
            </a:r>
            <a:r>
              <a:rPr lang="es-ES_tradnl" sz="800" noProof="0" smtClean="0">
                <a:solidFill>
                  <a:schemeClr val="tx1">
                    <a:lumMod val="75000"/>
                    <a:lumOff val="25000"/>
                  </a:schemeClr>
                </a:solidFill>
                <a:cs typeface="Arial" charset="0"/>
              </a:rPr>
              <a:t> S.A. de C.V. 2018. Interno.</a:t>
            </a:r>
            <a:endParaRPr lang="es-ES_tradnl" sz="798" noProof="0" smtClean="0">
              <a:solidFill>
                <a:schemeClr val="tx1">
                  <a:lumMod val="75000"/>
                  <a:lumOff val="25000"/>
                </a:schemeClr>
              </a:solidFill>
              <a:cs typeface="Arial" charset="0"/>
            </a:endParaRPr>
          </a:p>
        </p:txBody>
      </p:sp>
    </p:spTree>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193" r:id="rId1"/>
    <p:sldLayoutId id="2147485202" r:id="rId2"/>
    <p:sldLayoutId id="2147485203" r:id="rId3"/>
    <p:sldLayoutId id="2147485204" r:id="rId4"/>
    <p:sldLayoutId id="2147485209" r:id="rId5"/>
    <p:sldLayoutId id="2147485211" r:id="rId6"/>
    <p:sldLayoutId id="2147485212" r:id="rId7"/>
    <p:sldLayoutId id="2147485213" r:id="rId8"/>
    <p:sldLayoutId id="2147485200" r:id="rId9"/>
    <p:sldLayoutId id="2147485185" r:id="rId10"/>
    <p:sldLayoutId id="214748518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2993" kern="1200">
          <a:solidFill>
            <a:schemeClr val="tx1"/>
          </a:solidFill>
          <a:latin typeface="Rockwell" pitchFamily="18" charset="0"/>
          <a:ea typeface="+mj-ea"/>
          <a:cs typeface="+mj-cs"/>
        </a:defRPr>
      </a:lvl1pPr>
      <a:lvl2pPr algn="ctr" rtl="0" eaLnBrk="1" fontAlgn="base" hangingPunct="1">
        <a:spcBef>
          <a:spcPct val="0"/>
        </a:spcBef>
        <a:spcAft>
          <a:spcPct val="0"/>
        </a:spcAft>
        <a:defRPr sz="2993">
          <a:solidFill>
            <a:schemeClr val="tx1"/>
          </a:solidFill>
          <a:latin typeface="Rockwell" pitchFamily="18" charset="0"/>
        </a:defRPr>
      </a:lvl2pPr>
      <a:lvl3pPr algn="ctr" rtl="0" eaLnBrk="1" fontAlgn="base" hangingPunct="1">
        <a:spcBef>
          <a:spcPct val="0"/>
        </a:spcBef>
        <a:spcAft>
          <a:spcPct val="0"/>
        </a:spcAft>
        <a:defRPr sz="2993">
          <a:solidFill>
            <a:schemeClr val="tx1"/>
          </a:solidFill>
          <a:latin typeface="Rockwell" pitchFamily="18" charset="0"/>
        </a:defRPr>
      </a:lvl3pPr>
      <a:lvl4pPr algn="ctr" rtl="0" eaLnBrk="1" fontAlgn="base" hangingPunct="1">
        <a:spcBef>
          <a:spcPct val="0"/>
        </a:spcBef>
        <a:spcAft>
          <a:spcPct val="0"/>
        </a:spcAft>
        <a:defRPr sz="2993">
          <a:solidFill>
            <a:schemeClr val="tx1"/>
          </a:solidFill>
          <a:latin typeface="Rockwell" pitchFamily="18" charset="0"/>
        </a:defRPr>
      </a:lvl4pPr>
      <a:lvl5pPr algn="ctr" rtl="0" eaLnBrk="1" fontAlgn="base" hangingPunct="1">
        <a:spcBef>
          <a:spcPct val="0"/>
        </a:spcBef>
        <a:spcAft>
          <a:spcPct val="0"/>
        </a:spcAft>
        <a:defRPr sz="2993">
          <a:solidFill>
            <a:schemeClr val="tx1"/>
          </a:solidFill>
          <a:latin typeface="Rockwell" pitchFamily="18" charset="0"/>
        </a:defRPr>
      </a:lvl5pPr>
      <a:lvl6pPr marL="456097" algn="ctr" rtl="0" eaLnBrk="1" fontAlgn="base" hangingPunct="1">
        <a:spcBef>
          <a:spcPct val="0"/>
        </a:spcBef>
        <a:spcAft>
          <a:spcPct val="0"/>
        </a:spcAft>
        <a:defRPr sz="2993">
          <a:solidFill>
            <a:schemeClr val="tx1"/>
          </a:solidFill>
          <a:latin typeface="Rockwell" pitchFamily="18" charset="0"/>
        </a:defRPr>
      </a:lvl6pPr>
      <a:lvl7pPr marL="912193" algn="ctr" rtl="0" eaLnBrk="1" fontAlgn="base" hangingPunct="1">
        <a:spcBef>
          <a:spcPct val="0"/>
        </a:spcBef>
        <a:spcAft>
          <a:spcPct val="0"/>
        </a:spcAft>
        <a:defRPr sz="2993">
          <a:solidFill>
            <a:schemeClr val="tx1"/>
          </a:solidFill>
          <a:latin typeface="Rockwell" pitchFamily="18" charset="0"/>
        </a:defRPr>
      </a:lvl7pPr>
      <a:lvl8pPr marL="1368290" algn="ctr" rtl="0" eaLnBrk="1" fontAlgn="base" hangingPunct="1">
        <a:spcBef>
          <a:spcPct val="0"/>
        </a:spcBef>
        <a:spcAft>
          <a:spcPct val="0"/>
        </a:spcAft>
        <a:defRPr sz="2993">
          <a:solidFill>
            <a:schemeClr val="tx1"/>
          </a:solidFill>
          <a:latin typeface="Rockwell" pitchFamily="18" charset="0"/>
        </a:defRPr>
      </a:lvl8pPr>
      <a:lvl9pPr marL="1824387" algn="ctr" rtl="0" eaLnBrk="1" fontAlgn="base" hangingPunct="1">
        <a:spcBef>
          <a:spcPct val="0"/>
        </a:spcBef>
        <a:spcAft>
          <a:spcPct val="0"/>
        </a:spcAft>
        <a:defRPr sz="2993">
          <a:solidFill>
            <a:schemeClr val="tx1"/>
          </a:solidFill>
          <a:latin typeface="Rockwell" pitchFamily="18" charset="0"/>
        </a:defRPr>
      </a:lvl9pPr>
    </p:titleStyle>
    <p:bodyStyle>
      <a:lvl1pPr marL="174203" indent="-174203" algn="l" rtl="0" eaLnBrk="1" fontAlgn="base" hangingPunct="1">
        <a:spcBef>
          <a:spcPct val="20000"/>
        </a:spcBef>
        <a:spcAft>
          <a:spcPct val="0"/>
        </a:spcAft>
        <a:buFont typeface="Arial Rounded MT Bold" pitchFamily="34" charset="0"/>
        <a:buChar char="›"/>
        <a:tabLst>
          <a:tab pos="174203" algn="l"/>
        </a:tabLst>
        <a:defRPr kern="1200">
          <a:solidFill>
            <a:schemeClr val="tx1"/>
          </a:solidFill>
          <a:latin typeface="Arial" pitchFamily="34" charset="0"/>
          <a:ea typeface="+mn-ea"/>
          <a:cs typeface="Arial" pitchFamily="34" charset="0"/>
        </a:defRPr>
      </a:lvl1pPr>
      <a:lvl2pPr marL="495689" indent="-145698" algn="l" rtl="0" eaLnBrk="1" fontAlgn="base" hangingPunct="1">
        <a:spcBef>
          <a:spcPct val="20000"/>
        </a:spcBef>
        <a:spcAft>
          <a:spcPct val="0"/>
        </a:spcAft>
        <a:buFont typeface="Arial Rounded MT Bold" pitchFamily="34" charset="0"/>
        <a:buChar char="›"/>
        <a:tabLst>
          <a:tab pos="514692" algn="l"/>
          <a:tab pos="717402" algn="l"/>
        </a:tabLst>
        <a:defRPr sz="1596" kern="1200">
          <a:solidFill>
            <a:schemeClr val="tx1"/>
          </a:solidFill>
          <a:latin typeface="Arial" pitchFamily="34" charset="0"/>
          <a:ea typeface="+mn-ea"/>
          <a:cs typeface="Arial" pitchFamily="34" charset="0"/>
        </a:defRPr>
      </a:lvl2pPr>
      <a:lvl3pPr marL="785500" indent="-145698" algn="l" rtl="0" eaLnBrk="1" fontAlgn="base" hangingPunct="1">
        <a:spcBef>
          <a:spcPct val="20000"/>
        </a:spcBef>
        <a:spcAft>
          <a:spcPct val="0"/>
        </a:spcAft>
        <a:buFont typeface="Arial Rounded MT Bold" pitchFamily="34" charset="0"/>
        <a:buChar char="›"/>
        <a:defRPr sz="1397" kern="1200">
          <a:solidFill>
            <a:schemeClr val="tx1"/>
          </a:solidFill>
          <a:latin typeface="Arial" pitchFamily="34" charset="0"/>
          <a:ea typeface="+mn-ea"/>
          <a:cs typeface="Arial" pitchFamily="34" charset="0"/>
        </a:defRPr>
      </a:lvl3pPr>
      <a:lvl4pPr marL="1596338"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4pPr>
      <a:lvl5pPr marL="2052435" indent="-228049" algn="l" rtl="0" eaLnBrk="1" fontAlgn="base" hangingPunct="1">
        <a:spcBef>
          <a:spcPct val="20000"/>
        </a:spcBef>
        <a:spcAft>
          <a:spcPct val="0"/>
        </a:spcAft>
        <a:buFont typeface="Arial" charset="0"/>
        <a:buChar char="»"/>
        <a:defRPr sz="1995"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0486" y="1334856"/>
            <a:ext cx="10985913" cy="4957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text</a:t>
            </a:r>
            <a:r>
              <a:rPr lang="es-ES_tradnl" noProof="0" dirty="0" smtClean="0"/>
              <a:t> </a:t>
            </a:r>
            <a:r>
              <a:rPr lang="es-ES_tradnl" noProof="0" dirty="0" err="1" smtClean="0"/>
              <a:t>styles</a:t>
            </a:r>
            <a:endParaRPr lang="es-ES_tradnl" noProof="0" dirty="0" smtClean="0"/>
          </a:p>
          <a:p>
            <a:pPr lvl="1"/>
            <a:r>
              <a:rPr lang="es-ES_tradnl" noProof="0" dirty="0" err="1" smtClean="0"/>
              <a:t>Second</a:t>
            </a:r>
            <a:r>
              <a:rPr lang="es-ES_tradnl" noProof="0" dirty="0" smtClean="0"/>
              <a:t> </a:t>
            </a:r>
            <a:r>
              <a:rPr lang="es-ES_tradnl" noProof="0" dirty="0" err="1" smtClean="0"/>
              <a:t>level</a:t>
            </a:r>
            <a:endParaRPr lang="es-ES_tradnl" noProof="0" dirty="0" smtClean="0"/>
          </a:p>
          <a:p>
            <a:pPr lvl="2"/>
            <a:r>
              <a:rPr lang="es-ES_tradnl" noProof="0" dirty="0" err="1" smtClean="0"/>
              <a:t>Third</a:t>
            </a:r>
            <a:r>
              <a:rPr lang="es-ES_tradnl" noProof="0" dirty="0" smtClean="0"/>
              <a:t> </a:t>
            </a:r>
            <a:r>
              <a:rPr lang="es-ES_tradnl" noProof="0" dirty="0" err="1" smtClean="0"/>
              <a:t>level</a:t>
            </a:r>
            <a:endParaRPr lang="es-ES_tradnl" noProof="0" dirty="0" smtClean="0"/>
          </a:p>
          <a:p>
            <a:pPr lvl="3"/>
            <a:r>
              <a:rPr lang="es-ES_tradnl" noProof="0" dirty="0" err="1" smtClean="0"/>
              <a:t>Fourth</a:t>
            </a:r>
            <a:r>
              <a:rPr lang="es-ES_tradnl" noProof="0" dirty="0" smtClean="0"/>
              <a:t> </a:t>
            </a:r>
            <a:r>
              <a:rPr lang="es-ES_tradnl" noProof="0" dirty="0" err="1" smtClean="0"/>
              <a:t>level</a:t>
            </a:r>
            <a:endParaRPr lang="es-ES_tradnl" noProof="0" dirty="0" smtClean="0"/>
          </a:p>
          <a:p>
            <a:pPr lvl="2"/>
            <a:endParaRPr lang="es-ES_tradnl" noProof="0" dirty="0" smtClean="0"/>
          </a:p>
        </p:txBody>
      </p:sp>
      <p:sp>
        <p:nvSpPr>
          <p:cNvPr id="1028" name="Title Placeholder 14"/>
          <p:cNvSpPr>
            <a:spLocks noGrp="1"/>
          </p:cNvSpPr>
          <p:nvPr>
            <p:ph type="title"/>
          </p:nvPr>
        </p:nvSpPr>
        <p:spPr bwMode="auto">
          <a:xfrm>
            <a:off x="611981" y="191599"/>
            <a:ext cx="9630205" cy="847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_tradnl" noProof="0" dirty="0" err="1" smtClean="0"/>
              <a:t>Click</a:t>
            </a:r>
            <a:r>
              <a:rPr lang="es-ES_tradnl" noProof="0" dirty="0" smtClean="0"/>
              <a:t> to </a:t>
            </a:r>
            <a:r>
              <a:rPr lang="es-ES_tradnl" noProof="0" dirty="0" err="1" smtClean="0"/>
              <a:t>edit</a:t>
            </a:r>
            <a:r>
              <a:rPr lang="es-ES_tradnl" noProof="0" dirty="0" smtClean="0"/>
              <a:t> Master </a:t>
            </a:r>
            <a:r>
              <a:rPr lang="es-ES_tradnl" noProof="0" dirty="0" err="1" smtClean="0"/>
              <a:t>title</a:t>
            </a:r>
            <a:r>
              <a:rPr lang="es-ES_tradnl" noProof="0" dirty="0" smtClean="0"/>
              <a:t> </a:t>
            </a:r>
            <a:r>
              <a:rPr lang="es-ES_tradnl" noProof="0" dirty="0" err="1" smtClean="0"/>
              <a:t>style</a:t>
            </a:r>
            <a:endParaRPr lang="es-ES_tradnl" noProof="0" dirty="0" smtClean="0"/>
          </a:p>
        </p:txBody>
      </p:sp>
      <p:sp>
        <p:nvSpPr>
          <p:cNvPr id="10" name="Rectangle 9"/>
          <p:cNvSpPr>
            <a:spLocks noChangeArrowheads="1"/>
          </p:cNvSpPr>
          <p:nvPr userDrawn="1"/>
        </p:nvSpPr>
        <p:spPr bwMode="auto">
          <a:xfrm>
            <a:off x="620486" y="6516722"/>
            <a:ext cx="6842290" cy="144095"/>
          </a:xfrm>
          <a:prstGeom prst="rect">
            <a:avLst/>
          </a:prstGeom>
          <a:noFill/>
          <a:ln w="9525">
            <a:noFill/>
            <a:miter lim="800000"/>
            <a:headEnd/>
            <a:tailEnd/>
          </a:ln>
        </p:spPr>
        <p:txBody>
          <a:bodyPr/>
          <a:lstStyle/>
          <a:p>
            <a:pPr marL="0" marR="0" indent="0" algn="l" defTabSz="912193" rtl="0" eaLnBrk="1" fontAlgn="base" latinLnBrk="0" hangingPunct="1">
              <a:lnSpc>
                <a:spcPct val="100000"/>
              </a:lnSpc>
              <a:spcBef>
                <a:spcPct val="0"/>
              </a:spcBef>
              <a:spcAft>
                <a:spcPct val="0"/>
              </a:spcAft>
              <a:buClrTx/>
              <a:buSzTx/>
              <a:buFontTx/>
              <a:buNone/>
              <a:tabLst/>
              <a:defRPr/>
            </a:pPr>
            <a:fld id="{552884D2-106D-A340-9362-6225663C5229}" type="slidenum">
              <a:rPr lang="es-ES_tradnl" sz="798" noProof="0" smtClean="0">
                <a:solidFill>
                  <a:schemeClr val="bg2">
                    <a:lumMod val="75000"/>
                  </a:schemeClr>
                </a:solidFill>
                <a:cs typeface="Arial" charset="0"/>
              </a:rPr>
              <a:t>‹#›</a:t>
            </a:fld>
            <a:r>
              <a:rPr lang="es-ES_tradnl" sz="798" noProof="0" smtClean="0">
                <a:solidFill>
                  <a:schemeClr val="bg2">
                    <a:lumMod val="75000"/>
                  </a:schemeClr>
                </a:solidFill>
                <a:cs typeface="Arial" charset="0"/>
              </a:rPr>
              <a:t> |</a:t>
            </a:r>
            <a:r>
              <a:rPr lang="es-ES_tradnl" sz="798" baseline="0" noProof="0" smtClean="0">
                <a:solidFill>
                  <a:schemeClr val="bg2">
                    <a:lumMod val="75000"/>
                  </a:schemeClr>
                </a:solidFill>
                <a:cs typeface="Arial" charset="0"/>
              </a:rPr>
              <a:t>  </a:t>
            </a:r>
            <a:r>
              <a:rPr lang="es-ES_tradnl" sz="800" noProof="0" smtClean="0">
                <a:solidFill>
                  <a:schemeClr val="bg2">
                    <a:lumMod val="75000"/>
                  </a:schemeClr>
                </a:solidFill>
                <a:cs typeface="Arial" charset="0"/>
              </a:rPr>
              <a:t>Todos los Derechos Reservados © Valores Corporativos </a:t>
            </a:r>
            <a:r>
              <a:rPr lang="es-ES_tradnl" sz="800" noProof="0" err="1" smtClean="0">
                <a:solidFill>
                  <a:schemeClr val="bg2">
                    <a:lumMod val="75000"/>
                  </a:schemeClr>
                </a:solidFill>
                <a:cs typeface="Arial" charset="0"/>
              </a:rPr>
              <a:t>Softtek</a:t>
            </a:r>
            <a:r>
              <a:rPr lang="es-ES_tradnl" sz="800" noProof="0" smtClean="0">
                <a:solidFill>
                  <a:schemeClr val="bg2">
                    <a:lumMod val="75000"/>
                  </a:schemeClr>
                </a:solidFill>
                <a:cs typeface="Arial" charset="0"/>
              </a:rPr>
              <a:t> S.A. de C.V. 2018. Interno.</a:t>
            </a:r>
            <a:endParaRPr lang="es-ES_tradnl" sz="798" noProof="0" smtClean="0">
              <a:solidFill>
                <a:schemeClr val="bg2">
                  <a:lumMod val="75000"/>
                </a:schemeClr>
              </a:solidFill>
              <a:cs typeface="Arial" charset="0"/>
            </a:endParaRPr>
          </a:p>
        </p:txBody>
      </p:sp>
      <p:pic>
        <p:nvPicPr>
          <p:cNvPr id="7" name="Picture 2" descr="C:\Users\joel.solis\Desktop\2013 Templates\softtek.emf"/>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10461239" y="321286"/>
            <a:ext cx="1388454" cy="704591"/>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125" r:id="rId1"/>
    <p:sldLayoutId id="2147485136" r:id="rId2"/>
    <p:sldLayoutId id="2147485124" r:id="rId3"/>
    <p:sldLayoutId id="2147485188" r:id="rId4"/>
    <p:sldLayoutId id="2147485196" r:id="rId5"/>
  </p:sldLayoutIdLst>
  <p:timing>
    <p:tnLst>
      <p:par>
        <p:cTn id="1" dur="indefinite" restart="never" nodeType="tmRoot"/>
      </p:par>
    </p:tnLst>
  </p:timing>
  <p:hf hdr="0" ftr="0" dt="0"/>
  <p:txStyles>
    <p:titleStyle>
      <a:lvl1pPr algn="l" rtl="0" eaLnBrk="0" fontAlgn="base" hangingPunct="0">
        <a:lnSpc>
          <a:spcPts val="2993"/>
        </a:lnSpc>
        <a:spcBef>
          <a:spcPct val="0"/>
        </a:spcBef>
        <a:spcAft>
          <a:spcPct val="0"/>
        </a:spcAft>
        <a:defRPr sz="2993" b="0" kern="1200">
          <a:solidFill>
            <a:schemeClr val="tx1">
              <a:lumMod val="90000"/>
              <a:lumOff val="10000"/>
            </a:schemeClr>
          </a:solidFill>
          <a:latin typeface="Arial"/>
          <a:ea typeface="+mj-ea"/>
          <a:cs typeface="Arial"/>
        </a:defRPr>
      </a:lvl1pPr>
      <a:lvl2pPr algn="l" rtl="0" eaLnBrk="0" fontAlgn="base" hangingPunct="0">
        <a:lnSpc>
          <a:spcPts val="2993"/>
        </a:lnSpc>
        <a:spcBef>
          <a:spcPct val="0"/>
        </a:spcBef>
        <a:spcAft>
          <a:spcPct val="0"/>
        </a:spcAft>
        <a:defRPr sz="2993" b="1">
          <a:solidFill>
            <a:schemeClr val="accent1"/>
          </a:solidFill>
          <a:latin typeface="Arial" charset="0"/>
          <a:cs typeface="Arial" charset="0"/>
        </a:defRPr>
      </a:lvl2pPr>
      <a:lvl3pPr algn="l" rtl="0" eaLnBrk="0" fontAlgn="base" hangingPunct="0">
        <a:lnSpc>
          <a:spcPts val="2993"/>
        </a:lnSpc>
        <a:spcBef>
          <a:spcPct val="0"/>
        </a:spcBef>
        <a:spcAft>
          <a:spcPct val="0"/>
        </a:spcAft>
        <a:defRPr sz="2993" b="1">
          <a:solidFill>
            <a:schemeClr val="accent1"/>
          </a:solidFill>
          <a:latin typeface="Arial" charset="0"/>
          <a:cs typeface="Arial" charset="0"/>
        </a:defRPr>
      </a:lvl3pPr>
      <a:lvl4pPr algn="l" rtl="0" eaLnBrk="0" fontAlgn="base" hangingPunct="0">
        <a:lnSpc>
          <a:spcPts val="2993"/>
        </a:lnSpc>
        <a:spcBef>
          <a:spcPct val="0"/>
        </a:spcBef>
        <a:spcAft>
          <a:spcPct val="0"/>
        </a:spcAft>
        <a:defRPr sz="2993" b="1">
          <a:solidFill>
            <a:schemeClr val="accent1"/>
          </a:solidFill>
          <a:latin typeface="Arial" charset="0"/>
          <a:cs typeface="Arial" charset="0"/>
        </a:defRPr>
      </a:lvl4pPr>
      <a:lvl5pPr algn="l" rtl="0" eaLnBrk="0" fontAlgn="base" hangingPunct="0">
        <a:lnSpc>
          <a:spcPts val="2993"/>
        </a:lnSpc>
        <a:spcBef>
          <a:spcPct val="0"/>
        </a:spcBef>
        <a:spcAft>
          <a:spcPct val="0"/>
        </a:spcAft>
        <a:defRPr sz="2993" b="1">
          <a:solidFill>
            <a:schemeClr val="accent1"/>
          </a:solidFill>
          <a:latin typeface="Arial" charset="0"/>
          <a:cs typeface="Arial" charset="0"/>
        </a:defRPr>
      </a:lvl5pPr>
      <a:lvl6pPr marL="456097" algn="ctr" rtl="0" fontAlgn="base">
        <a:spcBef>
          <a:spcPct val="0"/>
        </a:spcBef>
        <a:spcAft>
          <a:spcPct val="0"/>
        </a:spcAft>
        <a:defRPr sz="2993">
          <a:solidFill>
            <a:schemeClr val="accent1"/>
          </a:solidFill>
          <a:latin typeface="Rockwell" pitchFamily="18" charset="0"/>
        </a:defRPr>
      </a:lvl6pPr>
      <a:lvl7pPr marL="912193" algn="ctr" rtl="0" fontAlgn="base">
        <a:spcBef>
          <a:spcPct val="0"/>
        </a:spcBef>
        <a:spcAft>
          <a:spcPct val="0"/>
        </a:spcAft>
        <a:defRPr sz="2993">
          <a:solidFill>
            <a:schemeClr val="accent1"/>
          </a:solidFill>
          <a:latin typeface="Rockwell" pitchFamily="18" charset="0"/>
        </a:defRPr>
      </a:lvl7pPr>
      <a:lvl8pPr marL="1368290" algn="ctr" rtl="0" fontAlgn="base">
        <a:spcBef>
          <a:spcPct val="0"/>
        </a:spcBef>
        <a:spcAft>
          <a:spcPct val="0"/>
        </a:spcAft>
        <a:defRPr sz="2993">
          <a:solidFill>
            <a:schemeClr val="accent1"/>
          </a:solidFill>
          <a:latin typeface="Rockwell" pitchFamily="18" charset="0"/>
        </a:defRPr>
      </a:lvl8pPr>
      <a:lvl9pPr marL="1824387" algn="ctr" rtl="0" fontAlgn="base">
        <a:spcBef>
          <a:spcPct val="0"/>
        </a:spcBef>
        <a:spcAft>
          <a:spcPct val="0"/>
        </a:spcAft>
        <a:defRPr sz="2993">
          <a:solidFill>
            <a:schemeClr val="accent1"/>
          </a:solidFill>
          <a:latin typeface="Rockwell" pitchFamily="18" charset="0"/>
        </a:defRPr>
      </a:lvl9pPr>
    </p:titleStyle>
    <p:bodyStyle>
      <a:lvl1pPr marL="125696" indent="-179566" algn="l" rtl="0" eaLnBrk="0" fontAlgn="base" hangingPunct="0">
        <a:spcBef>
          <a:spcPct val="20000"/>
        </a:spcBef>
        <a:spcAft>
          <a:spcPct val="0"/>
        </a:spcAft>
        <a:buFont typeface="Arial Rounded MT Bold" pitchFamily="34" charset="0"/>
        <a:buChar char="›"/>
        <a:defRPr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3" rtl="0" eaLnBrk="1" latinLnBrk="0" hangingPunct="1">
        <a:defRPr sz="1795" kern="1200">
          <a:solidFill>
            <a:schemeClr val="tx1"/>
          </a:solidFill>
          <a:latin typeface="+mn-lt"/>
          <a:ea typeface="+mn-ea"/>
          <a:cs typeface="+mn-cs"/>
        </a:defRPr>
      </a:lvl1pPr>
      <a:lvl2pPr marL="456097" algn="l" defTabSz="912193" rtl="0" eaLnBrk="1" latinLnBrk="0" hangingPunct="1">
        <a:defRPr sz="1795" kern="1200">
          <a:solidFill>
            <a:schemeClr val="tx1"/>
          </a:solidFill>
          <a:latin typeface="+mn-lt"/>
          <a:ea typeface="+mn-ea"/>
          <a:cs typeface="+mn-cs"/>
        </a:defRPr>
      </a:lvl2pPr>
      <a:lvl3pPr marL="912193" algn="l" defTabSz="912193" rtl="0" eaLnBrk="1" latinLnBrk="0" hangingPunct="1">
        <a:defRPr sz="1795" kern="1200">
          <a:solidFill>
            <a:schemeClr val="tx1"/>
          </a:solidFill>
          <a:latin typeface="+mn-lt"/>
          <a:ea typeface="+mn-ea"/>
          <a:cs typeface="+mn-cs"/>
        </a:defRPr>
      </a:lvl3pPr>
      <a:lvl4pPr marL="1368290" algn="l" defTabSz="912193" rtl="0" eaLnBrk="1" latinLnBrk="0" hangingPunct="1">
        <a:defRPr sz="1795" kern="1200">
          <a:solidFill>
            <a:schemeClr val="tx1"/>
          </a:solidFill>
          <a:latin typeface="+mn-lt"/>
          <a:ea typeface="+mn-ea"/>
          <a:cs typeface="+mn-cs"/>
        </a:defRPr>
      </a:lvl4pPr>
      <a:lvl5pPr marL="1824387" algn="l" defTabSz="912193" rtl="0" eaLnBrk="1" latinLnBrk="0" hangingPunct="1">
        <a:defRPr sz="1795" kern="1200">
          <a:solidFill>
            <a:schemeClr val="tx1"/>
          </a:solidFill>
          <a:latin typeface="+mn-lt"/>
          <a:ea typeface="+mn-ea"/>
          <a:cs typeface="+mn-cs"/>
        </a:defRPr>
      </a:lvl5pPr>
      <a:lvl6pPr marL="2280483" algn="l" defTabSz="912193" rtl="0" eaLnBrk="1" latinLnBrk="0" hangingPunct="1">
        <a:defRPr sz="1795" kern="1200">
          <a:solidFill>
            <a:schemeClr val="tx1"/>
          </a:solidFill>
          <a:latin typeface="+mn-lt"/>
          <a:ea typeface="+mn-ea"/>
          <a:cs typeface="+mn-cs"/>
        </a:defRPr>
      </a:lvl6pPr>
      <a:lvl7pPr marL="2736579" algn="l" defTabSz="912193" rtl="0" eaLnBrk="1" latinLnBrk="0" hangingPunct="1">
        <a:defRPr sz="1795" kern="1200">
          <a:solidFill>
            <a:schemeClr val="tx1"/>
          </a:solidFill>
          <a:latin typeface="+mn-lt"/>
          <a:ea typeface="+mn-ea"/>
          <a:cs typeface="+mn-cs"/>
        </a:defRPr>
      </a:lvl7pPr>
      <a:lvl8pPr marL="3192676" algn="l" defTabSz="912193" rtl="0" eaLnBrk="1" latinLnBrk="0" hangingPunct="1">
        <a:defRPr sz="1795" kern="1200">
          <a:solidFill>
            <a:schemeClr val="tx1"/>
          </a:solidFill>
          <a:latin typeface="+mn-lt"/>
          <a:ea typeface="+mn-ea"/>
          <a:cs typeface="+mn-cs"/>
        </a:defRPr>
      </a:lvl8pPr>
      <a:lvl9pPr marL="3648772" algn="l" defTabSz="912193"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POLYMER 2 </a:t>
            </a:r>
            <a:br>
              <a:rPr lang="en-US" dirty="0" smtClean="0"/>
            </a:br>
            <a:r>
              <a:rPr lang="en-US" dirty="0" smtClean="0"/>
              <a:t>CLASE 1 </a:t>
            </a:r>
            <a:br>
              <a:rPr lang="en-US" dirty="0" smtClean="0"/>
            </a:br>
            <a:endParaRPr lang="en-US" dirty="0"/>
          </a:p>
        </p:txBody>
      </p:sp>
    </p:spTree>
    <p:extLst>
      <p:ext uri="{BB962C8B-B14F-4D97-AF65-F5344CB8AC3E}">
        <p14:creationId xmlns:p14="http://schemas.microsoft.com/office/powerpoint/2010/main" val="1092060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DOM DOCUMENT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321462"/>
            <a:ext cx="6337697" cy="369332"/>
          </a:xfrm>
          <a:prstGeom prst="rect">
            <a:avLst/>
          </a:prstGeom>
        </p:spPr>
        <p:txBody>
          <a:bodyPr wrap="none">
            <a:spAutoFit/>
          </a:bodyPr>
          <a:lstStyle/>
          <a:p>
            <a:r>
              <a:rPr lang="es-MX" b="1" dirty="0" err="1">
                <a:solidFill>
                  <a:srgbClr val="000000"/>
                </a:solidFill>
                <a:latin typeface="Segoe UI" panose="020B0502040204020203" pitchFamily="34" charset="0"/>
              </a:rPr>
              <a:t>Finding</a:t>
            </a:r>
            <a:r>
              <a:rPr lang="es-MX" b="1" dirty="0">
                <a:solidFill>
                  <a:srgbClr val="000000"/>
                </a:solidFill>
                <a:latin typeface="Segoe UI" panose="020B0502040204020203" pitchFamily="34" charset="0"/>
              </a:rPr>
              <a:t> HTML </a:t>
            </a:r>
            <a:r>
              <a:rPr lang="es-MX" b="1" dirty="0" err="1" smtClean="0">
                <a:solidFill>
                  <a:srgbClr val="000000"/>
                </a:solidFill>
                <a:latin typeface="Segoe UI" panose="020B0502040204020203" pitchFamily="34" charset="0"/>
              </a:rPr>
              <a:t>Elements</a:t>
            </a:r>
            <a:r>
              <a:rPr lang="es-MX" b="1" dirty="0" smtClean="0">
                <a:solidFill>
                  <a:srgbClr val="000000"/>
                </a:solidFill>
                <a:latin typeface="Segoe UI" panose="020B0502040204020203" pitchFamily="34" charset="0"/>
              </a:rPr>
              <a:t> (Elementos de </a:t>
            </a:r>
            <a:r>
              <a:rPr lang="es-MX" b="1" dirty="0" err="1" smtClean="0">
                <a:solidFill>
                  <a:srgbClr val="000000"/>
                </a:solidFill>
                <a:latin typeface="Segoe UI" panose="020B0502040204020203" pitchFamily="34" charset="0"/>
              </a:rPr>
              <a:t>Busqueda</a:t>
            </a:r>
            <a:r>
              <a:rPr lang="es-MX" b="1" dirty="0" smtClean="0">
                <a:solidFill>
                  <a:srgbClr val="000000"/>
                </a:solidFill>
                <a:latin typeface="Segoe UI" panose="020B0502040204020203" pitchFamily="34" charset="0"/>
              </a:rPr>
              <a:t> HTML)</a:t>
            </a:r>
            <a:r>
              <a:rPr lang="es-MX" dirty="0" smtClean="0">
                <a:solidFill>
                  <a:srgbClr val="000000"/>
                </a:solidFill>
                <a:latin typeface="Segoe UI" panose="020B0502040204020203" pitchFamily="34" charset="0"/>
              </a:rPr>
              <a:t>.</a:t>
            </a:r>
            <a:endParaRPr lang="es-MX" b="0" i="0" dirty="0">
              <a:solidFill>
                <a:srgbClr val="000000"/>
              </a:solidFill>
              <a:effectLst/>
              <a:latin typeface="Segoe UI" panose="020B0502040204020203" pitchFamily="34" charset="0"/>
            </a:endParaRPr>
          </a:p>
        </p:txBody>
      </p:sp>
      <p:pic>
        <p:nvPicPr>
          <p:cNvPr id="3" name="Picture 2"/>
          <p:cNvPicPr>
            <a:picLocks noChangeAspect="1"/>
          </p:cNvPicPr>
          <p:nvPr/>
        </p:nvPicPr>
        <p:blipFill>
          <a:blip r:embed="rId2"/>
          <a:stretch>
            <a:fillRect/>
          </a:stretch>
        </p:blipFill>
        <p:spPr>
          <a:xfrm>
            <a:off x="855389" y="1999583"/>
            <a:ext cx="8753475" cy="1590675"/>
          </a:xfrm>
          <a:prstGeom prst="rect">
            <a:avLst/>
          </a:prstGeom>
        </p:spPr>
      </p:pic>
      <p:sp>
        <p:nvSpPr>
          <p:cNvPr id="5" name="Rectangle 4"/>
          <p:cNvSpPr/>
          <p:nvPr/>
        </p:nvSpPr>
        <p:spPr>
          <a:xfrm>
            <a:off x="795758" y="3755488"/>
            <a:ext cx="7052246" cy="369332"/>
          </a:xfrm>
          <a:prstGeom prst="rect">
            <a:avLst/>
          </a:prstGeom>
        </p:spPr>
        <p:txBody>
          <a:bodyPr wrap="square">
            <a:spAutoFit/>
          </a:bodyPr>
          <a:lstStyle/>
          <a:p>
            <a:r>
              <a:rPr lang="es-MX" b="1" dirty="0" err="1" smtClean="0">
                <a:solidFill>
                  <a:srgbClr val="000000"/>
                </a:solidFill>
                <a:latin typeface="Segoe UI" panose="020B0502040204020203" pitchFamily="34" charset="0"/>
              </a:rPr>
              <a:t>Changing</a:t>
            </a:r>
            <a:r>
              <a:rPr lang="es-MX" b="1" dirty="0" smtClean="0">
                <a:solidFill>
                  <a:srgbClr val="000000"/>
                </a:solidFill>
                <a:latin typeface="Segoe UI" panose="020B0502040204020203" pitchFamily="34" charset="0"/>
              </a:rPr>
              <a:t> </a:t>
            </a:r>
            <a:r>
              <a:rPr lang="es-MX" b="1" dirty="0">
                <a:solidFill>
                  <a:srgbClr val="000000"/>
                </a:solidFill>
                <a:latin typeface="Segoe UI" panose="020B0502040204020203" pitchFamily="34" charset="0"/>
              </a:rPr>
              <a:t>HTML </a:t>
            </a:r>
            <a:r>
              <a:rPr lang="es-MX" b="1" dirty="0" err="1">
                <a:solidFill>
                  <a:srgbClr val="000000"/>
                </a:solidFill>
                <a:latin typeface="Segoe UI" panose="020B0502040204020203" pitchFamily="34" charset="0"/>
              </a:rPr>
              <a:t>Elements</a:t>
            </a:r>
            <a:r>
              <a:rPr lang="es-MX" b="1" dirty="0">
                <a:solidFill>
                  <a:srgbClr val="000000"/>
                </a:solidFill>
                <a:latin typeface="Segoe UI" panose="020B0502040204020203" pitchFamily="34" charset="0"/>
              </a:rPr>
              <a:t> (Elementos de </a:t>
            </a:r>
            <a:r>
              <a:rPr lang="es-MX" b="1" dirty="0" smtClean="0">
                <a:solidFill>
                  <a:srgbClr val="000000"/>
                </a:solidFill>
                <a:latin typeface="Segoe UI" panose="020B0502040204020203" pitchFamily="34" charset="0"/>
              </a:rPr>
              <a:t>Cambio HTML</a:t>
            </a:r>
            <a:r>
              <a:rPr lang="es-MX" b="1" dirty="0">
                <a:solidFill>
                  <a:srgbClr val="000000"/>
                </a:solidFill>
                <a:latin typeface="Segoe UI" panose="020B0502040204020203" pitchFamily="34" charset="0"/>
              </a:rPr>
              <a:t>)</a:t>
            </a:r>
            <a:r>
              <a:rPr lang="es-MX" dirty="0">
                <a:solidFill>
                  <a:srgbClr val="000000"/>
                </a:solidFill>
                <a:latin typeface="Segoe UI" panose="020B0502040204020203" pitchFamily="34" charset="0"/>
              </a:rPr>
              <a:t>.</a:t>
            </a:r>
            <a:endParaRPr lang="es-MX" dirty="0"/>
          </a:p>
        </p:txBody>
      </p:sp>
      <p:pic>
        <p:nvPicPr>
          <p:cNvPr id="6" name="Picture 5"/>
          <p:cNvPicPr>
            <a:picLocks noChangeAspect="1"/>
          </p:cNvPicPr>
          <p:nvPr/>
        </p:nvPicPr>
        <p:blipFill>
          <a:blip r:embed="rId3"/>
          <a:stretch>
            <a:fillRect/>
          </a:stretch>
        </p:blipFill>
        <p:spPr>
          <a:xfrm>
            <a:off x="863228" y="4246194"/>
            <a:ext cx="8734425" cy="1943100"/>
          </a:xfrm>
          <a:prstGeom prst="rect">
            <a:avLst/>
          </a:prstGeom>
        </p:spPr>
      </p:pic>
    </p:spTree>
    <p:extLst>
      <p:ext uri="{BB962C8B-B14F-4D97-AF65-F5344CB8AC3E}">
        <p14:creationId xmlns:p14="http://schemas.microsoft.com/office/powerpoint/2010/main" val="4214507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DOM DOCUMENT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329525"/>
            <a:ext cx="7992888" cy="369332"/>
          </a:xfrm>
          <a:prstGeom prst="rect">
            <a:avLst/>
          </a:prstGeom>
        </p:spPr>
        <p:txBody>
          <a:bodyPr wrap="square">
            <a:spAutoFit/>
          </a:bodyPr>
          <a:lstStyle/>
          <a:p>
            <a:r>
              <a:rPr lang="es-MX" b="1" dirty="0" err="1" smtClean="0">
                <a:solidFill>
                  <a:srgbClr val="000000"/>
                </a:solidFill>
                <a:latin typeface="Segoe UI" panose="020B0502040204020203" pitchFamily="34" charset="0"/>
              </a:rPr>
              <a:t>Adding</a:t>
            </a:r>
            <a:r>
              <a:rPr lang="es-MX" b="1" dirty="0" smtClean="0">
                <a:solidFill>
                  <a:srgbClr val="000000"/>
                </a:solidFill>
                <a:latin typeface="Segoe UI" panose="020B0502040204020203" pitchFamily="34" charset="0"/>
              </a:rPr>
              <a:t> and </a:t>
            </a:r>
            <a:r>
              <a:rPr lang="es-MX" b="1" dirty="0" err="1" smtClean="0">
                <a:solidFill>
                  <a:srgbClr val="000000"/>
                </a:solidFill>
                <a:latin typeface="Segoe UI" panose="020B0502040204020203" pitchFamily="34" charset="0"/>
              </a:rPr>
              <a:t>Deleting</a:t>
            </a:r>
            <a:r>
              <a:rPr lang="es-MX" b="1" dirty="0" smtClean="0">
                <a:solidFill>
                  <a:srgbClr val="000000"/>
                </a:solidFill>
                <a:latin typeface="Segoe UI" panose="020B0502040204020203" pitchFamily="34" charset="0"/>
              </a:rPr>
              <a:t> </a:t>
            </a:r>
            <a:r>
              <a:rPr lang="es-MX" b="1" dirty="0" err="1" smtClean="0">
                <a:solidFill>
                  <a:srgbClr val="000000"/>
                </a:solidFill>
                <a:latin typeface="Segoe UI" panose="020B0502040204020203" pitchFamily="34" charset="0"/>
              </a:rPr>
              <a:t>Elements</a:t>
            </a:r>
            <a:r>
              <a:rPr lang="es-MX" b="1" dirty="0" smtClean="0">
                <a:solidFill>
                  <a:srgbClr val="000000"/>
                </a:solidFill>
                <a:latin typeface="Segoe UI" panose="020B0502040204020203" pitchFamily="34" charset="0"/>
              </a:rPr>
              <a:t> (Agregar y Eliminar Elementos)</a:t>
            </a:r>
            <a:r>
              <a:rPr lang="es-MX" dirty="0" smtClean="0">
                <a:solidFill>
                  <a:srgbClr val="000000"/>
                </a:solidFill>
                <a:latin typeface="Segoe UI" panose="020B0502040204020203" pitchFamily="34" charset="0"/>
              </a:rPr>
              <a:t>.</a:t>
            </a:r>
            <a:endParaRPr lang="es-MX" dirty="0"/>
          </a:p>
        </p:txBody>
      </p:sp>
      <p:pic>
        <p:nvPicPr>
          <p:cNvPr id="3" name="Picture 2"/>
          <p:cNvPicPr>
            <a:picLocks noChangeAspect="1"/>
          </p:cNvPicPr>
          <p:nvPr/>
        </p:nvPicPr>
        <p:blipFill>
          <a:blip r:embed="rId2"/>
          <a:stretch>
            <a:fillRect/>
          </a:stretch>
        </p:blipFill>
        <p:spPr>
          <a:xfrm>
            <a:off x="935236" y="1958070"/>
            <a:ext cx="8724900" cy="2324100"/>
          </a:xfrm>
          <a:prstGeom prst="rect">
            <a:avLst/>
          </a:prstGeom>
        </p:spPr>
      </p:pic>
      <p:sp>
        <p:nvSpPr>
          <p:cNvPr id="5" name="Rectangle 4"/>
          <p:cNvSpPr/>
          <p:nvPr/>
        </p:nvSpPr>
        <p:spPr>
          <a:xfrm>
            <a:off x="935236" y="4462299"/>
            <a:ext cx="8064896" cy="369332"/>
          </a:xfrm>
          <a:prstGeom prst="rect">
            <a:avLst/>
          </a:prstGeom>
        </p:spPr>
        <p:txBody>
          <a:bodyPr wrap="square">
            <a:spAutoFit/>
          </a:bodyPr>
          <a:lstStyle/>
          <a:p>
            <a:r>
              <a:rPr lang="es-MX" b="1" dirty="0" err="1">
                <a:solidFill>
                  <a:srgbClr val="000000"/>
                </a:solidFill>
                <a:latin typeface="Segoe UI" panose="020B0502040204020203" pitchFamily="34" charset="0"/>
              </a:rPr>
              <a:t>Adding</a:t>
            </a:r>
            <a:r>
              <a:rPr lang="es-MX" b="1" dirty="0">
                <a:solidFill>
                  <a:srgbClr val="000000"/>
                </a:solidFill>
                <a:latin typeface="Segoe UI" panose="020B0502040204020203" pitchFamily="34" charset="0"/>
              </a:rPr>
              <a:t> </a:t>
            </a:r>
            <a:r>
              <a:rPr lang="es-MX" b="1" dirty="0" err="1" smtClean="0">
                <a:solidFill>
                  <a:srgbClr val="000000"/>
                </a:solidFill>
                <a:latin typeface="Segoe UI" panose="020B0502040204020203" pitchFamily="34" charset="0"/>
              </a:rPr>
              <a:t>Events</a:t>
            </a:r>
            <a:r>
              <a:rPr lang="es-MX" b="1" dirty="0" smtClean="0">
                <a:solidFill>
                  <a:srgbClr val="000000"/>
                </a:solidFill>
                <a:latin typeface="Segoe UI" panose="020B0502040204020203" pitchFamily="34" charset="0"/>
              </a:rPr>
              <a:t> </a:t>
            </a:r>
            <a:r>
              <a:rPr lang="es-MX" b="1" dirty="0" err="1" smtClean="0">
                <a:solidFill>
                  <a:srgbClr val="000000"/>
                </a:solidFill>
                <a:latin typeface="Segoe UI" panose="020B0502040204020203" pitchFamily="34" charset="0"/>
              </a:rPr>
              <a:t>Handlers</a:t>
            </a:r>
            <a:r>
              <a:rPr lang="es-MX" b="1" dirty="0" smtClean="0">
                <a:solidFill>
                  <a:srgbClr val="000000"/>
                </a:solidFill>
                <a:latin typeface="Segoe UI" panose="020B0502040204020203" pitchFamily="34" charset="0"/>
              </a:rPr>
              <a:t> </a:t>
            </a:r>
            <a:r>
              <a:rPr lang="es-MX" b="1" dirty="0">
                <a:solidFill>
                  <a:srgbClr val="000000"/>
                </a:solidFill>
                <a:latin typeface="Segoe UI" panose="020B0502040204020203" pitchFamily="34" charset="0"/>
              </a:rPr>
              <a:t>(Agregar </a:t>
            </a:r>
            <a:r>
              <a:rPr lang="es-MX" b="1" dirty="0" smtClean="0">
                <a:solidFill>
                  <a:srgbClr val="000000"/>
                </a:solidFill>
                <a:latin typeface="Segoe UI" panose="020B0502040204020203" pitchFamily="34" charset="0"/>
              </a:rPr>
              <a:t>eventos manipulados)</a:t>
            </a:r>
            <a:r>
              <a:rPr lang="es-MX" dirty="0" smtClean="0">
                <a:solidFill>
                  <a:srgbClr val="000000"/>
                </a:solidFill>
                <a:latin typeface="Segoe UI" panose="020B0502040204020203" pitchFamily="34" charset="0"/>
              </a:rPr>
              <a:t>.</a:t>
            </a:r>
            <a:endParaRPr lang="es-MX" dirty="0"/>
          </a:p>
        </p:txBody>
      </p:sp>
      <p:pic>
        <p:nvPicPr>
          <p:cNvPr id="6" name="Picture 5"/>
          <p:cNvPicPr>
            <a:picLocks noChangeAspect="1"/>
          </p:cNvPicPr>
          <p:nvPr/>
        </p:nvPicPr>
        <p:blipFill>
          <a:blip r:embed="rId3"/>
          <a:stretch>
            <a:fillRect/>
          </a:stretch>
        </p:blipFill>
        <p:spPr>
          <a:xfrm>
            <a:off x="785266" y="4920148"/>
            <a:ext cx="8715375" cy="1066800"/>
          </a:xfrm>
          <a:prstGeom prst="rect">
            <a:avLst/>
          </a:prstGeom>
        </p:spPr>
      </p:pic>
    </p:spTree>
    <p:extLst>
      <p:ext uri="{BB962C8B-B14F-4D97-AF65-F5344CB8AC3E}">
        <p14:creationId xmlns:p14="http://schemas.microsoft.com/office/powerpoint/2010/main" val="505928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DOM DOCUMENT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0126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2059" y="1079393"/>
            <a:ext cx="7920880" cy="369332"/>
          </a:xfrm>
          <a:prstGeom prst="rect">
            <a:avLst/>
          </a:prstGeom>
        </p:spPr>
        <p:txBody>
          <a:bodyPr wrap="square">
            <a:spAutoFit/>
          </a:bodyPr>
          <a:lstStyle/>
          <a:p>
            <a:r>
              <a:rPr lang="es-MX" b="1" dirty="0" err="1" smtClean="0">
                <a:solidFill>
                  <a:srgbClr val="000000"/>
                </a:solidFill>
                <a:latin typeface="Segoe UI" panose="020B0502040204020203" pitchFamily="34" charset="0"/>
              </a:rPr>
              <a:t>Finding</a:t>
            </a:r>
            <a:r>
              <a:rPr lang="es-MX" b="1" dirty="0" smtClean="0">
                <a:solidFill>
                  <a:srgbClr val="000000"/>
                </a:solidFill>
                <a:latin typeface="Segoe UI" panose="020B0502040204020203" pitchFamily="34" charset="0"/>
              </a:rPr>
              <a:t> HTML </a:t>
            </a:r>
            <a:r>
              <a:rPr lang="es-MX" b="1" dirty="0" err="1" smtClean="0">
                <a:solidFill>
                  <a:srgbClr val="000000"/>
                </a:solidFill>
                <a:latin typeface="Segoe UI" panose="020B0502040204020203" pitchFamily="34" charset="0"/>
              </a:rPr>
              <a:t>Objects</a:t>
            </a:r>
            <a:r>
              <a:rPr lang="es-MX" b="1" dirty="0" smtClean="0">
                <a:solidFill>
                  <a:srgbClr val="000000"/>
                </a:solidFill>
                <a:latin typeface="Segoe UI" panose="020B0502040204020203" pitchFamily="34" charset="0"/>
              </a:rPr>
              <a:t>  (Busca Objetos HTML)</a:t>
            </a:r>
            <a:endParaRPr lang="es-MX" dirty="0"/>
          </a:p>
        </p:txBody>
      </p:sp>
      <p:pic>
        <p:nvPicPr>
          <p:cNvPr id="3" name="Picture 2"/>
          <p:cNvPicPr>
            <a:picLocks noChangeAspect="1"/>
          </p:cNvPicPr>
          <p:nvPr/>
        </p:nvPicPr>
        <p:blipFill>
          <a:blip r:embed="rId2"/>
          <a:stretch>
            <a:fillRect/>
          </a:stretch>
        </p:blipFill>
        <p:spPr>
          <a:xfrm>
            <a:off x="862059" y="1549795"/>
            <a:ext cx="8734425" cy="4867275"/>
          </a:xfrm>
          <a:prstGeom prst="rect">
            <a:avLst/>
          </a:prstGeom>
        </p:spPr>
      </p:pic>
    </p:spTree>
    <p:extLst>
      <p:ext uri="{BB962C8B-B14F-4D97-AF65-F5344CB8AC3E}">
        <p14:creationId xmlns:p14="http://schemas.microsoft.com/office/powerpoint/2010/main" val="1821523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DOM DOCUMENT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012673"/>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2059" y="1079393"/>
            <a:ext cx="7920880" cy="369332"/>
          </a:xfrm>
          <a:prstGeom prst="rect">
            <a:avLst/>
          </a:prstGeom>
        </p:spPr>
        <p:txBody>
          <a:bodyPr wrap="square">
            <a:spAutoFit/>
          </a:bodyPr>
          <a:lstStyle/>
          <a:p>
            <a:r>
              <a:rPr lang="es-MX" b="1" dirty="0" err="1" smtClean="0">
                <a:solidFill>
                  <a:srgbClr val="000000"/>
                </a:solidFill>
                <a:latin typeface="Segoe UI" panose="020B0502040204020203" pitchFamily="34" charset="0"/>
              </a:rPr>
              <a:t>Finding</a:t>
            </a:r>
            <a:r>
              <a:rPr lang="es-MX" b="1" dirty="0" smtClean="0">
                <a:solidFill>
                  <a:srgbClr val="000000"/>
                </a:solidFill>
                <a:latin typeface="Segoe UI" panose="020B0502040204020203" pitchFamily="34" charset="0"/>
              </a:rPr>
              <a:t> HTML </a:t>
            </a:r>
            <a:r>
              <a:rPr lang="es-MX" b="1" dirty="0" err="1" smtClean="0">
                <a:solidFill>
                  <a:srgbClr val="000000"/>
                </a:solidFill>
                <a:latin typeface="Segoe UI" panose="020B0502040204020203" pitchFamily="34" charset="0"/>
              </a:rPr>
              <a:t>Objects</a:t>
            </a:r>
            <a:r>
              <a:rPr lang="es-MX" b="1" dirty="0" smtClean="0">
                <a:solidFill>
                  <a:srgbClr val="000000"/>
                </a:solidFill>
                <a:latin typeface="Segoe UI" panose="020B0502040204020203" pitchFamily="34" charset="0"/>
              </a:rPr>
              <a:t>  (Busca Objetos HTML)</a:t>
            </a:r>
            <a:endParaRPr lang="es-MX" dirty="0"/>
          </a:p>
        </p:txBody>
      </p:sp>
      <p:pic>
        <p:nvPicPr>
          <p:cNvPr id="5" name="Picture 4"/>
          <p:cNvPicPr>
            <a:picLocks noChangeAspect="1"/>
          </p:cNvPicPr>
          <p:nvPr/>
        </p:nvPicPr>
        <p:blipFill>
          <a:blip r:embed="rId2"/>
          <a:stretch>
            <a:fillRect/>
          </a:stretch>
        </p:blipFill>
        <p:spPr>
          <a:xfrm>
            <a:off x="1367284" y="1672761"/>
            <a:ext cx="8724900" cy="4914900"/>
          </a:xfrm>
          <a:prstGeom prst="rect">
            <a:avLst/>
          </a:prstGeom>
        </p:spPr>
      </p:pic>
    </p:spTree>
    <p:extLst>
      <p:ext uri="{BB962C8B-B14F-4D97-AF65-F5344CB8AC3E}">
        <p14:creationId xmlns:p14="http://schemas.microsoft.com/office/powerpoint/2010/main" val="5521810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err="1" smtClean="0"/>
              <a:t>Polymer</a:t>
            </a:r>
            <a:r>
              <a:rPr lang="es-ES" sz="4000" b="1" dirty="0" smtClean="0"/>
              <a:t> 1 </a:t>
            </a:r>
            <a:r>
              <a:rPr lang="es-ES" sz="4000" b="1" dirty="0" smtClean="0">
                <a:sym typeface="Wingdings" panose="05000000000000000000" pitchFamily="2" charset="2"/>
              </a:rPr>
              <a:t> </a:t>
            </a:r>
            <a:r>
              <a:rPr lang="es-ES" sz="4000" b="1" dirty="0" err="1" smtClean="0">
                <a:sym typeface="Wingdings" panose="05000000000000000000" pitchFamily="2" charset="2"/>
              </a:rPr>
              <a:t>Polymer</a:t>
            </a:r>
            <a:r>
              <a:rPr lang="es-ES" sz="4000" b="1" dirty="0" smtClean="0">
                <a:sym typeface="Wingdings" panose="05000000000000000000" pitchFamily="2" charset="2"/>
              </a:rPr>
              <a:t> 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2" name="Picture 1"/>
          <p:cNvPicPr>
            <a:picLocks noChangeAspect="1"/>
          </p:cNvPicPr>
          <p:nvPr/>
        </p:nvPicPr>
        <p:blipFill>
          <a:blip r:embed="rId2"/>
          <a:stretch>
            <a:fillRect/>
          </a:stretch>
        </p:blipFill>
        <p:spPr>
          <a:xfrm>
            <a:off x="6919260" y="1485042"/>
            <a:ext cx="4032448" cy="586765"/>
          </a:xfrm>
          <a:prstGeom prst="rect">
            <a:avLst/>
          </a:prstGeom>
        </p:spPr>
      </p:pic>
      <p:pic>
        <p:nvPicPr>
          <p:cNvPr id="3" name="Picture 2"/>
          <p:cNvPicPr>
            <a:picLocks noChangeAspect="1"/>
          </p:cNvPicPr>
          <p:nvPr/>
        </p:nvPicPr>
        <p:blipFill>
          <a:blip r:embed="rId3"/>
          <a:stretch>
            <a:fillRect/>
          </a:stretch>
        </p:blipFill>
        <p:spPr>
          <a:xfrm>
            <a:off x="6933967" y="2426491"/>
            <a:ext cx="2802697" cy="1710566"/>
          </a:xfrm>
          <a:prstGeom prst="rect">
            <a:avLst/>
          </a:prstGeom>
        </p:spPr>
      </p:pic>
      <p:pic>
        <p:nvPicPr>
          <p:cNvPr id="5" name="Picture 4"/>
          <p:cNvPicPr>
            <a:picLocks noChangeAspect="1"/>
          </p:cNvPicPr>
          <p:nvPr/>
        </p:nvPicPr>
        <p:blipFill>
          <a:blip r:embed="rId4"/>
          <a:stretch>
            <a:fillRect/>
          </a:stretch>
        </p:blipFill>
        <p:spPr>
          <a:xfrm>
            <a:off x="7470055" y="4644405"/>
            <a:ext cx="3914446" cy="1924273"/>
          </a:xfrm>
          <a:prstGeom prst="rect">
            <a:avLst/>
          </a:prstGeom>
        </p:spPr>
      </p:pic>
      <p:pic>
        <p:nvPicPr>
          <p:cNvPr id="6" name="Picture 5"/>
          <p:cNvPicPr>
            <a:picLocks noChangeAspect="1"/>
          </p:cNvPicPr>
          <p:nvPr/>
        </p:nvPicPr>
        <p:blipFill>
          <a:blip r:embed="rId5"/>
          <a:stretch>
            <a:fillRect/>
          </a:stretch>
        </p:blipFill>
        <p:spPr>
          <a:xfrm>
            <a:off x="1013646" y="1485042"/>
            <a:ext cx="4032448" cy="616068"/>
          </a:xfrm>
          <a:prstGeom prst="rect">
            <a:avLst/>
          </a:prstGeom>
        </p:spPr>
      </p:pic>
      <p:pic>
        <p:nvPicPr>
          <p:cNvPr id="8" name="Picture 7"/>
          <p:cNvPicPr>
            <a:picLocks noChangeAspect="1"/>
          </p:cNvPicPr>
          <p:nvPr/>
        </p:nvPicPr>
        <p:blipFill>
          <a:blip r:embed="rId6"/>
          <a:stretch>
            <a:fillRect/>
          </a:stretch>
        </p:blipFill>
        <p:spPr>
          <a:xfrm>
            <a:off x="1013646" y="2398130"/>
            <a:ext cx="4204979" cy="1708690"/>
          </a:xfrm>
          <a:prstGeom prst="rect">
            <a:avLst/>
          </a:prstGeom>
        </p:spPr>
      </p:pic>
      <p:pic>
        <p:nvPicPr>
          <p:cNvPr id="9" name="Picture 8"/>
          <p:cNvPicPr>
            <a:picLocks noChangeAspect="1"/>
          </p:cNvPicPr>
          <p:nvPr/>
        </p:nvPicPr>
        <p:blipFill>
          <a:blip r:embed="rId7"/>
          <a:stretch>
            <a:fillRect/>
          </a:stretch>
        </p:blipFill>
        <p:spPr>
          <a:xfrm>
            <a:off x="1013646" y="4478040"/>
            <a:ext cx="4853959" cy="1246485"/>
          </a:xfrm>
          <a:prstGeom prst="rect">
            <a:avLst/>
          </a:prstGeom>
        </p:spPr>
      </p:pic>
      <p:sp>
        <p:nvSpPr>
          <p:cNvPr id="10" name="Right Arrow 9"/>
          <p:cNvSpPr/>
          <p:nvPr/>
        </p:nvSpPr>
        <p:spPr>
          <a:xfrm>
            <a:off x="5615756" y="1690794"/>
            <a:ext cx="861893" cy="381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ight Arrow 10"/>
          <p:cNvSpPr/>
          <p:nvPr/>
        </p:nvSpPr>
        <p:spPr>
          <a:xfrm>
            <a:off x="5615756" y="3132237"/>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ight Arrow 11"/>
          <p:cNvSpPr/>
          <p:nvPr/>
        </p:nvSpPr>
        <p:spPr>
          <a:xfrm>
            <a:off x="6335836" y="5361825"/>
            <a:ext cx="1008112" cy="36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TextBox 12"/>
          <p:cNvSpPr txBox="1"/>
          <p:nvPr/>
        </p:nvSpPr>
        <p:spPr>
          <a:xfrm>
            <a:off x="5474885" y="1348905"/>
            <a:ext cx="774571" cy="369332"/>
          </a:xfrm>
          <a:prstGeom prst="rect">
            <a:avLst/>
          </a:prstGeom>
          <a:noFill/>
        </p:spPr>
        <p:txBody>
          <a:bodyPr wrap="none" rtlCol="0">
            <a:spAutoFit/>
          </a:bodyPr>
          <a:lstStyle/>
          <a:p>
            <a:r>
              <a:rPr lang="es-MX" dirty="0" smtClean="0"/>
              <a:t>Script</a:t>
            </a:r>
            <a:endParaRPr lang="es-MX" dirty="0"/>
          </a:p>
        </p:txBody>
      </p:sp>
      <p:sp>
        <p:nvSpPr>
          <p:cNvPr id="14" name="TextBox 13"/>
          <p:cNvSpPr txBox="1"/>
          <p:nvPr/>
        </p:nvSpPr>
        <p:spPr>
          <a:xfrm>
            <a:off x="5306756" y="2728806"/>
            <a:ext cx="1479892" cy="369332"/>
          </a:xfrm>
          <a:prstGeom prst="rect">
            <a:avLst/>
          </a:prstGeom>
          <a:noFill/>
        </p:spPr>
        <p:txBody>
          <a:bodyPr wrap="none" rtlCol="0">
            <a:spAutoFit/>
          </a:bodyPr>
          <a:lstStyle/>
          <a:p>
            <a:r>
              <a:rPr lang="es-MX" dirty="0" smtClean="0"/>
              <a:t>Propiedades</a:t>
            </a:r>
            <a:endParaRPr lang="es-MX" dirty="0"/>
          </a:p>
        </p:txBody>
      </p:sp>
      <p:sp>
        <p:nvSpPr>
          <p:cNvPr id="15" name="TextBox 14"/>
          <p:cNvSpPr txBox="1"/>
          <p:nvPr/>
        </p:nvSpPr>
        <p:spPr>
          <a:xfrm>
            <a:off x="6155816" y="4939169"/>
            <a:ext cx="1069524" cy="369332"/>
          </a:xfrm>
          <a:prstGeom prst="rect">
            <a:avLst/>
          </a:prstGeom>
          <a:noFill/>
        </p:spPr>
        <p:txBody>
          <a:bodyPr wrap="none" rtlCol="0">
            <a:spAutoFit/>
          </a:bodyPr>
          <a:lstStyle/>
          <a:p>
            <a:r>
              <a:rPr lang="es-MX" dirty="0" smtClean="0"/>
              <a:t>Métodos</a:t>
            </a:r>
            <a:endParaRPr lang="es-MX" dirty="0"/>
          </a:p>
        </p:txBody>
      </p:sp>
    </p:spTree>
    <p:extLst>
      <p:ext uri="{BB962C8B-B14F-4D97-AF65-F5344CB8AC3E}">
        <p14:creationId xmlns:p14="http://schemas.microsoft.com/office/powerpoint/2010/main" val="3630559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err="1"/>
              <a:t>Polymer</a:t>
            </a:r>
            <a:r>
              <a:rPr lang="es-ES" sz="4000" b="1" dirty="0"/>
              <a:t> 1 </a:t>
            </a:r>
            <a:r>
              <a:rPr lang="es-ES" sz="4000" b="1" dirty="0">
                <a:sym typeface="Wingdings" panose="05000000000000000000" pitchFamily="2" charset="2"/>
              </a:rPr>
              <a:t> </a:t>
            </a:r>
            <a:r>
              <a:rPr lang="es-ES" sz="4000" b="1" dirty="0" err="1">
                <a:sym typeface="Wingdings" panose="05000000000000000000" pitchFamily="2" charset="2"/>
              </a:rPr>
              <a:t>Polymer</a:t>
            </a:r>
            <a:r>
              <a:rPr lang="es-ES" sz="4000" b="1" dirty="0">
                <a:sym typeface="Wingdings" panose="05000000000000000000" pitchFamily="2" charset="2"/>
              </a:rPr>
              <a:t> 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935236" y="1363370"/>
            <a:ext cx="10794750" cy="1477328"/>
          </a:xfrm>
          <a:prstGeom prst="rect">
            <a:avLst/>
          </a:prstGeom>
          <a:noFill/>
        </p:spPr>
        <p:txBody>
          <a:bodyPr wrap="none" rtlCol="0">
            <a:spAutoFit/>
          </a:bodyPr>
          <a:lstStyle/>
          <a:p>
            <a:r>
              <a:rPr lang="es-MX" dirty="0" smtClean="0"/>
              <a:t>Genera una nueva practica con </a:t>
            </a:r>
            <a:r>
              <a:rPr lang="es-MX" dirty="0" err="1" smtClean="0"/>
              <a:t>polymer</a:t>
            </a:r>
            <a:r>
              <a:rPr lang="es-MX" dirty="0" smtClean="0"/>
              <a:t> 2, en la cual en tu pantalla inicial vas a solicitar la velocidad</a:t>
            </a:r>
          </a:p>
          <a:p>
            <a:r>
              <a:rPr lang="es-MX" dirty="0" smtClean="0"/>
              <a:t>promedio para la ruta </a:t>
            </a:r>
            <a:r>
              <a:rPr lang="es-MX" dirty="0" err="1" smtClean="0"/>
              <a:t>Softtek</a:t>
            </a:r>
            <a:r>
              <a:rPr lang="es-MX" dirty="0" smtClean="0"/>
              <a:t> Toreo a Metro Toreo, y un botón que va a llamar a tu componente </a:t>
            </a:r>
            <a:r>
              <a:rPr lang="es-MX" dirty="0" err="1" smtClean="0"/>
              <a:t>polymer</a:t>
            </a:r>
            <a:endParaRPr lang="es-MX" dirty="0" smtClean="0"/>
          </a:p>
          <a:p>
            <a:r>
              <a:rPr lang="es-MX" dirty="0"/>
              <a:t>e</a:t>
            </a:r>
            <a:r>
              <a:rPr lang="es-MX" dirty="0" smtClean="0"/>
              <a:t>n su versión 2 el cual va a generar un texto con la velocidad promedio y una tabla indicando el tiempo</a:t>
            </a:r>
          </a:p>
          <a:p>
            <a:r>
              <a:rPr lang="es-MX" dirty="0" smtClean="0"/>
              <a:t>en segundos, minutos y Horas.</a:t>
            </a:r>
          </a:p>
          <a:p>
            <a:r>
              <a:rPr lang="es-MX" dirty="0" smtClean="0"/>
              <a:t>La tabla de tener un estilo a tu gusto, te muestro gráficamente lo solicitado:</a:t>
            </a:r>
            <a:endParaRPr lang="es-MX" dirty="0"/>
          </a:p>
        </p:txBody>
      </p:sp>
      <p:pic>
        <p:nvPicPr>
          <p:cNvPr id="3" name="Picture 2"/>
          <p:cNvPicPr>
            <a:picLocks noChangeAspect="1"/>
          </p:cNvPicPr>
          <p:nvPr/>
        </p:nvPicPr>
        <p:blipFill>
          <a:blip r:embed="rId2"/>
          <a:stretch>
            <a:fillRect/>
          </a:stretch>
        </p:blipFill>
        <p:spPr>
          <a:xfrm>
            <a:off x="884312" y="3016047"/>
            <a:ext cx="4946344" cy="903659"/>
          </a:xfrm>
          <a:prstGeom prst="rect">
            <a:avLst/>
          </a:prstGeom>
        </p:spPr>
      </p:pic>
      <p:pic>
        <p:nvPicPr>
          <p:cNvPr id="5" name="Picture 4"/>
          <p:cNvPicPr>
            <a:picLocks noChangeAspect="1"/>
          </p:cNvPicPr>
          <p:nvPr/>
        </p:nvPicPr>
        <p:blipFill>
          <a:blip r:embed="rId3"/>
          <a:stretch>
            <a:fillRect/>
          </a:stretch>
        </p:blipFill>
        <p:spPr>
          <a:xfrm>
            <a:off x="6332611" y="3016046"/>
            <a:ext cx="5221851" cy="3172681"/>
          </a:xfrm>
          <a:prstGeom prst="rect">
            <a:avLst/>
          </a:prstGeom>
        </p:spPr>
      </p:pic>
    </p:spTree>
    <p:extLst>
      <p:ext uri="{BB962C8B-B14F-4D97-AF65-F5344CB8AC3E}">
        <p14:creationId xmlns:p14="http://schemas.microsoft.com/office/powerpoint/2010/main" val="2860053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4000" b="1" dirty="0"/>
              <a:t>propiedades computadas (</a:t>
            </a:r>
            <a:r>
              <a:rPr lang="es-MX" sz="4000" b="1" dirty="0" err="1"/>
              <a:t>computed</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363370"/>
            <a:ext cx="10729192" cy="2585323"/>
          </a:xfrm>
          <a:prstGeom prst="rect">
            <a:avLst/>
          </a:prstGeom>
        </p:spPr>
        <p:txBody>
          <a:bodyPr wrap="square">
            <a:spAutoFit/>
          </a:bodyPr>
          <a:lstStyle/>
          <a:p>
            <a:r>
              <a:rPr lang="es-MX" dirty="0"/>
              <a:t>Las propiedades computadas son aquellas que toman su valor por medio de un cómputo, al que se llega mediante los valores de otras propiedades del componente. Son especialmente útiles y se recurre a ellas en gran cantidad de ocasiones.</a:t>
            </a:r>
          </a:p>
          <a:p>
            <a:endParaRPr lang="es-MX" dirty="0"/>
          </a:p>
          <a:p>
            <a:r>
              <a:rPr lang="es-MX" dirty="0" err="1"/>
              <a:t>Polymer</a:t>
            </a:r>
            <a:r>
              <a:rPr lang="es-MX" dirty="0"/>
              <a:t> 2, y su predecesor 1.x, hacen muy sencillo el trabajar con propiedades computadas. Además realizan todo el trabajo pesado de manera automática, para que nosotros no tengamos que preocuparnos porque los cómputos estén siempre correctamente actualizados. Para ello, cada vez que cambian los valores de las propiedades usadas para realizar el cómputo, </a:t>
            </a:r>
            <a:r>
              <a:rPr lang="es-MX" dirty="0" err="1"/>
              <a:t>Polymer</a:t>
            </a:r>
            <a:r>
              <a:rPr lang="es-MX" dirty="0"/>
              <a:t> se encarga de actualizar el valor de las propiedades computadas.</a:t>
            </a:r>
          </a:p>
        </p:txBody>
      </p:sp>
      <p:sp>
        <p:nvSpPr>
          <p:cNvPr id="3" name="Rectangle 2"/>
          <p:cNvSpPr/>
          <p:nvPr/>
        </p:nvSpPr>
        <p:spPr>
          <a:xfrm>
            <a:off x="868325" y="4124041"/>
            <a:ext cx="10524995" cy="1477328"/>
          </a:xfrm>
          <a:prstGeom prst="rect">
            <a:avLst/>
          </a:prstGeom>
        </p:spPr>
        <p:txBody>
          <a:bodyPr wrap="square">
            <a:spAutoFit/>
          </a:bodyPr>
          <a:lstStyle/>
          <a:p>
            <a:r>
              <a:rPr lang="es-MX" dirty="0">
                <a:solidFill>
                  <a:srgbClr val="313131"/>
                </a:solidFill>
                <a:latin typeface="Open Sans"/>
              </a:rPr>
              <a:t>Se entenderán sin duda explicando casos de uso sencillos. Por ejemplo, podemos tener en un componente dos propiedades: nombre y apellidos. Además podemos necesitar el "nombre completo" para otras cosas. Esa propiedad nombre completo podría ser una propiedad computada, pues para obtener su valor se consigue mediante la concatenación de las dos propiedades del elemento nombre y apellidos.</a:t>
            </a:r>
            <a:endParaRPr lang="es-MX" dirty="0"/>
          </a:p>
        </p:txBody>
      </p:sp>
    </p:spTree>
    <p:extLst>
      <p:ext uri="{BB962C8B-B14F-4D97-AF65-F5344CB8AC3E}">
        <p14:creationId xmlns:p14="http://schemas.microsoft.com/office/powerpoint/2010/main" val="3194659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4000" b="1" dirty="0"/>
              <a:t>propiedades computadas (</a:t>
            </a:r>
            <a:r>
              <a:rPr lang="es-MX" sz="4000" b="1" dirty="0" err="1"/>
              <a:t>computed</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8943" y="1176986"/>
            <a:ext cx="10297144" cy="1200329"/>
          </a:xfrm>
          <a:prstGeom prst="rect">
            <a:avLst/>
          </a:prstGeom>
        </p:spPr>
        <p:txBody>
          <a:bodyPr wrap="square">
            <a:spAutoFit/>
          </a:bodyPr>
          <a:lstStyle/>
          <a:p>
            <a:r>
              <a:rPr lang="es-MX" dirty="0" smtClean="0"/>
              <a:t>Otro </a:t>
            </a:r>
            <a:r>
              <a:rPr lang="es-MX" dirty="0"/>
              <a:t>buen candidato a propiedad computada. Si tengo una factura y el total se calcula por medio de la suma de todos los valores de cada concepto facturado, esa propiedad "total" podría ser una propiedad computada. La fuerza de una clave, que se calcula en función de la cadena de la contraseña escrita por el usuario, también podría ser una computada.</a:t>
            </a:r>
          </a:p>
        </p:txBody>
      </p:sp>
      <p:sp>
        <p:nvSpPr>
          <p:cNvPr id="3" name="Rectangle 2"/>
          <p:cNvSpPr/>
          <p:nvPr/>
        </p:nvSpPr>
        <p:spPr>
          <a:xfrm>
            <a:off x="811031" y="2406039"/>
            <a:ext cx="11150103" cy="4247317"/>
          </a:xfrm>
          <a:prstGeom prst="rect">
            <a:avLst/>
          </a:prstGeom>
        </p:spPr>
        <p:txBody>
          <a:bodyPr wrap="square">
            <a:spAutoFit/>
          </a:bodyPr>
          <a:lstStyle/>
          <a:p>
            <a:r>
              <a:rPr lang="es-MX" dirty="0"/>
              <a:t>Vamos a realizar un primer ejemplo de un </a:t>
            </a:r>
            <a:r>
              <a:rPr lang="es-MX" dirty="0" err="1"/>
              <a:t>custom</a:t>
            </a:r>
            <a:r>
              <a:rPr lang="es-MX" dirty="0"/>
              <a:t> </a:t>
            </a:r>
            <a:r>
              <a:rPr lang="es-MX" dirty="0" err="1"/>
              <a:t>element</a:t>
            </a:r>
            <a:r>
              <a:rPr lang="es-MX" dirty="0"/>
              <a:t> en el que incluimos una propiedad computada. Vamos a trabajar sobre el sencillo caso del "nombre completo" que es la </a:t>
            </a:r>
            <a:r>
              <a:rPr lang="es-MX" dirty="0" err="1"/>
              <a:t>contactenación</a:t>
            </a:r>
            <a:r>
              <a:rPr lang="es-MX" dirty="0"/>
              <a:t> del nombre y apellidos. Verás que trabajar con </a:t>
            </a:r>
            <a:r>
              <a:rPr lang="es-MX" dirty="0" err="1"/>
              <a:t>computed</a:t>
            </a:r>
            <a:r>
              <a:rPr lang="es-MX" dirty="0"/>
              <a:t> </a:t>
            </a:r>
            <a:r>
              <a:rPr lang="es-MX" dirty="0" err="1"/>
              <a:t>properties</a:t>
            </a:r>
            <a:r>
              <a:rPr lang="es-MX" dirty="0"/>
              <a:t> en </a:t>
            </a:r>
            <a:r>
              <a:rPr lang="es-MX" dirty="0" err="1"/>
              <a:t>Polymer</a:t>
            </a:r>
            <a:r>
              <a:rPr lang="es-MX" dirty="0"/>
              <a:t> 2 es algo realmente fácil.</a:t>
            </a:r>
          </a:p>
          <a:p>
            <a:endParaRPr lang="es-MX" dirty="0"/>
          </a:p>
          <a:p>
            <a:r>
              <a:rPr lang="es-MX" dirty="0"/>
              <a:t>Como decimos, en nuestro componente tenemos tres propiedades:</a:t>
            </a:r>
          </a:p>
          <a:p>
            <a:endParaRPr lang="es-MX" dirty="0"/>
          </a:p>
          <a:p>
            <a:pPr marL="285750" indent="-285750">
              <a:buFont typeface="Arial" panose="020B0604020202020204" pitchFamily="34" charset="0"/>
              <a:buChar char="•"/>
            </a:pPr>
            <a:r>
              <a:rPr lang="es-MX" b="1" dirty="0"/>
              <a:t>nombre</a:t>
            </a:r>
          </a:p>
          <a:p>
            <a:pPr marL="285750" indent="-285750">
              <a:buFont typeface="Arial" panose="020B0604020202020204" pitchFamily="34" charset="0"/>
              <a:buChar char="•"/>
            </a:pPr>
            <a:r>
              <a:rPr lang="es-MX" b="1" dirty="0"/>
              <a:t>apellidos</a:t>
            </a:r>
          </a:p>
          <a:p>
            <a:pPr marL="285750" indent="-285750">
              <a:buFont typeface="Arial" panose="020B0604020202020204" pitchFamily="34" charset="0"/>
              <a:buChar char="•"/>
            </a:pPr>
            <a:r>
              <a:rPr lang="es-MX" b="1" dirty="0" err="1"/>
              <a:t>nombreCompleto</a:t>
            </a:r>
            <a:r>
              <a:rPr lang="es-MX" b="1" dirty="0"/>
              <a:t>, que es la computada a partir de las propiedades anteriores</a:t>
            </a:r>
            <a:r>
              <a:rPr lang="es-MX" b="1" dirty="0" smtClean="0"/>
              <a:t>.</a:t>
            </a:r>
          </a:p>
          <a:p>
            <a:endParaRPr lang="es-MX" dirty="0"/>
          </a:p>
          <a:p>
            <a:r>
              <a:rPr lang="es-MX" dirty="0"/>
              <a:t>Para crear una propiedad computada tenemos que declararla como cualquier otra. Dentro de todas las configuraciones que podemos realizar sobre las propiedades declaradas hay una llamada "</a:t>
            </a:r>
            <a:r>
              <a:rPr lang="es-MX" dirty="0" err="1"/>
              <a:t>computed</a:t>
            </a:r>
            <a:r>
              <a:rPr lang="es-MX" dirty="0"/>
              <a:t>". En ella debemos de colocar el nombre del método que se usará para realizar el cálculo, a fin de hallar el valor de la propiedad. Además hay que señalar qué propiedad o propiedades se usan para para calcular el valor resultante.</a:t>
            </a:r>
          </a:p>
        </p:txBody>
      </p:sp>
    </p:spTree>
    <p:extLst>
      <p:ext uri="{BB962C8B-B14F-4D97-AF65-F5344CB8AC3E}">
        <p14:creationId xmlns:p14="http://schemas.microsoft.com/office/powerpoint/2010/main" val="2899181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4000" b="1" dirty="0"/>
              <a:t>propiedades computadas (</a:t>
            </a:r>
            <a:r>
              <a:rPr lang="es-MX" sz="4000" b="1" dirty="0" err="1"/>
              <a:t>computed</a:t>
            </a:r>
            <a:r>
              <a:rPr lang="es-MX" sz="4000" b="1" dirty="0"/>
              <a:t>)</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806620" y="1363370"/>
            <a:ext cx="10136108" cy="923330"/>
          </a:xfrm>
          <a:prstGeom prst="rect">
            <a:avLst/>
          </a:prstGeom>
          <a:noFill/>
        </p:spPr>
        <p:txBody>
          <a:bodyPr wrap="none" rtlCol="0">
            <a:spAutoFit/>
          </a:bodyPr>
          <a:lstStyle/>
          <a:p>
            <a:r>
              <a:rPr lang="es-MX" dirty="0" smtClean="0"/>
              <a:t>En base al ejemplo anterior, genera la practica 2 y realiza la propiedad computada para el </a:t>
            </a:r>
          </a:p>
          <a:p>
            <a:r>
              <a:rPr lang="es-MX" dirty="0" smtClean="0"/>
              <a:t>Nombre Completo, considera los fragmentos de código que a continuación se muestran para que</a:t>
            </a:r>
          </a:p>
          <a:p>
            <a:r>
              <a:rPr lang="es-MX" dirty="0"/>
              <a:t>s</a:t>
            </a:r>
            <a:r>
              <a:rPr lang="es-MX" dirty="0" smtClean="0"/>
              <a:t>ea mas fácil realizar la practica.</a:t>
            </a:r>
            <a:endParaRPr lang="es-MX" dirty="0"/>
          </a:p>
        </p:txBody>
      </p:sp>
      <p:pic>
        <p:nvPicPr>
          <p:cNvPr id="3" name="Picture 2"/>
          <p:cNvPicPr>
            <a:picLocks noChangeAspect="1"/>
          </p:cNvPicPr>
          <p:nvPr/>
        </p:nvPicPr>
        <p:blipFill>
          <a:blip r:embed="rId2"/>
          <a:stretch>
            <a:fillRect/>
          </a:stretch>
        </p:blipFill>
        <p:spPr>
          <a:xfrm>
            <a:off x="1007244" y="2958195"/>
            <a:ext cx="3486150" cy="2647950"/>
          </a:xfrm>
          <a:prstGeom prst="rect">
            <a:avLst/>
          </a:prstGeom>
        </p:spPr>
      </p:pic>
      <p:pic>
        <p:nvPicPr>
          <p:cNvPr id="5" name="Picture 4"/>
          <p:cNvPicPr>
            <a:picLocks noChangeAspect="1"/>
          </p:cNvPicPr>
          <p:nvPr/>
        </p:nvPicPr>
        <p:blipFill>
          <a:blip r:embed="rId3"/>
          <a:stretch>
            <a:fillRect/>
          </a:stretch>
        </p:blipFill>
        <p:spPr>
          <a:xfrm>
            <a:off x="5975796" y="3204245"/>
            <a:ext cx="3528392" cy="1882739"/>
          </a:xfrm>
          <a:prstGeom prst="rect">
            <a:avLst/>
          </a:prstGeom>
        </p:spPr>
      </p:pic>
    </p:spTree>
    <p:extLst>
      <p:ext uri="{BB962C8B-B14F-4D97-AF65-F5344CB8AC3E}">
        <p14:creationId xmlns:p14="http://schemas.microsoft.com/office/powerpoint/2010/main" val="3580656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63228" y="1363370"/>
            <a:ext cx="10530092" cy="1477328"/>
          </a:xfrm>
          <a:prstGeom prst="rect">
            <a:avLst/>
          </a:prstGeom>
        </p:spPr>
        <p:txBody>
          <a:bodyPr wrap="square">
            <a:spAutoFit/>
          </a:bodyPr>
          <a:lstStyle/>
          <a:p>
            <a:r>
              <a:rPr lang="es-MX" dirty="0"/>
              <a:t>El mundo de los eventos en </a:t>
            </a:r>
            <a:r>
              <a:rPr lang="es-MX" dirty="0" err="1"/>
              <a:t>Polymer</a:t>
            </a:r>
            <a:r>
              <a:rPr lang="es-MX" dirty="0"/>
              <a:t> es bastante rico y además ha cambiado en algunas cosas en lo que respecta a su versión predecesora, por lo que tendremos que prestar bastante atención incluso si venimos de </a:t>
            </a:r>
            <a:r>
              <a:rPr lang="es-MX" dirty="0" err="1"/>
              <a:t>Polymer</a:t>
            </a:r>
            <a:r>
              <a:rPr lang="es-MX" dirty="0"/>
              <a:t> 1.x. La novedad principal es que en </a:t>
            </a:r>
            <a:r>
              <a:rPr lang="es-MX" dirty="0" err="1"/>
              <a:t>Polymer</a:t>
            </a:r>
            <a:r>
              <a:rPr lang="es-MX" dirty="0"/>
              <a:t> 2 se usa más el propio </a:t>
            </a:r>
            <a:r>
              <a:rPr lang="es-MX" dirty="0" err="1"/>
              <a:t>Javascript</a:t>
            </a:r>
            <a:r>
              <a:rPr lang="es-MX" dirty="0"/>
              <a:t> nativo para cosas en las que antes existían mecanismos proveídos por la propia librería (Recuerda: "</a:t>
            </a:r>
            <a:r>
              <a:rPr lang="es-MX" dirty="0" err="1"/>
              <a:t>UseThePlatform</a:t>
            </a:r>
            <a:r>
              <a:rPr lang="es-MX" dirty="0"/>
              <a:t>").</a:t>
            </a:r>
          </a:p>
        </p:txBody>
      </p:sp>
      <p:sp>
        <p:nvSpPr>
          <p:cNvPr id="3" name="Rectangle 2"/>
          <p:cNvSpPr/>
          <p:nvPr/>
        </p:nvSpPr>
        <p:spPr>
          <a:xfrm>
            <a:off x="863228" y="2934825"/>
            <a:ext cx="10735146" cy="3139321"/>
          </a:xfrm>
          <a:prstGeom prst="rect">
            <a:avLst/>
          </a:prstGeom>
        </p:spPr>
        <p:txBody>
          <a:bodyPr wrap="square">
            <a:spAutoFit/>
          </a:bodyPr>
          <a:lstStyle/>
          <a:p>
            <a:r>
              <a:rPr lang="es-MX" b="1" dirty="0"/>
              <a:t>Asociar un evento a un elemento en </a:t>
            </a:r>
            <a:r>
              <a:rPr lang="es-MX" b="1" dirty="0" smtClean="0"/>
              <a:t>línea</a:t>
            </a:r>
          </a:p>
          <a:p>
            <a:endParaRPr lang="es-MX" b="1" dirty="0"/>
          </a:p>
          <a:p>
            <a:r>
              <a:rPr lang="es-MX" dirty="0"/>
              <a:t>A la hora de escribir un </a:t>
            </a:r>
            <a:r>
              <a:rPr lang="es-MX" dirty="0" err="1"/>
              <a:t>template</a:t>
            </a:r>
            <a:r>
              <a:rPr lang="es-MX" dirty="0"/>
              <a:t> podemos asociar una función manejadora de evento en cualquier elemento del </a:t>
            </a:r>
            <a:r>
              <a:rPr lang="es-MX" dirty="0" err="1"/>
              <a:t>shadow</a:t>
            </a:r>
            <a:r>
              <a:rPr lang="es-MX" dirty="0"/>
              <a:t> </a:t>
            </a:r>
            <a:r>
              <a:rPr lang="es-MX" dirty="0" err="1"/>
              <a:t>dom</a:t>
            </a:r>
            <a:r>
              <a:rPr lang="es-MX" dirty="0"/>
              <a:t> del componente. Para ello simplemente usaremos un atributo "</a:t>
            </a:r>
            <a:r>
              <a:rPr lang="es-MX" dirty="0" err="1"/>
              <a:t>on</a:t>
            </a:r>
            <a:r>
              <a:rPr lang="es-MX" dirty="0"/>
              <a:t>-", seguido del nombre del evento que queramos definir su manejador. Ese atributo tendrá como valor el nombre del método manejador del evento que se desea asociar.</a:t>
            </a:r>
          </a:p>
          <a:p>
            <a:endParaRPr lang="es-MX" dirty="0"/>
          </a:p>
          <a:p>
            <a:r>
              <a:rPr lang="es-MX" dirty="0"/>
              <a:t>Por ejemplo, encontraremos un código como este para definir un manejador de evento frente a un clic sobre un botón.</a:t>
            </a:r>
          </a:p>
          <a:p>
            <a:endParaRPr lang="es-MX" dirty="0"/>
          </a:p>
          <a:p>
            <a:r>
              <a:rPr lang="es-MX" b="1" dirty="0">
                <a:solidFill>
                  <a:schemeClr val="accent3"/>
                </a:solidFill>
              </a:rPr>
              <a:t>&lt;</a:t>
            </a:r>
            <a:r>
              <a:rPr lang="es-MX" b="1" dirty="0" err="1">
                <a:solidFill>
                  <a:schemeClr val="accent3"/>
                </a:solidFill>
              </a:rPr>
              <a:t>button</a:t>
            </a:r>
            <a:r>
              <a:rPr lang="es-MX" b="1" dirty="0">
                <a:solidFill>
                  <a:schemeClr val="accent3"/>
                </a:solidFill>
              </a:rPr>
              <a:t> </a:t>
            </a:r>
            <a:r>
              <a:rPr lang="es-MX" b="1" dirty="0" err="1">
                <a:solidFill>
                  <a:schemeClr val="accent3"/>
                </a:solidFill>
              </a:rPr>
              <a:t>on-click</a:t>
            </a:r>
            <a:r>
              <a:rPr lang="es-MX" b="1" dirty="0">
                <a:solidFill>
                  <a:schemeClr val="accent3"/>
                </a:solidFill>
              </a:rPr>
              <a:t>="</a:t>
            </a:r>
            <a:r>
              <a:rPr lang="es-MX" b="1" dirty="0" err="1">
                <a:solidFill>
                  <a:schemeClr val="accent3"/>
                </a:solidFill>
              </a:rPr>
              <a:t>incrementaClic</a:t>
            </a:r>
            <a:r>
              <a:rPr lang="es-MX" b="1" dirty="0">
                <a:solidFill>
                  <a:schemeClr val="accent3"/>
                </a:solidFill>
              </a:rPr>
              <a:t>"&gt;Clic para contar&lt;/</a:t>
            </a:r>
            <a:r>
              <a:rPr lang="es-MX" b="1" dirty="0" err="1">
                <a:solidFill>
                  <a:schemeClr val="accent3"/>
                </a:solidFill>
              </a:rPr>
              <a:t>button</a:t>
            </a:r>
            <a:r>
              <a:rPr lang="es-MX" b="1" dirty="0">
                <a:solidFill>
                  <a:schemeClr val="accent3"/>
                </a:solidFill>
              </a:rPr>
              <a:t>&gt;</a:t>
            </a:r>
          </a:p>
        </p:txBody>
      </p:sp>
    </p:spTree>
    <p:extLst>
      <p:ext uri="{BB962C8B-B14F-4D97-AF65-F5344CB8AC3E}">
        <p14:creationId xmlns:p14="http://schemas.microsoft.com/office/powerpoint/2010/main" val="3824957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7"/>
          <p:cNvSpPr>
            <a:spLocks noGrp="1"/>
          </p:cNvSpPr>
          <p:nvPr>
            <p:ph type="title"/>
          </p:nvPr>
        </p:nvSpPr>
        <p:spPr>
          <a:xfrm>
            <a:off x="611981" y="191599"/>
            <a:ext cx="9630044" cy="847149"/>
          </a:xfrm>
        </p:spPr>
        <p:txBody>
          <a:bodyPr/>
          <a:lstStyle/>
          <a:p>
            <a:r>
              <a:rPr lang="es-ES_tradnl" smtClean="0"/>
              <a:t>Restricciones</a:t>
            </a:r>
            <a:endParaRPr lang="es-ES_tradnl"/>
          </a:p>
        </p:txBody>
      </p:sp>
      <p:graphicFrame>
        <p:nvGraphicFramePr>
          <p:cNvPr id="11" name="Table 10"/>
          <p:cNvGraphicFramePr>
            <a:graphicFrameLocks noGrp="1"/>
          </p:cNvGraphicFramePr>
          <p:nvPr>
            <p:extLst>
              <p:ext uri="{D42A27DB-BD31-4B8C-83A1-F6EECF244321}">
                <p14:modId xmlns:p14="http://schemas.microsoft.com/office/powerpoint/2010/main" val="1862490249"/>
              </p:ext>
            </p:extLst>
          </p:nvPr>
        </p:nvGraphicFramePr>
        <p:xfrm>
          <a:off x="2456755" y="2541257"/>
          <a:ext cx="7541588" cy="1081112"/>
        </p:xfrm>
        <a:graphic>
          <a:graphicData uri="http://schemas.openxmlformats.org/drawingml/2006/table">
            <a:tbl>
              <a:tblPr firstRow="1" bandRow="1">
                <a:tableStyleId>{21E4AEA4-8DFA-4A89-87EB-49C32662AFE0}</a:tableStyleId>
              </a:tblPr>
              <a:tblGrid>
                <a:gridCol w="3770794"/>
                <a:gridCol w="3770794"/>
              </a:tblGrid>
              <a:tr h="2584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Audiencia</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Propósito</a:t>
                      </a:r>
                    </a:p>
                  </a:txBody>
                  <a:tcPr marL="91207" marR="91207" marT="45604" marB="45604" anchor="ctr"/>
                </a:tc>
              </a:tr>
              <a:tr h="273622">
                <a:tc>
                  <a:txBody>
                    <a:bodyPr/>
                    <a:lstStyle/>
                    <a:p>
                      <a:r>
                        <a:rPr lang="en-US" sz="1200" smtClean="0"/>
                        <a:t>Desarroladores</a:t>
                      </a:r>
                      <a:endParaRPr lang="en-US" sz="1200"/>
                    </a:p>
                  </a:txBody>
                  <a:tcPr marL="91207" marR="91207" marT="45604" marB="45604"/>
                </a:tc>
                <a:tc>
                  <a:txBody>
                    <a:bodyPr/>
                    <a:lstStyle/>
                    <a:p>
                      <a:r>
                        <a:rPr lang="es-MX" sz="1200" noProof="0" smtClean="0"/>
                        <a:t>Capacitación</a:t>
                      </a:r>
                      <a:endParaRPr lang="es-MX" sz="1200" noProof="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91645265"/>
              </p:ext>
            </p:extLst>
          </p:nvPr>
        </p:nvGraphicFramePr>
        <p:xfrm>
          <a:off x="2456755" y="4560319"/>
          <a:ext cx="7541588" cy="1522840"/>
        </p:xfrm>
        <a:graphic>
          <a:graphicData uri="http://schemas.openxmlformats.org/drawingml/2006/table">
            <a:tbl>
              <a:tblPr firstRow="1" bandRow="1">
                <a:tableStyleId>{21E4AEA4-8DFA-4A89-87EB-49C32662AFE0}</a:tableStyleId>
              </a:tblPr>
              <a:tblGrid>
                <a:gridCol w="861896"/>
                <a:gridCol w="861896"/>
                <a:gridCol w="2944810"/>
                <a:gridCol w="1508318"/>
                <a:gridCol w="1364668"/>
              </a:tblGrid>
              <a:tr h="4256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dirty="0" smtClean="0">
                          <a:ln>
                            <a:noFill/>
                          </a:ln>
                          <a:solidFill>
                            <a:schemeClr val="bg1"/>
                          </a:solidFill>
                          <a:effectLst/>
                          <a:latin typeface="Arial" charset="0"/>
                          <a:ea typeface="ＭＳ Ｐゴシック" charset="0"/>
                        </a:rPr>
                        <a:t>Núm.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versión</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Tipo de cambios</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Dueño / Autor</a:t>
                      </a:r>
                    </a:p>
                  </a:txBody>
                  <a:tcPr marL="91207" marR="91207" marT="45604" marB="4560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100" b="0" i="0" u="none" strike="noStrike" cap="none" normalizeH="0" baseline="0" noProof="0" smtClean="0">
                          <a:ln>
                            <a:noFill/>
                          </a:ln>
                          <a:solidFill>
                            <a:schemeClr val="bg1"/>
                          </a:solidFill>
                          <a:effectLst/>
                          <a:latin typeface="Arial" charset="0"/>
                          <a:ea typeface="ＭＳ Ｐゴシック" charset="0"/>
                        </a:rPr>
                        <a:t>Fecha de revisión / Expiración</a:t>
                      </a:r>
                    </a:p>
                  </a:txBody>
                  <a:tcPr marL="91207" marR="91207" marT="45604" marB="45604" anchor="ctr"/>
                </a:tc>
              </a:tr>
              <a:tr h="273622">
                <a:tc>
                  <a:txBody>
                    <a:bodyPr/>
                    <a:lstStyle/>
                    <a:p>
                      <a:r>
                        <a:rPr lang="en-US" sz="1200" smtClean="0"/>
                        <a:t>1.1</a:t>
                      </a:r>
                      <a:endParaRPr lang="en-US" sz="1200"/>
                    </a:p>
                  </a:txBody>
                  <a:tcPr marL="91207" marR="91207" marT="45604" marB="45604"/>
                </a:tc>
                <a:tc>
                  <a:txBody>
                    <a:bodyPr/>
                    <a:lstStyle/>
                    <a:p>
                      <a:r>
                        <a:rPr lang="en-US" sz="1200" dirty="0" smtClean="0"/>
                        <a:t>5/10/2018</a:t>
                      </a:r>
                      <a:endParaRPr lang="en-US" sz="1200" dirty="0"/>
                    </a:p>
                  </a:txBody>
                  <a:tcPr marL="91207" marR="91207" marT="45604" marB="45604"/>
                </a:tc>
                <a:tc>
                  <a:txBody>
                    <a:bodyPr/>
                    <a:lstStyle/>
                    <a:p>
                      <a:r>
                        <a:rPr lang="es-MX" sz="1200" noProof="0" dirty="0" smtClean="0"/>
                        <a:t>Creación</a:t>
                      </a:r>
                      <a:r>
                        <a:rPr lang="en-US" sz="1200" dirty="0" smtClean="0"/>
                        <a:t> del </a:t>
                      </a:r>
                      <a:r>
                        <a:rPr lang="es-MX" sz="1200" noProof="0" dirty="0" smtClean="0"/>
                        <a:t>documento</a:t>
                      </a:r>
                      <a:endParaRPr lang="es-MX" sz="1200" noProof="0" dirty="0"/>
                    </a:p>
                  </a:txBody>
                  <a:tcPr marL="91207" marR="91207" marT="45604" marB="45604"/>
                </a:tc>
                <a:tc>
                  <a:txBody>
                    <a:bodyPr/>
                    <a:lstStyle/>
                    <a:p>
                      <a:r>
                        <a:rPr lang="en-US" sz="1200" dirty="0" smtClean="0"/>
                        <a:t>Carlos Montero</a:t>
                      </a:r>
                      <a:endParaRPr lang="en-US" sz="1200" dirty="0"/>
                    </a:p>
                  </a:txBody>
                  <a:tcPr marL="91207" marR="91207" marT="45604" marB="45604"/>
                </a:tc>
                <a:tc>
                  <a:txBody>
                    <a:bodyPr/>
                    <a:lstStyle/>
                    <a:p>
                      <a:r>
                        <a:rPr lang="en-US" sz="1200" dirty="0" smtClean="0"/>
                        <a:t>12/10/2018</a:t>
                      </a:r>
                      <a:endParaRPr lang="en-US" sz="1200" dirty="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dirty="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r h="273622">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c>
                  <a:txBody>
                    <a:bodyPr/>
                    <a:lstStyle/>
                    <a:p>
                      <a:endParaRPr lang="en-US" sz="1200"/>
                    </a:p>
                  </a:txBody>
                  <a:tcPr marL="91207" marR="91207" marT="45604" marB="45604"/>
                </a:tc>
              </a:tr>
            </a:tbl>
          </a:graphicData>
        </a:graphic>
      </p:graphicFrame>
      <p:sp>
        <p:nvSpPr>
          <p:cNvPr id="13" name="Content Placeholder 5"/>
          <p:cNvSpPr txBox="1">
            <a:spLocks/>
          </p:cNvSpPr>
          <p:nvPr/>
        </p:nvSpPr>
        <p:spPr bwMode="auto">
          <a:xfrm>
            <a:off x="2020240" y="1193705"/>
            <a:ext cx="8188060" cy="1149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174188" indent="-174188">
              <a:lnSpc>
                <a:spcPct val="80000"/>
              </a:lnSpc>
              <a:spcBef>
                <a:spcPct val="20000"/>
              </a:spcBef>
            </a:pPr>
            <a:r>
              <a:rPr lang="es-ES_tradnl" sz="1397" b="1">
                <a:solidFill>
                  <a:schemeClr val="tx1">
                    <a:lumMod val="90000"/>
                    <a:lumOff val="10000"/>
                  </a:schemeClr>
                </a:solidFill>
                <a:ea typeface="+mn-ea"/>
                <a:cs typeface="Arial" charset="0"/>
              </a:rPr>
              <a:t>Nombre del documento:</a:t>
            </a:r>
          </a:p>
          <a:p>
            <a:pPr marL="174188" indent="-174188">
              <a:lnSpc>
                <a:spcPct val="80000"/>
              </a:lnSpc>
              <a:spcBef>
                <a:spcPct val="20000"/>
              </a:spcBef>
            </a:pPr>
            <a:r>
              <a:rPr lang="es-ES_tradnl" sz="1397" b="1">
                <a:solidFill>
                  <a:schemeClr val="tx1">
                    <a:lumMod val="90000"/>
                    <a:lumOff val="10000"/>
                  </a:schemeClr>
                </a:solidFill>
                <a:ea typeface="+mn-ea"/>
                <a:cs typeface="Arial" charset="0"/>
              </a:rPr>
              <a:t>Clasificación de la Información: </a:t>
            </a:r>
            <a:r>
              <a:rPr lang="es-ES_tradnl" sz="1397" b="1" smtClean="0">
                <a:solidFill>
                  <a:schemeClr val="tx1">
                    <a:lumMod val="90000"/>
                    <a:lumOff val="10000"/>
                  </a:schemeClr>
                </a:solidFill>
                <a:ea typeface="+mn-ea"/>
                <a:cs typeface="Arial" charset="0"/>
              </a:rPr>
              <a:t>Interno</a:t>
            </a:r>
          </a:p>
          <a:p>
            <a:pPr marL="174188" indent="-174188">
              <a:lnSpc>
                <a:spcPct val="80000"/>
              </a:lnSpc>
              <a:spcBef>
                <a:spcPct val="20000"/>
              </a:spcBef>
            </a:pPr>
            <a:r>
              <a:rPr lang="es-ES_tradnl" sz="1397" b="1" smtClean="0">
                <a:solidFill>
                  <a:schemeClr val="tx1">
                    <a:lumMod val="90000"/>
                    <a:lumOff val="10000"/>
                  </a:schemeClr>
                </a:solidFill>
                <a:ea typeface="+mn-ea"/>
                <a:cs typeface="Arial" charset="0"/>
              </a:rPr>
              <a:t>Restricciones</a:t>
            </a:r>
            <a:endParaRPr lang="es-ES_tradnl" sz="1397" b="1">
              <a:solidFill>
                <a:schemeClr val="tx1">
                  <a:lumMod val="90000"/>
                  <a:lumOff val="10000"/>
                </a:schemeClr>
              </a:solidFill>
              <a:ea typeface="+mn-ea"/>
              <a:cs typeface="Arial" charset="0"/>
            </a:endParaRP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Los contenidos de este documento son propiedad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y </a:t>
            </a:r>
            <a:r>
              <a:rPr lang="es-ES_tradnl" sz="1197" smtClean="0">
                <a:solidFill>
                  <a:schemeClr val="tx1">
                    <a:lumMod val="90000"/>
                    <a:lumOff val="10000"/>
                  </a:schemeClr>
                </a:solidFill>
                <a:ea typeface="+mn-ea"/>
                <a:cs typeface="Arial" charset="0"/>
              </a:rPr>
              <a:t>son internos. </a:t>
            </a:r>
            <a:r>
              <a:rPr lang="es-ES_tradnl" sz="1197">
                <a:solidFill>
                  <a:schemeClr val="tx1">
                    <a:lumMod val="90000"/>
                    <a:lumOff val="10000"/>
                  </a:schemeClr>
                </a:solidFill>
                <a:ea typeface="+mn-ea"/>
                <a:cs typeface="Arial" charset="0"/>
              </a:rPr>
              <a:t>Queda estrictamente prohibido cualquier reproducción total o parcial sin la autorización escrita por parte de </a:t>
            </a:r>
            <a:r>
              <a:rPr lang="es-ES_tradnl" sz="1197" err="1">
                <a:solidFill>
                  <a:schemeClr val="tx1">
                    <a:lumMod val="90000"/>
                    <a:lumOff val="10000"/>
                  </a:schemeClr>
                </a:solidFill>
                <a:ea typeface="+mn-ea"/>
                <a:cs typeface="Arial" charset="0"/>
              </a:rPr>
              <a:t>Softtek</a:t>
            </a:r>
            <a:r>
              <a:rPr lang="es-ES_tradnl" sz="1197">
                <a:solidFill>
                  <a:schemeClr val="tx1">
                    <a:lumMod val="90000"/>
                    <a:lumOff val="10000"/>
                  </a:schemeClr>
                </a:solidFill>
                <a:ea typeface="+mn-ea"/>
                <a:cs typeface="Arial" charset="0"/>
              </a:rPr>
              <a:t>. </a:t>
            </a:r>
          </a:p>
          <a:p>
            <a:pPr lvl="1">
              <a:spcBef>
                <a:spcPct val="20000"/>
              </a:spcBef>
              <a:buFont typeface="Arial Rounded MT Bold" pitchFamily="34" charset="0"/>
              <a:buChar char="›"/>
            </a:pPr>
            <a:r>
              <a:rPr lang="es-ES_tradnl" sz="1197">
                <a:solidFill>
                  <a:schemeClr val="tx1">
                    <a:lumMod val="90000"/>
                    <a:lumOff val="10000"/>
                  </a:schemeClr>
                </a:solidFill>
                <a:ea typeface="+mn-ea"/>
                <a:cs typeface="Arial" charset="0"/>
              </a:rPr>
              <a:t>Este documento está sujeto a cambios. Los comentarios, correcciones o dudas deberán ser enviados al autor.</a:t>
            </a:r>
          </a:p>
        </p:txBody>
      </p:sp>
      <p:sp>
        <p:nvSpPr>
          <p:cNvPr id="14" name="Content Placeholder 5"/>
          <p:cNvSpPr txBox="1">
            <a:spLocks/>
          </p:cNvSpPr>
          <p:nvPr/>
        </p:nvSpPr>
        <p:spPr bwMode="auto">
          <a:xfrm>
            <a:off x="2020240" y="3634462"/>
            <a:ext cx="8188060" cy="896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449263" indent="-952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buFont typeface="Arial Rounded MT Bold" charset="0"/>
              <a:buNone/>
            </a:pPr>
            <a:r>
              <a:rPr lang="es-ES_tradnl" sz="1397" b="1">
                <a:solidFill>
                  <a:srgbClr val="3F4244"/>
                </a:solidFill>
                <a:cs typeface="Arial" charset="0"/>
              </a:rPr>
              <a:t>Tabla de Revisión</a:t>
            </a:r>
          </a:p>
          <a:p>
            <a:pPr lvl="1">
              <a:spcBef>
                <a:spcPct val="20000"/>
              </a:spcBef>
              <a:buFont typeface="Arial Rounded MT Bold" charset="0"/>
              <a:buChar char="›"/>
            </a:pPr>
            <a:r>
              <a:rPr lang="es-ES_tradnl" sz="1197">
                <a:solidFill>
                  <a:srgbClr val="3F4244"/>
                </a:solidFill>
                <a:cs typeface="Arial" charset="0"/>
              </a:rPr>
              <a:t>La siguiente tabla enlista las revisiones realizadas a este documento. Debe utilizarse para describir los cambios y adiciones cada vez que este documento vuelva a ser publicado. La descripción debe ser detallada e incluir el nombre de quien solicita los cambios. </a:t>
            </a:r>
          </a:p>
        </p:txBody>
      </p:sp>
    </p:spTree>
    <p:extLst>
      <p:ext uri="{BB962C8B-B14F-4D97-AF65-F5344CB8AC3E}">
        <p14:creationId xmlns:p14="http://schemas.microsoft.com/office/powerpoint/2010/main" val="16411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363370"/>
            <a:ext cx="10608054" cy="4247317"/>
          </a:xfrm>
          <a:prstGeom prst="rect">
            <a:avLst/>
          </a:prstGeom>
        </p:spPr>
        <p:txBody>
          <a:bodyPr wrap="square">
            <a:spAutoFit/>
          </a:bodyPr>
          <a:lstStyle/>
          <a:p>
            <a:r>
              <a:rPr lang="es-MX" b="1" dirty="0"/>
              <a:t>Declaración de un manejador de </a:t>
            </a:r>
            <a:r>
              <a:rPr lang="es-MX" b="1" dirty="0" smtClean="0"/>
              <a:t>evento</a:t>
            </a:r>
          </a:p>
          <a:p>
            <a:endParaRPr lang="es-MX" b="1" dirty="0"/>
          </a:p>
          <a:p>
            <a:r>
              <a:rPr lang="es-MX" dirty="0"/>
              <a:t>El manejador del evento en un componente de </a:t>
            </a:r>
            <a:r>
              <a:rPr lang="es-MX" dirty="0" err="1"/>
              <a:t>Polymer</a:t>
            </a:r>
            <a:r>
              <a:rPr lang="es-MX" dirty="0"/>
              <a:t> corresponde con un método de la propia clase del componente. El método lo podemos definir como cualquier otro método dentro de la clase ES6.</a:t>
            </a:r>
          </a:p>
          <a:p>
            <a:endParaRPr lang="es-MX" dirty="0"/>
          </a:p>
          <a:p>
            <a:r>
              <a:rPr lang="es-MX" b="1" dirty="0" err="1">
                <a:solidFill>
                  <a:schemeClr val="accent3"/>
                </a:solidFill>
              </a:rPr>
              <a:t>incrementaClic</a:t>
            </a:r>
            <a:r>
              <a:rPr lang="es-MX" b="1" dirty="0">
                <a:solidFill>
                  <a:schemeClr val="accent3"/>
                </a:solidFill>
              </a:rPr>
              <a:t>() {</a:t>
            </a:r>
          </a:p>
          <a:p>
            <a:r>
              <a:rPr lang="es-MX" b="1" dirty="0">
                <a:solidFill>
                  <a:schemeClr val="accent3"/>
                </a:solidFill>
              </a:rPr>
              <a:t>  // código a ejecutar como manejador del evento</a:t>
            </a:r>
          </a:p>
          <a:p>
            <a:r>
              <a:rPr lang="es-MX" b="1" dirty="0" smtClean="0">
                <a:solidFill>
                  <a:schemeClr val="accent3"/>
                </a:solidFill>
              </a:rPr>
              <a:t>}</a:t>
            </a:r>
          </a:p>
          <a:p>
            <a:endParaRPr lang="es-MX" dirty="0"/>
          </a:p>
          <a:p>
            <a:r>
              <a:rPr lang="es-MX" dirty="0"/>
              <a:t>El manejador recibe el objeto evento, del que podemos obtener información diversa sobre el tipo de evento que se acaba de producir. Ese objeto evento será siempre el primer parámetro del manejador.</a:t>
            </a:r>
          </a:p>
          <a:p>
            <a:endParaRPr lang="es-MX" dirty="0"/>
          </a:p>
          <a:p>
            <a:r>
              <a:rPr lang="es-MX" b="1" dirty="0" err="1">
                <a:solidFill>
                  <a:schemeClr val="accent3"/>
                </a:solidFill>
              </a:rPr>
              <a:t>incrementaClic</a:t>
            </a:r>
            <a:r>
              <a:rPr lang="es-MX" b="1" dirty="0">
                <a:solidFill>
                  <a:schemeClr val="accent3"/>
                </a:solidFill>
              </a:rPr>
              <a:t>(e) {</a:t>
            </a:r>
          </a:p>
          <a:p>
            <a:r>
              <a:rPr lang="es-MX" b="1" dirty="0">
                <a:solidFill>
                  <a:schemeClr val="accent3"/>
                </a:solidFill>
              </a:rPr>
              <a:t>  console.log('Objeto evento', e)</a:t>
            </a:r>
          </a:p>
          <a:p>
            <a:r>
              <a:rPr lang="es-MX" b="1" dirty="0">
                <a:solidFill>
                  <a:schemeClr val="accent3"/>
                </a:solidFill>
              </a:rPr>
              <a:t>}</a:t>
            </a:r>
          </a:p>
        </p:txBody>
      </p:sp>
    </p:spTree>
    <p:extLst>
      <p:ext uri="{BB962C8B-B14F-4D97-AF65-F5344CB8AC3E}">
        <p14:creationId xmlns:p14="http://schemas.microsoft.com/office/powerpoint/2010/main" val="763099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363370"/>
            <a:ext cx="10608054" cy="4524315"/>
          </a:xfrm>
          <a:prstGeom prst="rect">
            <a:avLst/>
          </a:prstGeom>
        </p:spPr>
        <p:txBody>
          <a:bodyPr wrap="square">
            <a:spAutoFit/>
          </a:bodyPr>
          <a:lstStyle/>
          <a:p>
            <a:r>
              <a:rPr lang="es-MX" b="1" dirty="0"/>
              <a:t>Usar </a:t>
            </a:r>
            <a:r>
              <a:rPr lang="es-MX" b="1" dirty="0" err="1"/>
              <a:t>addEventListener</a:t>
            </a:r>
            <a:r>
              <a:rPr lang="es-MX" b="1" dirty="0"/>
              <a:t> de </a:t>
            </a:r>
            <a:r>
              <a:rPr lang="es-MX" b="1" dirty="0" err="1" smtClean="0"/>
              <a:t>Javascript</a:t>
            </a:r>
            <a:endParaRPr lang="es-MX" b="1" dirty="0" smtClean="0"/>
          </a:p>
          <a:p>
            <a:endParaRPr lang="es-MX" b="1" dirty="0"/>
          </a:p>
          <a:p>
            <a:r>
              <a:rPr lang="es-MX" dirty="0"/>
              <a:t>En </a:t>
            </a:r>
            <a:r>
              <a:rPr lang="es-MX" dirty="0" err="1"/>
              <a:t>Polymer</a:t>
            </a:r>
            <a:r>
              <a:rPr lang="es-MX" dirty="0"/>
              <a:t> se recomienda usar el propio </a:t>
            </a:r>
            <a:r>
              <a:rPr lang="es-MX" dirty="0" err="1"/>
              <a:t>Javascript</a:t>
            </a:r>
            <a:r>
              <a:rPr lang="es-MX" dirty="0"/>
              <a:t> para crear tus eventos. Por ejemplo, si quieres crear un evento que afecte a todo el host (el componente completo, la etiqueta que engloba todo el Shadow DOM que podamos tener dentro del elemento personalizado) podrías crearlo directamente con </a:t>
            </a:r>
            <a:r>
              <a:rPr lang="es-MX" dirty="0" err="1"/>
              <a:t>this.addEventListener</a:t>
            </a:r>
            <a:r>
              <a:rPr lang="es-MX" dirty="0"/>
              <a:t>().</a:t>
            </a:r>
          </a:p>
          <a:p>
            <a:endParaRPr lang="es-MX" dirty="0"/>
          </a:p>
          <a:p>
            <a:r>
              <a:rPr lang="es-MX" dirty="0"/>
              <a:t>En este código vemos cómo definir el evento sobre el host, asociando el manejador en el método </a:t>
            </a:r>
            <a:r>
              <a:rPr lang="es-MX" dirty="0" err="1"/>
              <a:t>callback</a:t>
            </a:r>
            <a:r>
              <a:rPr lang="es-MX" dirty="0"/>
              <a:t> ready.</a:t>
            </a:r>
          </a:p>
          <a:p>
            <a:endParaRPr lang="es-MX" dirty="0"/>
          </a:p>
          <a:p>
            <a:r>
              <a:rPr lang="es-MX" b="1" dirty="0">
                <a:solidFill>
                  <a:schemeClr val="accent3"/>
                </a:solidFill>
              </a:rPr>
              <a:t>ready() {</a:t>
            </a:r>
          </a:p>
          <a:p>
            <a:r>
              <a:rPr lang="es-MX" b="1" dirty="0">
                <a:solidFill>
                  <a:schemeClr val="accent3"/>
                </a:solidFill>
              </a:rPr>
              <a:t>  </a:t>
            </a:r>
            <a:r>
              <a:rPr lang="es-MX" b="1" dirty="0" err="1">
                <a:solidFill>
                  <a:schemeClr val="accent3"/>
                </a:solidFill>
              </a:rPr>
              <a:t>super.ready</a:t>
            </a:r>
            <a:r>
              <a:rPr lang="es-MX" b="1" dirty="0">
                <a:solidFill>
                  <a:schemeClr val="accent3"/>
                </a:solidFill>
              </a:rPr>
              <a:t>();</a:t>
            </a:r>
          </a:p>
          <a:p>
            <a:r>
              <a:rPr lang="es-MX" b="1" dirty="0">
                <a:solidFill>
                  <a:schemeClr val="accent3"/>
                </a:solidFill>
              </a:rPr>
              <a:t>  </a:t>
            </a:r>
            <a:r>
              <a:rPr lang="es-MX" b="1" dirty="0" err="1">
                <a:solidFill>
                  <a:schemeClr val="accent3"/>
                </a:solidFill>
              </a:rPr>
              <a:t>this.addEventListener</a:t>
            </a:r>
            <a:r>
              <a:rPr lang="es-MX" b="1" dirty="0">
                <a:solidFill>
                  <a:schemeClr val="accent3"/>
                </a:solidFill>
              </a:rPr>
              <a:t>('</a:t>
            </a:r>
            <a:r>
              <a:rPr lang="es-MX" b="1" dirty="0" err="1">
                <a:solidFill>
                  <a:schemeClr val="accent3"/>
                </a:solidFill>
              </a:rPr>
              <a:t>click</a:t>
            </a:r>
            <a:r>
              <a:rPr lang="es-MX" b="1" dirty="0">
                <a:solidFill>
                  <a:schemeClr val="accent3"/>
                </a:solidFill>
              </a:rPr>
              <a:t>', () =&gt; {</a:t>
            </a:r>
          </a:p>
          <a:p>
            <a:r>
              <a:rPr lang="es-MX" b="1" dirty="0">
                <a:solidFill>
                  <a:schemeClr val="accent3"/>
                </a:solidFill>
              </a:rPr>
              <a:t>    console.log('</a:t>
            </a:r>
            <a:r>
              <a:rPr lang="es-MX" b="1" dirty="0" err="1">
                <a:solidFill>
                  <a:schemeClr val="accent3"/>
                </a:solidFill>
              </a:rPr>
              <a:t>yeahhh</a:t>
            </a:r>
            <a:r>
              <a:rPr lang="es-MX" b="1" dirty="0">
                <a:solidFill>
                  <a:schemeClr val="accent3"/>
                </a:solidFill>
              </a:rPr>
              <a:t> este evento se asocia al componente completo');</a:t>
            </a:r>
          </a:p>
          <a:p>
            <a:r>
              <a:rPr lang="es-MX" b="1" dirty="0">
                <a:solidFill>
                  <a:schemeClr val="accent3"/>
                </a:solidFill>
              </a:rPr>
              <a:t>  })</a:t>
            </a:r>
          </a:p>
          <a:p>
            <a:r>
              <a:rPr lang="es-MX" b="1" dirty="0">
                <a:solidFill>
                  <a:schemeClr val="accent3"/>
                </a:solidFill>
              </a:rPr>
              <a:t>}</a:t>
            </a:r>
          </a:p>
        </p:txBody>
      </p:sp>
    </p:spTree>
    <p:extLst>
      <p:ext uri="{BB962C8B-B14F-4D97-AF65-F5344CB8AC3E}">
        <p14:creationId xmlns:p14="http://schemas.microsoft.com/office/powerpoint/2010/main" val="1958824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4899" y="1318198"/>
            <a:ext cx="10608054" cy="2862322"/>
          </a:xfrm>
          <a:prstGeom prst="rect">
            <a:avLst/>
          </a:prstGeom>
        </p:spPr>
        <p:txBody>
          <a:bodyPr wrap="square">
            <a:spAutoFit/>
          </a:bodyPr>
          <a:lstStyle/>
          <a:p>
            <a:r>
              <a:rPr lang="es-MX" b="1" dirty="0"/>
              <a:t>Eventos de </a:t>
            </a:r>
            <a:r>
              <a:rPr lang="es-MX" b="1" dirty="0" smtClean="0"/>
              <a:t>gestos</a:t>
            </a:r>
          </a:p>
          <a:p>
            <a:endParaRPr lang="es-MX" b="1" dirty="0"/>
          </a:p>
          <a:p>
            <a:r>
              <a:rPr lang="es-MX" dirty="0"/>
              <a:t>Los eventos de gestos ahora no están incluidos "de casa", por eso no te funcionará el evento </a:t>
            </a:r>
            <a:r>
              <a:rPr lang="es-MX" dirty="0" err="1"/>
              <a:t>on-tap</a:t>
            </a:r>
            <a:r>
              <a:rPr lang="es-MX" dirty="0"/>
              <a:t> en un componente básico. Hay un </a:t>
            </a:r>
            <a:r>
              <a:rPr lang="es-MX" dirty="0" err="1"/>
              <a:t>mixin</a:t>
            </a:r>
            <a:r>
              <a:rPr lang="es-MX" dirty="0"/>
              <a:t> llamado </a:t>
            </a:r>
            <a:r>
              <a:rPr lang="es-MX" dirty="0" err="1"/>
              <a:t>Polymer.GestureEventListeners</a:t>
            </a:r>
            <a:r>
              <a:rPr lang="es-MX" dirty="0"/>
              <a:t> que da soporte a los eventos de gestos y que tendremos que heredar en el componente donde los queramos usar.</a:t>
            </a:r>
          </a:p>
          <a:p>
            <a:endParaRPr lang="es-MX" dirty="0"/>
          </a:p>
          <a:p>
            <a:r>
              <a:rPr lang="es-MX" dirty="0"/>
              <a:t>Nota: Los </a:t>
            </a:r>
            <a:r>
              <a:rPr lang="es-MX" dirty="0" err="1"/>
              <a:t>mixins</a:t>
            </a:r>
            <a:r>
              <a:rPr lang="es-MX" dirty="0"/>
              <a:t> sirven para hacer lo que sería algo parecido a la herencia múltiple. Básicamente sirven para heredar código sin necesidad de que el </a:t>
            </a:r>
            <a:r>
              <a:rPr lang="es-MX" dirty="0" err="1"/>
              <a:t>mixin</a:t>
            </a:r>
            <a:r>
              <a:rPr lang="es-MX" dirty="0"/>
              <a:t> esté en el </a:t>
            </a:r>
            <a:r>
              <a:rPr lang="es-MX" dirty="0" err="1"/>
              <a:t>extends</a:t>
            </a:r>
            <a:r>
              <a:rPr lang="es-MX" dirty="0"/>
              <a:t>. Son necesarios porque </a:t>
            </a:r>
            <a:r>
              <a:rPr lang="es-MX" dirty="0" err="1"/>
              <a:t>Javascript</a:t>
            </a:r>
            <a:r>
              <a:rPr lang="es-MX" dirty="0"/>
              <a:t> no tiene herencia múltiple. Pero lo más importante que ya te adelantamos también, los </a:t>
            </a:r>
            <a:r>
              <a:rPr lang="es-MX" dirty="0" err="1"/>
              <a:t>mixins</a:t>
            </a:r>
            <a:r>
              <a:rPr lang="es-MX" dirty="0"/>
              <a:t> en </a:t>
            </a:r>
            <a:r>
              <a:rPr lang="es-MX" dirty="0" err="1"/>
              <a:t>Polymer</a:t>
            </a:r>
            <a:r>
              <a:rPr lang="es-MX" dirty="0"/>
              <a:t> 2 son los sustitutos a lo que conocíamos por "</a:t>
            </a:r>
            <a:r>
              <a:rPr lang="es-MX" dirty="0" err="1"/>
              <a:t>behaviors</a:t>
            </a:r>
            <a:r>
              <a:rPr lang="es-MX" dirty="0"/>
              <a:t>" en </a:t>
            </a:r>
            <a:r>
              <a:rPr lang="es-MX" dirty="0" err="1"/>
              <a:t>Polymer</a:t>
            </a:r>
            <a:r>
              <a:rPr lang="es-MX" dirty="0"/>
              <a:t> 1.x</a:t>
            </a:r>
            <a:r>
              <a:rPr lang="es-MX" dirty="0" smtClean="0"/>
              <a:t>.</a:t>
            </a:r>
            <a:endParaRPr lang="es-MX" dirty="0"/>
          </a:p>
        </p:txBody>
      </p:sp>
    </p:spTree>
    <p:extLst>
      <p:ext uri="{BB962C8B-B14F-4D97-AF65-F5344CB8AC3E}">
        <p14:creationId xmlns:p14="http://schemas.microsoft.com/office/powerpoint/2010/main" val="2024970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94899" y="1318198"/>
            <a:ext cx="10608054" cy="646331"/>
          </a:xfrm>
          <a:prstGeom prst="rect">
            <a:avLst/>
          </a:prstGeom>
        </p:spPr>
        <p:txBody>
          <a:bodyPr wrap="square">
            <a:spAutoFit/>
          </a:bodyPr>
          <a:lstStyle/>
          <a:p>
            <a:r>
              <a:rPr lang="es-MX" b="1" dirty="0"/>
              <a:t>Eventos de </a:t>
            </a:r>
            <a:r>
              <a:rPr lang="es-MX" b="1" dirty="0" smtClean="0"/>
              <a:t>gestos Ejemplo con código.</a:t>
            </a:r>
          </a:p>
          <a:p>
            <a:endParaRPr lang="es-MX" b="1" dirty="0"/>
          </a:p>
        </p:txBody>
      </p:sp>
      <p:sp>
        <p:nvSpPr>
          <p:cNvPr id="3" name="Rectangle 2"/>
          <p:cNvSpPr/>
          <p:nvPr/>
        </p:nvSpPr>
        <p:spPr>
          <a:xfrm>
            <a:off x="935236" y="1967142"/>
            <a:ext cx="8332620" cy="3139321"/>
          </a:xfrm>
          <a:prstGeom prst="rect">
            <a:avLst/>
          </a:prstGeom>
        </p:spPr>
        <p:txBody>
          <a:bodyPr wrap="square">
            <a:spAutoFit/>
          </a:bodyPr>
          <a:lstStyle/>
          <a:p>
            <a:r>
              <a:rPr lang="es-MX" b="1" dirty="0" smtClean="0"/>
              <a:t>Index.html</a:t>
            </a:r>
          </a:p>
          <a:p>
            <a:endParaRPr lang="es-MX" b="1" dirty="0" smtClean="0"/>
          </a:p>
          <a:p>
            <a:r>
              <a:rPr lang="es-MX" b="1" dirty="0" smtClean="0">
                <a:solidFill>
                  <a:schemeClr val="accent3"/>
                </a:solidFill>
              </a:rPr>
              <a:t>&lt;</a:t>
            </a:r>
            <a:r>
              <a:rPr lang="es-MX" b="1" dirty="0">
                <a:solidFill>
                  <a:schemeClr val="accent3"/>
                </a:solidFill>
              </a:rPr>
              <a:t>link </a:t>
            </a:r>
            <a:r>
              <a:rPr lang="es-MX" b="1" dirty="0" err="1">
                <a:solidFill>
                  <a:schemeClr val="accent3"/>
                </a:solidFill>
              </a:rPr>
              <a:t>rel</a:t>
            </a:r>
            <a:r>
              <a:rPr lang="es-MX" b="1" dirty="0">
                <a:solidFill>
                  <a:schemeClr val="accent3"/>
                </a:solidFill>
              </a:rPr>
              <a:t>="</a:t>
            </a:r>
            <a:r>
              <a:rPr lang="es-MX" b="1" dirty="0" err="1">
                <a:solidFill>
                  <a:schemeClr val="accent3"/>
                </a:solidFill>
              </a:rPr>
              <a:t>import</a:t>
            </a:r>
            <a:r>
              <a:rPr lang="es-MX" b="1" dirty="0">
                <a:solidFill>
                  <a:schemeClr val="accent3"/>
                </a:solidFill>
              </a:rPr>
              <a:t>" </a:t>
            </a:r>
            <a:r>
              <a:rPr lang="es-MX" b="1" dirty="0" err="1">
                <a:solidFill>
                  <a:schemeClr val="accent3"/>
                </a:solidFill>
              </a:rPr>
              <a:t>href</a:t>
            </a:r>
            <a:r>
              <a:rPr lang="es-MX" b="1" dirty="0">
                <a:solidFill>
                  <a:schemeClr val="accent3"/>
                </a:solidFill>
              </a:rPr>
              <a:t>="</a:t>
            </a:r>
            <a:r>
              <a:rPr lang="es-MX" b="1" dirty="0" err="1">
                <a:solidFill>
                  <a:schemeClr val="accent3"/>
                </a:solidFill>
              </a:rPr>
              <a:t>polymer</a:t>
            </a:r>
            <a:r>
              <a:rPr lang="es-MX" b="1" dirty="0">
                <a:solidFill>
                  <a:schemeClr val="accent3"/>
                </a:solidFill>
              </a:rPr>
              <a:t>/</a:t>
            </a:r>
            <a:r>
              <a:rPr lang="es-MX" b="1" dirty="0" err="1">
                <a:solidFill>
                  <a:schemeClr val="accent3"/>
                </a:solidFill>
              </a:rPr>
              <a:t>lib</a:t>
            </a:r>
            <a:r>
              <a:rPr lang="es-MX" b="1" dirty="0">
                <a:solidFill>
                  <a:schemeClr val="accent3"/>
                </a:solidFill>
              </a:rPr>
              <a:t>/</a:t>
            </a:r>
            <a:r>
              <a:rPr lang="es-MX" b="1" dirty="0" err="1">
                <a:solidFill>
                  <a:schemeClr val="accent3"/>
                </a:solidFill>
              </a:rPr>
              <a:t>mixins</a:t>
            </a:r>
            <a:r>
              <a:rPr lang="es-MX" b="1" dirty="0">
                <a:solidFill>
                  <a:schemeClr val="accent3"/>
                </a:solidFill>
              </a:rPr>
              <a:t>/gesture-event-listeners.html"&gt;</a:t>
            </a:r>
          </a:p>
          <a:p>
            <a:endParaRPr lang="es-MX" b="1" dirty="0">
              <a:solidFill>
                <a:schemeClr val="accent3"/>
              </a:solidFill>
            </a:endParaRPr>
          </a:p>
          <a:p>
            <a:r>
              <a:rPr lang="es-MX" b="1" dirty="0">
                <a:solidFill>
                  <a:schemeClr val="accent3"/>
                </a:solidFill>
              </a:rPr>
              <a:t>&lt;script&gt;</a:t>
            </a:r>
          </a:p>
          <a:p>
            <a:r>
              <a:rPr lang="es-MX" b="1" dirty="0">
                <a:solidFill>
                  <a:schemeClr val="accent3"/>
                </a:solidFill>
              </a:rPr>
              <a:t>    </a:t>
            </a:r>
            <a:r>
              <a:rPr lang="es-MX" b="1" dirty="0" err="1">
                <a:solidFill>
                  <a:schemeClr val="accent3"/>
                </a:solidFill>
              </a:rPr>
              <a:t>class</a:t>
            </a:r>
            <a:r>
              <a:rPr lang="es-MX" b="1" dirty="0">
                <a:solidFill>
                  <a:schemeClr val="accent3"/>
                </a:solidFill>
              </a:rPr>
              <a:t> </a:t>
            </a:r>
            <a:r>
              <a:rPr lang="es-MX" b="1" dirty="0" err="1">
                <a:solidFill>
                  <a:schemeClr val="accent3"/>
                </a:solidFill>
              </a:rPr>
              <a:t>TestEvent</a:t>
            </a:r>
            <a:r>
              <a:rPr lang="es-MX" b="1" dirty="0">
                <a:solidFill>
                  <a:schemeClr val="accent3"/>
                </a:solidFill>
              </a:rPr>
              <a:t> </a:t>
            </a:r>
            <a:r>
              <a:rPr lang="es-MX" b="1" dirty="0" err="1">
                <a:solidFill>
                  <a:schemeClr val="accent3"/>
                </a:solidFill>
              </a:rPr>
              <a:t>extends</a:t>
            </a:r>
            <a:r>
              <a:rPr lang="es-MX" b="1" dirty="0">
                <a:solidFill>
                  <a:schemeClr val="accent3"/>
                </a:solidFill>
              </a:rPr>
              <a:t> </a:t>
            </a:r>
            <a:r>
              <a:rPr lang="es-MX" b="1" dirty="0" err="1">
                <a:solidFill>
                  <a:schemeClr val="accent3"/>
                </a:solidFill>
              </a:rPr>
              <a:t>Polymer.GestureEventListeners</a:t>
            </a:r>
            <a:r>
              <a:rPr lang="es-MX" b="1" dirty="0">
                <a:solidFill>
                  <a:schemeClr val="accent3"/>
                </a:solidFill>
              </a:rPr>
              <a:t>(</a:t>
            </a:r>
            <a:r>
              <a:rPr lang="es-MX" b="1" dirty="0" err="1">
                <a:solidFill>
                  <a:schemeClr val="accent3"/>
                </a:solidFill>
              </a:rPr>
              <a:t>Polymer.Element</a:t>
            </a:r>
            <a:r>
              <a:rPr lang="es-MX" b="1" dirty="0">
                <a:solidFill>
                  <a:schemeClr val="accent3"/>
                </a:solidFill>
              </a:rPr>
              <a:t>) {</a:t>
            </a:r>
          </a:p>
          <a:p>
            <a:r>
              <a:rPr lang="es-MX" b="1" dirty="0">
                <a:solidFill>
                  <a:schemeClr val="accent3"/>
                </a:solidFill>
              </a:rPr>
              <a:t>      ...</a:t>
            </a:r>
          </a:p>
          <a:p>
            <a:r>
              <a:rPr lang="es-MX" b="1" dirty="0">
                <a:solidFill>
                  <a:schemeClr val="accent3"/>
                </a:solidFill>
              </a:rPr>
              <a:t>&lt;/script</a:t>
            </a:r>
            <a:r>
              <a:rPr lang="es-MX" b="1" dirty="0" smtClean="0">
                <a:solidFill>
                  <a:schemeClr val="accent3"/>
                </a:solidFill>
              </a:rPr>
              <a:t>&gt;</a:t>
            </a:r>
          </a:p>
          <a:p>
            <a:endParaRPr lang="es-MX" b="1" dirty="0">
              <a:solidFill>
                <a:schemeClr val="accent3"/>
              </a:solidFill>
            </a:endParaRPr>
          </a:p>
          <a:p>
            <a:r>
              <a:rPr lang="en-US" b="1" dirty="0">
                <a:solidFill>
                  <a:schemeClr val="accent3"/>
                </a:solidFill>
              </a:rPr>
              <a:t>&lt;div id="</a:t>
            </a:r>
            <a:r>
              <a:rPr lang="en-US" b="1" dirty="0" err="1">
                <a:solidFill>
                  <a:schemeClr val="accent3"/>
                </a:solidFill>
              </a:rPr>
              <a:t>dragme</a:t>
            </a:r>
            <a:r>
              <a:rPr lang="en-US" b="1" dirty="0">
                <a:solidFill>
                  <a:schemeClr val="accent3"/>
                </a:solidFill>
              </a:rPr>
              <a:t>" </a:t>
            </a:r>
            <a:r>
              <a:rPr lang="en-US" b="1" dirty="0">
                <a:solidFill>
                  <a:srgbClr val="FF0000"/>
                </a:solidFill>
              </a:rPr>
              <a:t>on-track</a:t>
            </a:r>
            <a:r>
              <a:rPr lang="en-US" b="1" dirty="0">
                <a:solidFill>
                  <a:schemeClr val="accent3"/>
                </a:solidFill>
              </a:rPr>
              <a:t>="</a:t>
            </a:r>
            <a:r>
              <a:rPr lang="en-US" b="1" dirty="0" err="1">
                <a:solidFill>
                  <a:schemeClr val="accent3"/>
                </a:solidFill>
              </a:rPr>
              <a:t>handleTrack</a:t>
            </a:r>
            <a:r>
              <a:rPr lang="en-US" b="1" dirty="0">
                <a:solidFill>
                  <a:schemeClr val="accent3"/>
                </a:solidFill>
              </a:rPr>
              <a:t>"&gt;Drag me!&lt;/div&gt;</a:t>
            </a:r>
            <a:endParaRPr lang="es-MX" b="1" dirty="0">
              <a:solidFill>
                <a:schemeClr val="accent3"/>
              </a:solidFill>
            </a:endParaRPr>
          </a:p>
        </p:txBody>
      </p:sp>
    </p:spTree>
    <p:extLst>
      <p:ext uri="{BB962C8B-B14F-4D97-AF65-F5344CB8AC3E}">
        <p14:creationId xmlns:p14="http://schemas.microsoft.com/office/powerpoint/2010/main" val="3877784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MX" sz="3600" b="1" dirty="0"/>
              <a:t>Introducción a los eventos en </a:t>
            </a:r>
            <a:r>
              <a:rPr lang="es-MX" sz="3600" b="1" dirty="0" err="1"/>
              <a:t>Polymer</a:t>
            </a:r>
            <a:r>
              <a:rPr lang="es-MX" sz="3600" b="1" dirty="0"/>
              <a:t>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1007244" y="1548061"/>
            <a:ext cx="3960440" cy="4308872"/>
          </a:xfrm>
          <a:prstGeom prst="rect">
            <a:avLst/>
          </a:prstGeom>
          <a:ln>
            <a:solidFill>
              <a:schemeClr val="accent1"/>
            </a:solidFill>
          </a:ln>
        </p:spPr>
        <p:txBody>
          <a:bodyPr wrap="square">
            <a:spAutoFit/>
          </a:bodyPr>
          <a:lstStyle/>
          <a:p>
            <a:r>
              <a:rPr lang="es-MX" sz="1400" dirty="0"/>
              <a:t>&lt;link </a:t>
            </a:r>
            <a:r>
              <a:rPr lang="es-MX" sz="1400" dirty="0" err="1"/>
              <a:t>rel</a:t>
            </a:r>
            <a:r>
              <a:rPr lang="es-MX" sz="1400" dirty="0"/>
              <a:t>="</a:t>
            </a:r>
            <a:r>
              <a:rPr lang="es-MX" sz="1400" dirty="0" err="1"/>
              <a:t>import</a:t>
            </a:r>
            <a:r>
              <a:rPr lang="es-MX" sz="1400" dirty="0"/>
              <a:t>" </a:t>
            </a:r>
            <a:r>
              <a:rPr lang="es-MX" sz="1400" dirty="0" err="1"/>
              <a:t>href</a:t>
            </a:r>
            <a:r>
              <a:rPr lang="es-MX" sz="1400" dirty="0"/>
              <a:t>="</a:t>
            </a:r>
            <a:r>
              <a:rPr lang="es-MX" sz="1400" dirty="0" err="1"/>
              <a:t>polymer</a:t>
            </a:r>
            <a:r>
              <a:rPr lang="es-MX" sz="1400" dirty="0"/>
              <a:t>/polymer-element.html"&gt;</a:t>
            </a:r>
          </a:p>
          <a:p>
            <a:r>
              <a:rPr lang="es-MX" sz="1400" dirty="0"/>
              <a:t>&lt;link </a:t>
            </a:r>
            <a:r>
              <a:rPr lang="es-MX" sz="1400" dirty="0" err="1"/>
              <a:t>rel</a:t>
            </a:r>
            <a:r>
              <a:rPr lang="es-MX" sz="1400" dirty="0"/>
              <a:t>="</a:t>
            </a:r>
            <a:r>
              <a:rPr lang="es-MX" sz="1400" dirty="0" err="1"/>
              <a:t>import</a:t>
            </a:r>
            <a:r>
              <a:rPr lang="es-MX" sz="1400" dirty="0"/>
              <a:t>" </a:t>
            </a:r>
            <a:r>
              <a:rPr lang="es-MX" sz="1400" dirty="0" err="1"/>
              <a:t>href</a:t>
            </a:r>
            <a:r>
              <a:rPr lang="es-MX" sz="1400" dirty="0"/>
              <a:t>="</a:t>
            </a:r>
            <a:r>
              <a:rPr lang="es-MX" sz="1400" dirty="0" err="1"/>
              <a:t>polymer</a:t>
            </a:r>
            <a:r>
              <a:rPr lang="es-MX" sz="1400" dirty="0"/>
              <a:t>/</a:t>
            </a:r>
            <a:r>
              <a:rPr lang="es-MX" sz="1400" dirty="0" err="1"/>
              <a:t>lib</a:t>
            </a:r>
            <a:r>
              <a:rPr lang="es-MX" sz="1400" dirty="0"/>
              <a:t>/</a:t>
            </a:r>
            <a:r>
              <a:rPr lang="es-MX" sz="1400" dirty="0" err="1"/>
              <a:t>mixins</a:t>
            </a:r>
            <a:r>
              <a:rPr lang="es-MX" sz="1400" dirty="0"/>
              <a:t>/gesture-event-listeners.html"&gt;</a:t>
            </a:r>
          </a:p>
          <a:p>
            <a:endParaRPr lang="es-MX" sz="1400" dirty="0"/>
          </a:p>
          <a:p>
            <a:r>
              <a:rPr lang="es-MX" sz="1400" dirty="0"/>
              <a:t>&lt;</a:t>
            </a:r>
            <a:r>
              <a:rPr lang="es-MX" sz="1400" dirty="0" err="1"/>
              <a:t>dom</a:t>
            </a:r>
            <a:r>
              <a:rPr lang="es-MX" sz="1400" dirty="0"/>
              <a:t>-module id="</a:t>
            </a:r>
            <a:r>
              <a:rPr lang="es-MX" sz="1400" dirty="0" err="1"/>
              <a:t>drag</a:t>
            </a:r>
            <a:r>
              <a:rPr lang="es-MX" sz="1400" dirty="0"/>
              <a:t>-me"&gt;</a:t>
            </a:r>
          </a:p>
          <a:p>
            <a:r>
              <a:rPr lang="es-MX" sz="1400" dirty="0"/>
              <a:t>  &lt;</a:t>
            </a:r>
            <a:r>
              <a:rPr lang="es-MX" sz="1400" dirty="0" err="1"/>
              <a:t>template</a:t>
            </a:r>
            <a:r>
              <a:rPr lang="es-MX" sz="1400" dirty="0"/>
              <a:t>&gt;</a:t>
            </a:r>
          </a:p>
          <a:p>
            <a:r>
              <a:rPr lang="es-MX" sz="1400" dirty="0"/>
              <a:t>    &lt;</a:t>
            </a:r>
            <a:r>
              <a:rPr lang="es-MX" sz="1400" dirty="0" err="1"/>
              <a:t>style</a:t>
            </a:r>
            <a:r>
              <a:rPr lang="es-MX" sz="1400" dirty="0"/>
              <a:t>&gt;</a:t>
            </a:r>
          </a:p>
          <a:p>
            <a:r>
              <a:rPr lang="es-MX" sz="1400" dirty="0"/>
              <a:t>      #</a:t>
            </a:r>
            <a:r>
              <a:rPr lang="es-MX" sz="1400" dirty="0" err="1"/>
              <a:t>dragme</a:t>
            </a:r>
            <a:r>
              <a:rPr lang="es-MX" sz="1400" dirty="0"/>
              <a:t> {</a:t>
            </a:r>
          </a:p>
          <a:p>
            <a:r>
              <a:rPr lang="es-MX" sz="1400" dirty="0"/>
              <a:t>        </a:t>
            </a:r>
            <a:r>
              <a:rPr lang="es-MX" sz="1400" dirty="0" err="1"/>
              <a:t>width</a:t>
            </a:r>
            <a:r>
              <a:rPr lang="es-MX" sz="1400" dirty="0"/>
              <a:t>: 500px;</a:t>
            </a:r>
          </a:p>
          <a:p>
            <a:r>
              <a:rPr lang="es-MX" sz="1400" dirty="0"/>
              <a:t>        </a:t>
            </a:r>
            <a:r>
              <a:rPr lang="es-MX" sz="1400" dirty="0" err="1"/>
              <a:t>height</a:t>
            </a:r>
            <a:r>
              <a:rPr lang="es-MX" sz="1400" dirty="0"/>
              <a:t>: 500px;</a:t>
            </a:r>
          </a:p>
          <a:p>
            <a:r>
              <a:rPr lang="es-MX" sz="1400" dirty="0"/>
              <a:t>        </a:t>
            </a:r>
            <a:r>
              <a:rPr lang="es-MX" sz="1400" dirty="0" err="1"/>
              <a:t>background</a:t>
            </a:r>
            <a:r>
              <a:rPr lang="es-MX" sz="1400" dirty="0"/>
              <a:t>: gray;</a:t>
            </a:r>
          </a:p>
          <a:p>
            <a:r>
              <a:rPr lang="es-MX" sz="1400" dirty="0"/>
              <a:t>      }</a:t>
            </a:r>
          </a:p>
          <a:p>
            <a:r>
              <a:rPr lang="es-MX" sz="1400" dirty="0"/>
              <a:t>    &lt;/</a:t>
            </a:r>
            <a:r>
              <a:rPr lang="es-MX" sz="1400" dirty="0" err="1"/>
              <a:t>style</a:t>
            </a:r>
            <a:r>
              <a:rPr lang="es-MX" sz="1400" dirty="0"/>
              <a:t>&gt;</a:t>
            </a:r>
          </a:p>
          <a:p>
            <a:endParaRPr lang="es-MX" sz="1400" dirty="0"/>
          </a:p>
          <a:p>
            <a:r>
              <a:rPr lang="es-MX" sz="1400" dirty="0"/>
              <a:t>    &lt;div id="</a:t>
            </a:r>
            <a:r>
              <a:rPr lang="es-MX" sz="1400" dirty="0" err="1"/>
              <a:t>dragme</a:t>
            </a:r>
            <a:r>
              <a:rPr lang="es-MX" sz="1400" dirty="0"/>
              <a:t>" </a:t>
            </a:r>
            <a:r>
              <a:rPr lang="es-MX" sz="1400" dirty="0" err="1"/>
              <a:t>on-track</a:t>
            </a:r>
            <a:r>
              <a:rPr lang="es-MX" sz="1400" dirty="0"/>
              <a:t>="</a:t>
            </a:r>
            <a:r>
              <a:rPr lang="es-MX" sz="1400" dirty="0" err="1"/>
              <a:t>handleTrack</a:t>
            </a:r>
            <a:r>
              <a:rPr lang="es-MX" sz="1400" dirty="0"/>
              <a:t>"&gt;[[</a:t>
            </a:r>
            <a:r>
              <a:rPr lang="es-MX" sz="1400" dirty="0" err="1"/>
              <a:t>message</a:t>
            </a:r>
            <a:r>
              <a:rPr lang="es-MX" sz="1400" dirty="0"/>
              <a:t>]]&lt;/div&gt;</a:t>
            </a:r>
          </a:p>
          <a:p>
            <a:r>
              <a:rPr lang="es-MX" sz="1400" dirty="0"/>
              <a:t>  &lt;/</a:t>
            </a:r>
            <a:r>
              <a:rPr lang="es-MX" sz="1400" dirty="0" err="1"/>
              <a:t>template</a:t>
            </a:r>
            <a:r>
              <a:rPr lang="es-MX" sz="1400" dirty="0"/>
              <a:t>&gt;</a:t>
            </a:r>
          </a:p>
          <a:p>
            <a:endParaRPr lang="es-MX" sz="800" dirty="0"/>
          </a:p>
        </p:txBody>
      </p:sp>
      <p:sp>
        <p:nvSpPr>
          <p:cNvPr id="6" name="Rectangle 5"/>
          <p:cNvSpPr/>
          <p:nvPr/>
        </p:nvSpPr>
        <p:spPr>
          <a:xfrm>
            <a:off x="6140020" y="1439407"/>
            <a:ext cx="5596415" cy="4524315"/>
          </a:xfrm>
          <a:prstGeom prst="rect">
            <a:avLst/>
          </a:prstGeom>
          <a:ln>
            <a:solidFill>
              <a:schemeClr val="accent1"/>
            </a:solidFill>
          </a:ln>
        </p:spPr>
        <p:txBody>
          <a:bodyPr wrap="square">
            <a:spAutoFit/>
          </a:bodyPr>
          <a:lstStyle/>
          <a:p>
            <a:r>
              <a:rPr lang="es-MX" sz="1200" dirty="0"/>
              <a:t> &lt;script&gt;</a:t>
            </a:r>
          </a:p>
          <a:p>
            <a:r>
              <a:rPr lang="es-MX" sz="1200" dirty="0"/>
              <a:t>    </a:t>
            </a:r>
            <a:r>
              <a:rPr lang="es-MX" sz="1200" dirty="0" err="1"/>
              <a:t>class</a:t>
            </a:r>
            <a:r>
              <a:rPr lang="es-MX" sz="1200" dirty="0"/>
              <a:t> </a:t>
            </a:r>
            <a:r>
              <a:rPr lang="es-MX" sz="1200" dirty="0" err="1"/>
              <a:t>DragMe</a:t>
            </a:r>
            <a:r>
              <a:rPr lang="es-MX" sz="1200" dirty="0"/>
              <a:t> </a:t>
            </a:r>
            <a:r>
              <a:rPr lang="es-MX" sz="1200" dirty="0" err="1"/>
              <a:t>extends</a:t>
            </a:r>
            <a:r>
              <a:rPr lang="es-MX" sz="1200" dirty="0"/>
              <a:t> </a:t>
            </a:r>
            <a:r>
              <a:rPr lang="es-MX" sz="1200" dirty="0" err="1"/>
              <a:t>Polymer.GestureEventListeners</a:t>
            </a:r>
            <a:r>
              <a:rPr lang="es-MX" sz="1200" dirty="0"/>
              <a:t>(</a:t>
            </a:r>
            <a:r>
              <a:rPr lang="es-MX" sz="1200" dirty="0" err="1"/>
              <a:t>Polymer.Element</a:t>
            </a:r>
            <a:r>
              <a:rPr lang="es-MX" sz="1200" dirty="0"/>
              <a:t>) {</a:t>
            </a:r>
          </a:p>
          <a:p>
            <a:endParaRPr lang="es-MX" sz="1200" dirty="0"/>
          </a:p>
          <a:p>
            <a:r>
              <a:rPr lang="es-MX" sz="1200" dirty="0"/>
              <a:t>      </a:t>
            </a:r>
            <a:r>
              <a:rPr lang="es-MX" sz="1200" dirty="0" err="1"/>
              <a:t>static</a:t>
            </a:r>
            <a:r>
              <a:rPr lang="es-MX" sz="1200" dirty="0"/>
              <a:t> </a:t>
            </a:r>
            <a:r>
              <a:rPr lang="es-MX" sz="1200" dirty="0" err="1"/>
              <a:t>get</a:t>
            </a:r>
            <a:r>
              <a:rPr lang="es-MX" sz="1200" dirty="0"/>
              <a:t> </a:t>
            </a:r>
            <a:r>
              <a:rPr lang="es-MX" sz="1200" dirty="0" err="1"/>
              <a:t>is</a:t>
            </a:r>
            <a:r>
              <a:rPr lang="es-MX" sz="1200" dirty="0"/>
              <a:t>() {</a:t>
            </a:r>
            <a:r>
              <a:rPr lang="es-MX" sz="1200" dirty="0" err="1"/>
              <a:t>return</a:t>
            </a:r>
            <a:r>
              <a:rPr lang="es-MX" sz="1200" dirty="0"/>
              <a:t> '</a:t>
            </a:r>
            <a:r>
              <a:rPr lang="es-MX" sz="1200" dirty="0" err="1"/>
              <a:t>drag</a:t>
            </a:r>
            <a:r>
              <a:rPr lang="es-MX" sz="1200" dirty="0"/>
              <a:t>-me'}</a:t>
            </a:r>
          </a:p>
          <a:p>
            <a:endParaRPr lang="es-MX" sz="1200" dirty="0"/>
          </a:p>
          <a:p>
            <a:r>
              <a:rPr lang="es-MX" sz="1200" dirty="0"/>
              <a:t>      </a:t>
            </a:r>
            <a:r>
              <a:rPr lang="es-MX" sz="1200" dirty="0" err="1"/>
              <a:t>handleTrack</a:t>
            </a:r>
            <a:r>
              <a:rPr lang="es-MX" sz="1200" dirty="0"/>
              <a:t>(e) {</a:t>
            </a:r>
          </a:p>
          <a:p>
            <a:r>
              <a:rPr lang="es-MX" sz="1200" dirty="0"/>
              <a:t>        </a:t>
            </a:r>
            <a:r>
              <a:rPr lang="es-MX" sz="1200" dirty="0" err="1"/>
              <a:t>switch</a:t>
            </a:r>
            <a:r>
              <a:rPr lang="es-MX" sz="1200" dirty="0"/>
              <a:t>(</a:t>
            </a:r>
            <a:r>
              <a:rPr lang="es-MX" sz="1200" dirty="0" err="1"/>
              <a:t>e.detail.state</a:t>
            </a:r>
            <a:r>
              <a:rPr lang="es-MX" sz="1200" dirty="0"/>
              <a:t>) {</a:t>
            </a:r>
          </a:p>
          <a:p>
            <a:r>
              <a:rPr lang="es-MX" sz="1200" dirty="0"/>
              <a:t>          case '</a:t>
            </a:r>
            <a:r>
              <a:rPr lang="es-MX" sz="1200" dirty="0" err="1"/>
              <a:t>start</a:t>
            </a:r>
            <a:r>
              <a:rPr lang="es-MX" sz="1200" dirty="0"/>
              <a:t>':</a:t>
            </a:r>
          </a:p>
          <a:p>
            <a:r>
              <a:rPr lang="es-MX" sz="1200" dirty="0"/>
              <a:t>            </a:t>
            </a:r>
            <a:r>
              <a:rPr lang="es-MX" sz="1200" dirty="0" err="1"/>
              <a:t>this.message</a:t>
            </a:r>
            <a:r>
              <a:rPr lang="es-MX" sz="1200" dirty="0"/>
              <a:t> = 'Tracking </a:t>
            </a:r>
            <a:r>
              <a:rPr lang="es-MX" sz="1200" dirty="0" err="1"/>
              <a:t>started</a:t>
            </a:r>
            <a:r>
              <a:rPr lang="es-MX" sz="1200" dirty="0"/>
              <a:t>!';</a:t>
            </a:r>
          </a:p>
          <a:p>
            <a:r>
              <a:rPr lang="es-MX" sz="1200" dirty="0"/>
              <a:t>            break;</a:t>
            </a:r>
          </a:p>
          <a:p>
            <a:r>
              <a:rPr lang="es-MX" sz="1200" dirty="0"/>
              <a:t>          case '</a:t>
            </a:r>
            <a:r>
              <a:rPr lang="es-MX" sz="1200" dirty="0" err="1"/>
              <a:t>track</a:t>
            </a:r>
            <a:r>
              <a:rPr lang="es-MX" sz="1200" dirty="0"/>
              <a:t>':</a:t>
            </a:r>
          </a:p>
          <a:p>
            <a:r>
              <a:rPr lang="es-MX" sz="1200" dirty="0"/>
              <a:t>            </a:t>
            </a:r>
            <a:r>
              <a:rPr lang="es-MX" sz="1200" dirty="0" err="1"/>
              <a:t>this.message</a:t>
            </a:r>
            <a:r>
              <a:rPr lang="es-MX" sz="1200" dirty="0"/>
              <a:t> = 'Tracking in </a:t>
            </a:r>
            <a:r>
              <a:rPr lang="es-MX" sz="1200" dirty="0" err="1"/>
              <a:t>progress</a:t>
            </a:r>
            <a:r>
              <a:rPr lang="es-MX" sz="1200" dirty="0"/>
              <a:t>... ' +</a:t>
            </a:r>
          </a:p>
          <a:p>
            <a:r>
              <a:rPr lang="es-MX" sz="1200" dirty="0"/>
              <a:t>              </a:t>
            </a:r>
            <a:r>
              <a:rPr lang="es-MX" sz="1200" dirty="0" err="1"/>
              <a:t>e.detail.x</a:t>
            </a:r>
            <a:r>
              <a:rPr lang="es-MX" sz="1200" dirty="0"/>
              <a:t> + ', ' + </a:t>
            </a:r>
            <a:r>
              <a:rPr lang="es-MX" sz="1200" dirty="0" err="1"/>
              <a:t>e.detail.y</a:t>
            </a:r>
            <a:r>
              <a:rPr lang="es-MX" sz="1200" dirty="0"/>
              <a:t>;</a:t>
            </a:r>
          </a:p>
          <a:p>
            <a:r>
              <a:rPr lang="es-MX" sz="1200" dirty="0"/>
              <a:t>            break;</a:t>
            </a:r>
          </a:p>
          <a:p>
            <a:r>
              <a:rPr lang="es-MX" sz="1200" dirty="0"/>
              <a:t>          case '</a:t>
            </a:r>
            <a:r>
              <a:rPr lang="es-MX" sz="1200" dirty="0" err="1"/>
              <a:t>end</a:t>
            </a:r>
            <a:r>
              <a:rPr lang="es-MX" sz="1200" dirty="0"/>
              <a:t>':</a:t>
            </a:r>
          </a:p>
          <a:p>
            <a:r>
              <a:rPr lang="es-MX" sz="1200" dirty="0"/>
              <a:t>            </a:t>
            </a:r>
            <a:r>
              <a:rPr lang="es-MX" sz="1200" dirty="0" err="1"/>
              <a:t>this.message</a:t>
            </a:r>
            <a:r>
              <a:rPr lang="es-MX" sz="1200" dirty="0"/>
              <a:t> = 'Tracking </a:t>
            </a:r>
            <a:r>
              <a:rPr lang="es-MX" sz="1200" dirty="0" err="1"/>
              <a:t>ended</a:t>
            </a:r>
            <a:r>
              <a:rPr lang="es-MX" sz="1200" dirty="0"/>
              <a:t>!';</a:t>
            </a:r>
          </a:p>
          <a:p>
            <a:r>
              <a:rPr lang="es-MX" sz="1200" dirty="0"/>
              <a:t>            break;</a:t>
            </a:r>
          </a:p>
          <a:p>
            <a:r>
              <a:rPr lang="es-MX" sz="1200" dirty="0"/>
              <a:t>        }</a:t>
            </a:r>
          </a:p>
          <a:p>
            <a:r>
              <a:rPr lang="es-MX" sz="1200" dirty="0"/>
              <a:t>      }</a:t>
            </a:r>
          </a:p>
          <a:p>
            <a:endParaRPr lang="es-MX" sz="1200" dirty="0"/>
          </a:p>
          <a:p>
            <a:r>
              <a:rPr lang="es-MX" sz="1200" dirty="0"/>
              <a:t>    }</a:t>
            </a:r>
          </a:p>
          <a:p>
            <a:r>
              <a:rPr lang="es-MX" sz="1200" dirty="0"/>
              <a:t>    </a:t>
            </a:r>
            <a:r>
              <a:rPr lang="es-MX" sz="1200" dirty="0" err="1"/>
              <a:t>customElements.define</a:t>
            </a:r>
            <a:r>
              <a:rPr lang="es-MX" sz="1200" dirty="0"/>
              <a:t>(DragMe.is, </a:t>
            </a:r>
            <a:r>
              <a:rPr lang="es-MX" sz="1200" dirty="0" err="1"/>
              <a:t>DragMe</a:t>
            </a:r>
            <a:r>
              <a:rPr lang="es-MX" sz="1200" dirty="0"/>
              <a:t>);</a:t>
            </a:r>
          </a:p>
          <a:p>
            <a:r>
              <a:rPr lang="es-MX" sz="1200" dirty="0"/>
              <a:t>  &lt;/script&gt;</a:t>
            </a:r>
          </a:p>
          <a:p>
            <a:r>
              <a:rPr lang="es-MX" sz="1200" dirty="0"/>
              <a:t>&lt;/</a:t>
            </a:r>
            <a:r>
              <a:rPr lang="es-MX" sz="1200" dirty="0" err="1"/>
              <a:t>dom</a:t>
            </a:r>
            <a:r>
              <a:rPr lang="es-MX" sz="1200" dirty="0"/>
              <a:t>-module&gt;</a:t>
            </a:r>
          </a:p>
        </p:txBody>
      </p:sp>
    </p:spTree>
    <p:extLst>
      <p:ext uri="{BB962C8B-B14F-4D97-AF65-F5344CB8AC3E}">
        <p14:creationId xmlns:p14="http://schemas.microsoft.com/office/powerpoint/2010/main" val="330334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3" name="Rectangle 2"/>
          <p:cNvSpPr/>
          <p:nvPr/>
        </p:nvSpPr>
        <p:spPr>
          <a:xfrm>
            <a:off x="809976" y="1329895"/>
            <a:ext cx="10608054" cy="3693319"/>
          </a:xfrm>
          <a:prstGeom prst="rect">
            <a:avLst/>
          </a:prstGeom>
        </p:spPr>
        <p:txBody>
          <a:bodyPr wrap="square">
            <a:spAutoFit/>
          </a:bodyPr>
          <a:lstStyle/>
          <a:p>
            <a:r>
              <a:rPr lang="es-MX" dirty="0"/>
              <a:t>Comenzamos con un listado de las funcionalidades configurables en las propiedades de los componentes.</a:t>
            </a:r>
          </a:p>
          <a:p>
            <a:endParaRPr lang="es-MX" dirty="0"/>
          </a:p>
          <a:p>
            <a:r>
              <a:rPr lang="es-MX" b="1" dirty="0" err="1"/>
              <a:t>type</a:t>
            </a:r>
            <a:r>
              <a:rPr lang="es-MX" dirty="0"/>
              <a:t>: Sirve para indicar el tipo (</a:t>
            </a:r>
            <a:r>
              <a:rPr lang="es-MX" dirty="0" err="1"/>
              <a:t>Boolean</a:t>
            </a:r>
            <a:r>
              <a:rPr lang="es-MX" dirty="0"/>
              <a:t>, </a:t>
            </a:r>
            <a:r>
              <a:rPr lang="es-MX" dirty="0" err="1"/>
              <a:t>Number</a:t>
            </a:r>
            <a:r>
              <a:rPr lang="es-MX" dirty="0"/>
              <a:t>, </a:t>
            </a:r>
            <a:r>
              <a:rPr lang="es-MX" dirty="0" err="1"/>
              <a:t>String</a:t>
            </a:r>
            <a:r>
              <a:rPr lang="es-MX" dirty="0"/>
              <a:t>, </a:t>
            </a:r>
            <a:r>
              <a:rPr lang="es-MX" dirty="0" err="1"/>
              <a:t>Array</a:t>
            </a:r>
            <a:r>
              <a:rPr lang="es-MX" dirty="0"/>
              <a:t>, </a:t>
            </a:r>
            <a:r>
              <a:rPr lang="es-MX" dirty="0" err="1"/>
              <a:t>Object</a:t>
            </a:r>
            <a:r>
              <a:rPr lang="es-MX" dirty="0"/>
              <a:t> y la menos conocida Date) </a:t>
            </a:r>
            <a:endParaRPr lang="es-MX" dirty="0" smtClean="0"/>
          </a:p>
          <a:p>
            <a:endParaRPr lang="es-MX" dirty="0" smtClean="0"/>
          </a:p>
          <a:p>
            <a:r>
              <a:rPr lang="es-MX" b="1" dirty="0" err="1" smtClean="0"/>
              <a:t>value</a:t>
            </a:r>
            <a:r>
              <a:rPr lang="es-MX" b="1" dirty="0"/>
              <a:t>: </a:t>
            </a:r>
            <a:r>
              <a:rPr lang="es-MX" dirty="0"/>
              <a:t>Sirve para definir el valor predeterminado de una propiedad. Si se indica, se usará para inicializar esa propiedad, aunque a la hora de usar el componente mandará la posible inicialización que se realice en el atributo HTML del componente asociado con esa propiedad. El valor también se puede calcular por medio de una función, que se invocará si es necesario en la inicialización del componente. Se usará el valor de devolución de la función para inicializar la propiedad. Además, para propiedades de tipo </a:t>
            </a:r>
            <a:r>
              <a:rPr lang="es-MX" dirty="0" err="1"/>
              <a:t>Array</a:t>
            </a:r>
            <a:r>
              <a:rPr lang="es-MX" dirty="0"/>
              <a:t> y </a:t>
            </a:r>
            <a:r>
              <a:rPr lang="es-MX" dirty="0" err="1"/>
              <a:t>Object</a:t>
            </a:r>
            <a:r>
              <a:rPr lang="es-MX" dirty="0"/>
              <a:t>, si queremos que exista una copia del </a:t>
            </a:r>
            <a:r>
              <a:rPr lang="es-MX" dirty="0" err="1"/>
              <a:t>array</a:t>
            </a:r>
            <a:r>
              <a:rPr lang="es-MX" dirty="0"/>
              <a:t> o el objeto para cada elemento generado, tenemos que producir ese </a:t>
            </a:r>
            <a:r>
              <a:rPr lang="es-MX" dirty="0" err="1"/>
              <a:t>array</a:t>
            </a:r>
            <a:r>
              <a:rPr lang="es-MX" dirty="0"/>
              <a:t> u objeto en una función, devolviendo el valor a inicializar con el correspondiente </a:t>
            </a:r>
            <a:r>
              <a:rPr lang="es-MX" dirty="0" err="1"/>
              <a:t>return</a:t>
            </a:r>
            <a:r>
              <a:rPr lang="es-MX" dirty="0"/>
              <a:t>.</a:t>
            </a:r>
          </a:p>
        </p:txBody>
      </p:sp>
    </p:spTree>
    <p:extLst>
      <p:ext uri="{BB962C8B-B14F-4D97-AF65-F5344CB8AC3E}">
        <p14:creationId xmlns:p14="http://schemas.microsoft.com/office/powerpoint/2010/main" val="3431005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710834"/>
            <a:ext cx="10608054" cy="3693319"/>
          </a:xfrm>
          <a:prstGeom prst="rect">
            <a:avLst/>
          </a:prstGeom>
        </p:spPr>
        <p:txBody>
          <a:bodyPr wrap="square">
            <a:spAutoFit/>
          </a:bodyPr>
          <a:lstStyle/>
          <a:p>
            <a:r>
              <a:rPr lang="es-MX" b="1" dirty="0" err="1"/>
              <a:t>reflectToAttribute</a:t>
            </a:r>
            <a:r>
              <a:rPr lang="es-MX" b="1" dirty="0"/>
              <a:t>: </a:t>
            </a:r>
            <a:r>
              <a:rPr lang="es-MX" dirty="0"/>
              <a:t>Sirve para que el valor de la propiedad actualice el valor de la propiedad en el elemento. Por defecto esto no ocurre, por lo que, si se cambia el valor de una propiedad, no se refleja en el HTML del componente host. Si queremos que se actualice el atributo en la etiqueta HTML se debe marcar con true </a:t>
            </a:r>
            <a:r>
              <a:rPr lang="es-MX" dirty="0" err="1"/>
              <a:t>reflectToAttribute</a:t>
            </a:r>
            <a:r>
              <a:rPr lang="es-MX" dirty="0" smtClean="0"/>
              <a:t>.</a:t>
            </a:r>
          </a:p>
          <a:p>
            <a:endParaRPr lang="es-MX" dirty="0"/>
          </a:p>
          <a:p>
            <a:r>
              <a:rPr lang="es-MX" b="1" dirty="0" err="1"/>
              <a:t>readOnly</a:t>
            </a:r>
            <a:r>
              <a:rPr lang="es-MX" b="1" dirty="0"/>
              <a:t>: </a:t>
            </a:r>
            <a:r>
              <a:rPr lang="es-MX" dirty="0"/>
              <a:t>Si lo configuramos como true, el valor de esa propiedad no se puede alterar desde fuera, vía </a:t>
            </a:r>
            <a:r>
              <a:rPr lang="es-MX" dirty="0" err="1"/>
              <a:t>binding</a:t>
            </a:r>
            <a:r>
              <a:rPr lang="es-MX" dirty="0" smtClean="0"/>
              <a:t>.</a:t>
            </a:r>
          </a:p>
          <a:p>
            <a:endParaRPr lang="es-MX" dirty="0"/>
          </a:p>
          <a:p>
            <a:r>
              <a:rPr lang="es-MX" b="1" dirty="0" err="1"/>
              <a:t>notify</a:t>
            </a:r>
            <a:r>
              <a:rPr lang="es-MX" b="1" dirty="0"/>
              <a:t>: </a:t>
            </a:r>
            <a:r>
              <a:rPr lang="es-MX" dirty="0"/>
              <a:t>esta configuración permite que el componente notifique a los padres mediante </a:t>
            </a:r>
            <a:r>
              <a:rPr lang="es-MX" dirty="0" err="1"/>
              <a:t>binding</a:t>
            </a:r>
            <a:r>
              <a:rPr lang="es-MX" dirty="0"/>
              <a:t> cualquier cambio de la propiedad. Es una configuración muy importante para que los elementos que crees soporten </a:t>
            </a:r>
            <a:r>
              <a:rPr lang="es-MX" dirty="0" err="1"/>
              <a:t>binding</a:t>
            </a:r>
            <a:r>
              <a:rPr lang="es-MX" dirty="0"/>
              <a:t> de dos direcciones. Por defecto está a false y en ese caso, aunque el componente modifique internamente una propiedad, su valor no viajará al padre por </a:t>
            </a:r>
            <a:r>
              <a:rPr lang="es-MX" dirty="0" err="1"/>
              <a:t>binding</a:t>
            </a:r>
            <a:r>
              <a:rPr lang="es-MX" dirty="0"/>
              <a:t>, independientemente que usemos las dobles llaves al declarar el </a:t>
            </a:r>
            <a:r>
              <a:rPr lang="es-MX" dirty="0" err="1"/>
              <a:t>bindeo</a:t>
            </a:r>
            <a:r>
              <a:rPr lang="es-MX" dirty="0"/>
              <a:t> en el </a:t>
            </a:r>
            <a:r>
              <a:rPr lang="es-MX" dirty="0" err="1"/>
              <a:t>template</a:t>
            </a:r>
            <a:r>
              <a:rPr lang="es-MX" dirty="0"/>
              <a:t>.</a:t>
            </a:r>
          </a:p>
        </p:txBody>
      </p:sp>
    </p:spTree>
    <p:extLst>
      <p:ext uri="{BB962C8B-B14F-4D97-AF65-F5344CB8AC3E}">
        <p14:creationId xmlns:p14="http://schemas.microsoft.com/office/powerpoint/2010/main" val="3914222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539" y="1682492"/>
            <a:ext cx="10608054" cy="3416320"/>
          </a:xfrm>
          <a:prstGeom prst="rect">
            <a:avLst/>
          </a:prstGeom>
        </p:spPr>
        <p:txBody>
          <a:bodyPr wrap="square">
            <a:spAutoFit/>
          </a:bodyPr>
          <a:lstStyle/>
          <a:p>
            <a:r>
              <a:rPr lang="es-MX" b="1" dirty="0" err="1"/>
              <a:t>computed</a:t>
            </a:r>
            <a:r>
              <a:rPr lang="es-MX" b="1" dirty="0"/>
              <a:t>: </a:t>
            </a:r>
            <a:r>
              <a:rPr lang="es-MX" dirty="0"/>
              <a:t>es otra de las más importantes configuraciones, que permite hacer propiedades que tiene valores que serán calculados por una función. Se utilizan muchísimo, ya que muchas veces los valores de propiedades son el resultado de realizar un cálculo. Para definir una propiedad computada usamos una función, que recibe los valores necesarios para realizar el cálculo, que deben ser otras propiedades del componente. </a:t>
            </a:r>
            <a:r>
              <a:rPr lang="es-MX" dirty="0" err="1"/>
              <a:t>Polymer</a:t>
            </a:r>
            <a:r>
              <a:rPr lang="es-MX" dirty="0"/>
              <a:t> ya automatiza el procedimiento para que, cuando cambian los parámetros de entrada en el cómputo, se invoque de nuevo la función, de modo que siempre las propiedades computadas tengan el valor actualizado</a:t>
            </a:r>
            <a:r>
              <a:rPr lang="es-MX" dirty="0" smtClean="0"/>
              <a:t>.</a:t>
            </a:r>
          </a:p>
          <a:p>
            <a:endParaRPr lang="es-MX" dirty="0"/>
          </a:p>
          <a:p>
            <a:r>
              <a:rPr lang="es-MX" b="1" dirty="0" err="1"/>
              <a:t>observer</a:t>
            </a:r>
            <a:r>
              <a:rPr lang="es-MX" b="1" dirty="0"/>
              <a:t>: </a:t>
            </a:r>
            <a:r>
              <a:rPr lang="es-MX" dirty="0"/>
              <a:t>También es extremadamente útil, ya que permite definir una función que se ejecutará cuando se produzcan cambios en el valor de una propiedad, facilitando enormemente la programación reactiva. Cada vez que una propiedad se altere el componente reacciona por los </a:t>
            </a:r>
            <a:r>
              <a:rPr lang="es-MX" dirty="0" err="1"/>
              <a:t>observers</a:t>
            </a:r>
            <a:r>
              <a:rPr lang="es-MX" dirty="0"/>
              <a:t> y realiza todas las operaciones que ese cambio deba producir.</a:t>
            </a:r>
          </a:p>
        </p:txBody>
      </p:sp>
    </p:spTree>
    <p:extLst>
      <p:ext uri="{BB962C8B-B14F-4D97-AF65-F5344CB8AC3E}">
        <p14:creationId xmlns:p14="http://schemas.microsoft.com/office/powerpoint/2010/main" val="668855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266679"/>
            <a:ext cx="10807154" cy="1200329"/>
          </a:xfrm>
          <a:prstGeom prst="rect">
            <a:avLst/>
          </a:prstGeom>
        </p:spPr>
        <p:txBody>
          <a:bodyPr wrap="square">
            <a:spAutoFit/>
          </a:bodyPr>
          <a:lstStyle/>
          <a:p>
            <a:r>
              <a:rPr lang="es-MX" dirty="0"/>
              <a:t>Ahora vamos a practicar con una de las configuraciones de propiedad más simples, </a:t>
            </a:r>
            <a:r>
              <a:rPr lang="es-MX" dirty="0" err="1"/>
              <a:t>reflectToAttribute</a:t>
            </a:r>
            <a:r>
              <a:rPr lang="es-MX" dirty="0"/>
              <a:t>. Como hemos mencionado anteriormente, sirve para que la etiqueta host refleje en sus atributos los cambios que se produzcan en las propiedades del componente. Recuerda, el atributo es lo que escribimos en una etiqueta HTML y la propiedad es lo que controlamos desde </a:t>
            </a:r>
            <a:r>
              <a:rPr lang="es-MX" dirty="0" err="1"/>
              <a:t>Javascript</a:t>
            </a:r>
            <a:r>
              <a:rPr lang="es-MX" dirty="0"/>
              <a:t>.</a:t>
            </a:r>
          </a:p>
        </p:txBody>
      </p:sp>
      <p:sp>
        <p:nvSpPr>
          <p:cNvPr id="3" name="Rectangle 2"/>
          <p:cNvSpPr/>
          <p:nvPr/>
        </p:nvSpPr>
        <p:spPr>
          <a:xfrm>
            <a:off x="785266" y="2636296"/>
            <a:ext cx="10807154" cy="2308324"/>
          </a:xfrm>
          <a:prstGeom prst="rect">
            <a:avLst/>
          </a:prstGeom>
        </p:spPr>
        <p:txBody>
          <a:bodyPr wrap="square">
            <a:spAutoFit/>
          </a:bodyPr>
          <a:lstStyle/>
          <a:p>
            <a:r>
              <a:rPr lang="es-MX" dirty="0"/>
              <a:t>Al usarlo no indicamos ningún atributo, pero quizás dentro del componente complejo tenemos decenas de propiedades para controlar su estado. Esas propiedades generalmente se gestionan dentro del componente y los valores actuales no se reflejan modificando los atributos en la etiqueta host.</a:t>
            </a:r>
          </a:p>
          <a:p>
            <a:endParaRPr lang="es-MX" dirty="0"/>
          </a:p>
          <a:p>
            <a:r>
              <a:rPr lang="es-MX" b="1" dirty="0"/>
              <a:t>Nota</a:t>
            </a:r>
            <a:r>
              <a:rPr lang="es-MX" dirty="0"/>
              <a:t>: Por etiqueta host puedes entender la etiqueta que escribes para usar un componente. Dentro del componente podemos tener un </a:t>
            </a:r>
            <a:r>
              <a:rPr lang="es-MX" dirty="0" err="1"/>
              <a:t>template</a:t>
            </a:r>
            <a:r>
              <a:rPr lang="es-MX" dirty="0"/>
              <a:t> con una serie de etiquetas en lo que llamamos el Shadow DOM, pero el componente en si se usa con una sola etiqueta, con el nombre del elemento. Esa etiqueta que se coloca en el HTML para usar el componente es la etiqueta host.</a:t>
            </a:r>
          </a:p>
        </p:txBody>
      </p:sp>
    </p:spTree>
    <p:extLst>
      <p:ext uri="{BB962C8B-B14F-4D97-AF65-F5344CB8AC3E}">
        <p14:creationId xmlns:p14="http://schemas.microsoft.com/office/powerpoint/2010/main" val="2175599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266679"/>
            <a:ext cx="10458084" cy="1200329"/>
          </a:xfrm>
          <a:prstGeom prst="rect">
            <a:avLst/>
          </a:prstGeom>
        </p:spPr>
        <p:txBody>
          <a:bodyPr wrap="square">
            <a:spAutoFit/>
          </a:bodyPr>
          <a:lstStyle/>
          <a:p>
            <a:r>
              <a:rPr lang="es-MX" dirty="0"/>
              <a:t>Ejemplo de componente con propiedades </a:t>
            </a:r>
            <a:r>
              <a:rPr lang="es-MX" dirty="0" err="1"/>
              <a:t>reflectToAttribute</a:t>
            </a:r>
            <a:endParaRPr lang="es-MX" dirty="0"/>
          </a:p>
          <a:p>
            <a:r>
              <a:rPr lang="es-MX" dirty="0"/>
              <a:t>Entendido esto, podemos pasar a ver el uso de la configuración </a:t>
            </a:r>
            <a:r>
              <a:rPr lang="es-MX" dirty="0" err="1"/>
              <a:t>reflectToAttribute</a:t>
            </a:r>
            <a:r>
              <a:rPr lang="es-MX" dirty="0"/>
              <a:t>, que modifica el comportamiento del componente para reflejar el estado de las propiedades que deseemos que se vean desde fuera.</a:t>
            </a:r>
          </a:p>
        </p:txBody>
      </p:sp>
      <p:sp>
        <p:nvSpPr>
          <p:cNvPr id="3" name="Rectangle 2"/>
          <p:cNvSpPr/>
          <p:nvPr/>
        </p:nvSpPr>
        <p:spPr>
          <a:xfrm>
            <a:off x="804385" y="2599842"/>
            <a:ext cx="11023178" cy="3970318"/>
          </a:xfrm>
          <a:prstGeom prst="rect">
            <a:avLst/>
          </a:prstGeom>
        </p:spPr>
        <p:txBody>
          <a:bodyPr wrap="square">
            <a:spAutoFit/>
          </a:bodyPr>
          <a:lstStyle/>
          <a:p>
            <a:r>
              <a:rPr lang="es-MX" b="1" dirty="0">
                <a:solidFill>
                  <a:schemeClr val="accent3"/>
                </a:solidFill>
              </a:rPr>
              <a:t>&lt;link </a:t>
            </a:r>
            <a:r>
              <a:rPr lang="es-MX" b="1" dirty="0" err="1">
                <a:solidFill>
                  <a:schemeClr val="accent3"/>
                </a:solidFill>
              </a:rPr>
              <a:t>rel</a:t>
            </a:r>
            <a:r>
              <a:rPr lang="es-MX" b="1" dirty="0">
                <a:solidFill>
                  <a:schemeClr val="accent3"/>
                </a:solidFill>
              </a:rPr>
              <a:t>="</a:t>
            </a:r>
            <a:r>
              <a:rPr lang="es-MX" b="1" dirty="0" err="1">
                <a:solidFill>
                  <a:schemeClr val="accent3"/>
                </a:solidFill>
              </a:rPr>
              <a:t>import</a:t>
            </a:r>
            <a:r>
              <a:rPr lang="es-MX" b="1" dirty="0">
                <a:solidFill>
                  <a:schemeClr val="accent3"/>
                </a:solidFill>
              </a:rPr>
              <a:t>" </a:t>
            </a:r>
            <a:r>
              <a:rPr lang="es-MX" b="1" dirty="0" err="1">
                <a:solidFill>
                  <a:schemeClr val="accent3"/>
                </a:solidFill>
              </a:rPr>
              <a:t>href</a:t>
            </a:r>
            <a:r>
              <a:rPr lang="es-MX" b="1" dirty="0">
                <a:solidFill>
                  <a:schemeClr val="accent3"/>
                </a:solidFill>
              </a:rPr>
              <a:t>="../../</a:t>
            </a:r>
            <a:r>
              <a:rPr lang="es-MX" b="1" dirty="0" err="1">
                <a:solidFill>
                  <a:schemeClr val="accent3"/>
                </a:solidFill>
              </a:rPr>
              <a:t>bower_components</a:t>
            </a:r>
            <a:r>
              <a:rPr lang="es-MX" b="1" dirty="0">
                <a:solidFill>
                  <a:schemeClr val="accent3"/>
                </a:solidFill>
              </a:rPr>
              <a:t>/</a:t>
            </a:r>
            <a:r>
              <a:rPr lang="es-MX" b="1" dirty="0" err="1">
                <a:solidFill>
                  <a:schemeClr val="accent3"/>
                </a:solidFill>
              </a:rPr>
              <a:t>polymer</a:t>
            </a:r>
            <a:r>
              <a:rPr lang="es-MX" b="1" dirty="0">
                <a:solidFill>
                  <a:schemeClr val="accent3"/>
                </a:solidFill>
              </a:rPr>
              <a:t>/polymer-element.html"&gt;</a:t>
            </a:r>
          </a:p>
          <a:p>
            <a:endParaRPr lang="es-MX" b="1" dirty="0">
              <a:solidFill>
                <a:schemeClr val="accent3"/>
              </a:solidFill>
            </a:endParaRPr>
          </a:p>
          <a:p>
            <a:r>
              <a:rPr lang="es-MX" b="1" dirty="0">
                <a:solidFill>
                  <a:schemeClr val="accent3"/>
                </a:solidFill>
              </a:rPr>
              <a:t>&lt;</a:t>
            </a:r>
            <a:r>
              <a:rPr lang="es-MX" b="1" dirty="0" err="1">
                <a:solidFill>
                  <a:schemeClr val="accent3"/>
                </a:solidFill>
              </a:rPr>
              <a:t>dom</a:t>
            </a:r>
            <a:r>
              <a:rPr lang="es-MX" b="1" dirty="0">
                <a:solidFill>
                  <a:schemeClr val="accent3"/>
                </a:solidFill>
              </a:rPr>
              <a:t>-module id="uso-</a:t>
            </a:r>
            <a:r>
              <a:rPr lang="es-MX" b="1" dirty="0" err="1">
                <a:solidFill>
                  <a:schemeClr val="accent3"/>
                </a:solidFill>
              </a:rPr>
              <a:t>reflecttoattribute</a:t>
            </a:r>
            <a:r>
              <a:rPr lang="es-MX" b="1" dirty="0">
                <a:solidFill>
                  <a:schemeClr val="accent3"/>
                </a:solidFill>
              </a:rPr>
              <a:t>"&gt;</a:t>
            </a:r>
          </a:p>
          <a:p>
            <a:r>
              <a:rPr lang="es-MX" b="1" dirty="0">
                <a:solidFill>
                  <a:schemeClr val="accent3"/>
                </a:solidFill>
              </a:rPr>
              <a:t>  &lt;</a:t>
            </a:r>
            <a:r>
              <a:rPr lang="es-MX" b="1" dirty="0" err="1">
                <a:solidFill>
                  <a:schemeClr val="accent3"/>
                </a:solidFill>
              </a:rPr>
              <a:t>template</a:t>
            </a:r>
            <a:r>
              <a:rPr lang="es-MX" b="1" dirty="0">
                <a:solidFill>
                  <a:schemeClr val="accent3"/>
                </a:solidFill>
              </a:rPr>
              <a:t>&gt;</a:t>
            </a:r>
          </a:p>
          <a:p>
            <a:r>
              <a:rPr lang="es-MX" b="1" dirty="0">
                <a:solidFill>
                  <a:schemeClr val="accent3"/>
                </a:solidFill>
              </a:rPr>
              <a:t>    &lt;</a:t>
            </a:r>
            <a:r>
              <a:rPr lang="es-MX" b="1" dirty="0" err="1">
                <a:solidFill>
                  <a:schemeClr val="accent3"/>
                </a:solidFill>
              </a:rPr>
              <a:t>style</a:t>
            </a:r>
            <a:r>
              <a:rPr lang="es-MX" b="1" dirty="0">
                <a:solidFill>
                  <a:schemeClr val="accent3"/>
                </a:solidFill>
              </a:rPr>
              <a:t>&gt;</a:t>
            </a:r>
          </a:p>
          <a:p>
            <a:r>
              <a:rPr lang="es-MX" b="1" dirty="0">
                <a:solidFill>
                  <a:schemeClr val="accent3"/>
                </a:solidFill>
              </a:rPr>
              <a:t>      :host {</a:t>
            </a:r>
          </a:p>
          <a:p>
            <a:r>
              <a:rPr lang="es-MX" b="1" dirty="0">
                <a:solidFill>
                  <a:schemeClr val="accent3"/>
                </a:solidFill>
              </a:rPr>
              <a:t>        </a:t>
            </a:r>
            <a:r>
              <a:rPr lang="es-MX" b="1" dirty="0" err="1">
                <a:solidFill>
                  <a:schemeClr val="accent3"/>
                </a:solidFill>
              </a:rPr>
              <a:t>display</a:t>
            </a:r>
            <a:r>
              <a:rPr lang="es-MX" b="1" dirty="0">
                <a:solidFill>
                  <a:schemeClr val="accent3"/>
                </a:solidFill>
              </a:rPr>
              <a:t>: block</a:t>
            </a:r>
          </a:p>
          <a:p>
            <a:r>
              <a:rPr lang="es-MX" b="1" dirty="0">
                <a:solidFill>
                  <a:schemeClr val="accent3"/>
                </a:solidFill>
              </a:rPr>
              <a:t>      }</a:t>
            </a:r>
          </a:p>
          <a:p>
            <a:r>
              <a:rPr lang="es-MX" b="1" dirty="0">
                <a:solidFill>
                  <a:schemeClr val="accent3"/>
                </a:solidFill>
              </a:rPr>
              <a:t>    &lt;/</a:t>
            </a:r>
            <a:r>
              <a:rPr lang="es-MX" b="1" dirty="0" err="1">
                <a:solidFill>
                  <a:schemeClr val="accent3"/>
                </a:solidFill>
              </a:rPr>
              <a:t>style</a:t>
            </a:r>
            <a:r>
              <a:rPr lang="es-MX" b="1" dirty="0">
                <a:solidFill>
                  <a:schemeClr val="accent3"/>
                </a:solidFill>
              </a:rPr>
              <a:t>&gt;</a:t>
            </a:r>
          </a:p>
          <a:p>
            <a:endParaRPr lang="es-MX" b="1" dirty="0">
              <a:solidFill>
                <a:schemeClr val="accent3"/>
              </a:solidFill>
            </a:endParaRPr>
          </a:p>
          <a:p>
            <a:r>
              <a:rPr lang="es-MX" b="1" dirty="0">
                <a:solidFill>
                  <a:schemeClr val="accent3"/>
                </a:solidFill>
              </a:rPr>
              <a:t>    </a:t>
            </a:r>
            <a:r>
              <a:rPr lang="es-MX" b="1" dirty="0" smtClean="0">
                <a:solidFill>
                  <a:schemeClr val="accent3"/>
                </a:solidFill>
              </a:rPr>
              <a:t>&lt;a&gt;Este </a:t>
            </a:r>
            <a:r>
              <a:rPr lang="es-MX" b="1" dirty="0">
                <a:solidFill>
                  <a:schemeClr val="accent3"/>
                </a:solidFill>
              </a:rPr>
              <a:t>es el valor que debe verse en el </a:t>
            </a:r>
            <a:r>
              <a:rPr lang="es-MX" b="1" dirty="0" err="1">
                <a:solidFill>
                  <a:schemeClr val="accent3"/>
                </a:solidFill>
              </a:rPr>
              <a:t>atributto</a:t>
            </a:r>
            <a:r>
              <a:rPr lang="es-MX" b="1" dirty="0">
                <a:solidFill>
                  <a:schemeClr val="accent3"/>
                </a:solidFill>
              </a:rPr>
              <a:t> del host: [[reflejada</a:t>
            </a:r>
            <a:r>
              <a:rPr lang="es-MX" b="1" dirty="0" smtClean="0">
                <a:solidFill>
                  <a:schemeClr val="accent3"/>
                </a:solidFill>
              </a:rPr>
              <a:t>]]&lt;a&gt;</a:t>
            </a:r>
            <a:endParaRPr lang="es-MX" b="1" dirty="0">
              <a:solidFill>
                <a:schemeClr val="accent3"/>
              </a:solidFill>
            </a:endParaRPr>
          </a:p>
          <a:p>
            <a:r>
              <a:rPr lang="es-MX" b="1" dirty="0">
                <a:solidFill>
                  <a:schemeClr val="accent3"/>
                </a:solidFill>
              </a:rPr>
              <a:t>    &lt;</a:t>
            </a:r>
            <a:r>
              <a:rPr lang="es-MX" b="1" dirty="0" err="1">
                <a:solidFill>
                  <a:schemeClr val="accent3"/>
                </a:solidFill>
              </a:rPr>
              <a:t>button</a:t>
            </a:r>
            <a:r>
              <a:rPr lang="es-MX" b="1" dirty="0">
                <a:solidFill>
                  <a:schemeClr val="accent3"/>
                </a:solidFill>
              </a:rPr>
              <a:t> </a:t>
            </a:r>
            <a:r>
              <a:rPr lang="es-MX" b="1" dirty="0" err="1">
                <a:solidFill>
                  <a:schemeClr val="accent3"/>
                </a:solidFill>
              </a:rPr>
              <a:t>on-click</a:t>
            </a:r>
            <a:r>
              <a:rPr lang="es-MX" b="1" dirty="0">
                <a:solidFill>
                  <a:schemeClr val="accent3"/>
                </a:solidFill>
              </a:rPr>
              <a:t>="</a:t>
            </a:r>
            <a:r>
              <a:rPr lang="es-MX" b="1" dirty="0" err="1">
                <a:solidFill>
                  <a:schemeClr val="accent3"/>
                </a:solidFill>
              </a:rPr>
              <a:t>cambiarValor</a:t>
            </a:r>
            <a:r>
              <a:rPr lang="es-MX" b="1" dirty="0">
                <a:solidFill>
                  <a:schemeClr val="accent3"/>
                </a:solidFill>
              </a:rPr>
              <a:t>"&gt;Haz clic para cambiar el valor (que se reflejará en el atributo)&lt;/</a:t>
            </a:r>
            <a:r>
              <a:rPr lang="es-MX" b="1" dirty="0" err="1">
                <a:solidFill>
                  <a:schemeClr val="accent3"/>
                </a:solidFill>
              </a:rPr>
              <a:t>button</a:t>
            </a:r>
            <a:r>
              <a:rPr lang="es-MX" b="1" dirty="0">
                <a:solidFill>
                  <a:schemeClr val="accent3"/>
                </a:solidFill>
              </a:rPr>
              <a:t>&gt;</a:t>
            </a:r>
          </a:p>
          <a:p>
            <a:r>
              <a:rPr lang="es-MX" b="1" dirty="0">
                <a:solidFill>
                  <a:schemeClr val="accent3"/>
                </a:solidFill>
              </a:rPr>
              <a:t>  &lt;/</a:t>
            </a:r>
            <a:r>
              <a:rPr lang="es-MX" b="1" dirty="0" err="1">
                <a:solidFill>
                  <a:schemeClr val="accent3"/>
                </a:solidFill>
              </a:rPr>
              <a:t>template</a:t>
            </a:r>
            <a:r>
              <a:rPr lang="es-MX" b="1" dirty="0">
                <a:solidFill>
                  <a:schemeClr val="accent3"/>
                </a:solidFill>
              </a:rPr>
              <a:t>&gt;</a:t>
            </a:r>
          </a:p>
        </p:txBody>
      </p:sp>
    </p:spTree>
    <p:extLst>
      <p:ext uri="{BB962C8B-B14F-4D97-AF65-F5344CB8AC3E}">
        <p14:creationId xmlns:p14="http://schemas.microsoft.com/office/powerpoint/2010/main" val="4240678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smtClean="0"/>
              <a:t>POLYMER 2</a:t>
            </a:r>
            <a:endParaRPr lang="en-US" sz="4000" dirty="0">
              <a:solidFill>
                <a:schemeClr val="tx1">
                  <a:lumMod val="75000"/>
                  <a:lumOff val="25000"/>
                </a:schemeClr>
              </a:solidFill>
            </a:endParaRP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515445"/>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2" name="Text Placeholder 32"/>
          <p:cNvSpPr txBox="1">
            <a:spLocks/>
          </p:cNvSpPr>
          <p:nvPr/>
        </p:nvSpPr>
        <p:spPr>
          <a:xfrm>
            <a:off x="914984" y="1624657"/>
            <a:ext cx="9957356" cy="4315892"/>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endParaRPr lang="en-US" sz="1800" dirty="0" smtClean="0"/>
          </a:p>
        </p:txBody>
      </p:sp>
      <p:sp>
        <p:nvSpPr>
          <p:cNvPr id="2" name="Rectangle 1"/>
          <p:cNvSpPr/>
          <p:nvPr/>
        </p:nvSpPr>
        <p:spPr>
          <a:xfrm>
            <a:off x="914984" y="1849815"/>
            <a:ext cx="10245388" cy="2308324"/>
          </a:xfrm>
          <a:prstGeom prst="rect">
            <a:avLst/>
          </a:prstGeom>
        </p:spPr>
        <p:txBody>
          <a:bodyPr wrap="square">
            <a:spAutoFit/>
          </a:bodyPr>
          <a:lstStyle/>
          <a:p>
            <a:r>
              <a:rPr lang="es-MX" dirty="0"/>
              <a:t>En </a:t>
            </a:r>
            <a:r>
              <a:rPr lang="es-MX" dirty="0" err="1"/>
              <a:t>Polymer</a:t>
            </a:r>
            <a:r>
              <a:rPr lang="es-MX" dirty="0"/>
              <a:t> 2 pasamos a trabajar con ES6 y </a:t>
            </a:r>
            <a:r>
              <a:rPr lang="es-MX" dirty="0" err="1"/>
              <a:t>html</a:t>
            </a:r>
            <a:r>
              <a:rPr lang="es-MX" dirty="0"/>
              <a:t>, por lo tanto, podemos definir nuestros componentes de forma mucho más ordenada y limpia haciendo uso de clases que extiendan de </a:t>
            </a:r>
            <a:r>
              <a:rPr lang="es-MX" dirty="0" err="1"/>
              <a:t>Polymer.Element</a:t>
            </a:r>
            <a:r>
              <a:rPr lang="es-MX" dirty="0"/>
              <a:t>.</a:t>
            </a:r>
          </a:p>
          <a:p>
            <a:endParaRPr lang="es-MX" dirty="0"/>
          </a:p>
          <a:p>
            <a:r>
              <a:rPr lang="es-MX" dirty="0"/>
              <a:t>La verdad que seguimos teniendo todo lo que teníamos antes pero de otra forma, por ejemplo, los ciclos de vida en </a:t>
            </a:r>
            <a:r>
              <a:rPr lang="es-MX" dirty="0" err="1"/>
              <a:t>Polymer</a:t>
            </a:r>
            <a:r>
              <a:rPr lang="es-MX" dirty="0"/>
              <a:t> 2 siguen existiendo y trabajan exactamente de la misma forma, propiedades, </a:t>
            </a:r>
            <a:r>
              <a:rPr lang="es-MX" dirty="0" err="1"/>
              <a:t>mixins</a:t>
            </a:r>
            <a:r>
              <a:rPr lang="es-MX" dirty="0"/>
              <a:t> </a:t>
            </a:r>
            <a:r>
              <a:rPr lang="es-MX" dirty="0" err="1"/>
              <a:t>etc</a:t>
            </a:r>
            <a:r>
              <a:rPr lang="es-MX" dirty="0"/>
              <a:t>, así que si ya conocías </a:t>
            </a:r>
            <a:r>
              <a:rPr lang="es-MX" dirty="0" err="1"/>
              <a:t>Polymer</a:t>
            </a:r>
            <a:r>
              <a:rPr lang="es-MX" dirty="0"/>
              <a:t> en sus versiones 1.x no tendrás problemas con </a:t>
            </a:r>
            <a:r>
              <a:rPr lang="es-MX" dirty="0" err="1"/>
              <a:t>Polymer</a:t>
            </a:r>
            <a:r>
              <a:rPr lang="es-MX" dirty="0"/>
              <a:t> 2.</a:t>
            </a:r>
          </a:p>
        </p:txBody>
      </p:sp>
    </p:spTree>
    <p:extLst>
      <p:ext uri="{BB962C8B-B14F-4D97-AF65-F5344CB8AC3E}">
        <p14:creationId xmlns:p14="http://schemas.microsoft.com/office/powerpoint/2010/main" val="1180063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266679"/>
            <a:ext cx="10807154" cy="5262979"/>
          </a:xfrm>
          <a:prstGeom prst="rect">
            <a:avLst/>
          </a:prstGeom>
        </p:spPr>
        <p:txBody>
          <a:bodyPr wrap="square">
            <a:spAutoFit/>
          </a:bodyPr>
          <a:lstStyle/>
          <a:p>
            <a:r>
              <a:rPr lang="es-MX" sz="1600" b="1" dirty="0">
                <a:solidFill>
                  <a:schemeClr val="accent3"/>
                </a:solidFill>
              </a:rPr>
              <a:t>&lt;script&gt;</a:t>
            </a:r>
          </a:p>
          <a:p>
            <a:endParaRPr lang="es-MX" sz="1600" b="1" dirty="0">
              <a:solidFill>
                <a:schemeClr val="accent3"/>
              </a:solidFill>
            </a:endParaRPr>
          </a:p>
          <a:p>
            <a:r>
              <a:rPr lang="es-MX" sz="1600" b="1" dirty="0">
                <a:solidFill>
                  <a:schemeClr val="accent3"/>
                </a:solidFill>
              </a:rPr>
              <a:t>    </a:t>
            </a:r>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TipoPersonalizado</a:t>
            </a:r>
            <a:r>
              <a:rPr lang="es-MX" sz="1600" b="1" dirty="0">
                <a:solidFill>
                  <a:schemeClr val="accent3"/>
                </a:solidFill>
              </a:rPr>
              <a:t> {</a:t>
            </a:r>
          </a:p>
          <a:p>
            <a:r>
              <a:rPr lang="es-MX" sz="1600" b="1" dirty="0">
                <a:solidFill>
                  <a:schemeClr val="accent3"/>
                </a:solidFill>
              </a:rPr>
              <a:t>      //aquí el código de un nuevo tipo inventado</a:t>
            </a:r>
          </a:p>
          <a:p>
            <a:r>
              <a:rPr lang="es-MX" sz="1600" b="1" dirty="0">
                <a:solidFill>
                  <a:schemeClr val="accent3"/>
                </a:solidFill>
              </a:rPr>
              <a:t>    }</a:t>
            </a:r>
          </a:p>
          <a:p>
            <a:r>
              <a:rPr lang="es-MX" sz="1600" b="1" dirty="0">
                <a:solidFill>
                  <a:schemeClr val="accent3"/>
                </a:solidFill>
              </a:rPr>
              <a:t>    </a:t>
            </a:r>
          </a:p>
          <a:p>
            <a:r>
              <a:rPr lang="es-MX" sz="1600" b="1" dirty="0">
                <a:solidFill>
                  <a:schemeClr val="accent3"/>
                </a:solidFill>
              </a:rPr>
              <a:t>    </a:t>
            </a:r>
            <a:r>
              <a:rPr lang="es-MX" sz="1600" b="1" dirty="0" err="1">
                <a:solidFill>
                  <a:schemeClr val="accent3"/>
                </a:solidFill>
              </a:rPr>
              <a:t>class</a:t>
            </a:r>
            <a:r>
              <a:rPr lang="es-MX" sz="1600" b="1" dirty="0">
                <a:solidFill>
                  <a:schemeClr val="accent3"/>
                </a:solidFill>
              </a:rPr>
              <a:t> </a:t>
            </a:r>
            <a:r>
              <a:rPr lang="es-MX" sz="1600" b="1" dirty="0" err="1">
                <a:solidFill>
                  <a:schemeClr val="accent3"/>
                </a:solidFill>
              </a:rPr>
              <a:t>UsoReflecttoattribute</a:t>
            </a:r>
            <a:r>
              <a:rPr lang="es-MX" sz="1600" b="1" dirty="0">
                <a:solidFill>
                  <a:schemeClr val="accent3"/>
                </a:solidFill>
              </a:rPr>
              <a:t> </a:t>
            </a:r>
            <a:r>
              <a:rPr lang="es-MX" sz="1600" b="1" dirty="0" err="1">
                <a:solidFill>
                  <a:schemeClr val="accent3"/>
                </a:solidFill>
              </a:rPr>
              <a:t>extends</a:t>
            </a:r>
            <a:r>
              <a:rPr lang="es-MX" sz="1600" b="1" dirty="0">
                <a:solidFill>
                  <a:schemeClr val="accent3"/>
                </a:solidFill>
              </a:rPr>
              <a:t> </a:t>
            </a:r>
            <a:r>
              <a:rPr lang="es-MX" sz="1600" b="1" dirty="0" err="1">
                <a:solidFill>
                  <a:schemeClr val="accent3"/>
                </a:solidFill>
              </a:rPr>
              <a:t>Polymer.Element</a:t>
            </a:r>
            <a:r>
              <a:rPr lang="es-MX" sz="1600" b="1" dirty="0">
                <a:solidFill>
                  <a:schemeClr val="accent3"/>
                </a:solidFill>
              </a:rPr>
              <a:t> {</a:t>
            </a:r>
          </a:p>
          <a:p>
            <a:r>
              <a:rPr lang="es-MX" sz="1600" b="1" dirty="0">
                <a:solidFill>
                  <a:schemeClr val="accent3"/>
                </a:solidFill>
              </a:rPr>
              <a:t>      </a:t>
            </a:r>
          </a:p>
          <a:p>
            <a:r>
              <a:rPr lang="es-MX" sz="1600" b="1" dirty="0">
                <a:solidFill>
                  <a:schemeClr val="accent3"/>
                </a:solidFill>
              </a:rPr>
              <a:t>      </a:t>
            </a:r>
            <a:r>
              <a:rPr lang="es-MX" sz="1600" b="1" dirty="0" err="1">
                <a:solidFill>
                  <a:schemeClr val="accent3"/>
                </a:solidFill>
              </a:rPr>
              <a:t>static</a:t>
            </a:r>
            <a:r>
              <a:rPr lang="es-MX" sz="1600" b="1" dirty="0">
                <a:solidFill>
                  <a:schemeClr val="accent3"/>
                </a:solidFill>
              </a:rPr>
              <a:t> </a:t>
            </a:r>
            <a:r>
              <a:rPr lang="es-MX" sz="1600" b="1" dirty="0" err="1">
                <a:solidFill>
                  <a:schemeClr val="accent3"/>
                </a:solidFill>
              </a:rPr>
              <a:t>get</a:t>
            </a:r>
            <a:r>
              <a:rPr lang="es-MX" sz="1600" b="1" dirty="0">
                <a:solidFill>
                  <a:schemeClr val="accent3"/>
                </a:solidFill>
              </a:rPr>
              <a:t> </a:t>
            </a:r>
            <a:r>
              <a:rPr lang="es-MX" sz="1600" b="1" dirty="0" err="1">
                <a:solidFill>
                  <a:schemeClr val="accent3"/>
                </a:solidFill>
              </a:rPr>
              <a:t>is</a:t>
            </a:r>
            <a:r>
              <a:rPr lang="es-MX" sz="1600" b="1" dirty="0">
                <a:solidFill>
                  <a:schemeClr val="accent3"/>
                </a:solidFill>
              </a:rPr>
              <a:t>() {</a:t>
            </a:r>
          </a:p>
          <a:p>
            <a:r>
              <a:rPr lang="es-MX" sz="1600" b="1" dirty="0">
                <a:solidFill>
                  <a:schemeClr val="accent3"/>
                </a:solidFill>
              </a:rPr>
              <a:t>        </a:t>
            </a:r>
            <a:r>
              <a:rPr lang="es-MX" sz="1600" b="1" dirty="0" err="1">
                <a:solidFill>
                  <a:schemeClr val="accent3"/>
                </a:solidFill>
              </a:rPr>
              <a:t>return</a:t>
            </a:r>
            <a:r>
              <a:rPr lang="es-MX" sz="1600" b="1" dirty="0">
                <a:solidFill>
                  <a:schemeClr val="accent3"/>
                </a:solidFill>
              </a:rPr>
              <a:t> 'uso-</a:t>
            </a:r>
            <a:r>
              <a:rPr lang="es-MX" sz="1600" b="1" dirty="0" err="1">
                <a:solidFill>
                  <a:schemeClr val="accent3"/>
                </a:solidFill>
              </a:rPr>
              <a:t>reflecttoattribute</a:t>
            </a:r>
            <a:r>
              <a:rPr lang="es-MX" sz="1600" b="1" dirty="0">
                <a:solidFill>
                  <a:schemeClr val="accent3"/>
                </a:solidFill>
              </a:rPr>
              <a:t>';</a:t>
            </a:r>
          </a:p>
          <a:p>
            <a:r>
              <a:rPr lang="es-MX" sz="1600" b="1" dirty="0">
                <a:solidFill>
                  <a:schemeClr val="accent3"/>
                </a:solidFill>
              </a:rPr>
              <a:t>      }</a:t>
            </a:r>
          </a:p>
          <a:p>
            <a:endParaRPr lang="es-MX" sz="1600" b="1" dirty="0">
              <a:solidFill>
                <a:schemeClr val="accent3"/>
              </a:solidFill>
            </a:endParaRPr>
          </a:p>
          <a:p>
            <a:r>
              <a:rPr lang="es-MX" sz="1600" b="1" dirty="0">
                <a:solidFill>
                  <a:schemeClr val="accent3"/>
                </a:solidFill>
              </a:rPr>
              <a:t>      </a:t>
            </a:r>
            <a:r>
              <a:rPr lang="es-MX" sz="1600" b="1" dirty="0" err="1">
                <a:solidFill>
                  <a:schemeClr val="accent3"/>
                </a:solidFill>
              </a:rPr>
              <a:t>static</a:t>
            </a:r>
            <a:r>
              <a:rPr lang="es-MX" sz="1600" b="1" dirty="0">
                <a:solidFill>
                  <a:schemeClr val="accent3"/>
                </a:solidFill>
              </a:rPr>
              <a:t> </a:t>
            </a:r>
            <a:r>
              <a:rPr lang="es-MX" sz="1600" b="1" dirty="0" err="1">
                <a:solidFill>
                  <a:schemeClr val="accent3"/>
                </a:solidFill>
              </a:rPr>
              <a:t>get</a:t>
            </a:r>
            <a:r>
              <a:rPr lang="es-MX" sz="1600" b="1" dirty="0">
                <a:solidFill>
                  <a:schemeClr val="accent3"/>
                </a:solidFill>
              </a:rPr>
              <a:t> </a:t>
            </a:r>
            <a:r>
              <a:rPr lang="es-MX" sz="1600" b="1" dirty="0" err="1">
                <a:solidFill>
                  <a:schemeClr val="accent3"/>
                </a:solidFill>
              </a:rPr>
              <a:t>properties</a:t>
            </a:r>
            <a:r>
              <a:rPr lang="es-MX" sz="1600" b="1" dirty="0">
                <a:solidFill>
                  <a:schemeClr val="accent3"/>
                </a:solidFill>
              </a:rPr>
              <a:t>() {</a:t>
            </a:r>
          </a:p>
          <a:p>
            <a:r>
              <a:rPr lang="es-MX" sz="1600" b="1" dirty="0">
                <a:solidFill>
                  <a:schemeClr val="accent3"/>
                </a:solidFill>
              </a:rPr>
              <a:t>        </a:t>
            </a:r>
            <a:r>
              <a:rPr lang="es-MX" sz="1600" b="1" dirty="0" err="1">
                <a:solidFill>
                  <a:schemeClr val="accent3"/>
                </a:solidFill>
              </a:rPr>
              <a:t>return</a:t>
            </a:r>
            <a:r>
              <a:rPr lang="es-MX" sz="1600" b="1" dirty="0">
                <a:solidFill>
                  <a:schemeClr val="accent3"/>
                </a:solidFill>
              </a:rPr>
              <a:t> {</a:t>
            </a:r>
          </a:p>
          <a:p>
            <a:r>
              <a:rPr lang="es-MX" sz="1600" b="1" dirty="0">
                <a:solidFill>
                  <a:schemeClr val="accent3"/>
                </a:solidFill>
              </a:rPr>
              <a:t>          reflejada: {</a:t>
            </a:r>
          </a:p>
          <a:p>
            <a:r>
              <a:rPr lang="es-MX" sz="1600" b="1" dirty="0">
                <a:solidFill>
                  <a:schemeClr val="accent3"/>
                </a:solidFill>
              </a:rPr>
              <a:t>            </a:t>
            </a:r>
            <a:r>
              <a:rPr lang="es-MX" sz="1600" b="1" dirty="0" err="1">
                <a:solidFill>
                  <a:schemeClr val="accent3"/>
                </a:solidFill>
              </a:rPr>
              <a:t>type</a:t>
            </a:r>
            <a:r>
              <a:rPr lang="es-MX" sz="1600" b="1" dirty="0">
                <a:solidFill>
                  <a:schemeClr val="accent3"/>
                </a:solidFill>
              </a:rPr>
              <a:t>: </a:t>
            </a:r>
            <a:r>
              <a:rPr lang="es-MX" sz="1600" b="1" dirty="0" err="1">
                <a:solidFill>
                  <a:schemeClr val="accent3"/>
                </a:solidFill>
              </a:rPr>
              <a:t>String</a:t>
            </a:r>
            <a:r>
              <a:rPr lang="es-MX" sz="1600" b="1" dirty="0">
                <a:solidFill>
                  <a:schemeClr val="accent3"/>
                </a:solidFill>
              </a:rPr>
              <a:t>,</a:t>
            </a:r>
          </a:p>
          <a:p>
            <a:r>
              <a:rPr lang="es-MX" sz="1600" b="1" dirty="0">
                <a:solidFill>
                  <a:schemeClr val="accent3"/>
                </a:solidFill>
              </a:rPr>
              <a:t>            </a:t>
            </a:r>
            <a:r>
              <a:rPr lang="es-MX" sz="1600" b="1" dirty="0" err="1">
                <a:solidFill>
                  <a:schemeClr val="accent3"/>
                </a:solidFill>
              </a:rPr>
              <a:t>value</a:t>
            </a:r>
            <a:r>
              <a:rPr lang="es-MX" sz="1600" b="1" dirty="0">
                <a:solidFill>
                  <a:schemeClr val="accent3"/>
                </a:solidFill>
              </a:rPr>
              <a:t>: 'Me reflejo!!',</a:t>
            </a:r>
          </a:p>
          <a:p>
            <a:r>
              <a:rPr lang="es-MX" sz="1600" b="1" dirty="0">
                <a:solidFill>
                  <a:schemeClr val="accent3"/>
                </a:solidFill>
              </a:rPr>
              <a:t>            </a:t>
            </a:r>
            <a:r>
              <a:rPr lang="es-MX" sz="1600" b="1" dirty="0" err="1">
                <a:solidFill>
                  <a:schemeClr val="accent3"/>
                </a:solidFill>
              </a:rPr>
              <a:t>reflectToAttribute</a:t>
            </a:r>
            <a:r>
              <a:rPr lang="es-MX" sz="1600" b="1" dirty="0">
                <a:solidFill>
                  <a:schemeClr val="accent3"/>
                </a:solidFill>
              </a:rPr>
              <a:t>: true</a:t>
            </a:r>
          </a:p>
          <a:p>
            <a:r>
              <a:rPr lang="es-MX" sz="1600" b="1" dirty="0">
                <a:solidFill>
                  <a:schemeClr val="accent3"/>
                </a:solidFill>
              </a:rPr>
              <a:t>          }</a:t>
            </a:r>
          </a:p>
          <a:p>
            <a:r>
              <a:rPr lang="es-MX" sz="1600" b="1" dirty="0">
                <a:solidFill>
                  <a:schemeClr val="accent3"/>
                </a:solidFill>
              </a:rPr>
              <a:t>        };</a:t>
            </a:r>
          </a:p>
          <a:p>
            <a:r>
              <a:rPr lang="es-MX" sz="1600" b="1" dirty="0">
                <a:solidFill>
                  <a:schemeClr val="accent3"/>
                </a:solidFill>
              </a:rPr>
              <a:t>      }</a:t>
            </a:r>
          </a:p>
        </p:txBody>
      </p:sp>
    </p:spTree>
    <p:extLst>
      <p:ext uri="{BB962C8B-B14F-4D97-AF65-F5344CB8AC3E}">
        <p14:creationId xmlns:p14="http://schemas.microsoft.com/office/powerpoint/2010/main" val="400999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439407"/>
            <a:ext cx="8568952" cy="3693319"/>
          </a:xfrm>
          <a:prstGeom prst="rect">
            <a:avLst/>
          </a:prstGeom>
        </p:spPr>
        <p:txBody>
          <a:bodyPr wrap="square">
            <a:spAutoFit/>
          </a:bodyPr>
          <a:lstStyle/>
          <a:p>
            <a:r>
              <a:rPr lang="es-MX" b="1" dirty="0">
                <a:solidFill>
                  <a:schemeClr val="accent3"/>
                </a:solidFill>
              </a:rPr>
              <a:t>constructor() {</a:t>
            </a:r>
          </a:p>
          <a:p>
            <a:r>
              <a:rPr lang="es-MX" b="1" dirty="0">
                <a:solidFill>
                  <a:schemeClr val="accent3"/>
                </a:solidFill>
              </a:rPr>
              <a:t>        </a:t>
            </a:r>
            <a:r>
              <a:rPr lang="es-MX" b="1" dirty="0" err="1">
                <a:solidFill>
                  <a:schemeClr val="accent3"/>
                </a:solidFill>
              </a:rPr>
              <a:t>super</a:t>
            </a:r>
            <a:r>
              <a:rPr lang="es-MX" b="1" dirty="0">
                <a:solidFill>
                  <a:schemeClr val="accent3"/>
                </a:solidFill>
              </a:rPr>
              <a:t>();</a:t>
            </a:r>
          </a:p>
          <a:p>
            <a:r>
              <a:rPr lang="es-MX" b="1" dirty="0">
                <a:solidFill>
                  <a:schemeClr val="accent3"/>
                </a:solidFill>
              </a:rPr>
              <a:t>      }</a:t>
            </a:r>
          </a:p>
          <a:p>
            <a:endParaRPr lang="es-MX" b="1" dirty="0">
              <a:solidFill>
                <a:schemeClr val="accent3"/>
              </a:solidFill>
            </a:endParaRPr>
          </a:p>
          <a:p>
            <a:r>
              <a:rPr lang="es-MX" b="1" dirty="0">
                <a:solidFill>
                  <a:schemeClr val="accent3"/>
                </a:solidFill>
              </a:rPr>
              <a:t>      </a:t>
            </a:r>
            <a:r>
              <a:rPr lang="es-MX" b="1" dirty="0" err="1">
                <a:solidFill>
                  <a:schemeClr val="accent3"/>
                </a:solidFill>
              </a:rPr>
              <a:t>cambiarValor</a:t>
            </a:r>
            <a:r>
              <a:rPr lang="es-MX" b="1" dirty="0">
                <a:solidFill>
                  <a:schemeClr val="accent3"/>
                </a:solidFill>
              </a:rPr>
              <a:t>() {</a:t>
            </a:r>
          </a:p>
          <a:p>
            <a:r>
              <a:rPr lang="es-MX" b="1" dirty="0">
                <a:solidFill>
                  <a:schemeClr val="accent3"/>
                </a:solidFill>
              </a:rPr>
              <a:t>        </a:t>
            </a:r>
            <a:r>
              <a:rPr lang="es-MX" b="1" dirty="0" err="1">
                <a:solidFill>
                  <a:schemeClr val="accent3"/>
                </a:solidFill>
              </a:rPr>
              <a:t>this.reflejada</a:t>
            </a:r>
            <a:r>
              <a:rPr lang="es-MX" b="1" dirty="0">
                <a:solidFill>
                  <a:schemeClr val="accent3"/>
                </a:solidFill>
              </a:rPr>
              <a:t> = </a:t>
            </a:r>
            <a:r>
              <a:rPr lang="es-MX" b="1" dirty="0" err="1">
                <a:solidFill>
                  <a:schemeClr val="accent3"/>
                </a:solidFill>
              </a:rPr>
              <a:t>Date.now</a:t>
            </a:r>
            <a:r>
              <a:rPr lang="es-MX" b="1" dirty="0">
                <a:solidFill>
                  <a:schemeClr val="accent3"/>
                </a:solidFill>
              </a:rPr>
              <a:t>();</a:t>
            </a:r>
          </a:p>
          <a:p>
            <a:r>
              <a:rPr lang="es-MX" b="1" dirty="0">
                <a:solidFill>
                  <a:schemeClr val="accent3"/>
                </a:solidFill>
              </a:rPr>
              <a:t>      }</a:t>
            </a:r>
          </a:p>
          <a:p>
            <a:r>
              <a:rPr lang="es-MX" b="1" dirty="0">
                <a:solidFill>
                  <a:schemeClr val="accent3"/>
                </a:solidFill>
              </a:rPr>
              <a:t>    }</a:t>
            </a:r>
          </a:p>
          <a:p>
            <a:endParaRPr lang="es-MX" b="1" dirty="0">
              <a:solidFill>
                <a:schemeClr val="accent3"/>
              </a:solidFill>
            </a:endParaRPr>
          </a:p>
          <a:p>
            <a:r>
              <a:rPr lang="es-MX" b="1" dirty="0">
                <a:solidFill>
                  <a:schemeClr val="accent3"/>
                </a:solidFill>
              </a:rPr>
              <a:t>    </a:t>
            </a:r>
            <a:r>
              <a:rPr lang="es-MX" b="1" dirty="0" err="1">
                <a:solidFill>
                  <a:schemeClr val="accent3"/>
                </a:solidFill>
              </a:rPr>
              <a:t>window.customElements.define</a:t>
            </a:r>
            <a:r>
              <a:rPr lang="es-MX" b="1" dirty="0">
                <a:solidFill>
                  <a:schemeClr val="accent3"/>
                </a:solidFill>
              </a:rPr>
              <a:t>(UsoReflecttoattribute.is, </a:t>
            </a:r>
            <a:r>
              <a:rPr lang="es-MX" b="1" dirty="0" err="1">
                <a:solidFill>
                  <a:schemeClr val="accent3"/>
                </a:solidFill>
              </a:rPr>
              <a:t>UsoReflecttoattribute</a:t>
            </a:r>
            <a:r>
              <a:rPr lang="es-MX" b="1" dirty="0">
                <a:solidFill>
                  <a:schemeClr val="accent3"/>
                </a:solidFill>
              </a:rPr>
              <a:t>);</a:t>
            </a:r>
          </a:p>
          <a:p>
            <a:r>
              <a:rPr lang="es-MX" b="1" dirty="0">
                <a:solidFill>
                  <a:schemeClr val="accent3"/>
                </a:solidFill>
              </a:rPr>
              <a:t>  &lt;/script&gt;</a:t>
            </a:r>
          </a:p>
          <a:p>
            <a:r>
              <a:rPr lang="es-MX" b="1" dirty="0">
                <a:solidFill>
                  <a:schemeClr val="accent3"/>
                </a:solidFill>
              </a:rPr>
              <a:t>&lt;/</a:t>
            </a:r>
            <a:r>
              <a:rPr lang="es-MX" b="1" dirty="0" err="1">
                <a:solidFill>
                  <a:schemeClr val="accent3"/>
                </a:solidFill>
              </a:rPr>
              <a:t>dom</a:t>
            </a:r>
            <a:r>
              <a:rPr lang="es-MX" b="1" dirty="0">
                <a:solidFill>
                  <a:schemeClr val="accent3"/>
                </a:solidFill>
              </a:rPr>
              <a:t>-module&gt;</a:t>
            </a:r>
          </a:p>
        </p:txBody>
      </p:sp>
    </p:spTree>
    <p:extLst>
      <p:ext uri="{BB962C8B-B14F-4D97-AF65-F5344CB8AC3E}">
        <p14:creationId xmlns:p14="http://schemas.microsoft.com/office/powerpoint/2010/main" val="3433488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449276"/>
            <a:ext cx="9630044" cy="660088"/>
          </a:xfrm>
        </p:spPr>
        <p:txBody>
          <a:bodyPr/>
          <a:lstStyle/>
          <a:p>
            <a:r>
              <a:rPr lang="es-MX" sz="4000" b="1" dirty="0"/>
              <a:t>Funcionalidades incorporadas en las propiedades de </a:t>
            </a:r>
            <a:r>
              <a:rPr lang="es-MX" sz="4000" b="1" dirty="0" err="1"/>
              <a:t>Polymer</a:t>
            </a:r>
            <a:r>
              <a:rPr lang="es-MX" sz="4000" b="1" dirty="0"/>
              <a:t> </a:t>
            </a:r>
            <a:r>
              <a:rPr lang="es-MX" sz="4000" b="1" dirty="0" smtClean="0"/>
              <a:t>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935236" y="1431230"/>
            <a:ext cx="10009112" cy="923330"/>
          </a:xfrm>
          <a:prstGeom prst="rect">
            <a:avLst/>
          </a:prstGeom>
        </p:spPr>
        <p:txBody>
          <a:bodyPr wrap="square">
            <a:spAutoFit/>
          </a:bodyPr>
          <a:lstStyle/>
          <a:p>
            <a:r>
              <a:rPr lang="es-MX" dirty="0"/>
              <a:t>Ahora, para usar el componente podríamos tener perfectamente este HTML:</a:t>
            </a:r>
          </a:p>
          <a:p>
            <a:endParaRPr lang="es-MX" dirty="0"/>
          </a:p>
          <a:p>
            <a:r>
              <a:rPr lang="es-MX" dirty="0"/>
              <a:t>&lt;uso-</a:t>
            </a:r>
            <a:r>
              <a:rPr lang="es-MX" dirty="0" err="1"/>
              <a:t>reflecttoattribute</a:t>
            </a:r>
            <a:r>
              <a:rPr lang="es-MX" dirty="0"/>
              <a:t>&gt;&lt;/uso-</a:t>
            </a:r>
            <a:r>
              <a:rPr lang="es-MX" dirty="0" err="1"/>
              <a:t>reflecttoattribute</a:t>
            </a:r>
            <a:r>
              <a:rPr lang="es-MX" dirty="0"/>
              <a:t>&gt;</a:t>
            </a:r>
          </a:p>
        </p:txBody>
      </p:sp>
    </p:spTree>
    <p:extLst>
      <p:ext uri="{BB962C8B-B14F-4D97-AF65-F5344CB8AC3E}">
        <p14:creationId xmlns:p14="http://schemas.microsoft.com/office/powerpoint/2010/main" val="711550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PRACTICA 3 EJERCICIO FINAL</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TextBox 1"/>
          <p:cNvSpPr txBox="1"/>
          <p:nvPr/>
        </p:nvSpPr>
        <p:spPr>
          <a:xfrm>
            <a:off x="785266" y="1370663"/>
            <a:ext cx="10700365" cy="1200329"/>
          </a:xfrm>
          <a:prstGeom prst="rect">
            <a:avLst/>
          </a:prstGeom>
          <a:noFill/>
        </p:spPr>
        <p:txBody>
          <a:bodyPr wrap="none" rtlCol="0">
            <a:spAutoFit/>
          </a:bodyPr>
          <a:lstStyle/>
          <a:p>
            <a:r>
              <a:rPr lang="es-MX" dirty="0" smtClean="0"/>
              <a:t>Genera un componente </a:t>
            </a:r>
            <a:r>
              <a:rPr lang="es-MX" dirty="0" err="1" smtClean="0"/>
              <a:t>polymer</a:t>
            </a:r>
            <a:r>
              <a:rPr lang="es-MX" dirty="0" smtClean="0"/>
              <a:t> que reciba por parámetros la ruta de 3 imágenes que se encuentran y</a:t>
            </a:r>
          </a:p>
          <a:p>
            <a:r>
              <a:rPr lang="es-MX" dirty="0" smtClean="0"/>
              <a:t>Un texto por cada imagen, a si como el ancho y largo de cada imagen esto va en formato </a:t>
            </a:r>
            <a:r>
              <a:rPr lang="es-MX" dirty="0" err="1" smtClean="0"/>
              <a:t>json</a:t>
            </a:r>
            <a:r>
              <a:rPr lang="es-MX" dirty="0" smtClean="0"/>
              <a:t>.</a:t>
            </a:r>
          </a:p>
          <a:p>
            <a:r>
              <a:rPr lang="es-MX" dirty="0" smtClean="0"/>
              <a:t>El componente a recibir estas imágenes debe generar 3 cuadros con las imágenes y el texto y centrar </a:t>
            </a:r>
          </a:p>
          <a:p>
            <a:r>
              <a:rPr lang="es-MX" dirty="0" smtClean="0"/>
              <a:t>El block en la pagina.</a:t>
            </a:r>
          </a:p>
        </p:txBody>
      </p:sp>
      <p:sp>
        <p:nvSpPr>
          <p:cNvPr id="3" name="Rectangle 2"/>
          <p:cNvSpPr/>
          <p:nvPr/>
        </p:nvSpPr>
        <p:spPr>
          <a:xfrm>
            <a:off x="2951460" y="2940969"/>
            <a:ext cx="6840760" cy="3139321"/>
          </a:xfrm>
          <a:prstGeom prst="rect">
            <a:avLst/>
          </a:prstGeom>
        </p:spPr>
        <p:txBody>
          <a:bodyPr wrap="square">
            <a:spAutoFit/>
          </a:bodyPr>
          <a:lstStyle/>
          <a:p>
            <a:r>
              <a:rPr lang="es-MX" b="1" dirty="0">
                <a:solidFill>
                  <a:schemeClr val="accent3"/>
                </a:solidFill>
              </a:rPr>
              <a:t>&lt;</a:t>
            </a:r>
            <a:r>
              <a:rPr lang="es-MX" b="1" dirty="0" err="1">
                <a:solidFill>
                  <a:schemeClr val="accent3"/>
                </a:solidFill>
              </a:rPr>
              <a:t>footer-elem</a:t>
            </a:r>
            <a:r>
              <a:rPr lang="es-MX" b="1" dirty="0">
                <a:solidFill>
                  <a:schemeClr val="accent3"/>
                </a:solidFill>
              </a:rPr>
              <a:t> </a:t>
            </a:r>
            <a:r>
              <a:rPr lang="es-MX" b="1" dirty="0" err="1">
                <a:solidFill>
                  <a:schemeClr val="accent3"/>
                </a:solidFill>
              </a:rPr>
              <a:t>footer</a:t>
            </a:r>
            <a:r>
              <a:rPr lang="es-MX" b="1" dirty="0">
                <a:solidFill>
                  <a:schemeClr val="accent3"/>
                </a:solidFill>
              </a:rPr>
              <a:t>-data='[{                                  "horizontal":"200",                                  </a:t>
            </a:r>
            <a:endParaRPr lang="es-MX" b="1" dirty="0" smtClean="0">
              <a:solidFill>
                <a:schemeClr val="accent3"/>
              </a:solidFill>
            </a:endParaRPr>
          </a:p>
          <a:p>
            <a:r>
              <a:rPr lang="es-MX" b="1" dirty="0" smtClean="0">
                <a:solidFill>
                  <a:schemeClr val="accent3"/>
                </a:solidFill>
              </a:rPr>
              <a:t>"</a:t>
            </a:r>
            <a:r>
              <a:rPr lang="es-MX" b="1" dirty="0">
                <a:solidFill>
                  <a:schemeClr val="accent3"/>
                </a:solidFill>
              </a:rPr>
              <a:t>large":"200",                                  </a:t>
            </a:r>
            <a:endParaRPr lang="es-MX" b="1" dirty="0" smtClean="0">
              <a:solidFill>
                <a:schemeClr val="accent3"/>
              </a:solidFill>
            </a:endParaRPr>
          </a:p>
          <a:p>
            <a:r>
              <a:rPr lang="es-MX" b="1" dirty="0" smtClean="0">
                <a:solidFill>
                  <a:schemeClr val="accent3"/>
                </a:solidFill>
              </a:rPr>
              <a:t>"</a:t>
            </a:r>
            <a:r>
              <a:rPr lang="es-MX" b="1" dirty="0">
                <a:solidFill>
                  <a:schemeClr val="accent3"/>
                </a:solidFill>
              </a:rPr>
              <a:t>info_1":"Texto Referente a primera imagen a la izquierda",                                  "img_1":"../</a:t>
            </a:r>
            <a:r>
              <a:rPr lang="es-MX" b="1" dirty="0" err="1">
                <a:solidFill>
                  <a:schemeClr val="accent3"/>
                </a:solidFill>
              </a:rPr>
              <a:t>img</a:t>
            </a:r>
            <a:r>
              <a:rPr lang="es-MX" b="1" dirty="0">
                <a:solidFill>
                  <a:schemeClr val="accent3"/>
                </a:solidFill>
              </a:rPr>
              <a:t>/prac_2_img_1.jpg",                                  "info_2":"Texto Referente a segunda imagen a la izquierda",                                  "img_2":"../</a:t>
            </a:r>
            <a:r>
              <a:rPr lang="es-MX" b="1" dirty="0" err="1">
                <a:solidFill>
                  <a:schemeClr val="accent3"/>
                </a:solidFill>
              </a:rPr>
              <a:t>img</a:t>
            </a:r>
            <a:r>
              <a:rPr lang="es-MX" b="1" dirty="0">
                <a:solidFill>
                  <a:schemeClr val="accent3"/>
                </a:solidFill>
              </a:rPr>
              <a:t>/prac_2_img_2.jpg",                                  "info_3":"Texto Referente a tercera imagen a la izquierda",                                  "img_3":"../</a:t>
            </a:r>
            <a:r>
              <a:rPr lang="es-MX" b="1" dirty="0" err="1">
                <a:solidFill>
                  <a:schemeClr val="accent3"/>
                </a:solidFill>
              </a:rPr>
              <a:t>img</a:t>
            </a:r>
            <a:r>
              <a:rPr lang="es-MX" b="1" dirty="0">
                <a:solidFill>
                  <a:schemeClr val="accent3"/>
                </a:solidFill>
              </a:rPr>
              <a:t>/prac_2_img_3.jpeg"                                </a:t>
            </a:r>
            <a:endParaRPr lang="es-MX" b="1" dirty="0" smtClean="0">
              <a:solidFill>
                <a:schemeClr val="accent3"/>
              </a:solidFill>
            </a:endParaRPr>
          </a:p>
          <a:p>
            <a:r>
              <a:rPr lang="es-MX" b="1" dirty="0" smtClean="0">
                <a:solidFill>
                  <a:schemeClr val="accent3"/>
                </a:solidFill>
              </a:rPr>
              <a:t>}]'&gt;      </a:t>
            </a:r>
          </a:p>
          <a:p>
            <a:r>
              <a:rPr lang="es-MX" b="1" dirty="0" smtClean="0">
                <a:solidFill>
                  <a:schemeClr val="accent3"/>
                </a:solidFill>
              </a:rPr>
              <a:t>&lt;/</a:t>
            </a:r>
            <a:r>
              <a:rPr lang="es-MX" b="1" dirty="0" err="1">
                <a:solidFill>
                  <a:schemeClr val="accent3"/>
                </a:solidFill>
              </a:rPr>
              <a:t>footer-elem</a:t>
            </a:r>
            <a:r>
              <a:rPr lang="es-MX" b="1" dirty="0">
                <a:solidFill>
                  <a:schemeClr val="accent3"/>
                </a:solidFill>
              </a:rPr>
              <a:t>&gt;</a:t>
            </a:r>
          </a:p>
        </p:txBody>
      </p:sp>
    </p:spTree>
    <p:extLst>
      <p:ext uri="{BB962C8B-B14F-4D97-AF65-F5344CB8AC3E}">
        <p14:creationId xmlns:p14="http://schemas.microsoft.com/office/powerpoint/2010/main" val="1099525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Polymer 2 </a:t>
            </a:r>
            <a:r>
              <a:rPr lang="en-US" dirty="0" err="1" smtClean="0"/>
              <a:t>Clase</a:t>
            </a:r>
            <a:r>
              <a:rPr lang="en-US" dirty="0" smtClean="0"/>
              <a:t> 1</a:t>
            </a:r>
            <a:endParaRPr lang="en-US" dirty="0"/>
          </a:p>
        </p:txBody>
      </p:sp>
      <p:sp>
        <p:nvSpPr>
          <p:cNvPr id="3" name="Text Placeholder 2"/>
          <p:cNvSpPr>
            <a:spLocks noGrp="1"/>
          </p:cNvSpPr>
          <p:nvPr>
            <p:ph type="body" sz="quarter" idx="13"/>
          </p:nvPr>
        </p:nvSpPr>
        <p:spPr/>
        <p:txBody>
          <a:bodyPr/>
          <a:lstStyle/>
          <a:p>
            <a:r>
              <a:rPr lang="en-US" dirty="0" err="1" smtClean="0"/>
              <a:t>Curso</a:t>
            </a:r>
            <a:r>
              <a:rPr lang="en-US" dirty="0" smtClean="0"/>
              <a:t> de </a:t>
            </a:r>
            <a:r>
              <a:rPr lang="en-US" dirty="0" err="1" smtClean="0"/>
              <a:t>capacitación</a:t>
            </a:r>
            <a:r>
              <a:rPr lang="en-US" dirty="0" smtClean="0"/>
              <a:t> para personal </a:t>
            </a:r>
            <a:r>
              <a:rPr lang="en-US" dirty="0" err="1" smtClean="0"/>
              <a:t>asignado</a:t>
            </a:r>
            <a:r>
              <a:rPr lang="en-US" dirty="0" smtClean="0"/>
              <a:t> a BBVA</a:t>
            </a:r>
            <a:endParaRPr lang="en-US" dirty="0"/>
          </a:p>
        </p:txBody>
      </p:sp>
    </p:spTree>
    <p:extLst>
      <p:ext uri="{BB962C8B-B14F-4D97-AF65-F5344CB8AC3E}">
        <p14:creationId xmlns:p14="http://schemas.microsoft.com/office/powerpoint/2010/main" val="1539783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smtClean="0"/>
              <a:t>POLYMER 2</a:t>
            </a:r>
            <a:endParaRPr lang="es-ES" sz="4000" b="1" dirty="0"/>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785266" y="1363370"/>
            <a:ext cx="10015066" cy="1754326"/>
          </a:xfrm>
          <a:prstGeom prst="rect">
            <a:avLst/>
          </a:prstGeom>
        </p:spPr>
        <p:txBody>
          <a:bodyPr wrap="square">
            <a:spAutoFit/>
          </a:bodyPr>
          <a:lstStyle/>
          <a:p>
            <a:r>
              <a:rPr lang="es-MX" b="1" dirty="0"/>
              <a:t>web </a:t>
            </a:r>
            <a:r>
              <a:rPr lang="es-MX" b="1" dirty="0" err="1" smtClean="0"/>
              <a:t>components</a:t>
            </a:r>
            <a:r>
              <a:rPr lang="es-MX" b="1" dirty="0" smtClean="0"/>
              <a:t>: </a:t>
            </a:r>
          </a:p>
          <a:p>
            <a:endParaRPr lang="es-MX" b="1" dirty="0" smtClean="0"/>
          </a:p>
          <a:p>
            <a:r>
              <a:rPr lang="es-MX" dirty="0" smtClean="0"/>
              <a:t>Elementos </a:t>
            </a:r>
            <a:r>
              <a:rPr lang="es-MX" dirty="0"/>
              <a:t>reutilizables, que se declaran en el código de la web mediante sus propias etiquetas, y que son independientes</a:t>
            </a:r>
            <a:r>
              <a:rPr lang="es-MX" dirty="0" smtClean="0"/>
              <a:t>.</a:t>
            </a:r>
            <a:endParaRPr lang="es-MX" dirty="0"/>
          </a:p>
          <a:p>
            <a:r>
              <a:rPr lang="es-MX" dirty="0"/>
              <a:t>Con independientes queremos decir que tienen su propia estructura y su contenido está aislado del resto de la web. El CSS de fuera no puede acceder aquí, al menos de la forma normal. </a:t>
            </a:r>
          </a:p>
        </p:txBody>
      </p:sp>
      <p:sp>
        <p:nvSpPr>
          <p:cNvPr id="3" name="Rectangle 2"/>
          <p:cNvSpPr/>
          <p:nvPr/>
        </p:nvSpPr>
        <p:spPr>
          <a:xfrm>
            <a:off x="785266" y="3117696"/>
            <a:ext cx="9871050" cy="923330"/>
          </a:xfrm>
          <a:prstGeom prst="rect">
            <a:avLst/>
          </a:prstGeom>
        </p:spPr>
        <p:txBody>
          <a:bodyPr wrap="square">
            <a:spAutoFit/>
          </a:bodyPr>
          <a:lstStyle/>
          <a:p>
            <a:r>
              <a:rPr lang="es-MX" dirty="0"/>
              <a:t>Las desventajas es que ya no tenemos un CSS general para toda la web, sino que ahora vamos a tener diferentes web </a:t>
            </a:r>
            <a:r>
              <a:rPr lang="es-MX" dirty="0" err="1"/>
              <a:t>components</a:t>
            </a:r>
            <a:r>
              <a:rPr lang="es-MX" dirty="0"/>
              <a:t> con los que vamos a construir nuestra aplicación, cada uno con sus propios estilos y su propia estructura.</a:t>
            </a:r>
          </a:p>
        </p:txBody>
      </p:sp>
      <p:sp>
        <p:nvSpPr>
          <p:cNvPr id="5" name="Rectangle 4"/>
          <p:cNvSpPr/>
          <p:nvPr/>
        </p:nvSpPr>
        <p:spPr>
          <a:xfrm>
            <a:off x="785266" y="4045385"/>
            <a:ext cx="10015066" cy="1200329"/>
          </a:xfrm>
          <a:prstGeom prst="rect">
            <a:avLst/>
          </a:prstGeom>
        </p:spPr>
        <p:txBody>
          <a:bodyPr wrap="square">
            <a:spAutoFit/>
          </a:bodyPr>
          <a:lstStyle/>
          <a:p>
            <a:r>
              <a:rPr lang="es-MX" dirty="0"/>
              <a:t>Una de las cosas nuevas que también nos traen los web </a:t>
            </a:r>
            <a:r>
              <a:rPr lang="es-MX" dirty="0" err="1"/>
              <a:t>components</a:t>
            </a:r>
            <a:r>
              <a:rPr lang="es-MX" dirty="0"/>
              <a:t>, (algo que lleva un montón de tiempo en pre procesadores de CSS como SASS o LESS) son las variables y los </a:t>
            </a:r>
            <a:r>
              <a:rPr lang="es-MX" dirty="0" err="1"/>
              <a:t>mixins</a:t>
            </a:r>
            <a:r>
              <a:rPr lang="es-MX" dirty="0"/>
              <a:t>, algo que nos va a venir bastante bien tanto para modificar los estilos desde nuestros componentes desde fuera como para reutilizarlos.</a:t>
            </a:r>
          </a:p>
        </p:txBody>
      </p:sp>
    </p:spTree>
    <p:extLst>
      <p:ext uri="{BB962C8B-B14F-4D97-AF65-F5344CB8AC3E}">
        <p14:creationId xmlns:p14="http://schemas.microsoft.com/office/powerpoint/2010/main" val="628959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a:t>POLYMER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6584" y="1363370"/>
            <a:ext cx="10807154" cy="2308324"/>
          </a:xfrm>
          <a:prstGeom prst="rect">
            <a:avLst/>
          </a:prstGeom>
        </p:spPr>
        <p:txBody>
          <a:bodyPr wrap="square">
            <a:spAutoFit/>
          </a:bodyPr>
          <a:lstStyle/>
          <a:p>
            <a:r>
              <a:rPr lang="es-MX" b="1" dirty="0"/>
              <a:t>Shadow DOM </a:t>
            </a:r>
            <a:endParaRPr lang="es-MX" b="1" dirty="0" smtClean="0"/>
          </a:p>
          <a:p>
            <a:endParaRPr lang="es-MX" b="1" dirty="0"/>
          </a:p>
          <a:p>
            <a:r>
              <a:rPr lang="es-MX" b="1" dirty="0" smtClean="0"/>
              <a:t>Se </a:t>
            </a:r>
            <a:r>
              <a:rPr lang="es-MX" dirty="0" smtClean="0"/>
              <a:t>refiere </a:t>
            </a:r>
            <a:r>
              <a:rPr lang="es-MX" dirty="0"/>
              <a:t>a la habilidad de un navegador de incluir un subárbol de elementos en un documento, pero no así en el árbol DOM de este documento.</a:t>
            </a:r>
          </a:p>
          <a:p>
            <a:endParaRPr lang="es-MX" dirty="0"/>
          </a:p>
          <a:p>
            <a:r>
              <a:rPr lang="es-MX" dirty="0"/>
              <a:t>Otra forma (más simple) de explicarlo con palabras: el Shadow DOM es un DOM encapsulado que vive dentro del DOM principal. Al leer esto, algunos estarán pensando que es lo mismo que un </a:t>
            </a:r>
            <a:r>
              <a:rPr lang="es-MX" dirty="0" err="1"/>
              <a:t>iframe</a:t>
            </a:r>
            <a:r>
              <a:rPr lang="es-MX" dirty="0"/>
              <a:t>, pero la diferencia está en que: el Shadow DOM es parte del documento, no un documento diferente.</a:t>
            </a:r>
          </a:p>
        </p:txBody>
      </p:sp>
      <p:sp>
        <p:nvSpPr>
          <p:cNvPr id="3" name="Rectangle 2"/>
          <p:cNvSpPr/>
          <p:nvPr/>
        </p:nvSpPr>
        <p:spPr>
          <a:xfrm>
            <a:off x="785266" y="3847042"/>
            <a:ext cx="10838472" cy="2862322"/>
          </a:xfrm>
          <a:prstGeom prst="rect">
            <a:avLst/>
          </a:prstGeom>
        </p:spPr>
        <p:txBody>
          <a:bodyPr wrap="square">
            <a:spAutoFit/>
          </a:bodyPr>
          <a:lstStyle/>
          <a:p>
            <a:r>
              <a:rPr lang="es-MX" dirty="0">
                <a:solidFill>
                  <a:srgbClr val="333333"/>
                </a:solidFill>
                <a:latin typeface="-apple-system"/>
              </a:rPr>
              <a:t>La forma más fácil de entender qué es el Shadow DOM es, como comentaba más arriba, ver </a:t>
            </a:r>
            <a:r>
              <a:rPr lang="es-MX" b="1" dirty="0">
                <a:solidFill>
                  <a:srgbClr val="333333"/>
                </a:solidFill>
                <a:latin typeface="-apple-system"/>
              </a:rPr>
              <a:t>como lo están utilizando los que desarrollan los navegadores</a:t>
            </a:r>
            <a:r>
              <a:rPr lang="es-MX" dirty="0" smtClean="0">
                <a:solidFill>
                  <a:srgbClr val="333333"/>
                </a:solidFill>
                <a:latin typeface="-apple-system"/>
              </a:rPr>
              <a:t>.</a:t>
            </a:r>
          </a:p>
          <a:p>
            <a:r>
              <a:rPr lang="es-MX" dirty="0">
                <a:solidFill>
                  <a:srgbClr val="333333"/>
                </a:solidFill>
                <a:latin typeface="-apple-system"/>
              </a:rPr>
              <a:t/>
            </a:r>
            <a:br>
              <a:rPr lang="es-MX" dirty="0">
                <a:solidFill>
                  <a:srgbClr val="333333"/>
                </a:solidFill>
                <a:latin typeface="-apple-system"/>
              </a:rPr>
            </a:br>
            <a:r>
              <a:rPr lang="es-MX" dirty="0">
                <a:solidFill>
                  <a:srgbClr val="333333"/>
                </a:solidFill>
                <a:latin typeface="-apple-system"/>
              </a:rPr>
              <a:t>En el caso de Chrome, esto es muy fácil de ver</a:t>
            </a:r>
            <a:r>
              <a:rPr lang="es-MX" dirty="0" smtClean="0">
                <a:solidFill>
                  <a:srgbClr val="333333"/>
                </a:solidFill>
                <a:latin typeface="-apple-system"/>
              </a:rPr>
              <a:t>:</a:t>
            </a:r>
          </a:p>
          <a:p>
            <a:endParaRPr lang="es-MX" dirty="0">
              <a:solidFill>
                <a:srgbClr val="333333"/>
              </a:solidFill>
              <a:latin typeface="-apple-system"/>
            </a:endParaRPr>
          </a:p>
          <a:p>
            <a:pPr>
              <a:buFont typeface="+mj-lt"/>
              <a:buAutoNum type="arabicPeriod"/>
            </a:pPr>
            <a:r>
              <a:rPr lang="es-MX" dirty="0" smtClean="0">
                <a:solidFill>
                  <a:srgbClr val="333333"/>
                </a:solidFill>
                <a:latin typeface="-apple-system"/>
              </a:rPr>
              <a:t> Primero </a:t>
            </a:r>
            <a:r>
              <a:rPr lang="es-MX" dirty="0">
                <a:solidFill>
                  <a:srgbClr val="333333"/>
                </a:solidFill>
                <a:latin typeface="-apple-system"/>
              </a:rPr>
              <a:t>tenemos que ir a algún sitio donde haya un elemento </a:t>
            </a:r>
            <a:r>
              <a:rPr lang="es-MX" i="1" dirty="0">
                <a:solidFill>
                  <a:srgbClr val="333333"/>
                </a:solidFill>
                <a:latin typeface="-apple-system"/>
              </a:rPr>
              <a:t>video</a:t>
            </a:r>
            <a:r>
              <a:rPr lang="es-MX" dirty="0">
                <a:solidFill>
                  <a:srgbClr val="333333"/>
                </a:solidFill>
                <a:latin typeface="-apple-system"/>
              </a:rPr>
              <a:t>, </a:t>
            </a:r>
            <a:r>
              <a:rPr lang="es-MX" i="1" dirty="0">
                <a:solidFill>
                  <a:srgbClr val="333333"/>
                </a:solidFill>
                <a:latin typeface="-apple-system"/>
              </a:rPr>
              <a:t>audio</a:t>
            </a:r>
            <a:r>
              <a:rPr lang="es-MX" dirty="0">
                <a:solidFill>
                  <a:srgbClr val="333333"/>
                </a:solidFill>
                <a:latin typeface="-apple-system"/>
              </a:rPr>
              <a:t>, </a:t>
            </a:r>
            <a:r>
              <a:rPr lang="es-MX" i="1" dirty="0" err="1">
                <a:solidFill>
                  <a:srgbClr val="333333"/>
                </a:solidFill>
                <a:latin typeface="-apple-system"/>
              </a:rPr>
              <a:t>range</a:t>
            </a:r>
            <a:r>
              <a:rPr lang="es-MX" dirty="0">
                <a:solidFill>
                  <a:srgbClr val="333333"/>
                </a:solidFill>
                <a:latin typeface="-apple-system"/>
              </a:rPr>
              <a:t>, etc. En mi caso elegí un video</a:t>
            </a:r>
            <a:r>
              <a:rPr lang="es-MX" dirty="0" smtClean="0">
                <a:solidFill>
                  <a:srgbClr val="333333"/>
                </a:solidFill>
                <a:latin typeface="-apple-system"/>
              </a:rPr>
              <a:t>.</a:t>
            </a:r>
          </a:p>
          <a:p>
            <a:pPr>
              <a:buFont typeface="+mj-lt"/>
              <a:buAutoNum type="arabicPeriod"/>
            </a:pPr>
            <a:endParaRPr lang="es-MX" dirty="0">
              <a:solidFill>
                <a:srgbClr val="333333"/>
              </a:solidFill>
              <a:latin typeface="-apple-system"/>
            </a:endParaRPr>
          </a:p>
          <a:p>
            <a:pPr>
              <a:buFont typeface="+mj-lt"/>
              <a:buAutoNum type="arabicPeriod"/>
            </a:pPr>
            <a:r>
              <a:rPr lang="es-MX" dirty="0" smtClean="0">
                <a:solidFill>
                  <a:srgbClr val="333333"/>
                </a:solidFill>
                <a:latin typeface="-apple-system"/>
              </a:rPr>
              <a:t> Si </a:t>
            </a:r>
            <a:r>
              <a:rPr lang="es-MX" dirty="0">
                <a:solidFill>
                  <a:srgbClr val="333333"/>
                </a:solidFill>
                <a:latin typeface="-apple-system"/>
              </a:rPr>
              <a:t>inspeccionamos el elemento, veremos que el código es el simple de un video con el elemento </a:t>
            </a:r>
            <a:r>
              <a:rPr lang="es-MX" dirty="0" err="1">
                <a:solidFill>
                  <a:srgbClr val="333333"/>
                </a:solidFill>
                <a:latin typeface="-apple-system"/>
              </a:rPr>
              <a:t>source</a:t>
            </a:r>
            <a:r>
              <a:rPr lang="es-MX" dirty="0">
                <a:solidFill>
                  <a:srgbClr val="333333"/>
                </a:solidFill>
                <a:latin typeface="-apple-system"/>
              </a:rPr>
              <a:t> dentro como muestra la siguiente imagen:</a:t>
            </a:r>
            <a:endParaRPr lang="es-MX" b="0" i="0" dirty="0">
              <a:solidFill>
                <a:srgbClr val="333333"/>
              </a:solidFill>
              <a:effectLst/>
              <a:latin typeface="-apple-system"/>
            </a:endParaRPr>
          </a:p>
        </p:txBody>
      </p:sp>
    </p:spTree>
    <p:extLst>
      <p:ext uri="{BB962C8B-B14F-4D97-AF65-F5344CB8AC3E}">
        <p14:creationId xmlns:p14="http://schemas.microsoft.com/office/powerpoint/2010/main" val="3506253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a:t>POLYMER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1026" name="Picture 2" descr="CÃ³digo del elemento video sin Shadow 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06" y="1426024"/>
            <a:ext cx="7581900" cy="8572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85266" y="2521277"/>
            <a:ext cx="10608054" cy="646331"/>
          </a:xfrm>
          <a:prstGeom prst="rect">
            <a:avLst/>
          </a:prstGeom>
        </p:spPr>
        <p:txBody>
          <a:bodyPr wrap="square">
            <a:spAutoFit/>
          </a:bodyPr>
          <a:lstStyle/>
          <a:p>
            <a:r>
              <a:rPr lang="es-MX" dirty="0" smtClean="0"/>
              <a:t>3. Para </a:t>
            </a:r>
            <a:r>
              <a:rPr lang="es-MX" dirty="0"/>
              <a:t>poder ver el Shadow DOM, debemos activar la opción en la Configuración de las Herramientas de Desarrollador (Chrome </a:t>
            </a:r>
            <a:r>
              <a:rPr lang="es-MX" dirty="0" err="1"/>
              <a:t>Developer</a:t>
            </a:r>
            <a:r>
              <a:rPr lang="es-MX" dirty="0"/>
              <a:t> Tools):</a:t>
            </a:r>
          </a:p>
        </p:txBody>
      </p:sp>
      <p:pic>
        <p:nvPicPr>
          <p:cNvPr id="1028" name="Picture 4" descr="ActivaciÃ³n de Shadow DOM en Chro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808" y="3405610"/>
            <a:ext cx="2857500" cy="419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5266" y="4084450"/>
            <a:ext cx="10663138" cy="646331"/>
          </a:xfrm>
          <a:prstGeom prst="rect">
            <a:avLst/>
          </a:prstGeom>
        </p:spPr>
        <p:txBody>
          <a:bodyPr wrap="square">
            <a:spAutoFit/>
          </a:bodyPr>
          <a:lstStyle/>
          <a:p>
            <a:r>
              <a:rPr lang="es-MX" dirty="0" smtClean="0"/>
              <a:t>4. Ahora </a:t>
            </a:r>
            <a:r>
              <a:rPr lang="es-MX" dirty="0"/>
              <a:t>inspeccionamos nuevamente el elemento video y nos encontramos que, además de </a:t>
            </a:r>
            <a:r>
              <a:rPr lang="es-MX" dirty="0" err="1"/>
              <a:t>source</a:t>
            </a:r>
            <a:r>
              <a:rPr lang="es-MX" dirty="0"/>
              <a:t>, aparece el Shadow DOM:</a:t>
            </a:r>
          </a:p>
        </p:txBody>
      </p:sp>
      <p:pic>
        <p:nvPicPr>
          <p:cNvPr id="1030" name="Picture 6" descr="Shadow DOM dentro de elemento vide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266" y="5095172"/>
            <a:ext cx="7581900" cy="1104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12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a:t>POLYMER 2</a:t>
            </a:r>
          </a:p>
        </p:txBody>
      </p:sp>
      <p:sp>
        <p:nvSpPr>
          <p:cNvPr id="18" name="Text Placeholder 32"/>
          <p:cNvSpPr txBox="1">
            <a:spLocks/>
          </p:cNvSpPr>
          <p:nvPr/>
        </p:nvSpPr>
        <p:spPr>
          <a:xfrm>
            <a:off x="6477649" y="4282170"/>
            <a:ext cx="4915671" cy="2234443"/>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pPr marL="0" indent="0">
              <a:buNone/>
            </a:pPr>
            <a:r>
              <a:rPr lang="es-MX" sz="1800" b="1" dirty="0" smtClean="0">
                <a:solidFill>
                  <a:schemeClr val="tx1"/>
                </a:solidFill>
              </a:rPr>
              <a:t>Conclusión</a:t>
            </a:r>
            <a:endParaRPr lang="es-MX" sz="1800" b="1" dirty="0" smtClean="0"/>
          </a:p>
          <a:p>
            <a:pPr marL="0" indent="0">
              <a:buNone/>
            </a:pPr>
            <a:r>
              <a:rPr lang="es-MX" sz="1600" dirty="0" smtClean="0">
                <a:solidFill>
                  <a:schemeClr val="tx1"/>
                </a:solidFill>
              </a:rPr>
              <a:t>El </a:t>
            </a:r>
            <a:r>
              <a:rPr lang="es-MX" sz="1600" dirty="0">
                <a:solidFill>
                  <a:schemeClr val="tx1"/>
                </a:solidFill>
              </a:rPr>
              <a:t>Shadow DOM nos permite definir elementos complejos para poder reutilizarlos. Su característica, de ser un DOM encapsulado que coexiste dentro del DOM padre, nos brinda un forma de tener código aislado del resto tanto en estilos como en funcionalidad.</a:t>
            </a:r>
            <a:endParaRPr lang="en-US" sz="1600" dirty="0" smtClean="0">
              <a:solidFill>
                <a:schemeClr val="tx1"/>
              </a:solidFill>
            </a:endParaRPr>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07782" y="1363370"/>
            <a:ext cx="10424598" cy="646331"/>
          </a:xfrm>
          <a:prstGeom prst="rect">
            <a:avLst/>
          </a:prstGeom>
        </p:spPr>
        <p:txBody>
          <a:bodyPr wrap="square">
            <a:spAutoFit/>
          </a:bodyPr>
          <a:lstStyle/>
          <a:p>
            <a:r>
              <a:rPr lang="es-MX" dirty="0"/>
              <a:t>Al expandir Shadow DOM, vemos el sub-árbol que conforma el elemento video. Inspeccionando cada uno de sus elementos, podemos ver que son elementos comunes como </a:t>
            </a:r>
            <a:r>
              <a:rPr lang="es-MX" dirty="0" err="1"/>
              <a:t>divs</a:t>
            </a:r>
            <a:r>
              <a:rPr lang="es-MX" dirty="0"/>
              <a:t>:</a:t>
            </a:r>
          </a:p>
        </p:txBody>
      </p:sp>
      <p:pic>
        <p:nvPicPr>
          <p:cNvPr id="2050" name="Picture 2" descr="Sub-Ã¡rbol de vide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312" y="2139804"/>
            <a:ext cx="4610491" cy="41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79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a:t>POLYMER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sp>
        <p:nvSpPr>
          <p:cNvPr id="2" name="Rectangle 1"/>
          <p:cNvSpPr/>
          <p:nvPr/>
        </p:nvSpPr>
        <p:spPr>
          <a:xfrm>
            <a:off x="818854" y="1439407"/>
            <a:ext cx="10485534" cy="3970318"/>
          </a:xfrm>
          <a:prstGeom prst="rect">
            <a:avLst/>
          </a:prstGeom>
        </p:spPr>
        <p:txBody>
          <a:bodyPr wrap="square">
            <a:spAutoFit/>
          </a:bodyPr>
          <a:lstStyle/>
          <a:p>
            <a:r>
              <a:rPr lang="es-MX" b="1" dirty="0"/>
              <a:t>¿Qué es el </a:t>
            </a:r>
            <a:r>
              <a:rPr lang="es-MX" b="1" dirty="0" smtClean="0"/>
              <a:t>DOM?</a:t>
            </a:r>
          </a:p>
          <a:p>
            <a:endParaRPr lang="es-MX" b="1" dirty="0"/>
          </a:p>
          <a:p>
            <a:r>
              <a:rPr lang="es-MX" dirty="0"/>
              <a:t>El modelo de objeto de documento (DOM) es una interfaz de programación para los documentos HTML y XML. Facilita una representación estructurada del documento y define de qué manera los programas pueden acceder, al fin de modificar, tanto su estructura, estilo y contenido. El DOM da una representación del documento como un grupo de nodos y objetos estructurados que tienen propiedades y métodos. Esencialmente, conecta las páginas web a scripts o lenguajes de programación.</a:t>
            </a:r>
          </a:p>
          <a:p>
            <a:endParaRPr lang="es-MX" dirty="0"/>
          </a:p>
          <a:p>
            <a:r>
              <a:rPr lang="es-MX" dirty="0"/>
              <a:t>Una página web es un documento. Éste documento puede exhibirse en la ventana de un navegador o también como código fuente HTML. Pero, en los dos casos, es el mismo documento. El modelo de objeto de documento (DOM) proporciona otras formas de presentar, guardar y manipular este mismo documento. El DOM es una representación completamente orientada al objeto de la página web y puede ser modificado con un lenguaje de script como JavaScript.</a:t>
            </a:r>
          </a:p>
        </p:txBody>
      </p:sp>
    </p:spTree>
    <p:extLst>
      <p:ext uri="{BB962C8B-B14F-4D97-AF65-F5344CB8AC3E}">
        <p14:creationId xmlns:p14="http://schemas.microsoft.com/office/powerpoint/2010/main" val="2103947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8462" y="352585"/>
            <a:ext cx="9630044" cy="660088"/>
          </a:xfrm>
        </p:spPr>
        <p:txBody>
          <a:bodyPr/>
          <a:lstStyle/>
          <a:p>
            <a:r>
              <a:rPr lang="es-ES" sz="4000" b="1" dirty="0"/>
              <a:t>POLYMER 2</a:t>
            </a:r>
          </a:p>
        </p:txBody>
      </p:sp>
      <p:sp>
        <p:nvSpPr>
          <p:cNvPr id="18" name="Text Placeholder 32"/>
          <p:cNvSpPr txBox="1">
            <a:spLocks/>
          </p:cNvSpPr>
          <p:nvPr/>
        </p:nvSpPr>
        <p:spPr>
          <a:xfrm>
            <a:off x="6477649" y="4282170"/>
            <a:ext cx="4915671" cy="2010991"/>
          </a:xfrm>
          <a:prstGeom prst="rect">
            <a:avLst/>
          </a:prstGeom>
        </p:spPr>
        <p:txBody>
          <a:bodyPr/>
          <a:lstStyle>
            <a:lvl1pPr marL="125696"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1pPr>
            <a:lvl2pPr marL="538696" indent="-179566" algn="l" rtl="0" eaLnBrk="0" fontAlgn="base" hangingPunct="0">
              <a:spcBef>
                <a:spcPct val="20000"/>
              </a:spcBef>
              <a:spcAft>
                <a:spcPct val="0"/>
              </a:spcAft>
              <a:buFont typeface="Arial Rounded MT Bold" pitchFamily="34" charset="0"/>
              <a:buChar char="›"/>
              <a:defRPr sz="1596" kern="1200">
                <a:solidFill>
                  <a:schemeClr val="tx1">
                    <a:lumMod val="75000"/>
                    <a:lumOff val="25000"/>
                  </a:schemeClr>
                </a:solidFill>
                <a:latin typeface="Arial"/>
                <a:ea typeface="+mn-ea"/>
                <a:cs typeface="Arial"/>
              </a:defRPr>
            </a:lvl2pPr>
            <a:lvl3pPr marL="714235" indent="-179566" algn="l" rtl="0" eaLnBrk="0" fontAlgn="base" hangingPunct="0">
              <a:spcBef>
                <a:spcPct val="20000"/>
              </a:spcBef>
              <a:spcAft>
                <a:spcPct val="0"/>
              </a:spcAft>
              <a:buFont typeface="Arial Rounded MT Bold" pitchFamily="34" charset="0"/>
              <a:buChar char="›"/>
              <a:defRPr sz="1397" kern="1200">
                <a:solidFill>
                  <a:schemeClr val="tx1">
                    <a:lumMod val="75000"/>
                    <a:lumOff val="25000"/>
                  </a:schemeClr>
                </a:solidFill>
                <a:latin typeface="Arial"/>
                <a:ea typeface="+mn-ea"/>
                <a:cs typeface="Arial"/>
              </a:defRPr>
            </a:lvl3pPr>
            <a:lvl4pPr marL="921695" indent="-179566" algn="l" rtl="0" eaLnBrk="0" fontAlgn="base" hangingPunct="0">
              <a:spcBef>
                <a:spcPct val="20000"/>
              </a:spcBef>
              <a:spcAft>
                <a:spcPct val="0"/>
              </a:spcAft>
              <a:buFont typeface="Arial Rounded MT Bold" pitchFamily="34" charset="0"/>
              <a:buChar char="›"/>
              <a:defRPr sz="1197" kern="1200">
                <a:solidFill>
                  <a:schemeClr val="tx1">
                    <a:lumMod val="75000"/>
                    <a:lumOff val="25000"/>
                  </a:schemeClr>
                </a:solidFill>
                <a:latin typeface="Arial"/>
                <a:ea typeface="+mn-ea"/>
                <a:cs typeface="Arial"/>
              </a:defRPr>
            </a:lvl4pPr>
            <a:lvl5pPr marL="1076895" indent="-77602" algn="l" rtl="0" eaLnBrk="0" fontAlgn="base" hangingPunct="0">
              <a:spcBef>
                <a:spcPct val="20000"/>
              </a:spcBef>
              <a:spcAft>
                <a:spcPct val="0"/>
              </a:spcAft>
              <a:buFont typeface="Arial Rounded MT Bold" pitchFamily="34" charset="0"/>
              <a:buChar char="›"/>
              <a:defRPr sz="1097" kern="1200">
                <a:solidFill>
                  <a:schemeClr val="tx1"/>
                </a:solidFill>
                <a:latin typeface="Arial" pitchFamily="34" charset="0"/>
                <a:ea typeface="+mn-ea"/>
                <a:cs typeface="Arial" pitchFamily="34" charset="0"/>
              </a:defRPr>
            </a:lvl5pPr>
            <a:lvl6pPr marL="250853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28"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25"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22" indent="-228049" algn="l" defTabSz="912193" rtl="0" eaLnBrk="1" latinLnBrk="0" hangingPunct="1">
              <a:spcBef>
                <a:spcPct val="20000"/>
              </a:spcBef>
              <a:buFont typeface="Arial" pitchFamily="34" charset="0"/>
              <a:buChar char="•"/>
              <a:defRPr sz="1995" kern="1200">
                <a:solidFill>
                  <a:schemeClr val="tx1"/>
                </a:solidFill>
                <a:latin typeface="+mn-lt"/>
                <a:ea typeface="+mn-ea"/>
                <a:cs typeface="+mn-cs"/>
              </a:defRPr>
            </a:lvl9pPr>
          </a:lstStyle>
          <a:p>
            <a:endParaRPr lang="en-US" dirty="0" smtClean="0"/>
          </a:p>
        </p:txBody>
      </p:sp>
      <p:grpSp>
        <p:nvGrpSpPr>
          <p:cNvPr id="19" name="Group 18"/>
          <p:cNvGrpSpPr/>
          <p:nvPr/>
        </p:nvGrpSpPr>
        <p:grpSpPr>
          <a:xfrm>
            <a:off x="618462" y="1188021"/>
            <a:ext cx="5212193" cy="502773"/>
            <a:chOff x="1927104" y="2017999"/>
            <a:chExt cx="3893934" cy="504056"/>
          </a:xfrm>
          <a:solidFill>
            <a:schemeClr val="accent3"/>
          </a:solidFill>
        </p:grpSpPr>
        <p:cxnSp>
          <p:nvCxnSpPr>
            <p:cNvPr id="20" name="Straight Connector 19"/>
            <p:cNvCxnSpPr/>
            <p:nvPr/>
          </p:nvCxnSpPr>
          <p:spPr>
            <a:xfrm>
              <a:off x="1927104" y="2017999"/>
              <a:ext cx="3893934" cy="0"/>
            </a:xfrm>
            <a:prstGeom prst="line">
              <a:avLst/>
            </a:prstGeom>
            <a:grpFill/>
            <a:ln>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927104" y="2017999"/>
              <a:ext cx="124616" cy="50405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noProof="0">
                <a:solidFill>
                  <a:srgbClr val="FFFFFF"/>
                </a:solidFill>
              </a:endParaRPr>
            </a:p>
          </p:txBody>
        </p:sp>
      </p:grpSp>
      <p:pic>
        <p:nvPicPr>
          <p:cNvPr id="3074" name="Picture 2" descr="Resultado de imagen para que es dom en ht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236" y="1476052"/>
            <a:ext cx="7243465" cy="33417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9172" y="4817819"/>
            <a:ext cx="11238974" cy="1754326"/>
          </a:xfrm>
          <a:prstGeom prst="rect">
            <a:avLst/>
          </a:prstGeom>
          <a:noFill/>
        </p:spPr>
        <p:txBody>
          <a:bodyPr wrap="none" rtlCol="0">
            <a:spAutoFit/>
          </a:bodyPr>
          <a:lstStyle/>
          <a:p>
            <a:r>
              <a:rPr lang="es-MX" b="1" dirty="0" smtClean="0"/>
              <a:t>DOM (</a:t>
            </a:r>
            <a:r>
              <a:rPr lang="es-MX" b="1" dirty="0" err="1" smtClean="0"/>
              <a:t>document</a:t>
            </a:r>
            <a:r>
              <a:rPr lang="es-MX" b="1" dirty="0" smtClean="0"/>
              <a:t> </a:t>
            </a:r>
            <a:r>
              <a:rPr lang="es-MX" b="1" dirty="0" err="1" smtClean="0"/>
              <a:t>Object</a:t>
            </a:r>
            <a:r>
              <a:rPr lang="es-MX" b="1" dirty="0" smtClean="0"/>
              <a:t> </a:t>
            </a:r>
            <a:r>
              <a:rPr lang="es-MX" b="1" dirty="0" err="1" smtClean="0"/>
              <a:t>Model</a:t>
            </a:r>
            <a:r>
              <a:rPr lang="es-MX" b="1" dirty="0" smtClean="0"/>
              <a:t>), </a:t>
            </a:r>
            <a:r>
              <a:rPr lang="es-MX" dirty="0" smtClean="0"/>
              <a:t>es la manera en que los navegadores le permiten a los desarrolladores </a:t>
            </a:r>
          </a:p>
          <a:p>
            <a:r>
              <a:rPr lang="es-MX" dirty="0"/>
              <a:t>m</a:t>
            </a:r>
            <a:r>
              <a:rPr lang="es-MX" dirty="0" smtClean="0"/>
              <a:t>anipular paginas web con JS, cada vez que un navegador carga una pagina web analiza todo el código</a:t>
            </a:r>
          </a:p>
          <a:p>
            <a:r>
              <a:rPr lang="es-MX" dirty="0" smtClean="0"/>
              <a:t>HTML y CSS y convierte el documento en un DOM, ese DOM en realidad es un gran objeto de JS, que </a:t>
            </a:r>
          </a:p>
          <a:p>
            <a:r>
              <a:rPr lang="es-MX" dirty="0"/>
              <a:t>c</a:t>
            </a:r>
            <a:r>
              <a:rPr lang="es-MX" dirty="0" smtClean="0"/>
              <a:t>ontiene todo lo que quisiéramos saber o manipular sobre una pagina (etiqueta, atributos, estilos para cada </a:t>
            </a:r>
          </a:p>
          <a:p>
            <a:r>
              <a:rPr lang="es-MX" dirty="0" smtClean="0"/>
              <a:t>Etiqueta …), Para acceder al DOM de una pagina WEB desde JS usamos la variable global </a:t>
            </a:r>
            <a:r>
              <a:rPr lang="es-MX" b="1" u="sng" dirty="0" smtClean="0"/>
              <a:t>DOCUMENT</a:t>
            </a:r>
            <a:r>
              <a:rPr lang="es-MX" dirty="0" smtClean="0"/>
              <a:t> y </a:t>
            </a:r>
          </a:p>
          <a:p>
            <a:r>
              <a:rPr lang="es-MX" dirty="0"/>
              <a:t>e</a:t>
            </a:r>
            <a:r>
              <a:rPr lang="es-MX" dirty="0" smtClean="0"/>
              <a:t>ntonces podemos usar propiedades y llamar funciones ligadas a este objeto.</a:t>
            </a:r>
            <a:endParaRPr lang="es-MX" dirty="0"/>
          </a:p>
        </p:txBody>
      </p:sp>
    </p:spTree>
    <p:extLst>
      <p:ext uri="{BB962C8B-B14F-4D97-AF65-F5344CB8AC3E}">
        <p14:creationId xmlns:p14="http://schemas.microsoft.com/office/powerpoint/2010/main" val="144622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ConfidentialTemplate_EN_2015">
  <a:themeElements>
    <a:clrScheme name="Softtek">
      <a:dk1>
        <a:srgbClr val="2B2D2E"/>
      </a:dk1>
      <a:lt1>
        <a:srgbClr val="FFFFFF"/>
      </a:lt1>
      <a:dk2>
        <a:srgbClr val="919191"/>
      </a:dk2>
      <a:lt2>
        <a:srgbClr val="FFFFFF"/>
      </a:lt2>
      <a:accent1>
        <a:srgbClr val="23BBD3"/>
      </a:accent1>
      <a:accent2>
        <a:srgbClr val="5116AC"/>
      </a:accent2>
      <a:accent3>
        <a:srgbClr val="3AC790"/>
      </a:accent3>
      <a:accent4>
        <a:srgbClr val="FE660F"/>
      </a:accent4>
      <a:accent5>
        <a:srgbClr val="797979"/>
      </a:accent5>
      <a:accent6>
        <a:srgbClr val="011892"/>
      </a:accent6>
      <a:hlink>
        <a:srgbClr val="5116AC"/>
      </a:hlink>
      <a:folHlink>
        <a:srgbClr val="575A5D"/>
      </a:folHlink>
    </a:clrScheme>
    <a:fontScheme name="Softtek">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3D39A2E-827E-C54D-9971-BA4BAA74D16A}"/>
    </a:ext>
  </a:extLst>
</a:theme>
</file>

<file path=ppt/theme/theme2.xml><?xml version="1.0" encoding="utf-8"?>
<a:theme xmlns:a="http://schemas.openxmlformats.org/drawingml/2006/main" name="Original_Logo/ Upper layout">
  <a:themeElements>
    <a:clrScheme name="Custom 2">
      <a:dk1>
        <a:srgbClr val="2B2D2E"/>
      </a:dk1>
      <a:lt1>
        <a:srgbClr val="FFFFFF"/>
      </a:lt1>
      <a:dk2>
        <a:srgbClr val="008CD2"/>
      </a:dk2>
      <a:lt2>
        <a:srgbClr val="FFFFFF"/>
      </a:lt2>
      <a:accent1>
        <a:srgbClr val="FF6600"/>
      </a:accent1>
      <a:accent2>
        <a:srgbClr val="004569"/>
      </a:accent2>
      <a:accent3>
        <a:srgbClr val="00CC66"/>
      </a:accent3>
      <a:accent4>
        <a:srgbClr val="C90000"/>
      </a:accent4>
      <a:accent5>
        <a:srgbClr val="841A7C"/>
      </a:accent5>
      <a:accent6>
        <a:srgbClr val="1CA49D"/>
      </a:accent6>
      <a:hlink>
        <a:srgbClr val="00B0F0"/>
      </a:hlink>
      <a:folHlink>
        <a:srgbClr val="575A5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Restringido_2018" id="{D1A505DF-2F14-E94B-8312-03B0A2809C31}" vid="{20F6750D-55FA-294B-B844-F82920FAD97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a_x0020_Classification1 xmlns="182cbc78-3056-4f11-8c20-76dfd16de8f6">Public</Data_x0020_Classification1>
    <SharedWithUsers xmlns="182cbc78-3056-4f11-8c20-76dfd16de8f6">
      <UserInfo>
        <DisplayName>Luis Israel Perez Lara</DisplayName>
        <AccountId>2445</AccountId>
        <AccountType/>
      </UserInfo>
      <UserInfo>
        <DisplayName>Carlos Montero Orozco</DisplayName>
        <AccountId>2189</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00E49B515CF6449C8B1261D66F2AF3" ma:contentTypeVersion="8" ma:contentTypeDescription="Create a new document." ma:contentTypeScope="" ma:versionID="4837c0aafc43e680e0eeb24c8df55fcb">
  <xsd:schema xmlns:xsd="http://www.w3.org/2001/XMLSchema" xmlns:xs="http://www.w3.org/2001/XMLSchema" xmlns:p="http://schemas.microsoft.com/office/2006/metadata/properties" xmlns:ns2="182cbc78-3056-4f11-8c20-76dfd16de8f6" xmlns:ns3="987552fb-e0dd-45a2-9216-9057aa865025" targetNamespace="http://schemas.microsoft.com/office/2006/metadata/properties" ma:root="true" ma:fieldsID="c7e1deaefc74ae04724fd76fa5605d30" ns2:_="" ns3:_="">
    <xsd:import namespace="182cbc78-3056-4f11-8c20-76dfd16de8f6"/>
    <xsd:import namespace="987552fb-e0dd-45a2-9216-9057aa865025"/>
    <xsd:element name="properties">
      <xsd:complexType>
        <xsd:sequence>
          <xsd:element name="documentManagement">
            <xsd:complexType>
              <xsd:all>
                <xsd:element ref="ns2:Data_x0020_Classification1"/>
                <xsd:element ref="ns3:MediaServiceMetadata" minOccurs="0"/>
                <xsd:element ref="ns3:MediaServiceFastMetadata"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cbc78-3056-4f11-8c20-76dfd16de8f6" elementFormDefault="qualified">
    <xsd:import namespace="http://schemas.microsoft.com/office/2006/documentManagement/types"/>
    <xsd:import namespace="http://schemas.microsoft.com/office/infopath/2007/PartnerControls"/>
    <xsd:element name="Data_x0020_Classification1" ma:index="4" ma:displayName="Data Classification" ma:default="Confidential" ma:description="Data Classification" ma:format="Dropdown" ma:internalName="Data_x0020_Classification1" ma:readOnly="false">
      <xsd:simpleType>
        <xsd:restriction base="dms:Choice">
          <xsd:enumeration value="Confidential"/>
          <xsd:enumeration value="Public"/>
          <xsd:enumeration value="Internal"/>
          <xsd:enumeration value="Private"/>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7552fb-e0dd-45a2-9216-9057aa865025"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78CFFA-FA4D-496F-B8D2-C7DD46C2A279}">
  <ds:schemaRefs>
    <ds:schemaRef ds:uri="http://purl.org/dc/dcmitype/"/>
    <ds:schemaRef ds:uri="182cbc78-3056-4f11-8c20-76dfd16de8f6"/>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openxmlformats.org/package/2006/metadata/core-properties"/>
    <ds:schemaRef ds:uri="http://schemas.microsoft.com/office/infopath/2007/PartnerControls"/>
    <ds:schemaRef ds:uri="987552fb-e0dd-45a2-9216-9057aa865025"/>
  </ds:schemaRefs>
</ds:datastoreItem>
</file>

<file path=customXml/itemProps2.xml><?xml version="1.0" encoding="utf-8"?>
<ds:datastoreItem xmlns:ds="http://schemas.openxmlformats.org/officeDocument/2006/customXml" ds:itemID="{229F64BE-9C62-4899-89B5-6A44FA95E6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2cbc78-3056-4f11-8c20-76dfd16de8f6"/>
    <ds:schemaRef ds:uri="987552fb-e0dd-45a2-9216-9057aa865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5E79C-CB22-414C-9E48-01ED10321A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13051</TotalTime>
  <Words>3462</Words>
  <Application>Microsoft Office PowerPoint</Application>
  <PresentationFormat>Custom</PresentationFormat>
  <Paragraphs>288</Paragraphs>
  <Slides>34</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34</vt:i4>
      </vt:variant>
    </vt:vector>
  </HeadingPairs>
  <TitlesOfParts>
    <vt:vector size="46" baseType="lpstr">
      <vt:lpstr>ＭＳ Ｐゴシック</vt:lpstr>
      <vt:lpstr>-apple-system</vt:lpstr>
      <vt:lpstr>Arial</vt:lpstr>
      <vt:lpstr>Arial Rounded MT Bold</vt:lpstr>
      <vt:lpstr>Calibri</vt:lpstr>
      <vt:lpstr>Lucida Grande</vt:lpstr>
      <vt:lpstr>Open Sans</vt:lpstr>
      <vt:lpstr>Rockwell</vt:lpstr>
      <vt:lpstr>Segoe UI</vt:lpstr>
      <vt:lpstr>Wingdings</vt:lpstr>
      <vt:lpstr>PPT_ConfidentialTemplate_EN_2015</vt:lpstr>
      <vt:lpstr>Original_Logo/ Upper layout</vt:lpstr>
      <vt:lpstr>POLYMER 2  CLASE 1  </vt:lpstr>
      <vt:lpstr>Restricciones</vt:lpstr>
      <vt:lpstr>POLYMER 2</vt:lpstr>
      <vt:lpstr>POLYMER 2</vt:lpstr>
      <vt:lpstr>POLYMER 2</vt:lpstr>
      <vt:lpstr>POLYMER 2</vt:lpstr>
      <vt:lpstr>POLYMER 2</vt:lpstr>
      <vt:lpstr>POLYMER 2</vt:lpstr>
      <vt:lpstr>POLYMER 2</vt:lpstr>
      <vt:lpstr>DOM DOCUMENT</vt:lpstr>
      <vt:lpstr>DOM DOCUMENT</vt:lpstr>
      <vt:lpstr>DOM DOCUMENT</vt:lpstr>
      <vt:lpstr>DOM DOCUMENT</vt:lpstr>
      <vt:lpstr>Polymer 1  Polymer 2</vt:lpstr>
      <vt:lpstr>Polymer 1  Polymer 2</vt:lpstr>
      <vt:lpstr>propiedades computadas (computed)</vt:lpstr>
      <vt:lpstr>propiedades computadas (computed)</vt:lpstr>
      <vt:lpstr>propiedades computadas (computed)</vt:lpstr>
      <vt:lpstr>Introducción a los eventos en Polymer 2</vt:lpstr>
      <vt:lpstr>Introducción a los eventos en Polymer 2</vt:lpstr>
      <vt:lpstr>Introducción a los eventos en Polymer 2</vt:lpstr>
      <vt:lpstr>Introducción a los eventos en Polymer 2</vt:lpstr>
      <vt:lpstr>Introducción a los eventos en Polymer 2</vt:lpstr>
      <vt:lpstr>Introducción a los eventos en Polymer 2</vt:lpstr>
      <vt:lpstr>Funcionalidades incorporadas en las propiedades de Polymer 2</vt:lpstr>
      <vt:lpstr>Funcionalidades incorporadas en las propiedades de Polymer 2</vt:lpstr>
      <vt:lpstr>Funcionalidades incorporadas en las propiedades de Polymer 2</vt:lpstr>
      <vt:lpstr>Funcionalidades incorporadas en las propiedades de Polymer 2</vt:lpstr>
      <vt:lpstr>Funcionalidades incorporadas en las propiedades de Polymer 2</vt:lpstr>
      <vt:lpstr>Funcionalidades incorporadas en las propiedades de Polymer 2</vt:lpstr>
      <vt:lpstr>Funcionalidades incorporadas en las propiedades de Polymer 2</vt:lpstr>
      <vt:lpstr>Funcionalidades incorporadas en las propiedades de Polymer 2</vt:lpstr>
      <vt:lpstr>PRACTICA 3 EJERCICIO FINAL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Olmos Olivares</dc:creator>
  <cp:lastModifiedBy>Carlos CMOR. Montero Orozco</cp:lastModifiedBy>
  <cp:revision>93</cp:revision>
  <dcterms:created xsi:type="dcterms:W3CDTF">2018-01-30T20:36:46Z</dcterms:created>
  <dcterms:modified xsi:type="dcterms:W3CDTF">2018-10-13T22:05:33Z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0x0101006D00E49B515CF6449C8B1261D66F2AF3</vt:lpwstr>
  </property>
  <property fmtid="{D5CDD505-2E9C-101B-9397-08002B2CF9AE}" pid="3" name="Order">
    <vt:r8>99400</vt:r8>
  </property>
</Properties>
</file>