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51"/>
  </p:notesMasterIdLst>
  <p:handoutMasterIdLst>
    <p:handoutMasterId r:id="rId52"/>
  </p:handoutMasterIdLst>
  <p:sldIdLst>
    <p:sldId id="304" r:id="rId6"/>
    <p:sldId id="298" r:id="rId7"/>
    <p:sldId id="307" r:id="rId8"/>
    <p:sldId id="308" r:id="rId9"/>
    <p:sldId id="309" r:id="rId10"/>
    <p:sldId id="310" r:id="rId11"/>
    <p:sldId id="312" r:id="rId12"/>
    <p:sldId id="313" r:id="rId13"/>
    <p:sldId id="314" r:id="rId14"/>
    <p:sldId id="315" r:id="rId15"/>
    <p:sldId id="316" r:id="rId16"/>
    <p:sldId id="317" r:id="rId17"/>
    <p:sldId id="311" r:id="rId18"/>
    <p:sldId id="334" r:id="rId19"/>
    <p:sldId id="318" r:id="rId20"/>
    <p:sldId id="319" r:id="rId21"/>
    <p:sldId id="320" r:id="rId22"/>
    <p:sldId id="321" r:id="rId23"/>
    <p:sldId id="323" r:id="rId24"/>
    <p:sldId id="324" r:id="rId25"/>
    <p:sldId id="325" r:id="rId26"/>
    <p:sldId id="329" r:id="rId27"/>
    <p:sldId id="335" r:id="rId28"/>
    <p:sldId id="336" r:id="rId29"/>
    <p:sldId id="337" r:id="rId30"/>
    <p:sldId id="338" r:id="rId31"/>
    <p:sldId id="339" r:id="rId32"/>
    <p:sldId id="340" r:id="rId33"/>
    <p:sldId id="341" r:id="rId34"/>
    <p:sldId id="343" r:id="rId35"/>
    <p:sldId id="344" r:id="rId36"/>
    <p:sldId id="345" r:id="rId37"/>
    <p:sldId id="346" r:id="rId38"/>
    <p:sldId id="342" r:id="rId39"/>
    <p:sldId id="347" r:id="rId40"/>
    <p:sldId id="348" r:id="rId41"/>
    <p:sldId id="349" r:id="rId42"/>
    <p:sldId id="350" r:id="rId43"/>
    <p:sldId id="351" r:id="rId44"/>
    <p:sldId id="352" r:id="rId45"/>
    <p:sldId id="353" r:id="rId46"/>
    <p:sldId id="354" r:id="rId47"/>
    <p:sldId id="355" r:id="rId48"/>
    <p:sldId id="356" r:id="rId49"/>
    <p:sldId id="306" r:id="rId50"/>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ECECEC"/>
    <a:srgbClr val="F9F9F9"/>
    <a:srgbClr val="3AC791"/>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0" autoAdjust="0"/>
    <p:restoredTop sz="95425"/>
  </p:normalViewPr>
  <p:slideViewPr>
    <p:cSldViewPr>
      <p:cViewPr varScale="1">
        <p:scale>
          <a:sx n="70" d="100"/>
          <a:sy n="70" d="100"/>
        </p:scale>
        <p:origin x="1092" y="78"/>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25/10/2018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25/10/2018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3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POLYMER 2 </a:t>
            </a:r>
            <a:br>
              <a:rPr lang="en-US" dirty="0" smtClean="0"/>
            </a:br>
            <a:r>
              <a:rPr lang="en-US" dirty="0" smtClean="0"/>
              <a:t>CLASE 2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794732" y="1477931"/>
            <a:ext cx="10806716" cy="3693319"/>
          </a:xfrm>
          <a:prstGeom prst="rect">
            <a:avLst/>
          </a:prstGeom>
        </p:spPr>
        <p:txBody>
          <a:bodyPr wrap="square">
            <a:spAutoFit/>
          </a:bodyPr>
          <a:lstStyle/>
          <a:p>
            <a:r>
              <a:rPr lang="es-MX" dirty="0"/>
              <a:t>Las funciones observadoras son capaces de recibir los nuevos valores de las propiedades, una vez producido el cambio observado. Pero a diferencia Igual del método anterior de definición de observers (aquellas funciones observadoras que hemos calificado de simples, declaradas en </a:t>
            </a:r>
            <a:r>
              <a:rPr lang="es-MX" dirty="0" err="1"/>
              <a:t>en</a:t>
            </a:r>
            <a:r>
              <a:rPr lang="es-MX" dirty="0"/>
              <a:t> el objeto “</a:t>
            </a:r>
            <a:r>
              <a:rPr lang="es-MX" dirty="0" err="1"/>
              <a:t>properties</a:t>
            </a:r>
            <a:r>
              <a:rPr lang="es-MX" dirty="0"/>
              <a:t>”), en este caso no se nos informa del valor anterior de la propiedad.</a:t>
            </a:r>
          </a:p>
          <a:p>
            <a:endParaRPr lang="es-MX" dirty="0"/>
          </a:p>
          <a:p>
            <a:r>
              <a:rPr lang="es-MX" dirty="0"/>
              <a:t>Este tipo de </a:t>
            </a:r>
            <a:r>
              <a:rPr lang="es-MX" dirty="0" err="1"/>
              <a:t>observer</a:t>
            </a:r>
            <a:r>
              <a:rPr lang="es-MX" dirty="0"/>
              <a:t>, declarado en el </a:t>
            </a:r>
            <a:r>
              <a:rPr lang="es-MX" dirty="0" err="1"/>
              <a:t>array</a:t>
            </a:r>
            <a:r>
              <a:rPr lang="es-MX" dirty="0"/>
              <a:t> "observers", tiene otra característica que lo diferencia y es que la </a:t>
            </a:r>
            <a:r>
              <a:rPr lang="es-MX" dirty="0" err="1"/>
              <a:t>funcion</a:t>
            </a:r>
            <a:r>
              <a:rPr lang="es-MX" dirty="0"/>
              <a:t> observadora no se ejecutará hasta que el valor de ambas propiedades sea distinto de </a:t>
            </a:r>
            <a:r>
              <a:rPr lang="es-MX" dirty="0" err="1"/>
              <a:t>null</a:t>
            </a:r>
            <a:r>
              <a:rPr lang="es-MX" dirty="0"/>
              <a:t> o </a:t>
            </a:r>
            <a:r>
              <a:rPr lang="es-MX" dirty="0" err="1"/>
              <a:t>undefined</a:t>
            </a:r>
            <a:r>
              <a:rPr lang="es-MX" dirty="0"/>
              <a:t>. Dicho de otro modo, el </a:t>
            </a:r>
            <a:r>
              <a:rPr lang="es-MX" dirty="0" err="1"/>
              <a:t>observer</a:t>
            </a:r>
            <a:r>
              <a:rPr lang="es-MX" dirty="0"/>
              <a:t> no empieza a estar operativo hasta que ambas propiedades tengan un valor definido.</a:t>
            </a:r>
          </a:p>
          <a:p>
            <a:endParaRPr lang="es-MX" dirty="0"/>
          </a:p>
          <a:p>
            <a:r>
              <a:rPr lang="es-MX" dirty="0"/>
              <a:t>Así se define el </a:t>
            </a:r>
            <a:r>
              <a:rPr lang="es-MX" dirty="0" err="1"/>
              <a:t>array</a:t>
            </a:r>
            <a:r>
              <a:rPr lang="es-MX" dirty="0"/>
              <a:t> de observers.</a:t>
            </a:r>
          </a:p>
          <a:p>
            <a:endParaRPr lang="es-MX" dirty="0"/>
          </a:p>
          <a:p>
            <a:r>
              <a:rPr lang="es-MX" b="1" dirty="0">
                <a:solidFill>
                  <a:schemeClr val="accent3"/>
                </a:solidFill>
              </a:rPr>
              <a:t>observers: ['</a:t>
            </a:r>
            <a:r>
              <a:rPr lang="es-MX" b="1" dirty="0" err="1">
                <a:solidFill>
                  <a:schemeClr val="accent3"/>
                </a:solidFill>
              </a:rPr>
              <a:t>cambiaTask</a:t>
            </a:r>
            <a:r>
              <a:rPr lang="es-MX" b="1" dirty="0">
                <a:solidFill>
                  <a:schemeClr val="accent3"/>
                </a:solidFill>
              </a:rPr>
              <a:t>(</a:t>
            </a:r>
            <a:r>
              <a:rPr lang="es-MX" b="1" dirty="0" err="1">
                <a:solidFill>
                  <a:schemeClr val="accent3"/>
                </a:solidFill>
              </a:rPr>
              <a:t>task</a:t>
            </a:r>
            <a:r>
              <a:rPr lang="es-MX" b="1" dirty="0">
                <a:solidFill>
                  <a:schemeClr val="accent3"/>
                </a:solidFill>
              </a:rPr>
              <a:t>)', '</a:t>
            </a:r>
            <a:r>
              <a:rPr lang="es-MX" b="1" dirty="0" err="1">
                <a:solidFill>
                  <a:schemeClr val="accent3"/>
                </a:solidFill>
              </a:rPr>
              <a:t>cambiaTaskBoom</a:t>
            </a:r>
            <a:r>
              <a:rPr lang="es-MX" b="1" dirty="0">
                <a:solidFill>
                  <a:schemeClr val="accent3"/>
                </a:solidFill>
              </a:rPr>
              <a:t>(</a:t>
            </a:r>
            <a:r>
              <a:rPr lang="es-MX" b="1" dirty="0" err="1">
                <a:solidFill>
                  <a:schemeClr val="accent3"/>
                </a:solidFill>
              </a:rPr>
              <a:t>task</a:t>
            </a:r>
            <a:r>
              <a:rPr lang="es-MX" b="1" dirty="0">
                <a:solidFill>
                  <a:schemeClr val="accent3"/>
                </a:solidFill>
              </a:rPr>
              <a:t>, boom)'],</a:t>
            </a:r>
          </a:p>
        </p:txBody>
      </p:sp>
    </p:spTree>
    <p:extLst>
      <p:ext uri="{BB962C8B-B14F-4D97-AF65-F5344CB8AC3E}">
        <p14:creationId xmlns:p14="http://schemas.microsoft.com/office/powerpoint/2010/main" val="2879842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785704" y="1272045"/>
            <a:ext cx="10734708" cy="2585323"/>
          </a:xfrm>
          <a:prstGeom prst="rect">
            <a:avLst/>
          </a:prstGeom>
        </p:spPr>
        <p:txBody>
          <a:bodyPr wrap="square">
            <a:spAutoFit/>
          </a:bodyPr>
          <a:lstStyle/>
          <a:p>
            <a:r>
              <a:rPr lang="es-MX" dirty="0"/>
              <a:t>Luego nos quedaría definir estas funciones observadoras, como métodos en el componente. Es similar a lo que ya hemos conocido,</a:t>
            </a:r>
          </a:p>
          <a:p>
            <a:endParaRPr lang="es-MX" b="1" dirty="0">
              <a:solidFill>
                <a:schemeClr val="accent3"/>
              </a:solidFill>
            </a:endParaRPr>
          </a:p>
          <a:p>
            <a:r>
              <a:rPr lang="es-MX" b="1" dirty="0" err="1">
                <a:solidFill>
                  <a:schemeClr val="accent3"/>
                </a:solidFill>
              </a:rPr>
              <a:t>cambiaTask</a:t>
            </a:r>
            <a:r>
              <a:rPr lang="es-MX" b="1" dirty="0">
                <a:solidFill>
                  <a:schemeClr val="accent3"/>
                </a:solidFill>
              </a:rPr>
              <a:t>: </a:t>
            </a:r>
            <a:r>
              <a:rPr lang="es-MX" b="1" dirty="0" err="1">
                <a:solidFill>
                  <a:schemeClr val="accent3"/>
                </a:solidFill>
              </a:rPr>
              <a:t>function</a:t>
            </a:r>
            <a:r>
              <a:rPr lang="es-MX" b="1" dirty="0">
                <a:solidFill>
                  <a:schemeClr val="accent3"/>
                </a:solidFill>
              </a:rPr>
              <a:t>(</a:t>
            </a:r>
            <a:r>
              <a:rPr lang="es-MX" b="1" dirty="0" err="1">
                <a:solidFill>
                  <a:schemeClr val="accent3"/>
                </a:solidFill>
              </a:rPr>
              <a:t>task</a:t>
            </a:r>
            <a:r>
              <a:rPr lang="es-MX" b="1" dirty="0">
                <a:solidFill>
                  <a:schemeClr val="accent3"/>
                </a:solidFill>
              </a:rPr>
              <a:t>) {</a:t>
            </a:r>
          </a:p>
          <a:p>
            <a:r>
              <a:rPr lang="es-MX" b="1" dirty="0">
                <a:solidFill>
                  <a:schemeClr val="accent3"/>
                </a:solidFill>
              </a:rPr>
              <a:t>  console.log("</a:t>
            </a:r>
            <a:r>
              <a:rPr lang="es-MX" b="1" dirty="0" err="1">
                <a:solidFill>
                  <a:schemeClr val="accent3"/>
                </a:solidFill>
              </a:rPr>
              <a:t>cambiaTask</a:t>
            </a:r>
            <a:r>
              <a:rPr lang="es-MX" b="1" dirty="0">
                <a:solidFill>
                  <a:schemeClr val="accent3"/>
                </a:solidFill>
              </a:rPr>
              <a:t>", </a:t>
            </a:r>
            <a:r>
              <a:rPr lang="es-MX" b="1" dirty="0" err="1">
                <a:solidFill>
                  <a:schemeClr val="accent3"/>
                </a:solidFill>
              </a:rPr>
              <a:t>task</a:t>
            </a:r>
            <a:r>
              <a:rPr lang="es-MX" b="1" dirty="0">
                <a:solidFill>
                  <a:schemeClr val="accent3"/>
                </a:solidFill>
              </a:rPr>
              <a:t>, k);</a:t>
            </a:r>
          </a:p>
          <a:p>
            <a:r>
              <a:rPr lang="es-MX" b="1" dirty="0">
                <a:solidFill>
                  <a:schemeClr val="accent3"/>
                </a:solidFill>
              </a:rPr>
              <a:t>},</a:t>
            </a:r>
          </a:p>
          <a:p>
            <a:r>
              <a:rPr lang="es-MX" b="1" dirty="0" err="1">
                <a:solidFill>
                  <a:schemeClr val="accent3"/>
                </a:solidFill>
              </a:rPr>
              <a:t>cambiaTaskBoom</a:t>
            </a:r>
            <a:r>
              <a:rPr lang="es-MX" b="1" dirty="0">
                <a:solidFill>
                  <a:schemeClr val="accent3"/>
                </a:solidFill>
              </a:rPr>
              <a:t>(</a:t>
            </a:r>
            <a:r>
              <a:rPr lang="es-MX" b="1" dirty="0" err="1">
                <a:solidFill>
                  <a:schemeClr val="accent3"/>
                </a:solidFill>
              </a:rPr>
              <a:t>task</a:t>
            </a:r>
            <a:r>
              <a:rPr lang="es-MX" b="1" dirty="0">
                <a:solidFill>
                  <a:schemeClr val="accent3"/>
                </a:solidFill>
              </a:rPr>
              <a:t>, boom) {</a:t>
            </a:r>
          </a:p>
          <a:p>
            <a:r>
              <a:rPr lang="es-MX" b="1" dirty="0">
                <a:solidFill>
                  <a:schemeClr val="accent3"/>
                </a:solidFill>
              </a:rPr>
              <a:t>  console.log("</a:t>
            </a:r>
            <a:r>
              <a:rPr lang="es-MX" b="1" dirty="0" err="1">
                <a:solidFill>
                  <a:schemeClr val="accent3"/>
                </a:solidFill>
              </a:rPr>
              <a:t>cambiaTaskBoom</a:t>
            </a:r>
            <a:r>
              <a:rPr lang="es-MX" b="1" dirty="0">
                <a:solidFill>
                  <a:schemeClr val="accent3"/>
                </a:solidFill>
              </a:rPr>
              <a:t>", </a:t>
            </a:r>
            <a:r>
              <a:rPr lang="es-MX" b="1" dirty="0" err="1">
                <a:solidFill>
                  <a:schemeClr val="accent3"/>
                </a:solidFill>
              </a:rPr>
              <a:t>task</a:t>
            </a:r>
            <a:r>
              <a:rPr lang="es-MX" b="1" dirty="0">
                <a:solidFill>
                  <a:schemeClr val="accent3"/>
                </a:solidFill>
              </a:rPr>
              <a:t>, boom);</a:t>
            </a:r>
          </a:p>
          <a:p>
            <a:r>
              <a:rPr lang="es-MX" b="1" dirty="0">
                <a:solidFill>
                  <a:schemeClr val="accent3"/>
                </a:solidFill>
              </a:rPr>
              <a:t>}</a:t>
            </a:r>
          </a:p>
        </p:txBody>
      </p:sp>
      <p:sp>
        <p:nvSpPr>
          <p:cNvPr id="3" name="Rectangle 2"/>
          <p:cNvSpPr/>
          <p:nvPr/>
        </p:nvSpPr>
        <p:spPr>
          <a:xfrm>
            <a:off x="785704" y="4101255"/>
            <a:ext cx="10607616" cy="646331"/>
          </a:xfrm>
          <a:prstGeom prst="rect">
            <a:avLst/>
          </a:prstGeom>
        </p:spPr>
        <p:txBody>
          <a:bodyPr wrap="square">
            <a:spAutoFit/>
          </a:bodyPr>
          <a:lstStyle/>
          <a:p>
            <a:r>
              <a:rPr lang="es-MX" dirty="0"/>
              <a:t>Como te habrás dado cuenta, en el método de definición de observers no tenemos acceso al valor anterior de la propiedad. Solo nos facilitan como parámetro el valor actual.</a:t>
            </a:r>
          </a:p>
        </p:txBody>
      </p:sp>
    </p:spTree>
    <p:extLst>
      <p:ext uri="{BB962C8B-B14F-4D97-AF65-F5344CB8AC3E}">
        <p14:creationId xmlns:p14="http://schemas.microsoft.com/office/powerpoint/2010/main" val="3093654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 ejemplo: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1981" y="965817"/>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225437"/>
            <a:ext cx="5838164" cy="5170646"/>
          </a:xfrm>
          <a:prstGeom prst="rect">
            <a:avLst/>
          </a:prstGeom>
          <a:ln>
            <a:solidFill>
              <a:schemeClr val="accent1"/>
            </a:solidFill>
          </a:ln>
        </p:spPr>
        <p:txBody>
          <a:bodyPr wrap="square">
            <a:spAutoFit/>
          </a:bodyPr>
          <a:lstStyle/>
          <a:p>
            <a:r>
              <a:rPr lang="es-MX" sz="1200" dirty="0"/>
              <a:t>&lt;link </a:t>
            </a:r>
            <a:r>
              <a:rPr lang="es-MX" sz="1200" dirty="0" err="1"/>
              <a:t>rel</a:t>
            </a:r>
            <a:r>
              <a:rPr lang="es-MX" sz="1200" dirty="0"/>
              <a:t>="</a:t>
            </a:r>
            <a:r>
              <a:rPr lang="es-MX" sz="1200" dirty="0" err="1"/>
              <a:t>import</a:t>
            </a:r>
            <a:r>
              <a:rPr lang="es-MX" sz="1200" dirty="0"/>
              <a:t>" </a:t>
            </a:r>
            <a:r>
              <a:rPr lang="es-MX" sz="1200" dirty="0" err="1"/>
              <a:t>href</a:t>
            </a:r>
            <a:r>
              <a:rPr lang="es-MX" sz="1200" dirty="0"/>
              <a:t>="../../</a:t>
            </a:r>
            <a:r>
              <a:rPr lang="es-MX" sz="1200" dirty="0" err="1"/>
              <a:t>bower_components</a:t>
            </a:r>
            <a:r>
              <a:rPr lang="es-MX" sz="1200" dirty="0"/>
              <a:t>/</a:t>
            </a:r>
            <a:r>
              <a:rPr lang="es-MX" sz="1200" dirty="0" err="1"/>
              <a:t>polymer</a:t>
            </a:r>
            <a:r>
              <a:rPr lang="es-MX" sz="1200" dirty="0"/>
              <a:t>/polymer.html"&gt;</a:t>
            </a:r>
          </a:p>
          <a:p>
            <a:r>
              <a:rPr lang="es-MX" sz="1200" dirty="0"/>
              <a:t>&lt;link </a:t>
            </a:r>
            <a:r>
              <a:rPr lang="es-MX" sz="1200" dirty="0" err="1"/>
              <a:t>rel</a:t>
            </a:r>
            <a:r>
              <a:rPr lang="es-MX" sz="1200" dirty="0"/>
              <a:t>="</a:t>
            </a:r>
            <a:r>
              <a:rPr lang="es-MX" sz="1200" dirty="0" err="1"/>
              <a:t>import</a:t>
            </a:r>
            <a:r>
              <a:rPr lang="es-MX" sz="1200" dirty="0"/>
              <a:t>" </a:t>
            </a:r>
            <a:r>
              <a:rPr lang="es-MX" sz="1200" dirty="0" err="1"/>
              <a:t>href</a:t>
            </a:r>
            <a:r>
              <a:rPr lang="es-MX" sz="1200" dirty="0"/>
              <a:t>="../../</a:t>
            </a:r>
            <a:r>
              <a:rPr lang="es-MX" sz="1200" dirty="0" err="1"/>
              <a:t>bower_components</a:t>
            </a:r>
            <a:r>
              <a:rPr lang="es-MX" sz="1200" dirty="0"/>
              <a:t>/</a:t>
            </a:r>
            <a:r>
              <a:rPr lang="es-MX" sz="1200" dirty="0" err="1"/>
              <a:t>paper-button</a:t>
            </a:r>
            <a:r>
              <a:rPr lang="es-MX" sz="1200" dirty="0"/>
              <a:t>/paper-button.html"&gt;</a:t>
            </a:r>
          </a:p>
          <a:p>
            <a:r>
              <a:rPr lang="es-MX" sz="1200" dirty="0"/>
              <a:t>&lt;</a:t>
            </a:r>
            <a:r>
              <a:rPr lang="es-MX" sz="1200" dirty="0" err="1"/>
              <a:t>dom</a:t>
            </a:r>
            <a:r>
              <a:rPr lang="es-MX" sz="1200" dirty="0"/>
              <a:t>-module id="cuenta-</a:t>
            </a:r>
            <a:r>
              <a:rPr lang="es-MX" sz="1200" dirty="0" err="1"/>
              <a:t>atras</a:t>
            </a:r>
            <a:r>
              <a:rPr lang="es-MX" sz="1200" dirty="0"/>
              <a:t>"&gt;</a:t>
            </a:r>
          </a:p>
          <a:p>
            <a:r>
              <a:rPr lang="es-MX" sz="1200" dirty="0"/>
              <a:t>  &lt;</a:t>
            </a:r>
            <a:r>
              <a:rPr lang="es-MX" sz="1200" dirty="0" err="1"/>
              <a:t>template</a:t>
            </a:r>
            <a:r>
              <a:rPr lang="es-MX" sz="1200" dirty="0"/>
              <a:t>&gt;</a:t>
            </a:r>
          </a:p>
          <a:p>
            <a:r>
              <a:rPr lang="es-MX" sz="1200" dirty="0"/>
              <a:t>    &lt;div </a:t>
            </a:r>
            <a:r>
              <a:rPr lang="es-MX" sz="1200" dirty="0" err="1"/>
              <a:t>class</a:t>
            </a:r>
            <a:r>
              <a:rPr lang="es-MX" sz="1200" dirty="0"/>
              <a:t>="contador" </a:t>
            </a:r>
            <a:r>
              <a:rPr lang="es-MX" sz="1200" dirty="0" err="1"/>
              <a:t>hidden</a:t>
            </a:r>
            <a:r>
              <a:rPr lang="es-MX" sz="1200" dirty="0"/>
              <a:t>="{{boom}}"&gt;{{cuenta}}&lt;/div&gt;</a:t>
            </a:r>
          </a:p>
          <a:p>
            <a:r>
              <a:rPr lang="es-MX" sz="1200" dirty="0"/>
              <a:t>    &lt;div </a:t>
            </a:r>
            <a:r>
              <a:rPr lang="es-MX" sz="1200" dirty="0" err="1"/>
              <a:t>class</a:t>
            </a:r>
            <a:r>
              <a:rPr lang="es-MX" sz="1200" dirty="0"/>
              <a:t>="boom" </a:t>
            </a:r>
            <a:r>
              <a:rPr lang="es-MX" sz="1200" dirty="0" err="1"/>
              <a:t>hidden</a:t>
            </a:r>
            <a:r>
              <a:rPr lang="es-MX" sz="1200" dirty="0"/>
              <a:t>="{{!boom}}"&gt;BOOOOOM!!!&lt;/div&gt;</a:t>
            </a:r>
          </a:p>
          <a:p>
            <a:r>
              <a:rPr lang="es-MX" sz="1200" dirty="0"/>
              <a:t>    &lt;p&gt;</a:t>
            </a:r>
          </a:p>
          <a:p>
            <a:r>
              <a:rPr lang="es-MX" sz="1200" dirty="0"/>
              <a:t>      &lt;</a:t>
            </a:r>
            <a:r>
              <a:rPr lang="es-MX" sz="1200" dirty="0" err="1"/>
              <a:t>paper-button</a:t>
            </a:r>
            <a:r>
              <a:rPr lang="es-MX" sz="1200" dirty="0"/>
              <a:t> </a:t>
            </a:r>
            <a:r>
              <a:rPr lang="es-MX" sz="1200" dirty="0" err="1"/>
              <a:t>on-tap</a:t>
            </a:r>
            <a:r>
              <a:rPr lang="es-MX" sz="1200" dirty="0"/>
              <a:t>="disparar" </a:t>
            </a:r>
            <a:r>
              <a:rPr lang="es-MX" sz="1200" dirty="0" err="1"/>
              <a:t>hidden</a:t>
            </a:r>
            <a:r>
              <a:rPr lang="es-MX" sz="1200" dirty="0"/>
              <a:t>="{{boom}}"&gt;Dispara&lt;/</a:t>
            </a:r>
            <a:r>
              <a:rPr lang="es-MX" sz="1200" dirty="0" err="1"/>
              <a:t>paper-button</a:t>
            </a:r>
            <a:r>
              <a:rPr lang="es-MX" sz="1200" dirty="0"/>
              <a:t>&gt;</a:t>
            </a:r>
          </a:p>
          <a:p>
            <a:r>
              <a:rPr lang="es-MX" sz="1200" dirty="0"/>
              <a:t>    &lt;/p&gt;</a:t>
            </a:r>
          </a:p>
          <a:p>
            <a:r>
              <a:rPr lang="es-MX" sz="1200" dirty="0"/>
              <a:t>  &lt;/</a:t>
            </a:r>
            <a:r>
              <a:rPr lang="es-MX" sz="1200" dirty="0" err="1"/>
              <a:t>template</a:t>
            </a:r>
            <a:r>
              <a:rPr lang="es-MX" sz="1200" dirty="0"/>
              <a:t>&gt;</a:t>
            </a:r>
          </a:p>
          <a:p>
            <a:r>
              <a:rPr lang="es-MX" sz="1200" dirty="0"/>
              <a:t>  &lt;script&gt;</a:t>
            </a:r>
          </a:p>
          <a:p>
            <a:r>
              <a:rPr lang="es-MX" sz="1200" dirty="0"/>
              <a:t>   </a:t>
            </a:r>
            <a:r>
              <a:rPr lang="es-MX" sz="1200" dirty="0" err="1"/>
              <a:t>Polymer</a:t>
            </a:r>
            <a:r>
              <a:rPr lang="es-MX" sz="1200" dirty="0"/>
              <a:t>({</a:t>
            </a:r>
          </a:p>
          <a:p>
            <a:r>
              <a:rPr lang="es-MX" sz="1200" dirty="0"/>
              <a:t>     </a:t>
            </a:r>
            <a:r>
              <a:rPr lang="es-MX" sz="1200" dirty="0" err="1"/>
              <a:t>is</a:t>
            </a:r>
            <a:r>
              <a:rPr lang="es-MX" sz="1200" dirty="0"/>
              <a:t>: 'cuenta-</a:t>
            </a:r>
            <a:r>
              <a:rPr lang="es-MX" sz="1200" dirty="0" err="1"/>
              <a:t>atras</a:t>
            </a:r>
            <a:r>
              <a:rPr lang="es-MX" sz="1200" dirty="0"/>
              <a:t>',</a:t>
            </a:r>
          </a:p>
          <a:p>
            <a:r>
              <a:rPr lang="es-MX" sz="1200" dirty="0"/>
              <a:t>     </a:t>
            </a:r>
            <a:r>
              <a:rPr lang="es-MX" sz="1200" dirty="0" err="1"/>
              <a:t>properties</a:t>
            </a:r>
            <a:r>
              <a:rPr lang="es-MX" sz="1200" dirty="0"/>
              <a:t>: {</a:t>
            </a:r>
          </a:p>
          <a:p>
            <a:r>
              <a:rPr lang="es-MX" sz="1200" dirty="0"/>
              <a:t>       cuenta: {</a:t>
            </a:r>
          </a:p>
          <a:p>
            <a:r>
              <a:rPr lang="es-MX" sz="1200" dirty="0"/>
              <a:t>         </a:t>
            </a:r>
            <a:r>
              <a:rPr lang="es-MX" sz="1200" dirty="0" err="1"/>
              <a:t>type</a:t>
            </a:r>
            <a:r>
              <a:rPr lang="es-MX" sz="1200" dirty="0"/>
              <a:t>: </a:t>
            </a:r>
            <a:r>
              <a:rPr lang="es-MX" sz="1200" dirty="0" err="1"/>
              <a:t>Number</a:t>
            </a:r>
            <a:r>
              <a:rPr lang="es-MX" sz="1200" dirty="0"/>
              <a:t>,</a:t>
            </a:r>
          </a:p>
          <a:p>
            <a:r>
              <a:rPr lang="es-MX" sz="1200" dirty="0"/>
              <a:t>         </a:t>
            </a:r>
            <a:r>
              <a:rPr lang="es-MX" sz="1200" dirty="0" err="1"/>
              <a:t>value</a:t>
            </a:r>
            <a:r>
              <a:rPr lang="es-MX" sz="1200" dirty="0"/>
              <a:t>: 10,</a:t>
            </a:r>
          </a:p>
          <a:p>
            <a:r>
              <a:rPr lang="es-MX" sz="1200" dirty="0"/>
              <a:t>         </a:t>
            </a:r>
            <a:r>
              <a:rPr lang="es-MX" sz="1200" dirty="0" err="1"/>
              <a:t>observer</a:t>
            </a:r>
            <a:r>
              <a:rPr lang="es-MX" sz="1200" dirty="0"/>
              <a:t>: "</a:t>
            </a:r>
            <a:r>
              <a:rPr lang="es-MX" sz="1200" dirty="0" err="1"/>
              <a:t>vigilarFinCuenta</a:t>
            </a:r>
            <a:r>
              <a:rPr lang="es-MX" sz="1200" dirty="0"/>
              <a:t>"</a:t>
            </a:r>
          </a:p>
          <a:p>
            <a:r>
              <a:rPr lang="es-MX" sz="1200" dirty="0"/>
              <a:t>       },</a:t>
            </a:r>
          </a:p>
          <a:p>
            <a:r>
              <a:rPr lang="es-MX" sz="1200" dirty="0"/>
              <a:t>       </a:t>
            </a:r>
            <a:r>
              <a:rPr lang="es-MX" sz="1400" b="1" dirty="0" err="1"/>
              <a:t>task</a:t>
            </a:r>
            <a:r>
              <a:rPr lang="es-MX" sz="1400" b="1" dirty="0"/>
              <a:t>: </a:t>
            </a:r>
            <a:r>
              <a:rPr lang="es-MX" sz="1400" b="1" dirty="0" err="1"/>
              <a:t>Number</a:t>
            </a:r>
            <a:r>
              <a:rPr lang="es-MX" sz="1400" b="1" dirty="0"/>
              <a:t>,</a:t>
            </a:r>
          </a:p>
          <a:p>
            <a:r>
              <a:rPr lang="es-MX" sz="1400" b="1" dirty="0"/>
              <a:t>       boom: {</a:t>
            </a:r>
          </a:p>
          <a:p>
            <a:r>
              <a:rPr lang="es-MX" sz="1200" dirty="0"/>
              <a:t>         </a:t>
            </a:r>
            <a:r>
              <a:rPr lang="es-MX" sz="1200" dirty="0" err="1"/>
              <a:t>type</a:t>
            </a:r>
            <a:r>
              <a:rPr lang="es-MX" sz="1200" dirty="0"/>
              <a:t>: </a:t>
            </a:r>
            <a:r>
              <a:rPr lang="es-MX" sz="1200" dirty="0" err="1"/>
              <a:t>Boolean</a:t>
            </a:r>
            <a:r>
              <a:rPr lang="es-MX" sz="1200" dirty="0"/>
              <a:t>,</a:t>
            </a:r>
          </a:p>
          <a:p>
            <a:r>
              <a:rPr lang="es-MX" sz="1200" dirty="0"/>
              <a:t>         </a:t>
            </a:r>
            <a:r>
              <a:rPr lang="es-MX" sz="1200" dirty="0" err="1"/>
              <a:t>value</a:t>
            </a:r>
            <a:r>
              <a:rPr lang="es-MX" sz="1200" dirty="0"/>
              <a:t>: false</a:t>
            </a:r>
          </a:p>
          <a:p>
            <a:r>
              <a:rPr lang="es-MX" sz="1200" dirty="0"/>
              <a:t>       }</a:t>
            </a:r>
          </a:p>
          <a:p>
            <a:r>
              <a:rPr lang="es-MX" sz="1200" dirty="0"/>
              <a:t>     },</a:t>
            </a:r>
          </a:p>
          <a:p>
            <a:endParaRPr lang="es-MX" sz="1200" dirty="0"/>
          </a:p>
          <a:p>
            <a:r>
              <a:rPr lang="es-MX" sz="1200" dirty="0"/>
              <a:t>     </a:t>
            </a:r>
            <a:r>
              <a:rPr lang="es-MX" sz="1400" b="1" dirty="0"/>
              <a:t>observers: ['</a:t>
            </a:r>
            <a:r>
              <a:rPr lang="es-MX" sz="1400" b="1" dirty="0" err="1"/>
              <a:t>cambiaTask</a:t>
            </a:r>
            <a:r>
              <a:rPr lang="es-MX" sz="1400" b="1" dirty="0"/>
              <a:t>(</a:t>
            </a:r>
            <a:r>
              <a:rPr lang="es-MX" sz="1400" b="1" dirty="0" err="1"/>
              <a:t>task</a:t>
            </a:r>
            <a:r>
              <a:rPr lang="es-MX" sz="1400" b="1" dirty="0"/>
              <a:t>)', '</a:t>
            </a:r>
            <a:r>
              <a:rPr lang="es-MX" sz="1400" b="1" dirty="0" err="1"/>
              <a:t>cambiaTaskBoom</a:t>
            </a:r>
            <a:r>
              <a:rPr lang="es-MX" sz="1400" b="1" dirty="0"/>
              <a:t>(</a:t>
            </a:r>
            <a:r>
              <a:rPr lang="es-MX" sz="1400" b="1" dirty="0" err="1"/>
              <a:t>task</a:t>
            </a:r>
            <a:r>
              <a:rPr lang="es-MX" sz="1400" b="1" dirty="0"/>
              <a:t>, boom)'],</a:t>
            </a:r>
          </a:p>
        </p:txBody>
      </p:sp>
      <p:sp>
        <p:nvSpPr>
          <p:cNvPr id="3" name="Rectangle 2"/>
          <p:cNvSpPr/>
          <p:nvPr/>
        </p:nvSpPr>
        <p:spPr>
          <a:xfrm>
            <a:off x="7487964" y="1649897"/>
            <a:ext cx="4248471" cy="4955203"/>
          </a:xfrm>
          <a:prstGeom prst="rect">
            <a:avLst/>
          </a:prstGeom>
          <a:ln>
            <a:solidFill>
              <a:schemeClr val="accent1"/>
            </a:solidFill>
          </a:ln>
        </p:spPr>
        <p:txBody>
          <a:bodyPr wrap="square">
            <a:spAutoFit/>
          </a:bodyPr>
          <a:lstStyle/>
          <a:p>
            <a:r>
              <a:rPr lang="es-MX" sz="1400" b="1" dirty="0" err="1"/>
              <a:t>cambiaTask</a:t>
            </a:r>
            <a:r>
              <a:rPr lang="es-MX" sz="1400" b="1" dirty="0"/>
              <a:t>: </a:t>
            </a:r>
            <a:r>
              <a:rPr lang="es-MX" sz="1400" b="1" dirty="0" err="1"/>
              <a:t>function</a:t>
            </a:r>
            <a:r>
              <a:rPr lang="es-MX" sz="1400" b="1" dirty="0"/>
              <a:t>(</a:t>
            </a:r>
            <a:r>
              <a:rPr lang="es-MX" sz="1400" b="1" dirty="0" err="1"/>
              <a:t>task</a:t>
            </a:r>
            <a:r>
              <a:rPr lang="es-MX" sz="1400" b="1" dirty="0"/>
              <a:t>) {</a:t>
            </a:r>
          </a:p>
          <a:p>
            <a:r>
              <a:rPr lang="es-MX" sz="1200" dirty="0"/>
              <a:t>       console.log("</a:t>
            </a:r>
            <a:r>
              <a:rPr lang="es-MX" sz="1200" dirty="0" err="1"/>
              <a:t>cambiaTask</a:t>
            </a:r>
            <a:r>
              <a:rPr lang="es-MX" sz="1200" dirty="0"/>
              <a:t>", </a:t>
            </a:r>
            <a:r>
              <a:rPr lang="es-MX" sz="1200" dirty="0" err="1"/>
              <a:t>task</a:t>
            </a:r>
            <a:r>
              <a:rPr lang="es-MX" sz="1200" dirty="0"/>
              <a:t>);</a:t>
            </a:r>
          </a:p>
          <a:p>
            <a:r>
              <a:rPr lang="es-MX" sz="1200" dirty="0"/>
              <a:t>     },</a:t>
            </a:r>
          </a:p>
          <a:p>
            <a:r>
              <a:rPr lang="es-MX" sz="1400" b="1" dirty="0"/>
              <a:t>     </a:t>
            </a:r>
            <a:r>
              <a:rPr lang="es-MX" sz="1400" b="1" dirty="0" err="1"/>
              <a:t>cambiaTaskBoom</a:t>
            </a:r>
            <a:r>
              <a:rPr lang="es-MX" sz="1400" b="1" dirty="0"/>
              <a:t>(</a:t>
            </a:r>
            <a:r>
              <a:rPr lang="es-MX" sz="1400" b="1" dirty="0" err="1"/>
              <a:t>task</a:t>
            </a:r>
            <a:r>
              <a:rPr lang="es-MX" sz="1400" b="1" dirty="0"/>
              <a:t>, boom) {</a:t>
            </a:r>
          </a:p>
          <a:p>
            <a:r>
              <a:rPr lang="es-MX" sz="1200" dirty="0"/>
              <a:t>       console.log("</a:t>
            </a:r>
            <a:r>
              <a:rPr lang="es-MX" sz="1200" dirty="0" err="1"/>
              <a:t>cambiaTaskBoom</a:t>
            </a:r>
            <a:r>
              <a:rPr lang="es-MX" sz="1200" dirty="0"/>
              <a:t>", </a:t>
            </a:r>
            <a:r>
              <a:rPr lang="es-MX" sz="1200" dirty="0" err="1"/>
              <a:t>task</a:t>
            </a:r>
            <a:r>
              <a:rPr lang="es-MX" sz="1200" dirty="0"/>
              <a:t>, boom);</a:t>
            </a:r>
          </a:p>
          <a:p>
            <a:r>
              <a:rPr lang="es-MX" sz="1200" dirty="0"/>
              <a:t>     },</a:t>
            </a:r>
          </a:p>
          <a:p>
            <a:r>
              <a:rPr lang="es-MX" sz="1200" dirty="0"/>
              <a:t>     </a:t>
            </a:r>
            <a:r>
              <a:rPr lang="es-MX" sz="1200" dirty="0" err="1"/>
              <a:t>vigilarFinCuenta</a:t>
            </a:r>
            <a:r>
              <a:rPr lang="es-MX" sz="1200" dirty="0"/>
              <a:t>: </a:t>
            </a:r>
            <a:r>
              <a:rPr lang="es-MX" sz="1200" dirty="0" err="1"/>
              <a:t>function</a:t>
            </a:r>
            <a:r>
              <a:rPr lang="es-MX" sz="1200" dirty="0"/>
              <a:t>(</a:t>
            </a:r>
            <a:r>
              <a:rPr lang="es-MX" sz="1200" dirty="0" err="1"/>
              <a:t>valorActual</a:t>
            </a:r>
            <a:r>
              <a:rPr lang="es-MX" sz="1200" dirty="0"/>
              <a:t>, </a:t>
            </a:r>
            <a:r>
              <a:rPr lang="es-MX" sz="1200" dirty="0" err="1"/>
              <a:t>valorAnterior</a:t>
            </a:r>
            <a:r>
              <a:rPr lang="es-MX" sz="1200" dirty="0"/>
              <a:t>) {</a:t>
            </a:r>
          </a:p>
          <a:p>
            <a:r>
              <a:rPr lang="es-MX" sz="1200" dirty="0"/>
              <a:t>       console.log(</a:t>
            </a:r>
            <a:r>
              <a:rPr lang="es-MX" sz="1200" dirty="0" err="1"/>
              <a:t>valorActual</a:t>
            </a:r>
            <a:r>
              <a:rPr lang="es-MX" sz="1200" dirty="0"/>
              <a:t>, </a:t>
            </a:r>
            <a:r>
              <a:rPr lang="es-MX" sz="1200" dirty="0" err="1"/>
              <a:t>valorAnterior</a:t>
            </a:r>
            <a:r>
              <a:rPr lang="es-MX" sz="1200" dirty="0"/>
              <a:t>);</a:t>
            </a:r>
          </a:p>
          <a:p>
            <a:r>
              <a:rPr lang="es-MX" sz="1200" dirty="0"/>
              <a:t>       </a:t>
            </a:r>
            <a:r>
              <a:rPr lang="es-MX" sz="1200" dirty="0" err="1"/>
              <a:t>if</a:t>
            </a:r>
            <a:r>
              <a:rPr lang="es-MX" sz="1200" dirty="0"/>
              <a:t>(</a:t>
            </a:r>
            <a:r>
              <a:rPr lang="es-MX" sz="1200" dirty="0" err="1"/>
              <a:t>this.cuenta</a:t>
            </a:r>
            <a:r>
              <a:rPr lang="es-MX" sz="1200" dirty="0"/>
              <a:t> == 0){</a:t>
            </a:r>
          </a:p>
          <a:p>
            <a:r>
              <a:rPr lang="es-MX" sz="1200" dirty="0"/>
              <a:t>         </a:t>
            </a:r>
            <a:r>
              <a:rPr lang="es-MX" sz="1200" dirty="0" err="1"/>
              <a:t>this.cancelAsync</a:t>
            </a:r>
            <a:r>
              <a:rPr lang="es-MX" sz="1200" dirty="0"/>
              <a:t>(</a:t>
            </a:r>
            <a:r>
              <a:rPr lang="es-MX" sz="1200" dirty="0" err="1"/>
              <a:t>this.task</a:t>
            </a:r>
            <a:r>
              <a:rPr lang="es-MX" sz="1200" dirty="0"/>
              <a:t>);</a:t>
            </a:r>
          </a:p>
          <a:p>
            <a:r>
              <a:rPr lang="es-MX" sz="1200" dirty="0"/>
              <a:t>         </a:t>
            </a:r>
            <a:r>
              <a:rPr lang="es-MX" sz="1200" dirty="0" err="1"/>
              <a:t>this.boom</a:t>
            </a:r>
            <a:r>
              <a:rPr lang="es-MX" sz="1200" dirty="0"/>
              <a:t> = true;</a:t>
            </a:r>
          </a:p>
          <a:p>
            <a:r>
              <a:rPr lang="es-MX" sz="1200" dirty="0"/>
              <a:t>       }</a:t>
            </a:r>
          </a:p>
          <a:p>
            <a:r>
              <a:rPr lang="es-MX" sz="1200" dirty="0"/>
              <a:t>     },</a:t>
            </a:r>
          </a:p>
          <a:p>
            <a:r>
              <a:rPr lang="es-MX" sz="1200" dirty="0"/>
              <a:t>     </a:t>
            </a:r>
            <a:r>
              <a:rPr lang="es-MX" sz="1200" dirty="0" err="1"/>
              <a:t>decrementar</a:t>
            </a:r>
            <a:r>
              <a:rPr lang="es-MX" sz="1200" dirty="0"/>
              <a:t>: </a:t>
            </a:r>
            <a:r>
              <a:rPr lang="es-MX" sz="1200" dirty="0" err="1"/>
              <a:t>function</a:t>
            </a:r>
            <a:r>
              <a:rPr lang="es-MX" sz="1200" dirty="0"/>
              <a:t>() {</a:t>
            </a:r>
          </a:p>
          <a:p>
            <a:r>
              <a:rPr lang="es-MX" sz="1200" dirty="0"/>
              <a:t>       </a:t>
            </a:r>
            <a:r>
              <a:rPr lang="es-MX" sz="1200" dirty="0" err="1"/>
              <a:t>this.task</a:t>
            </a:r>
            <a:r>
              <a:rPr lang="es-MX" sz="1200" dirty="0"/>
              <a:t> = </a:t>
            </a:r>
            <a:r>
              <a:rPr lang="es-MX" sz="1200" dirty="0" err="1"/>
              <a:t>this.async</a:t>
            </a:r>
            <a:r>
              <a:rPr lang="es-MX" sz="1200" dirty="0"/>
              <a:t>(</a:t>
            </a:r>
            <a:r>
              <a:rPr lang="es-MX" sz="1200" dirty="0" err="1"/>
              <a:t>this.decrementar</a:t>
            </a:r>
            <a:r>
              <a:rPr lang="es-MX" sz="1200" dirty="0"/>
              <a:t>, 1000);</a:t>
            </a:r>
          </a:p>
          <a:p>
            <a:r>
              <a:rPr lang="es-MX" sz="1200" dirty="0"/>
              <a:t>       </a:t>
            </a:r>
            <a:r>
              <a:rPr lang="es-MX" sz="1200" dirty="0" err="1"/>
              <a:t>this.cuenta</a:t>
            </a:r>
            <a:r>
              <a:rPr lang="es-MX" sz="1200" dirty="0"/>
              <a:t> --;</a:t>
            </a:r>
          </a:p>
          <a:p>
            <a:r>
              <a:rPr lang="es-MX" sz="1200" dirty="0"/>
              <a:t>     },</a:t>
            </a:r>
          </a:p>
          <a:p>
            <a:r>
              <a:rPr lang="es-MX" sz="1200" dirty="0"/>
              <a:t>     ready: </a:t>
            </a:r>
            <a:r>
              <a:rPr lang="es-MX" sz="1200" dirty="0" err="1"/>
              <a:t>function</a:t>
            </a:r>
            <a:r>
              <a:rPr lang="es-MX" sz="1200" dirty="0"/>
              <a:t>() {</a:t>
            </a:r>
          </a:p>
          <a:p>
            <a:r>
              <a:rPr lang="es-MX" sz="1200" dirty="0"/>
              <a:t>       </a:t>
            </a:r>
            <a:r>
              <a:rPr lang="es-MX" sz="1200" dirty="0" err="1"/>
              <a:t>this.task</a:t>
            </a:r>
            <a:r>
              <a:rPr lang="es-MX" sz="1200" dirty="0"/>
              <a:t> = </a:t>
            </a:r>
            <a:r>
              <a:rPr lang="es-MX" sz="1200" dirty="0" err="1"/>
              <a:t>this.async</a:t>
            </a:r>
            <a:r>
              <a:rPr lang="es-MX" sz="1200" dirty="0"/>
              <a:t>(</a:t>
            </a:r>
            <a:r>
              <a:rPr lang="es-MX" sz="1200" dirty="0" err="1"/>
              <a:t>this.decrementar</a:t>
            </a:r>
            <a:r>
              <a:rPr lang="es-MX" sz="1200" dirty="0"/>
              <a:t>, 1000);</a:t>
            </a:r>
          </a:p>
          <a:p>
            <a:r>
              <a:rPr lang="es-MX" sz="1200" dirty="0"/>
              <a:t>     },</a:t>
            </a:r>
          </a:p>
          <a:p>
            <a:r>
              <a:rPr lang="es-MX" sz="1200" dirty="0"/>
              <a:t>     disparar: </a:t>
            </a:r>
            <a:r>
              <a:rPr lang="es-MX" sz="1200" dirty="0" err="1"/>
              <a:t>function</a:t>
            </a:r>
            <a:r>
              <a:rPr lang="es-MX" sz="1200" dirty="0"/>
              <a:t>() {</a:t>
            </a:r>
          </a:p>
          <a:p>
            <a:r>
              <a:rPr lang="es-MX" sz="1200" dirty="0"/>
              <a:t>       </a:t>
            </a:r>
            <a:r>
              <a:rPr lang="es-MX" sz="1200" dirty="0" err="1"/>
              <a:t>this.cuenta</a:t>
            </a:r>
            <a:r>
              <a:rPr lang="es-MX" sz="1200" dirty="0"/>
              <a:t> = 0;</a:t>
            </a:r>
          </a:p>
          <a:p>
            <a:r>
              <a:rPr lang="es-MX" sz="1200" dirty="0"/>
              <a:t>     }</a:t>
            </a:r>
          </a:p>
          <a:p>
            <a:r>
              <a:rPr lang="es-MX" sz="1200" dirty="0"/>
              <a:t>   });</a:t>
            </a:r>
          </a:p>
          <a:p>
            <a:r>
              <a:rPr lang="es-MX" sz="1200" dirty="0"/>
              <a:t>  &lt;/script&gt;</a:t>
            </a:r>
          </a:p>
          <a:p>
            <a:r>
              <a:rPr lang="es-MX" sz="1200" dirty="0"/>
              <a:t>&lt;/</a:t>
            </a:r>
            <a:r>
              <a:rPr lang="es-MX" sz="1200" dirty="0" err="1"/>
              <a:t>dom</a:t>
            </a:r>
            <a:r>
              <a:rPr lang="es-MX" sz="1200" dirty="0"/>
              <a:t>-module&gt;</a:t>
            </a:r>
          </a:p>
        </p:txBody>
      </p:sp>
    </p:spTree>
    <p:extLst>
      <p:ext uri="{BB962C8B-B14F-4D97-AF65-F5344CB8AC3E}">
        <p14:creationId xmlns:p14="http://schemas.microsoft.com/office/powerpoint/2010/main" val="3443491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Observers </a:t>
            </a:r>
            <a:r>
              <a:rPr lang="en-US" sz="4000" b="1" dirty="0" smtClean="0"/>
              <a:t>ejemplo 2:</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881437" y="2107400"/>
            <a:ext cx="4109972" cy="4185761"/>
          </a:xfrm>
          <a:prstGeom prst="rect">
            <a:avLst/>
          </a:prstGeom>
          <a:ln>
            <a:solidFill>
              <a:schemeClr val="accent1"/>
            </a:solidFill>
          </a:ln>
        </p:spPr>
        <p:txBody>
          <a:bodyPr wrap="square">
            <a:spAutoFit/>
          </a:bodyPr>
          <a:lstStyle/>
          <a:p>
            <a:r>
              <a:rPr lang="es-MX" sz="1400" dirty="0" smtClean="0"/>
              <a:t> </a:t>
            </a:r>
            <a:r>
              <a:rPr lang="es-MX" sz="1400" dirty="0" err="1" smtClean="0">
                <a:solidFill>
                  <a:schemeClr val="accent3"/>
                </a:solidFill>
              </a:rPr>
              <a:t>calificacion</a:t>
            </a:r>
            <a:r>
              <a:rPr lang="es-MX" sz="1400" dirty="0" smtClean="0">
                <a:solidFill>
                  <a:schemeClr val="accent3"/>
                </a:solidFill>
              </a:rPr>
              <a:t>: {</a:t>
            </a:r>
          </a:p>
          <a:p>
            <a:r>
              <a:rPr lang="es-MX" sz="1400" dirty="0" smtClean="0"/>
              <a:t>            </a:t>
            </a:r>
            <a:r>
              <a:rPr lang="es-MX" sz="1400" dirty="0" err="1" smtClean="0"/>
              <a:t>type</a:t>
            </a:r>
            <a:r>
              <a:rPr lang="es-MX" sz="1400" dirty="0" smtClean="0"/>
              <a:t>: </a:t>
            </a:r>
            <a:r>
              <a:rPr lang="es-MX" sz="1400" dirty="0" err="1" smtClean="0"/>
              <a:t>Object</a:t>
            </a:r>
            <a:r>
              <a:rPr lang="es-MX" sz="1400" dirty="0" smtClean="0"/>
              <a:t>,</a:t>
            </a:r>
          </a:p>
          <a:p>
            <a:r>
              <a:rPr lang="es-MX" sz="1400" dirty="0" smtClean="0"/>
              <a:t>            </a:t>
            </a:r>
            <a:r>
              <a:rPr lang="es-MX" sz="1400" dirty="0" err="1" smtClean="0"/>
              <a:t>value</a:t>
            </a:r>
            <a:r>
              <a:rPr lang="es-MX" sz="1400" dirty="0" smtClean="0"/>
              <a:t>: </a:t>
            </a:r>
            <a:r>
              <a:rPr lang="es-MX" sz="1400" dirty="0" err="1" smtClean="0"/>
              <a:t>function</a:t>
            </a:r>
            <a:r>
              <a:rPr lang="es-MX" sz="1400" dirty="0" smtClean="0"/>
              <a:t>() {</a:t>
            </a:r>
          </a:p>
          <a:p>
            <a:r>
              <a:rPr lang="es-MX" sz="1400" dirty="0" smtClean="0"/>
              <a:t>              </a:t>
            </a:r>
            <a:r>
              <a:rPr lang="es-MX" sz="1400" dirty="0" err="1" smtClean="0"/>
              <a:t>return</a:t>
            </a:r>
            <a:r>
              <a:rPr lang="es-MX" sz="1400" dirty="0" smtClean="0"/>
              <a:t> {</a:t>
            </a:r>
          </a:p>
          <a:p>
            <a:r>
              <a:rPr lang="es-MX" sz="1400" dirty="0" smtClean="0"/>
              <a:t>                </a:t>
            </a:r>
            <a:r>
              <a:rPr lang="es-MX" sz="1400" dirty="0" err="1" smtClean="0"/>
              <a:t>matematicas</a:t>
            </a:r>
            <a:r>
              <a:rPr lang="es-MX" sz="1400" dirty="0" smtClean="0"/>
              <a:t>: 5,</a:t>
            </a:r>
          </a:p>
          <a:p>
            <a:r>
              <a:rPr lang="es-MX" sz="1400" dirty="0" smtClean="0"/>
              <a:t>                lenguaje: 5,</a:t>
            </a:r>
          </a:p>
          <a:p>
            <a:r>
              <a:rPr lang="es-MX" sz="1400" dirty="0" smtClean="0"/>
              <a:t>                ciencias: 5</a:t>
            </a:r>
          </a:p>
          <a:p>
            <a:r>
              <a:rPr lang="es-MX" sz="1400" dirty="0" smtClean="0"/>
              <a:t>              };</a:t>
            </a:r>
          </a:p>
          <a:p>
            <a:r>
              <a:rPr lang="es-MX" sz="1400" dirty="0" smtClean="0"/>
              <a:t>            }</a:t>
            </a:r>
          </a:p>
          <a:p>
            <a:r>
              <a:rPr lang="es-MX" sz="1400" dirty="0" smtClean="0"/>
              <a:t>          }</a:t>
            </a:r>
          </a:p>
          <a:p>
            <a:r>
              <a:rPr lang="es-MX" sz="1400" dirty="0" smtClean="0"/>
              <a:t>        };</a:t>
            </a:r>
          </a:p>
          <a:p>
            <a:r>
              <a:rPr lang="es-MX" sz="1400" dirty="0" smtClean="0"/>
              <a:t>      }</a:t>
            </a:r>
          </a:p>
          <a:p>
            <a:endParaRPr lang="es-MX" sz="1400" dirty="0" smtClean="0"/>
          </a:p>
          <a:p>
            <a:r>
              <a:rPr lang="es-MX" sz="1400" b="1" dirty="0" smtClean="0">
                <a:solidFill>
                  <a:schemeClr val="accent3"/>
                </a:solidFill>
              </a:rPr>
              <a:t>      </a:t>
            </a:r>
            <a:r>
              <a:rPr lang="es-MX" sz="1400" b="1" dirty="0" err="1" smtClean="0">
                <a:solidFill>
                  <a:schemeClr val="accent3"/>
                </a:solidFill>
              </a:rPr>
              <a:t>static</a:t>
            </a:r>
            <a:r>
              <a:rPr lang="es-MX" sz="1400" b="1" dirty="0" smtClean="0">
                <a:solidFill>
                  <a:schemeClr val="accent3"/>
                </a:solidFill>
              </a:rPr>
              <a:t> </a:t>
            </a:r>
            <a:r>
              <a:rPr lang="es-MX" sz="1400" b="1" dirty="0" err="1" smtClean="0">
                <a:solidFill>
                  <a:schemeClr val="accent3"/>
                </a:solidFill>
              </a:rPr>
              <a:t>get</a:t>
            </a:r>
            <a:r>
              <a:rPr lang="es-MX" sz="1400" b="1" dirty="0" smtClean="0">
                <a:solidFill>
                  <a:schemeClr val="accent3"/>
                </a:solidFill>
              </a:rPr>
              <a:t> observers() {</a:t>
            </a:r>
          </a:p>
          <a:p>
            <a:r>
              <a:rPr lang="es-MX" sz="1400" b="1" dirty="0" smtClean="0">
                <a:solidFill>
                  <a:schemeClr val="accent3"/>
                </a:solidFill>
              </a:rPr>
              <a:t>        </a:t>
            </a:r>
            <a:r>
              <a:rPr lang="es-MX" sz="1400" b="1" dirty="0" err="1" smtClean="0">
                <a:solidFill>
                  <a:schemeClr val="accent3"/>
                </a:solidFill>
              </a:rPr>
              <a:t>return</a:t>
            </a:r>
            <a:r>
              <a:rPr lang="es-MX" sz="1400" b="1" dirty="0" smtClean="0">
                <a:solidFill>
                  <a:schemeClr val="accent3"/>
                </a:solidFill>
              </a:rPr>
              <a:t> [</a:t>
            </a:r>
          </a:p>
          <a:p>
            <a:r>
              <a:rPr lang="es-MX" sz="1400" b="1" dirty="0" smtClean="0">
                <a:solidFill>
                  <a:schemeClr val="accent3"/>
                </a:solidFill>
              </a:rPr>
              <a:t>          '</a:t>
            </a:r>
            <a:r>
              <a:rPr lang="es-MX" sz="1400" b="1" dirty="0" err="1" smtClean="0">
                <a:solidFill>
                  <a:schemeClr val="accent3"/>
                </a:solidFill>
              </a:rPr>
              <a:t>cambiosCalificacion</a:t>
            </a:r>
            <a:r>
              <a:rPr lang="es-MX" sz="1400" b="1" dirty="0" smtClean="0">
                <a:solidFill>
                  <a:schemeClr val="accent3"/>
                </a:solidFill>
              </a:rPr>
              <a:t>(</a:t>
            </a:r>
            <a:r>
              <a:rPr lang="es-MX" sz="1400" b="1" dirty="0" err="1" smtClean="0">
                <a:solidFill>
                  <a:schemeClr val="accent3"/>
                </a:solidFill>
              </a:rPr>
              <a:t>calificacion</a:t>
            </a:r>
            <a:r>
              <a:rPr lang="es-MX" sz="1400" b="1" dirty="0" smtClean="0">
                <a:solidFill>
                  <a:schemeClr val="accent3"/>
                </a:solidFill>
              </a:rPr>
              <a:t>.*)'</a:t>
            </a:r>
          </a:p>
          <a:p>
            <a:r>
              <a:rPr lang="es-MX" sz="1400" dirty="0" smtClean="0"/>
              <a:t>        ];</a:t>
            </a:r>
          </a:p>
          <a:p>
            <a:r>
              <a:rPr lang="es-MX" sz="1400" dirty="0" smtClean="0"/>
              <a:t>      }</a:t>
            </a:r>
          </a:p>
          <a:p>
            <a:endParaRPr lang="es-MX" sz="1400" dirty="0"/>
          </a:p>
        </p:txBody>
      </p:sp>
      <p:sp>
        <p:nvSpPr>
          <p:cNvPr id="3" name="Rectangle 2"/>
          <p:cNvSpPr/>
          <p:nvPr/>
        </p:nvSpPr>
        <p:spPr>
          <a:xfrm>
            <a:off x="5831093" y="1430578"/>
            <a:ext cx="5689319" cy="5262979"/>
          </a:xfrm>
          <a:prstGeom prst="rect">
            <a:avLst/>
          </a:prstGeom>
          <a:ln>
            <a:solidFill>
              <a:schemeClr val="accent1"/>
            </a:solidFill>
          </a:ln>
        </p:spPr>
        <p:txBody>
          <a:bodyPr wrap="square">
            <a:spAutoFit/>
          </a:bodyPr>
          <a:lstStyle/>
          <a:p>
            <a:r>
              <a:rPr lang="es-MX" sz="1400" dirty="0">
                <a:solidFill>
                  <a:schemeClr val="accent3"/>
                </a:solidFill>
              </a:rPr>
              <a:t> </a:t>
            </a:r>
            <a:r>
              <a:rPr lang="es-MX" sz="1400" dirty="0" err="1">
                <a:solidFill>
                  <a:schemeClr val="accent3"/>
                </a:solidFill>
              </a:rPr>
              <a:t>cambiosCalificacion</a:t>
            </a:r>
            <a:r>
              <a:rPr lang="es-MX" sz="1400" dirty="0">
                <a:solidFill>
                  <a:schemeClr val="accent3"/>
                </a:solidFill>
              </a:rPr>
              <a:t>(</a:t>
            </a:r>
            <a:r>
              <a:rPr lang="es-MX" sz="1400" dirty="0" err="1">
                <a:solidFill>
                  <a:schemeClr val="accent3"/>
                </a:solidFill>
              </a:rPr>
              <a:t>changeRecord</a:t>
            </a:r>
            <a:r>
              <a:rPr lang="es-MX" sz="1400" dirty="0"/>
              <a:t>) {</a:t>
            </a:r>
          </a:p>
          <a:p>
            <a:r>
              <a:rPr lang="es-MX" sz="1400" dirty="0"/>
              <a:t>        </a:t>
            </a:r>
            <a:r>
              <a:rPr lang="es-MX" sz="1400" dirty="0" err="1"/>
              <a:t>let</a:t>
            </a:r>
            <a:r>
              <a:rPr lang="es-MX" sz="1400" dirty="0"/>
              <a:t> suma = 0;</a:t>
            </a:r>
          </a:p>
          <a:p>
            <a:r>
              <a:rPr lang="es-MX" sz="1400" dirty="0"/>
              <a:t>        </a:t>
            </a:r>
            <a:r>
              <a:rPr lang="es-MX" sz="1400" dirty="0" err="1"/>
              <a:t>let</a:t>
            </a:r>
            <a:r>
              <a:rPr lang="es-MX" sz="1400" dirty="0"/>
              <a:t> materias = 0;</a:t>
            </a:r>
          </a:p>
          <a:p>
            <a:r>
              <a:rPr lang="es-MX" sz="1400" dirty="0"/>
              <a:t>        </a:t>
            </a:r>
            <a:r>
              <a:rPr lang="es-MX" sz="1400" dirty="0" err="1"/>
              <a:t>let</a:t>
            </a:r>
            <a:r>
              <a:rPr lang="es-MX" sz="1400" dirty="0"/>
              <a:t> </a:t>
            </a:r>
            <a:r>
              <a:rPr lang="es-MX" sz="1400" dirty="0" err="1"/>
              <a:t>estaAprobado</a:t>
            </a:r>
            <a:r>
              <a:rPr lang="es-MX" sz="1400" dirty="0"/>
              <a:t> = true;</a:t>
            </a:r>
          </a:p>
          <a:p>
            <a:r>
              <a:rPr lang="es-MX" sz="1400" dirty="0"/>
              <a:t>        </a:t>
            </a:r>
            <a:r>
              <a:rPr lang="es-MX" sz="1400" dirty="0" err="1"/>
              <a:t>for</a:t>
            </a:r>
            <a:r>
              <a:rPr lang="es-MX" sz="1400" dirty="0"/>
              <a:t> (</a:t>
            </a:r>
            <a:r>
              <a:rPr lang="es-MX" sz="1400" dirty="0" err="1"/>
              <a:t>let</a:t>
            </a:r>
            <a:r>
              <a:rPr lang="es-MX" sz="1400" dirty="0"/>
              <a:t> i in </a:t>
            </a:r>
            <a:r>
              <a:rPr lang="es-MX" sz="1400" dirty="0" err="1"/>
              <a:t>this.calificacion</a:t>
            </a:r>
            <a:r>
              <a:rPr lang="es-MX" sz="1400" dirty="0"/>
              <a:t>) {</a:t>
            </a:r>
          </a:p>
          <a:p>
            <a:r>
              <a:rPr lang="es-MX" sz="1400" dirty="0"/>
              <a:t>          materias++;</a:t>
            </a:r>
          </a:p>
          <a:p>
            <a:r>
              <a:rPr lang="es-MX" sz="1400" dirty="0"/>
              <a:t>          </a:t>
            </a:r>
            <a:r>
              <a:rPr lang="es-MX" sz="1400" dirty="0" err="1"/>
              <a:t>let</a:t>
            </a:r>
            <a:r>
              <a:rPr lang="es-MX" sz="1400" dirty="0"/>
              <a:t> </a:t>
            </a:r>
            <a:r>
              <a:rPr lang="es-MX" sz="1400" dirty="0" err="1"/>
              <a:t>calificacionActual</a:t>
            </a:r>
            <a:r>
              <a:rPr lang="es-MX" sz="1400" dirty="0"/>
              <a:t> = </a:t>
            </a:r>
            <a:r>
              <a:rPr lang="es-MX" sz="1400" dirty="0" err="1"/>
              <a:t>parseInt</a:t>
            </a:r>
            <a:r>
              <a:rPr lang="es-MX" sz="1400" dirty="0"/>
              <a:t>(</a:t>
            </a:r>
            <a:r>
              <a:rPr lang="es-MX" sz="1400" dirty="0" err="1"/>
              <a:t>this.calificacion</a:t>
            </a:r>
            <a:r>
              <a:rPr lang="es-MX" sz="1400" dirty="0"/>
              <a:t>[i]);</a:t>
            </a:r>
          </a:p>
          <a:p>
            <a:r>
              <a:rPr lang="es-MX" sz="1400" dirty="0"/>
              <a:t>          suma += </a:t>
            </a:r>
            <a:r>
              <a:rPr lang="es-MX" sz="1400" dirty="0" err="1"/>
              <a:t>calificacionActual</a:t>
            </a:r>
            <a:r>
              <a:rPr lang="es-MX" sz="1400" dirty="0"/>
              <a:t>;</a:t>
            </a:r>
          </a:p>
          <a:p>
            <a:r>
              <a:rPr lang="es-MX" sz="1400" dirty="0"/>
              <a:t>          </a:t>
            </a:r>
            <a:r>
              <a:rPr lang="es-MX" sz="1400" dirty="0" err="1"/>
              <a:t>if</a:t>
            </a:r>
            <a:r>
              <a:rPr lang="es-MX" sz="1400" dirty="0"/>
              <a:t>(</a:t>
            </a:r>
            <a:r>
              <a:rPr lang="es-MX" sz="1400" dirty="0" err="1"/>
              <a:t>calificacionActual</a:t>
            </a:r>
            <a:r>
              <a:rPr lang="es-MX" sz="1400" dirty="0"/>
              <a:t> &lt; 5) {</a:t>
            </a:r>
          </a:p>
          <a:p>
            <a:r>
              <a:rPr lang="es-MX" sz="1400" dirty="0"/>
              <a:t>            </a:t>
            </a:r>
            <a:r>
              <a:rPr lang="es-MX" sz="1400" dirty="0" err="1"/>
              <a:t>estaAprobado</a:t>
            </a:r>
            <a:r>
              <a:rPr lang="es-MX" sz="1400" dirty="0"/>
              <a:t> = false;</a:t>
            </a:r>
          </a:p>
          <a:p>
            <a:r>
              <a:rPr lang="es-MX" sz="1400" dirty="0"/>
              <a:t>          }</a:t>
            </a:r>
          </a:p>
          <a:p>
            <a:r>
              <a:rPr lang="es-MX" sz="1400" dirty="0"/>
              <a:t>        }</a:t>
            </a:r>
          </a:p>
          <a:p>
            <a:r>
              <a:rPr lang="es-MX" sz="1400" dirty="0"/>
              <a:t>        </a:t>
            </a:r>
            <a:r>
              <a:rPr lang="es-MX" sz="1400" dirty="0" err="1"/>
              <a:t>this.media</a:t>
            </a:r>
            <a:r>
              <a:rPr lang="es-MX" sz="1400" dirty="0"/>
              <a:t> = suma / materias;</a:t>
            </a:r>
          </a:p>
          <a:p>
            <a:r>
              <a:rPr lang="es-MX" sz="1400" dirty="0"/>
              <a:t>        </a:t>
            </a:r>
            <a:r>
              <a:rPr lang="es-MX" sz="1400" dirty="0" err="1"/>
              <a:t>this.media</a:t>
            </a:r>
            <a:r>
              <a:rPr lang="es-MX" sz="1400" dirty="0"/>
              <a:t> = </a:t>
            </a:r>
            <a:r>
              <a:rPr lang="es-MX" sz="1400" dirty="0" err="1"/>
              <a:t>Math.round</a:t>
            </a:r>
            <a:r>
              <a:rPr lang="es-MX" sz="1400" dirty="0"/>
              <a:t>(</a:t>
            </a:r>
            <a:r>
              <a:rPr lang="es-MX" sz="1400" dirty="0" err="1"/>
              <a:t>this.media</a:t>
            </a:r>
            <a:r>
              <a:rPr lang="es-MX" sz="1400" dirty="0"/>
              <a:t> * 10) / 10;</a:t>
            </a:r>
          </a:p>
          <a:p>
            <a:r>
              <a:rPr lang="es-MX" sz="1400" dirty="0"/>
              <a:t>        </a:t>
            </a:r>
            <a:r>
              <a:rPr lang="es-MX" sz="1400" dirty="0" err="1"/>
              <a:t>this.aprobado</a:t>
            </a:r>
            <a:r>
              <a:rPr lang="es-MX" sz="1400" dirty="0"/>
              <a:t> = </a:t>
            </a:r>
            <a:r>
              <a:rPr lang="es-MX" sz="1400" dirty="0" err="1"/>
              <a:t>estaAprobado</a:t>
            </a:r>
            <a:r>
              <a:rPr lang="es-MX" sz="1400" dirty="0"/>
              <a:t>;</a:t>
            </a:r>
          </a:p>
          <a:p>
            <a:r>
              <a:rPr lang="es-MX" sz="1400" dirty="0"/>
              <a:t>      </a:t>
            </a:r>
            <a:r>
              <a:rPr lang="es-MX" sz="1400" dirty="0" smtClean="0"/>
              <a:t>}</a:t>
            </a:r>
            <a:endParaRPr lang="es-MX" sz="1400" dirty="0"/>
          </a:p>
          <a:p>
            <a:r>
              <a:rPr lang="es-MX" sz="1400" dirty="0"/>
              <a:t>      constructor() {</a:t>
            </a:r>
          </a:p>
          <a:p>
            <a:r>
              <a:rPr lang="es-MX" sz="1400" dirty="0"/>
              <a:t>        </a:t>
            </a:r>
            <a:r>
              <a:rPr lang="es-MX" sz="1400" dirty="0" err="1"/>
              <a:t>super</a:t>
            </a:r>
            <a:r>
              <a:rPr lang="es-MX" sz="1400" dirty="0"/>
              <a:t>();</a:t>
            </a:r>
          </a:p>
          <a:p>
            <a:r>
              <a:rPr lang="es-MX" sz="1400" dirty="0"/>
              <a:t>      </a:t>
            </a:r>
            <a:r>
              <a:rPr lang="es-MX" sz="1400" dirty="0" smtClean="0"/>
              <a:t>}</a:t>
            </a:r>
            <a:endParaRPr lang="es-MX" sz="1400" dirty="0"/>
          </a:p>
          <a:p>
            <a:r>
              <a:rPr lang="es-MX" sz="1400" dirty="0"/>
              <a:t>    </a:t>
            </a:r>
            <a:r>
              <a:rPr lang="es-MX" sz="1400" dirty="0" smtClean="0"/>
              <a:t>}</a:t>
            </a:r>
            <a:endParaRPr lang="es-MX" sz="1400" dirty="0"/>
          </a:p>
          <a:p>
            <a:r>
              <a:rPr lang="es-MX" sz="1400" dirty="0"/>
              <a:t>    </a:t>
            </a:r>
            <a:r>
              <a:rPr lang="es-MX" sz="1400" dirty="0" err="1"/>
              <a:t>window.customElements.define</a:t>
            </a:r>
            <a:r>
              <a:rPr lang="es-MX" sz="1400" dirty="0"/>
              <a:t>(CalificacionesEstudiante.is, </a:t>
            </a:r>
            <a:r>
              <a:rPr lang="es-MX" sz="1400" dirty="0" err="1"/>
              <a:t>CalificacionesEstudiante</a:t>
            </a:r>
            <a:r>
              <a:rPr lang="es-MX" sz="1400" dirty="0"/>
              <a:t>);</a:t>
            </a:r>
          </a:p>
          <a:p>
            <a:r>
              <a:rPr lang="es-MX" sz="1400" dirty="0"/>
              <a:t>  &lt;/script&gt;</a:t>
            </a:r>
          </a:p>
          <a:p>
            <a:r>
              <a:rPr lang="es-MX" sz="1400" dirty="0"/>
              <a:t>&lt;/</a:t>
            </a:r>
            <a:r>
              <a:rPr lang="es-MX" sz="1400" dirty="0" err="1"/>
              <a:t>dom</a:t>
            </a:r>
            <a:r>
              <a:rPr lang="es-MX" sz="1400" dirty="0"/>
              <a:t>-module&gt;</a:t>
            </a:r>
          </a:p>
        </p:txBody>
      </p:sp>
      <p:sp>
        <p:nvSpPr>
          <p:cNvPr id="5" name="TextBox 4"/>
          <p:cNvSpPr txBox="1"/>
          <p:nvPr/>
        </p:nvSpPr>
        <p:spPr>
          <a:xfrm>
            <a:off x="756524" y="1385456"/>
            <a:ext cx="5121915" cy="369332"/>
          </a:xfrm>
          <a:prstGeom prst="rect">
            <a:avLst/>
          </a:prstGeom>
          <a:noFill/>
        </p:spPr>
        <p:txBody>
          <a:bodyPr wrap="none" rtlCol="0">
            <a:spAutoFit/>
          </a:bodyPr>
          <a:lstStyle/>
          <a:p>
            <a:r>
              <a:rPr lang="es-MX" dirty="0" smtClean="0"/>
              <a:t>Ejemplo de Observers múltiples con comodines.</a:t>
            </a:r>
            <a:endParaRPr lang="es-MX" dirty="0"/>
          </a:p>
        </p:txBody>
      </p:sp>
    </p:spTree>
    <p:extLst>
      <p:ext uri="{BB962C8B-B14F-4D97-AF65-F5344CB8AC3E}">
        <p14:creationId xmlns:p14="http://schemas.microsoft.com/office/powerpoint/2010/main" val="55315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n-US" sz="4000" b="1" dirty="0" smtClean="0"/>
              <a:t>Ejemplo notify y 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extBox 1"/>
          <p:cNvSpPr txBox="1"/>
          <p:nvPr/>
        </p:nvSpPr>
        <p:spPr>
          <a:xfrm>
            <a:off x="870492" y="1455601"/>
            <a:ext cx="9841156" cy="646331"/>
          </a:xfrm>
          <a:prstGeom prst="rect">
            <a:avLst/>
          </a:prstGeom>
          <a:noFill/>
        </p:spPr>
        <p:txBody>
          <a:bodyPr wrap="none" rtlCol="0">
            <a:spAutoFit/>
          </a:bodyPr>
          <a:lstStyle/>
          <a:p>
            <a:r>
              <a:rPr lang="es-MX" dirty="0" smtClean="0"/>
              <a:t>Genera el ejemplo de </a:t>
            </a:r>
            <a:r>
              <a:rPr lang="es-MX" dirty="0" err="1" smtClean="0"/>
              <a:t>notify</a:t>
            </a:r>
            <a:r>
              <a:rPr lang="es-MX" dirty="0" smtClean="0"/>
              <a:t> y observers adaptando los siguientes componentes en tu equipo, y</a:t>
            </a:r>
          </a:p>
          <a:p>
            <a:r>
              <a:rPr lang="es-MX" dirty="0"/>
              <a:t>t</a:t>
            </a:r>
            <a:r>
              <a:rPr lang="es-MX" dirty="0" smtClean="0"/>
              <a:t>e sirva para tu biblioteca de código.</a:t>
            </a:r>
            <a:endParaRPr lang="es-MX" dirty="0"/>
          </a:p>
        </p:txBody>
      </p:sp>
      <p:graphicFrame>
        <p:nvGraphicFramePr>
          <p:cNvPr id="8" name="Object 7"/>
          <p:cNvGraphicFramePr>
            <a:graphicFrameLocks noChangeAspect="1"/>
          </p:cNvGraphicFramePr>
          <p:nvPr>
            <p:extLst>
              <p:ext uri="{D42A27DB-BD31-4B8C-83A1-F6EECF244321}">
                <p14:modId xmlns:p14="http://schemas.microsoft.com/office/powerpoint/2010/main" val="887180227"/>
              </p:ext>
            </p:extLst>
          </p:nvPr>
        </p:nvGraphicFramePr>
        <p:xfrm>
          <a:off x="1531518" y="3274362"/>
          <a:ext cx="1823625" cy="1538684"/>
        </p:xfrm>
        <a:graphic>
          <a:graphicData uri="http://schemas.openxmlformats.org/presentationml/2006/ole">
            <mc:AlternateContent xmlns:mc="http://schemas.openxmlformats.org/markup-compatibility/2006">
              <mc:Choice xmlns:v="urn:schemas-microsoft-com:vml" Requires="v">
                <p:oleObj spid="_x0000_s5200"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531518" y="3274362"/>
                        <a:ext cx="1823625" cy="1538684"/>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58038979"/>
              </p:ext>
            </p:extLst>
          </p:nvPr>
        </p:nvGraphicFramePr>
        <p:xfrm>
          <a:off x="4037928" y="3300063"/>
          <a:ext cx="1793165" cy="1512983"/>
        </p:xfrm>
        <a:graphic>
          <a:graphicData uri="http://schemas.openxmlformats.org/presentationml/2006/ole">
            <mc:AlternateContent xmlns:mc="http://schemas.openxmlformats.org/markup-compatibility/2006">
              <mc:Choice xmlns:v="urn:schemas-microsoft-com:vml" Requires="v">
                <p:oleObj spid="_x0000_s5201"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4037928" y="3300063"/>
                        <a:ext cx="1793165" cy="151298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15476614"/>
              </p:ext>
            </p:extLst>
          </p:nvPr>
        </p:nvGraphicFramePr>
        <p:xfrm>
          <a:off x="6767884" y="3233370"/>
          <a:ext cx="1872208" cy="1579676"/>
        </p:xfrm>
        <a:graphic>
          <a:graphicData uri="http://schemas.openxmlformats.org/presentationml/2006/ole">
            <mc:AlternateContent xmlns:mc="http://schemas.openxmlformats.org/markup-compatibility/2006">
              <mc:Choice xmlns:v="urn:schemas-microsoft-com:vml" Requires="v">
                <p:oleObj spid="_x0000_s5202"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6767884" y="3233370"/>
                        <a:ext cx="1872208" cy="1579676"/>
                      </a:xfrm>
                      <a:prstGeom prst="rect">
                        <a:avLst/>
                      </a:prstGeom>
                    </p:spPr>
                  </p:pic>
                </p:oleObj>
              </mc:Fallback>
            </mc:AlternateContent>
          </a:graphicData>
        </a:graphic>
      </p:graphicFrame>
    </p:spTree>
    <p:extLst>
      <p:ext uri="{BB962C8B-B14F-4D97-AF65-F5344CB8AC3E}">
        <p14:creationId xmlns:p14="http://schemas.microsoft.com/office/powerpoint/2010/main" val="1614142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n-US" sz="4000" b="1" dirty="0" smtClean="0"/>
              <a:t>EVENTOS PERSONALIZADOS BUBBLES Y COMPOSED.</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6" name="Rectangle 5"/>
          <p:cNvSpPr/>
          <p:nvPr/>
        </p:nvSpPr>
        <p:spPr>
          <a:xfrm>
            <a:off x="794169" y="1387205"/>
            <a:ext cx="10734708" cy="4524315"/>
          </a:xfrm>
          <a:prstGeom prst="rect">
            <a:avLst/>
          </a:prstGeom>
        </p:spPr>
        <p:txBody>
          <a:bodyPr wrap="square">
            <a:spAutoFit/>
          </a:bodyPr>
          <a:lstStyle/>
          <a:p>
            <a:r>
              <a:rPr lang="es-MX" dirty="0"/>
              <a:t>Para entender correctamente que son los eventos personalizados, deberíamos observar los eventos de </a:t>
            </a:r>
            <a:r>
              <a:rPr lang="es-MX" dirty="0" err="1"/>
              <a:t>javascript</a:t>
            </a:r>
            <a:r>
              <a:rPr lang="es-MX" dirty="0"/>
              <a:t> que ya conocemos, como </a:t>
            </a:r>
            <a:r>
              <a:rPr lang="es-MX" dirty="0" err="1"/>
              <a:t>mousemove</a:t>
            </a:r>
            <a:r>
              <a:rPr lang="es-MX" dirty="0"/>
              <a:t>, </a:t>
            </a:r>
            <a:r>
              <a:rPr lang="es-MX" dirty="0" err="1"/>
              <a:t>keypress</a:t>
            </a:r>
            <a:r>
              <a:rPr lang="es-MX" dirty="0"/>
              <a:t>, </a:t>
            </a:r>
            <a:r>
              <a:rPr lang="es-MX" dirty="0" err="1"/>
              <a:t>keydown</a:t>
            </a:r>
            <a:r>
              <a:rPr lang="es-MX" dirty="0"/>
              <a:t>, etc… </a:t>
            </a:r>
          </a:p>
          <a:p>
            <a:endParaRPr lang="es-MX" dirty="0"/>
          </a:p>
          <a:p>
            <a:r>
              <a:rPr lang="es-MX" dirty="0"/>
              <a:t>En cualquiera de ellos cuando se lanza el evento se ejecuta una función asociada y ejecuta su código.</a:t>
            </a:r>
          </a:p>
          <a:p>
            <a:endParaRPr lang="es-MX" dirty="0"/>
          </a:p>
          <a:p>
            <a:r>
              <a:rPr lang="es-MX" dirty="0"/>
              <a:t>En </a:t>
            </a:r>
            <a:r>
              <a:rPr lang="es-MX" dirty="0" err="1"/>
              <a:t>polymer</a:t>
            </a:r>
            <a:r>
              <a:rPr lang="es-MX" dirty="0"/>
              <a:t> podemos usar todos los eventos de </a:t>
            </a:r>
            <a:r>
              <a:rPr lang="es-MX" dirty="0" err="1"/>
              <a:t>javascript</a:t>
            </a:r>
            <a:r>
              <a:rPr lang="es-MX" dirty="0"/>
              <a:t> nativo, pero puede ser que necesitemos algún evento que no este definido en </a:t>
            </a:r>
            <a:r>
              <a:rPr lang="es-MX" dirty="0" err="1"/>
              <a:t>javascript</a:t>
            </a:r>
            <a:r>
              <a:rPr lang="es-MX" dirty="0"/>
              <a:t>.</a:t>
            </a:r>
          </a:p>
          <a:p>
            <a:endParaRPr lang="es-MX" dirty="0"/>
          </a:p>
          <a:p>
            <a:r>
              <a:rPr lang="es-MX" dirty="0"/>
              <a:t>Por ejemplo, imaginemos una caja de texto, y la vamos a usar para realizar una llamada a un API REST, pero necesitamos que esa llamada solo se realice cuando pulsemos dos veces la tecla enter.</a:t>
            </a:r>
          </a:p>
          <a:p>
            <a:endParaRPr lang="es-MX" dirty="0"/>
          </a:p>
          <a:p>
            <a:r>
              <a:rPr lang="es-MX" dirty="0"/>
              <a:t>Como es de suponer en </a:t>
            </a:r>
            <a:r>
              <a:rPr lang="es-MX" dirty="0" err="1"/>
              <a:t>javascript</a:t>
            </a:r>
            <a:r>
              <a:rPr lang="es-MX" dirty="0"/>
              <a:t> no existe un evento ‘cuando pulses una tecla dos veces y que </a:t>
            </a:r>
            <a:r>
              <a:rPr lang="es-MX" dirty="0" smtClean="0"/>
              <a:t>además </a:t>
            </a:r>
            <a:r>
              <a:rPr lang="es-MX" dirty="0"/>
              <a:t>se la tecla enter ejecuta este código‘. </a:t>
            </a:r>
          </a:p>
          <a:p>
            <a:endParaRPr lang="es-MX" dirty="0"/>
          </a:p>
          <a:p>
            <a:r>
              <a:rPr lang="es-MX" dirty="0"/>
              <a:t>En el ejemplo anterior hemos creado un evento personalizado que se llama tecla, y que su función es capturar la tecla pulsada.</a:t>
            </a:r>
          </a:p>
        </p:txBody>
      </p:sp>
    </p:spTree>
    <p:extLst>
      <p:ext uri="{BB962C8B-B14F-4D97-AF65-F5344CB8AC3E}">
        <p14:creationId xmlns:p14="http://schemas.microsoft.com/office/powerpoint/2010/main" val="641937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n-US" sz="4000" b="1" dirty="0" smtClean="0"/>
              <a:t>EVENTOS PERSONALIZADOS BUBBLES Y COMPOSED.</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799239" y="1437526"/>
            <a:ext cx="10806716" cy="3416320"/>
          </a:xfrm>
          <a:prstGeom prst="rect">
            <a:avLst/>
          </a:prstGeom>
        </p:spPr>
        <p:txBody>
          <a:bodyPr wrap="square">
            <a:spAutoFit/>
          </a:bodyPr>
          <a:lstStyle/>
          <a:p>
            <a:r>
              <a:rPr lang="es-MX" dirty="0"/>
              <a:t>Cuando se ejecutan los eventos en </a:t>
            </a:r>
            <a:r>
              <a:rPr lang="es-MX" dirty="0" err="1"/>
              <a:t>javaScript</a:t>
            </a:r>
            <a:r>
              <a:rPr lang="es-MX" dirty="0"/>
              <a:t>, estas llamadas se hacen en forma de burbuja desde el elemento más interno hasta el más externo.</a:t>
            </a:r>
          </a:p>
          <a:p>
            <a:endParaRPr lang="es-MX" dirty="0"/>
          </a:p>
          <a:p>
            <a:r>
              <a:rPr lang="es-MX" dirty="0"/>
              <a:t>A este comportamiento se le denomina </a:t>
            </a:r>
            <a:r>
              <a:rPr lang="es-MX" dirty="0" err="1"/>
              <a:t>bubbling</a:t>
            </a:r>
            <a:r>
              <a:rPr lang="es-MX" dirty="0"/>
              <a:t> y es un comportamiento nativo de </a:t>
            </a:r>
            <a:r>
              <a:rPr lang="es-MX" dirty="0" err="1"/>
              <a:t>javascript</a:t>
            </a:r>
            <a:r>
              <a:rPr lang="es-MX" dirty="0"/>
              <a:t>, que solo se comporta así en los elementos que no tienen </a:t>
            </a:r>
            <a:r>
              <a:rPr lang="es-MX" dirty="0" err="1"/>
              <a:t>shadowDOM</a:t>
            </a:r>
            <a:r>
              <a:rPr lang="es-MX" dirty="0"/>
              <a:t>.</a:t>
            </a:r>
          </a:p>
          <a:p>
            <a:endParaRPr lang="es-MX" dirty="0"/>
          </a:p>
          <a:p>
            <a:r>
              <a:rPr lang="es-MX" dirty="0"/>
              <a:t>Cuando los componentes tienen </a:t>
            </a:r>
            <a:r>
              <a:rPr lang="es-MX" dirty="0" err="1"/>
              <a:t>shadowDOM</a:t>
            </a:r>
            <a:r>
              <a:rPr lang="es-MX" dirty="0"/>
              <a:t> los eventos suben de manera predeterminada y se quedan en el padre, no continúan propagándose.</a:t>
            </a:r>
          </a:p>
          <a:p>
            <a:endParaRPr lang="es-MX" dirty="0"/>
          </a:p>
          <a:p>
            <a:r>
              <a:rPr lang="es-MX" dirty="0"/>
              <a:t>Si queremos que los eventos de los componentes que tienen </a:t>
            </a:r>
            <a:r>
              <a:rPr lang="es-MX" dirty="0" err="1"/>
              <a:t>shadowDOM</a:t>
            </a:r>
            <a:r>
              <a:rPr lang="es-MX" dirty="0"/>
              <a:t> se comporten igual que en </a:t>
            </a:r>
            <a:r>
              <a:rPr lang="es-MX" dirty="0" err="1"/>
              <a:t>javascript</a:t>
            </a:r>
            <a:r>
              <a:rPr lang="es-MX" dirty="0"/>
              <a:t> nativo, deberemos añadir dos parámetros dentro del </a:t>
            </a:r>
            <a:r>
              <a:rPr lang="es-MX" dirty="0" err="1"/>
              <a:t>dispatchEvent</a:t>
            </a:r>
            <a:r>
              <a:rPr lang="es-MX" dirty="0"/>
              <a:t>. Los parámetros son </a:t>
            </a:r>
            <a:r>
              <a:rPr lang="es-MX" b="1" dirty="0" err="1"/>
              <a:t>bubbles</a:t>
            </a:r>
            <a:r>
              <a:rPr lang="es-MX" b="1" dirty="0"/>
              <a:t> y </a:t>
            </a:r>
            <a:r>
              <a:rPr lang="es-MX" b="1" dirty="0" err="1"/>
              <a:t>composed</a:t>
            </a:r>
            <a:r>
              <a:rPr lang="es-MX" dirty="0"/>
              <a:t> y debemos cambiar su valor a true.</a:t>
            </a:r>
          </a:p>
        </p:txBody>
      </p:sp>
    </p:spTree>
    <p:extLst>
      <p:ext uri="{BB962C8B-B14F-4D97-AF65-F5344CB8AC3E}">
        <p14:creationId xmlns:p14="http://schemas.microsoft.com/office/powerpoint/2010/main" val="41411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n-US" sz="4000" b="1" dirty="0" smtClean="0"/>
              <a:t>EVENTOS PERSONALIZADOS BUBBLES Y COMPOSED.</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TextBox 1"/>
          <p:cNvSpPr txBox="1"/>
          <p:nvPr/>
        </p:nvSpPr>
        <p:spPr>
          <a:xfrm>
            <a:off x="870492" y="1455601"/>
            <a:ext cx="10289996" cy="646331"/>
          </a:xfrm>
          <a:prstGeom prst="rect">
            <a:avLst/>
          </a:prstGeom>
          <a:noFill/>
        </p:spPr>
        <p:txBody>
          <a:bodyPr wrap="none" rtlCol="0">
            <a:spAutoFit/>
          </a:bodyPr>
          <a:lstStyle/>
          <a:p>
            <a:r>
              <a:rPr lang="es-MX" dirty="0" smtClean="0"/>
              <a:t>Genera el ejemplo de </a:t>
            </a:r>
            <a:r>
              <a:rPr lang="es-MX" dirty="0" err="1" smtClean="0"/>
              <a:t>Bubbles</a:t>
            </a:r>
            <a:r>
              <a:rPr lang="es-MX" dirty="0" smtClean="0"/>
              <a:t> y </a:t>
            </a:r>
            <a:r>
              <a:rPr lang="es-MX" dirty="0" err="1" smtClean="0"/>
              <a:t>Composed</a:t>
            </a:r>
            <a:r>
              <a:rPr lang="es-MX" dirty="0" smtClean="0"/>
              <a:t> adaptando los siguientes componentes en tu equipo, y</a:t>
            </a:r>
          </a:p>
          <a:p>
            <a:r>
              <a:rPr lang="es-MX" dirty="0"/>
              <a:t>q</a:t>
            </a:r>
            <a:r>
              <a:rPr lang="es-MX" dirty="0" smtClean="0"/>
              <a:t>ue te sirva para tu biblioteca.</a:t>
            </a:r>
            <a:endParaRPr lang="es-MX" dirty="0"/>
          </a:p>
        </p:txBody>
      </p:sp>
      <p:graphicFrame>
        <p:nvGraphicFramePr>
          <p:cNvPr id="3" name="Object 2"/>
          <p:cNvGraphicFramePr>
            <a:graphicFrameLocks noChangeAspect="1"/>
          </p:cNvGraphicFramePr>
          <p:nvPr>
            <p:extLst>
              <p:ext uri="{D42A27DB-BD31-4B8C-83A1-F6EECF244321}">
                <p14:modId xmlns:p14="http://schemas.microsoft.com/office/powerpoint/2010/main" val="4089037214"/>
              </p:ext>
            </p:extLst>
          </p:nvPr>
        </p:nvGraphicFramePr>
        <p:xfrm>
          <a:off x="1247793" y="3168191"/>
          <a:ext cx="1903908" cy="1606422"/>
        </p:xfrm>
        <a:graphic>
          <a:graphicData uri="http://schemas.openxmlformats.org/presentationml/2006/ole">
            <mc:AlternateContent xmlns:mc="http://schemas.openxmlformats.org/markup-compatibility/2006">
              <mc:Choice xmlns:v="urn:schemas-microsoft-com:vml" Requires="v">
                <p:oleObj spid="_x0000_s3214"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247793" y="3168191"/>
                        <a:ext cx="1903908" cy="160642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67894454"/>
              </p:ext>
            </p:extLst>
          </p:nvPr>
        </p:nvGraphicFramePr>
        <p:xfrm>
          <a:off x="3692142" y="3212320"/>
          <a:ext cx="1851606" cy="1562293"/>
        </p:xfrm>
        <a:graphic>
          <a:graphicData uri="http://schemas.openxmlformats.org/presentationml/2006/ole">
            <mc:AlternateContent xmlns:mc="http://schemas.openxmlformats.org/markup-compatibility/2006">
              <mc:Choice xmlns:v="urn:schemas-microsoft-com:vml" Requires="v">
                <p:oleObj spid="_x0000_s3215"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3692142" y="3212320"/>
                        <a:ext cx="1851606" cy="156229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50135546"/>
              </p:ext>
            </p:extLst>
          </p:nvPr>
        </p:nvGraphicFramePr>
        <p:xfrm>
          <a:off x="6263828" y="3156933"/>
          <a:ext cx="1917250" cy="1617680"/>
        </p:xfrm>
        <a:graphic>
          <a:graphicData uri="http://schemas.openxmlformats.org/presentationml/2006/ole">
            <mc:AlternateContent xmlns:mc="http://schemas.openxmlformats.org/markup-compatibility/2006">
              <mc:Choice xmlns:v="urn:schemas-microsoft-com:vml" Requires="v">
                <p:oleObj spid="_x0000_s3216" name="Packager Shell Object" showAsIcon="1" r:id="rId7" imgW="914400" imgH="771480" progId="Package">
                  <p:embed/>
                </p:oleObj>
              </mc:Choice>
              <mc:Fallback>
                <p:oleObj name="Packager Shell Object" showAsIcon="1" r:id="rId7" imgW="914400" imgH="771480" progId="Package">
                  <p:embed/>
                  <p:pic>
                    <p:nvPicPr>
                      <p:cNvPr id="0" name=""/>
                      <p:cNvPicPr/>
                      <p:nvPr/>
                    </p:nvPicPr>
                    <p:blipFill>
                      <a:blip r:embed="rId8"/>
                      <a:stretch>
                        <a:fillRect/>
                      </a:stretch>
                    </p:blipFill>
                    <p:spPr>
                      <a:xfrm>
                        <a:off x="6263828" y="3156933"/>
                        <a:ext cx="1917250" cy="161768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35050041"/>
              </p:ext>
            </p:extLst>
          </p:nvPr>
        </p:nvGraphicFramePr>
        <p:xfrm>
          <a:off x="8925264" y="3227169"/>
          <a:ext cx="1766148" cy="1490187"/>
        </p:xfrm>
        <a:graphic>
          <a:graphicData uri="http://schemas.openxmlformats.org/presentationml/2006/ole">
            <mc:AlternateContent xmlns:mc="http://schemas.openxmlformats.org/markup-compatibility/2006">
              <mc:Choice xmlns:v="urn:schemas-microsoft-com:vml" Requires="v">
                <p:oleObj spid="_x0000_s3217"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8925264" y="3227169"/>
                        <a:ext cx="1766148" cy="1490187"/>
                      </a:xfrm>
                      <a:prstGeom prst="rect">
                        <a:avLst/>
                      </a:prstGeom>
                    </p:spPr>
                  </p:pic>
                </p:oleObj>
              </mc:Fallback>
            </mc:AlternateContent>
          </a:graphicData>
        </a:graphic>
      </p:graphicFrame>
    </p:spTree>
    <p:extLst>
      <p:ext uri="{BB962C8B-B14F-4D97-AF65-F5344CB8AC3E}">
        <p14:creationId xmlns:p14="http://schemas.microsoft.com/office/powerpoint/2010/main" val="3504758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316653"/>
            <a:ext cx="9630044" cy="732096"/>
          </a:xfrm>
        </p:spPr>
        <p:txBody>
          <a:bodyPr/>
          <a:lstStyle/>
          <a:p>
            <a:r>
              <a:rPr lang="es-MX" sz="4000" b="1" dirty="0"/>
              <a:t>Eventos </a:t>
            </a:r>
            <a:r>
              <a:rPr lang="es-MX" sz="4000" b="1" dirty="0" smtClean="0"/>
              <a:t>táctiles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1079252" y="1572816"/>
            <a:ext cx="9922368" cy="4524315"/>
          </a:xfrm>
          <a:prstGeom prst="rect">
            <a:avLst/>
          </a:prstGeom>
        </p:spPr>
        <p:txBody>
          <a:bodyPr wrap="square">
            <a:spAutoFit/>
          </a:bodyPr>
          <a:lstStyle/>
          <a:p>
            <a:r>
              <a:rPr lang="es-MX" dirty="0"/>
              <a:t>Para finalizar el tema de eventos voy a explicar con algún ejemplo los eventos táctiles disponibles en </a:t>
            </a:r>
            <a:r>
              <a:rPr lang="es-MX" dirty="0" err="1"/>
              <a:t>polymer</a:t>
            </a:r>
            <a:r>
              <a:rPr lang="es-MX" dirty="0"/>
              <a:t>, ya que según las estadísticas desde 2017 la navegación móvil ha superado a la navegación de escritorio.</a:t>
            </a:r>
          </a:p>
          <a:p>
            <a:endParaRPr lang="es-MX" dirty="0"/>
          </a:p>
          <a:p>
            <a:r>
              <a:rPr lang="es-MX" dirty="0"/>
              <a:t>Estos son los siguientes evento:</a:t>
            </a:r>
          </a:p>
          <a:p>
            <a:endParaRPr lang="es-MX" dirty="0"/>
          </a:p>
          <a:p>
            <a:pPr marL="285750" indent="-285750">
              <a:buFont typeface="Arial" panose="020B0604020202020204" pitchFamily="34" charset="0"/>
              <a:buChar char="•"/>
            </a:pPr>
            <a:r>
              <a:rPr lang="es-MX" b="1" dirty="0" err="1"/>
              <a:t>down</a:t>
            </a:r>
            <a:r>
              <a:rPr lang="es-MX" b="1" dirty="0"/>
              <a:t>: Cuando se presiona</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a:t>up: Cuando se levanta</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tap</a:t>
            </a:r>
            <a:r>
              <a:rPr lang="es-MX" b="1" dirty="0"/>
              <a:t>: Cuando presionamos y levantamos</a:t>
            </a:r>
            <a:r>
              <a:rPr lang="es-MX" b="1" dirty="0" smtClean="0"/>
              <a:t>.</a:t>
            </a:r>
          </a:p>
          <a:p>
            <a:pPr marL="285750" indent="-285750">
              <a:buFont typeface="Arial" panose="020B0604020202020204" pitchFamily="34" charset="0"/>
              <a:buChar char="•"/>
            </a:pPr>
            <a:endParaRPr lang="es-MX" b="1" dirty="0"/>
          </a:p>
          <a:p>
            <a:pPr marL="285750" indent="-285750">
              <a:buFont typeface="Arial" panose="020B0604020202020204" pitchFamily="34" charset="0"/>
              <a:buChar char="•"/>
            </a:pPr>
            <a:r>
              <a:rPr lang="es-MX" b="1" dirty="0" err="1"/>
              <a:t>track</a:t>
            </a:r>
            <a:r>
              <a:rPr lang="es-MX" b="1" dirty="0"/>
              <a:t>: Cuando arrastramos o movemos el ratón</a:t>
            </a:r>
            <a:r>
              <a:rPr lang="es-MX" b="1" dirty="0" smtClean="0"/>
              <a:t>.</a:t>
            </a:r>
          </a:p>
          <a:p>
            <a:pPr marL="285750" indent="-285750">
              <a:buFont typeface="Arial" panose="020B0604020202020204" pitchFamily="34" charset="0"/>
              <a:buChar char="•"/>
            </a:pPr>
            <a:endParaRPr lang="es-MX" b="1" dirty="0"/>
          </a:p>
          <a:p>
            <a:r>
              <a:rPr lang="es-MX" dirty="0"/>
              <a:t>Para poder usar estos eventos necesitamos importar un fichero, ya que no esta incluido en el </a:t>
            </a:r>
            <a:r>
              <a:rPr lang="es-MX" dirty="0" err="1"/>
              <a:t>core</a:t>
            </a:r>
            <a:r>
              <a:rPr lang="es-MX" dirty="0"/>
              <a:t> de </a:t>
            </a:r>
            <a:r>
              <a:rPr lang="es-MX" dirty="0" err="1"/>
              <a:t>polymer</a:t>
            </a:r>
            <a:r>
              <a:rPr lang="es-MX" dirty="0"/>
              <a:t>.</a:t>
            </a:r>
          </a:p>
        </p:txBody>
      </p:sp>
    </p:spTree>
    <p:extLst>
      <p:ext uri="{BB962C8B-B14F-4D97-AF65-F5344CB8AC3E}">
        <p14:creationId xmlns:p14="http://schemas.microsoft.com/office/powerpoint/2010/main" val="2352523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316653"/>
            <a:ext cx="9630044" cy="732096"/>
          </a:xfrm>
        </p:spPr>
        <p:txBody>
          <a:bodyPr/>
          <a:lstStyle/>
          <a:p>
            <a:r>
              <a:rPr lang="es-MX" sz="4000" b="1" dirty="0"/>
              <a:t>Eventos </a:t>
            </a:r>
            <a:r>
              <a:rPr lang="es-MX" sz="4000" b="1" dirty="0" smtClean="0"/>
              <a:t>táctiles (ejemplo).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85704" y="1255730"/>
            <a:ext cx="10806716" cy="4555093"/>
          </a:xfrm>
          <a:prstGeom prst="rect">
            <a:avLst/>
          </a:prstGeom>
        </p:spPr>
        <p:txBody>
          <a:bodyPr wrap="square">
            <a:spAutoFit/>
          </a:bodyPr>
          <a:lstStyle/>
          <a:p>
            <a:r>
              <a:rPr lang="es-MX" b="1" dirty="0" smtClean="0"/>
              <a:t>index.html:</a:t>
            </a:r>
          </a:p>
          <a:p>
            <a:endParaRPr lang="es-MX" sz="1600" b="1" dirty="0"/>
          </a:p>
          <a:p>
            <a:r>
              <a:rPr lang="es-MX" sz="1600" dirty="0"/>
              <a:t>&lt;!</a:t>
            </a:r>
            <a:r>
              <a:rPr lang="es-MX" sz="1600" dirty="0" err="1"/>
              <a:t>doctype</a:t>
            </a:r>
            <a:r>
              <a:rPr lang="es-MX" sz="1600" dirty="0"/>
              <a:t> </a:t>
            </a:r>
            <a:r>
              <a:rPr lang="es-MX" sz="1600" dirty="0" err="1"/>
              <a:t>html</a:t>
            </a:r>
            <a:r>
              <a:rPr lang="es-MX" sz="1600" dirty="0"/>
              <a:t>&gt;</a:t>
            </a:r>
          </a:p>
          <a:p>
            <a:r>
              <a:rPr lang="es-MX" sz="1600" dirty="0"/>
              <a:t>&lt;</a:t>
            </a:r>
            <a:r>
              <a:rPr lang="es-MX" sz="1600" dirty="0" err="1"/>
              <a:t>html</a:t>
            </a:r>
            <a:r>
              <a:rPr lang="es-MX" sz="1600" dirty="0"/>
              <a:t> </a:t>
            </a:r>
            <a:r>
              <a:rPr lang="es-MX" sz="1600" dirty="0" err="1"/>
              <a:t>lang</a:t>
            </a:r>
            <a:r>
              <a:rPr lang="es-MX" sz="1600" dirty="0"/>
              <a:t>="en"&gt;</a:t>
            </a:r>
          </a:p>
          <a:p>
            <a:r>
              <a:rPr lang="es-MX" sz="1600" dirty="0"/>
              <a:t>&lt;head&gt;</a:t>
            </a:r>
          </a:p>
          <a:p>
            <a:r>
              <a:rPr lang="es-MX" sz="1600" dirty="0"/>
              <a:t>  &lt;meta </a:t>
            </a:r>
            <a:r>
              <a:rPr lang="es-MX" sz="1600" dirty="0" err="1"/>
              <a:t>charset</a:t>
            </a:r>
            <a:r>
              <a:rPr lang="es-MX" sz="1600" dirty="0"/>
              <a:t>="utf-8"&gt;</a:t>
            </a:r>
          </a:p>
          <a:p>
            <a:r>
              <a:rPr lang="es-MX" sz="1600" dirty="0"/>
              <a:t>  &lt;meta </a:t>
            </a:r>
            <a:r>
              <a:rPr lang="es-MX" sz="1600" dirty="0" err="1"/>
              <a:t>name</a:t>
            </a:r>
            <a:r>
              <a:rPr lang="es-MX" sz="1600" dirty="0"/>
              <a:t>="</a:t>
            </a:r>
            <a:r>
              <a:rPr lang="es-MX" sz="1600" dirty="0" err="1"/>
              <a:t>viewport</a:t>
            </a:r>
            <a:r>
              <a:rPr lang="es-MX" sz="1600" dirty="0"/>
              <a:t>" </a:t>
            </a:r>
            <a:r>
              <a:rPr lang="es-MX" sz="1600" dirty="0" err="1"/>
              <a:t>content</a:t>
            </a:r>
            <a:r>
              <a:rPr lang="es-MX" sz="1600" dirty="0"/>
              <a:t>="</a:t>
            </a:r>
            <a:r>
              <a:rPr lang="es-MX" sz="1600" dirty="0" err="1"/>
              <a:t>width</a:t>
            </a:r>
            <a:r>
              <a:rPr lang="es-MX" sz="1600" dirty="0"/>
              <a:t>=</a:t>
            </a:r>
            <a:r>
              <a:rPr lang="es-MX" sz="1600" dirty="0" err="1"/>
              <a:t>device-width</a:t>
            </a:r>
            <a:r>
              <a:rPr lang="es-MX" sz="1600" dirty="0"/>
              <a:t>, </a:t>
            </a:r>
            <a:r>
              <a:rPr lang="es-MX" sz="1600" dirty="0" err="1"/>
              <a:t>minimum-scale</a:t>
            </a:r>
            <a:r>
              <a:rPr lang="es-MX" sz="1600" dirty="0"/>
              <a:t>=1, </a:t>
            </a:r>
            <a:r>
              <a:rPr lang="es-MX" sz="1600" dirty="0" err="1"/>
              <a:t>initial-scale</a:t>
            </a:r>
            <a:r>
              <a:rPr lang="es-MX" sz="1600" dirty="0"/>
              <a:t>=1, </a:t>
            </a:r>
            <a:r>
              <a:rPr lang="es-MX" sz="1600" dirty="0" err="1"/>
              <a:t>user-scalable</a:t>
            </a:r>
            <a:r>
              <a:rPr lang="es-MX" sz="1600" dirty="0"/>
              <a:t>=yes"&gt;</a:t>
            </a:r>
          </a:p>
          <a:p>
            <a:r>
              <a:rPr lang="es-MX" sz="1600" dirty="0"/>
              <a:t>  &lt;</a:t>
            </a:r>
            <a:r>
              <a:rPr lang="es-MX" sz="1600" dirty="0" err="1"/>
              <a:t>title</a:t>
            </a:r>
            <a:r>
              <a:rPr lang="es-MX" sz="1600" dirty="0"/>
              <a:t>&gt;Curso01&lt;/</a:t>
            </a:r>
            <a:r>
              <a:rPr lang="es-MX" sz="1600" dirty="0" err="1"/>
              <a:t>title</a:t>
            </a:r>
            <a:r>
              <a:rPr lang="es-MX" sz="1600" dirty="0"/>
              <a:t>&gt;</a:t>
            </a:r>
          </a:p>
          <a:p>
            <a:r>
              <a:rPr lang="es-MX" sz="1600" dirty="0"/>
              <a:t>  &lt;meta </a:t>
            </a:r>
            <a:r>
              <a:rPr lang="es-MX" sz="1600" dirty="0" err="1"/>
              <a:t>name</a:t>
            </a:r>
            <a:r>
              <a:rPr lang="es-MX" sz="1600" dirty="0"/>
              <a:t>="</a:t>
            </a:r>
            <a:r>
              <a:rPr lang="es-MX" sz="1600" dirty="0" err="1"/>
              <a:t>description</a:t>
            </a:r>
            <a:r>
              <a:rPr lang="es-MX" sz="1600" dirty="0"/>
              <a:t>" </a:t>
            </a:r>
            <a:r>
              <a:rPr lang="es-MX" sz="1600" dirty="0" err="1"/>
              <a:t>content</a:t>
            </a:r>
            <a:r>
              <a:rPr lang="es-MX" sz="1600" dirty="0"/>
              <a:t>="Curso01 </a:t>
            </a:r>
            <a:r>
              <a:rPr lang="es-MX" sz="1600" dirty="0" err="1"/>
              <a:t>description</a:t>
            </a:r>
            <a:r>
              <a:rPr lang="es-MX" sz="1600" dirty="0"/>
              <a:t>"&gt;</a:t>
            </a:r>
          </a:p>
          <a:p>
            <a:r>
              <a:rPr lang="es-MX" sz="1600" dirty="0"/>
              <a:t>  &lt;!-- </a:t>
            </a:r>
            <a:r>
              <a:rPr lang="es-MX" sz="1600" dirty="0" err="1"/>
              <a:t>See</a:t>
            </a:r>
            <a:r>
              <a:rPr lang="es-MX" sz="1600" dirty="0"/>
              <a:t> https://goo.gl/OOhYW5 --&gt;</a:t>
            </a:r>
          </a:p>
          <a:p>
            <a:r>
              <a:rPr lang="es-MX" sz="1600" dirty="0"/>
              <a:t>  &lt;link </a:t>
            </a:r>
            <a:r>
              <a:rPr lang="es-MX" sz="1600" dirty="0" err="1"/>
              <a:t>rel</a:t>
            </a:r>
            <a:r>
              <a:rPr lang="es-MX" sz="1600" dirty="0"/>
              <a:t>="</a:t>
            </a:r>
            <a:r>
              <a:rPr lang="es-MX" sz="1600" dirty="0" err="1"/>
              <a:t>manifest</a:t>
            </a:r>
            <a:r>
              <a:rPr lang="es-MX" sz="1600" dirty="0"/>
              <a:t>" </a:t>
            </a:r>
            <a:r>
              <a:rPr lang="es-MX" sz="1600" dirty="0" err="1"/>
              <a:t>href</a:t>
            </a:r>
            <a:r>
              <a:rPr lang="es-MX" sz="1600" dirty="0"/>
              <a:t>="./</a:t>
            </a:r>
            <a:r>
              <a:rPr lang="es-MX" sz="1600" dirty="0" err="1"/>
              <a:t>manifest.json</a:t>
            </a:r>
            <a:r>
              <a:rPr lang="es-MX" sz="1600" dirty="0"/>
              <a:t>"&gt;</a:t>
            </a:r>
          </a:p>
          <a:p>
            <a:r>
              <a:rPr lang="es-MX" sz="1600" dirty="0"/>
              <a:t>  &lt;script </a:t>
            </a:r>
            <a:r>
              <a:rPr lang="es-MX" sz="1600" dirty="0" err="1"/>
              <a:t>src</a:t>
            </a:r>
            <a:r>
              <a:rPr lang="es-MX" sz="1600" dirty="0"/>
              <a:t>="./</a:t>
            </a:r>
            <a:r>
              <a:rPr lang="es-MX" sz="1600" dirty="0" err="1"/>
              <a:t>bower_components</a:t>
            </a:r>
            <a:r>
              <a:rPr lang="es-MX" sz="1600" dirty="0"/>
              <a:t>/</a:t>
            </a:r>
            <a:r>
              <a:rPr lang="es-MX" sz="1600" dirty="0" err="1"/>
              <a:t>webcomponentsjs</a:t>
            </a:r>
            <a:r>
              <a:rPr lang="es-MX" sz="1600" dirty="0"/>
              <a:t>/webcomponents-loader.js"&gt;&lt;/script&gt;</a:t>
            </a:r>
          </a:p>
          <a:p>
            <a:r>
              <a:rPr lang="es-MX" sz="1600" dirty="0"/>
              <a:t>  &lt;link </a:t>
            </a:r>
            <a:r>
              <a:rPr lang="es-MX" sz="1600" dirty="0" err="1"/>
              <a:t>rel</a:t>
            </a:r>
            <a:r>
              <a:rPr lang="es-MX" sz="1600" dirty="0"/>
              <a:t>="</a:t>
            </a:r>
            <a:r>
              <a:rPr lang="es-MX" sz="1600" dirty="0" err="1"/>
              <a:t>import</a:t>
            </a:r>
            <a:r>
              <a:rPr lang="es-MX" sz="1600" dirty="0"/>
              <a:t>" </a:t>
            </a:r>
            <a:r>
              <a:rPr lang="es-MX" sz="1600" dirty="0" err="1"/>
              <a:t>href</a:t>
            </a:r>
            <a:r>
              <a:rPr lang="es-MX" sz="1600" dirty="0"/>
              <a:t>="./</a:t>
            </a:r>
            <a:r>
              <a:rPr lang="es-MX" sz="1600" dirty="0" err="1"/>
              <a:t>src</a:t>
            </a:r>
            <a:r>
              <a:rPr lang="es-MX" sz="1600" dirty="0"/>
              <a:t>/</a:t>
            </a:r>
            <a:r>
              <a:rPr lang="es-MX" sz="1600" dirty="0" err="1"/>
              <a:t>sandbox</a:t>
            </a:r>
            <a:r>
              <a:rPr lang="es-MX" sz="1600" dirty="0"/>
              <a:t>/comp-gestos.html"&gt;</a:t>
            </a:r>
          </a:p>
          <a:p>
            <a:r>
              <a:rPr lang="es-MX" sz="1600" dirty="0"/>
              <a:t>&lt;/head&gt;</a:t>
            </a:r>
          </a:p>
          <a:p>
            <a:r>
              <a:rPr lang="es-MX" sz="1600" dirty="0"/>
              <a:t>&lt;</a:t>
            </a:r>
            <a:r>
              <a:rPr lang="es-MX" sz="1600" dirty="0" err="1"/>
              <a:t>body</a:t>
            </a:r>
            <a:r>
              <a:rPr lang="es-MX" sz="1600" dirty="0"/>
              <a:t>&gt;</a:t>
            </a:r>
          </a:p>
          <a:p>
            <a:r>
              <a:rPr lang="es-MX" sz="1600" dirty="0"/>
              <a:t>  &lt;</a:t>
            </a:r>
            <a:r>
              <a:rPr lang="es-MX" sz="1600" dirty="0" err="1"/>
              <a:t>comp</a:t>
            </a:r>
            <a:r>
              <a:rPr lang="es-MX" sz="1600" dirty="0"/>
              <a:t>-gestos&gt;&lt;/</a:t>
            </a:r>
            <a:r>
              <a:rPr lang="es-MX" sz="1600" dirty="0" err="1"/>
              <a:t>comp</a:t>
            </a:r>
            <a:r>
              <a:rPr lang="es-MX" sz="1600" dirty="0"/>
              <a:t>-gestos&gt;</a:t>
            </a:r>
          </a:p>
          <a:p>
            <a:r>
              <a:rPr lang="es-MX" sz="1600" dirty="0"/>
              <a:t>&lt;/</a:t>
            </a:r>
            <a:r>
              <a:rPr lang="es-MX" sz="1600" dirty="0" err="1"/>
              <a:t>body</a:t>
            </a:r>
            <a:r>
              <a:rPr lang="es-MX" sz="1600" dirty="0"/>
              <a:t>&gt;</a:t>
            </a:r>
          </a:p>
          <a:p>
            <a:r>
              <a:rPr lang="es-MX" sz="1600" dirty="0"/>
              <a:t>&lt;/</a:t>
            </a:r>
            <a:r>
              <a:rPr lang="es-MX" sz="1600" dirty="0" err="1"/>
              <a:t>html</a:t>
            </a:r>
            <a:r>
              <a:rPr lang="es-MX" sz="1600" dirty="0"/>
              <a:t>&gt;</a:t>
            </a:r>
          </a:p>
        </p:txBody>
      </p:sp>
    </p:spTree>
    <p:extLst>
      <p:ext uri="{BB962C8B-B14F-4D97-AF65-F5344CB8AC3E}">
        <p14:creationId xmlns:p14="http://schemas.microsoft.com/office/powerpoint/2010/main" val="329043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91645265"/>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5/10/2018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12/10/2018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316653"/>
            <a:ext cx="9630044" cy="732096"/>
          </a:xfrm>
        </p:spPr>
        <p:txBody>
          <a:bodyPr/>
          <a:lstStyle/>
          <a:p>
            <a:r>
              <a:rPr lang="es-MX" sz="4000" b="1" dirty="0"/>
              <a:t>Eventos </a:t>
            </a:r>
            <a:r>
              <a:rPr lang="es-MX" sz="4000" b="1" dirty="0" smtClean="0"/>
              <a:t>táctiles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3012" y="1411536"/>
            <a:ext cx="10175351" cy="4524315"/>
          </a:xfrm>
          <a:prstGeom prst="rect">
            <a:avLst/>
          </a:prstGeom>
        </p:spPr>
        <p:txBody>
          <a:bodyPr wrap="square">
            <a:spAutoFit/>
          </a:bodyPr>
          <a:lstStyle/>
          <a:p>
            <a:r>
              <a:rPr lang="es-MX" sz="1600" b="1" dirty="0" smtClean="0"/>
              <a:t>comp-gestos.html:</a:t>
            </a:r>
          </a:p>
          <a:p>
            <a:endParaRPr lang="es-MX" sz="1600" b="1" dirty="0"/>
          </a:p>
          <a:p>
            <a:r>
              <a:rPr lang="es-MX" sz="1600" dirty="0"/>
              <a:t>&lt;link </a:t>
            </a:r>
            <a:r>
              <a:rPr lang="es-MX" sz="1600" dirty="0" err="1"/>
              <a:t>rel</a:t>
            </a:r>
            <a:r>
              <a:rPr lang="es-MX" sz="1600" dirty="0"/>
              <a:t>="</a:t>
            </a:r>
            <a:r>
              <a:rPr lang="es-MX" sz="1600" dirty="0" err="1"/>
              <a:t>import</a:t>
            </a:r>
            <a:r>
              <a:rPr lang="es-MX" sz="1600" dirty="0"/>
              <a:t>" </a:t>
            </a:r>
            <a:r>
              <a:rPr lang="es-MX" sz="1600" dirty="0" err="1"/>
              <a:t>href</a:t>
            </a:r>
            <a:r>
              <a:rPr lang="es-MX" sz="1600" dirty="0"/>
              <a:t>="../../</a:t>
            </a:r>
            <a:r>
              <a:rPr lang="es-MX" sz="1600" dirty="0" err="1"/>
              <a:t>bower_components</a:t>
            </a:r>
            <a:r>
              <a:rPr lang="es-MX" sz="1600" dirty="0"/>
              <a:t>/</a:t>
            </a:r>
            <a:r>
              <a:rPr lang="es-MX" sz="1600" dirty="0" err="1"/>
              <a:t>polymer</a:t>
            </a:r>
            <a:r>
              <a:rPr lang="es-MX" sz="1600" dirty="0"/>
              <a:t>/polymer-element.html"&gt;</a:t>
            </a:r>
          </a:p>
          <a:p>
            <a:r>
              <a:rPr lang="es-MX" sz="1600" b="1" dirty="0">
                <a:solidFill>
                  <a:srgbClr val="FF0000"/>
                </a:solidFill>
              </a:rPr>
              <a:t>&lt;link </a:t>
            </a:r>
            <a:r>
              <a:rPr lang="es-MX" sz="1600" b="1" dirty="0" err="1">
                <a:solidFill>
                  <a:srgbClr val="FF0000"/>
                </a:solidFill>
              </a:rPr>
              <a:t>rel</a:t>
            </a:r>
            <a:r>
              <a:rPr lang="es-MX" sz="1600" b="1" dirty="0">
                <a:solidFill>
                  <a:srgbClr val="FF0000"/>
                </a:solidFill>
              </a:rPr>
              <a:t>="</a:t>
            </a:r>
            <a:r>
              <a:rPr lang="es-MX" sz="1600" b="1" dirty="0" err="1">
                <a:solidFill>
                  <a:srgbClr val="FF0000"/>
                </a:solidFill>
              </a:rPr>
              <a:t>import</a:t>
            </a:r>
            <a:r>
              <a:rPr lang="es-MX" sz="1600" b="1" dirty="0">
                <a:solidFill>
                  <a:srgbClr val="FF0000"/>
                </a:solidFill>
              </a:rPr>
              <a:t>" </a:t>
            </a:r>
            <a:r>
              <a:rPr lang="es-MX" sz="1600" b="1" dirty="0" err="1">
                <a:solidFill>
                  <a:srgbClr val="FF0000"/>
                </a:solidFill>
              </a:rPr>
              <a:t>href</a:t>
            </a:r>
            <a:r>
              <a:rPr lang="es-MX" sz="1600" b="1" dirty="0">
                <a:solidFill>
                  <a:srgbClr val="FF0000"/>
                </a:solidFill>
              </a:rPr>
              <a:t>="../../</a:t>
            </a:r>
            <a:r>
              <a:rPr lang="es-MX" sz="1600" b="1" dirty="0" err="1">
                <a:solidFill>
                  <a:srgbClr val="FF0000"/>
                </a:solidFill>
              </a:rPr>
              <a:t>bower_components</a:t>
            </a:r>
            <a:r>
              <a:rPr lang="es-MX" sz="1600" b="1" dirty="0">
                <a:solidFill>
                  <a:srgbClr val="FF0000"/>
                </a:solidFill>
              </a:rPr>
              <a:t>/</a:t>
            </a:r>
            <a:r>
              <a:rPr lang="es-MX" sz="1600" b="1" dirty="0" err="1">
                <a:solidFill>
                  <a:srgbClr val="FF0000"/>
                </a:solidFill>
              </a:rPr>
              <a:t>polymer</a:t>
            </a:r>
            <a:r>
              <a:rPr lang="es-MX" sz="1600" b="1" dirty="0">
                <a:solidFill>
                  <a:srgbClr val="FF0000"/>
                </a:solidFill>
              </a:rPr>
              <a:t>/</a:t>
            </a:r>
            <a:r>
              <a:rPr lang="es-MX" sz="1600" b="1" dirty="0" err="1">
                <a:solidFill>
                  <a:srgbClr val="FF0000"/>
                </a:solidFill>
              </a:rPr>
              <a:t>lib</a:t>
            </a:r>
            <a:r>
              <a:rPr lang="es-MX" sz="1600" b="1" dirty="0">
                <a:solidFill>
                  <a:srgbClr val="FF0000"/>
                </a:solidFill>
              </a:rPr>
              <a:t>/</a:t>
            </a:r>
            <a:r>
              <a:rPr lang="es-MX" sz="1600" b="1" dirty="0" err="1">
                <a:solidFill>
                  <a:srgbClr val="FF0000"/>
                </a:solidFill>
              </a:rPr>
              <a:t>mixins</a:t>
            </a:r>
            <a:r>
              <a:rPr lang="es-MX" sz="1600" b="1" dirty="0">
                <a:solidFill>
                  <a:srgbClr val="FF0000"/>
                </a:solidFill>
              </a:rPr>
              <a:t>/gesture-event-listeners.html"&gt;</a:t>
            </a:r>
          </a:p>
          <a:p>
            <a:r>
              <a:rPr lang="es-MX" sz="1600" dirty="0"/>
              <a:t>&lt;</a:t>
            </a:r>
            <a:r>
              <a:rPr lang="es-MX" sz="1600" dirty="0" err="1"/>
              <a:t>dom</a:t>
            </a:r>
            <a:r>
              <a:rPr lang="es-MX" sz="1600" dirty="0"/>
              <a:t>-module id="</a:t>
            </a:r>
            <a:r>
              <a:rPr lang="es-MX" sz="1600" dirty="0" err="1"/>
              <a:t>comp</a:t>
            </a:r>
            <a:r>
              <a:rPr lang="es-MX" sz="1600" dirty="0"/>
              <a:t>-gestos"&gt;</a:t>
            </a:r>
          </a:p>
          <a:p>
            <a:r>
              <a:rPr lang="es-MX" sz="1600" dirty="0"/>
              <a:t>    &lt;</a:t>
            </a:r>
            <a:r>
              <a:rPr lang="es-MX" sz="1600" dirty="0" err="1"/>
              <a:t>template</a:t>
            </a:r>
            <a:r>
              <a:rPr lang="es-MX" sz="1600" dirty="0"/>
              <a:t>&gt;</a:t>
            </a:r>
          </a:p>
          <a:p>
            <a:r>
              <a:rPr lang="es-MX" sz="1600" dirty="0"/>
              <a:t>        &lt;</a:t>
            </a:r>
            <a:r>
              <a:rPr lang="es-MX" sz="1600" dirty="0" err="1"/>
              <a:t>style</a:t>
            </a:r>
            <a:r>
              <a:rPr lang="es-MX" sz="1600" dirty="0"/>
              <a:t>&gt;</a:t>
            </a:r>
          </a:p>
          <a:p>
            <a:r>
              <a:rPr lang="es-MX" sz="1600" dirty="0"/>
              <a:t>            h1:nth-child(2) {</a:t>
            </a:r>
          </a:p>
          <a:p>
            <a:r>
              <a:rPr lang="es-MX" sz="1600" dirty="0"/>
              <a:t>                </a:t>
            </a:r>
            <a:r>
              <a:rPr lang="es-MX" sz="1600" dirty="0" err="1"/>
              <a:t>user-select</a:t>
            </a:r>
            <a:r>
              <a:rPr lang="es-MX" sz="1600" dirty="0"/>
              <a:t>: </a:t>
            </a:r>
            <a:r>
              <a:rPr lang="es-MX" sz="1600" dirty="0" err="1"/>
              <a:t>none</a:t>
            </a:r>
            <a:r>
              <a:rPr lang="es-MX" sz="1600" dirty="0"/>
              <a:t>;</a:t>
            </a:r>
          </a:p>
          <a:p>
            <a:r>
              <a:rPr lang="es-MX" sz="1600" dirty="0"/>
              <a:t>                cursor: pointer;</a:t>
            </a:r>
          </a:p>
          <a:p>
            <a:r>
              <a:rPr lang="es-MX" sz="1600" dirty="0"/>
              <a:t>                </a:t>
            </a:r>
            <a:r>
              <a:rPr lang="es-MX" sz="1600" dirty="0" err="1"/>
              <a:t>border</a:t>
            </a:r>
            <a:r>
              <a:rPr lang="es-MX" sz="1600" dirty="0"/>
              <a:t>: 1px </a:t>
            </a:r>
            <a:r>
              <a:rPr lang="es-MX" sz="1600" dirty="0" err="1"/>
              <a:t>solid</a:t>
            </a:r>
            <a:r>
              <a:rPr lang="es-MX" sz="1600" dirty="0"/>
              <a:t>;</a:t>
            </a:r>
          </a:p>
          <a:p>
            <a:r>
              <a:rPr lang="es-MX" sz="1600" dirty="0"/>
              <a:t>                </a:t>
            </a:r>
            <a:r>
              <a:rPr lang="es-MX" sz="1600" dirty="0" err="1"/>
              <a:t>padding</a:t>
            </a:r>
            <a:r>
              <a:rPr lang="es-MX" sz="1600" dirty="0"/>
              <a:t>: 40px;</a:t>
            </a:r>
          </a:p>
          <a:p>
            <a:r>
              <a:rPr lang="es-MX" sz="1600" dirty="0"/>
              <a:t>                </a:t>
            </a:r>
            <a:r>
              <a:rPr lang="es-MX" sz="1600" dirty="0" err="1"/>
              <a:t>text-align</a:t>
            </a:r>
            <a:r>
              <a:rPr lang="es-MX" sz="1600" dirty="0"/>
              <a:t>: center;</a:t>
            </a:r>
          </a:p>
          <a:p>
            <a:r>
              <a:rPr lang="es-MX" sz="1600" dirty="0"/>
              <a:t>            }</a:t>
            </a:r>
          </a:p>
          <a:p>
            <a:r>
              <a:rPr lang="es-MX" sz="1600" dirty="0"/>
              <a:t>        &lt;/</a:t>
            </a:r>
            <a:r>
              <a:rPr lang="es-MX" sz="1600" dirty="0" err="1"/>
              <a:t>style</a:t>
            </a:r>
            <a:r>
              <a:rPr lang="es-MX" sz="1600" dirty="0"/>
              <a:t>&gt;</a:t>
            </a:r>
          </a:p>
          <a:p>
            <a:r>
              <a:rPr lang="es-MX" sz="1600" dirty="0"/>
              <a:t>        &lt;h1 </a:t>
            </a:r>
            <a:r>
              <a:rPr lang="es-MX" sz="1600" dirty="0" err="1"/>
              <a:t>on-track</a:t>
            </a:r>
            <a:r>
              <a:rPr lang="es-MX" sz="1600" dirty="0"/>
              <a:t>='gesto'&gt;Gestos&lt;/h1&gt;</a:t>
            </a:r>
          </a:p>
          <a:p>
            <a:r>
              <a:rPr lang="es-MX" sz="1600" dirty="0"/>
              <a:t>        &lt;h1&gt;Nº total de arrastres de izquierda a derecha...[[arrastrar]]&lt;/h1&gt;</a:t>
            </a:r>
          </a:p>
          <a:p>
            <a:r>
              <a:rPr lang="es-MX" sz="1600" dirty="0"/>
              <a:t>    &lt;/</a:t>
            </a:r>
            <a:r>
              <a:rPr lang="es-MX" sz="1600" dirty="0" err="1"/>
              <a:t>template</a:t>
            </a:r>
            <a:r>
              <a:rPr lang="es-MX" sz="1600" dirty="0" smtClean="0"/>
              <a:t>&gt;</a:t>
            </a:r>
            <a:endParaRPr lang="es-MX" sz="1600" dirty="0"/>
          </a:p>
        </p:txBody>
      </p:sp>
    </p:spTree>
    <p:extLst>
      <p:ext uri="{BB962C8B-B14F-4D97-AF65-F5344CB8AC3E}">
        <p14:creationId xmlns:p14="http://schemas.microsoft.com/office/powerpoint/2010/main" val="3634364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316653"/>
            <a:ext cx="9630044" cy="732096"/>
          </a:xfrm>
        </p:spPr>
        <p:txBody>
          <a:bodyPr/>
          <a:lstStyle/>
          <a:p>
            <a:r>
              <a:rPr lang="es-MX" sz="4000" b="1" dirty="0"/>
              <a:t>Eventos </a:t>
            </a:r>
            <a:r>
              <a:rPr lang="es-MX" sz="4000" b="1" dirty="0" smtClean="0"/>
              <a:t>táctiles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762862" y="1322198"/>
            <a:ext cx="10734708" cy="4832092"/>
          </a:xfrm>
          <a:prstGeom prst="rect">
            <a:avLst/>
          </a:prstGeom>
        </p:spPr>
        <p:txBody>
          <a:bodyPr wrap="square">
            <a:spAutoFit/>
          </a:bodyPr>
          <a:lstStyle/>
          <a:p>
            <a:r>
              <a:rPr lang="es-MX" sz="1400" dirty="0"/>
              <a:t> &lt;script&gt;</a:t>
            </a:r>
          </a:p>
          <a:p>
            <a:r>
              <a:rPr lang="es-MX" sz="1400" dirty="0"/>
              <a:t>        </a:t>
            </a:r>
            <a:r>
              <a:rPr lang="es-MX" sz="1400" dirty="0" err="1"/>
              <a:t>class</a:t>
            </a:r>
            <a:r>
              <a:rPr lang="es-MX" sz="1400" dirty="0"/>
              <a:t> </a:t>
            </a:r>
            <a:r>
              <a:rPr lang="es-MX" sz="1400" dirty="0" err="1"/>
              <a:t>ComponenteGestos</a:t>
            </a:r>
            <a:r>
              <a:rPr lang="es-MX" sz="1400" dirty="0"/>
              <a:t> </a:t>
            </a:r>
            <a:r>
              <a:rPr lang="es-MX" sz="1400" dirty="0" err="1"/>
              <a:t>extends</a:t>
            </a:r>
            <a:r>
              <a:rPr lang="es-MX" sz="1400" dirty="0"/>
              <a:t> </a:t>
            </a:r>
            <a:r>
              <a:rPr lang="es-MX" sz="1400" dirty="0" err="1"/>
              <a:t>Polymer.GestureEventListeners</a:t>
            </a:r>
            <a:r>
              <a:rPr lang="es-MX" sz="1400" dirty="0"/>
              <a:t>(</a:t>
            </a:r>
            <a:r>
              <a:rPr lang="es-MX" sz="1400" dirty="0" err="1"/>
              <a:t>Polymer.Element</a:t>
            </a:r>
            <a:r>
              <a:rPr lang="es-MX" sz="1400" dirty="0"/>
              <a:t>) {</a:t>
            </a:r>
          </a:p>
          <a:p>
            <a:r>
              <a:rPr lang="es-MX" sz="1400" dirty="0"/>
              <a:t>            </a:t>
            </a:r>
            <a:r>
              <a:rPr lang="es-MX" sz="1400" dirty="0" err="1"/>
              <a:t>static</a:t>
            </a:r>
            <a:r>
              <a:rPr lang="es-MX" sz="1400" dirty="0"/>
              <a:t> </a:t>
            </a:r>
            <a:r>
              <a:rPr lang="es-MX" sz="1400" dirty="0" err="1"/>
              <a:t>get</a:t>
            </a:r>
            <a:r>
              <a:rPr lang="es-MX" sz="1400" dirty="0"/>
              <a:t> </a:t>
            </a:r>
            <a:r>
              <a:rPr lang="es-MX" sz="1400" dirty="0" err="1"/>
              <a:t>is</a:t>
            </a:r>
            <a:r>
              <a:rPr lang="es-MX" sz="1400" dirty="0"/>
              <a:t>() {</a:t>
            </a:r>
          </a:p>
          <a:p>
            <a:r>
              <a:rPr lang="es-MX" sz="1400" dirty="0"/>
              <a:t>                </a:t>
            </a:r>
            <a:r>
              <a:rPr lang="es-MX" sz="1400" dirty="0" err="1"/>
              <a:t>return</a:t>
            </a:r>
            <a:r>
              <a:rPr lang="es-MX" sz="1400" dirty="0"/>
              <a:t> '</a:t>
            </a:r>
            <a:r>
              <a:rPr lang="es-MX" sz="1400" dirty="0" err="1"/>
              <a:t>comp</a:t>
            </a:r>
            <a:r>
              <a:rPr lang="es-MX" sz="1400" dirty="0"/>
              <a:t>-gestos';</a:t>
            </a:r>
          </a:p>
          <a:p>
            <a:r>
              <a:rPr lang="es-MX" sz="1400" dirty="0"/>
              <a:t>            }</a:t>
            </a:r>
          </a:p>
          <a:p>
            <a:r>
              <a:rPr lang="es-MX" sz="1400" dirty="0"/>
              <a:t>            </a:t>
            </a:r>
            <a:r>
              <a:rPr lang="es-MX" sz="1400" dirty="0" err="1"/>
              <a:t>static</a:t>
            </a:r>
            <a:r>
              <a:rPr lang="es-MX" sz="1400" dirty="0"/>
              <a:t> </a:t>
            </a:r>
            <a:r>
              <a:rPr lang="es-MX" sz="1400" dirty="0" err="1"/>
              <a:t>get</a:t>
            </a:r>
            <a:r>
              <a:rPr lang="es-MX" sz="1400" dirty="0"/>
              <a:t> </a:t>
            </a:r>
            <a:r>
              <a:rPr lang="es-MX" sz="1400" dirty="0" err="1"/>
              <a:t>properties</a:t>
            </a:r>
            <a:r>
              <a:rPr lang="es-MX" sz="1400" dirty="0"/>
              <a:t>() {</a:t>
            </a:r>
          </a:p>
          <a:p>
            <a:r>
              <a:rPr lang="es-MX" sz="1400" dirty="0"/>
              <a:t>                </a:t>
            </a:r>
            <a:r>
              <a:rPr lang="es-MX" sz="1400" dirty="0" err="1"/>
              <a:t>return</a:t>
            </a:r>
            <a:r>
              <a:rPr lang="es-MX" sz="1400" dirty="0"/>
              <a:t> {</a:t>
            </a:r>
          </a:p>
          <a:p>
            <a:r>
              <a:rPr lang="es-MX" sz="1400" dirty="0"/>
              <a:t>                    arrastrar: {</a:t>
            </a:r>
          </a:p>
          <a:p>
            <a:r>
              <a:rPr lang="es-MX" sz="1400" dirty="0"/>
              <a:t>                        </a:t>
            </a:r>
            <a:r>
              <a:rPr lang="es-MX" sz="1400" dirty="0" err="1"/>
              <a:t>type</a:t>
            </a:r>
            <a:r>
              <a:rPr lang="es-MX" sz="1400" dirty="0"/>
              <a:t>: </a:t>
            </a:r>
            <a:r>
              <a:rPr lang="es-MX" sz="1400" dirty="0" err="1"/>
              <a:t>Number</a:t>
            </a:r>
            <a:r>
              <a:rPr lang="es-MX" sz="1400" dirty="0"/>
              <a:t>,</a:t>
            </a:r>
          </a:p>
          <a:p>
            <a:r>
              <a:rPr lang="es-MX" sz="1400" dirty="0"/>
              <a:t>                        </a:t>
            </a:r>
            <a:r>
              <a:rPr lang="es-MX" sz="1400" dirty="0" err="1"/>
              <a:t>value</a:t>
            </a:r>
            <a:r>
              <a:rPr lang="es-MX" sz="1400" dirty="0"/>
              <a:t>: 0</a:t>
            </a:r>
          </a:p>
          <a:p>
            <a:r>
              <a:rPr lang="es-MX" sz="1400" dirty="0"/>
              <a:t>                    }</a:t>
            </a:r>
          </a:p>
          <a:p>
            <a:r>
              <a:rPr lang="es-MX" sz="1400" dirty="0"/>
              <a:t>                };</a:t>
            </a:r>
          </a:p>
          <a:p>
            <a:r>
              <a:rPr lang="es-MX" sz="1400" dirty="0"/>
              <a:t>            }</a:t>
            </a:r>
          </a:p>
          <a:p>
            <a:r>
              <a:rPr lang="es-MX" sz="1400" dirty="0"/>
              <a:t>            gesto(</a:t>
            </a:r>
            <a:r>
              <a:rPr lang="es-MX" sz="1400" dirty="0" err="1"/>
              <a:t>evt</a:t>
            </a:r>
            <a:r>
              <a:rPr lang="es-MX" sz="1400" dirty="0"/>
              <a:t>) {</a:t>
            </a:r>
          </a:p>
          <a:p>
            <a:r>
              <a:rPr lang="es-MX" sz="1400" dirty="0"/>
              <a:t>                </a:t>
            </a:r>
            <a:r>
              <a:rPr lang="es-MX" sz="1400" dirty="0" err="1"/>
              <a:t>if</a:t>
            </a:r>
            <a:r>
              <a:rPr lang="es-MX" sz="1400" dirty="0"/>
              <a:t> (</a:t>
            </a:r>
            <a:r>
              <a:rPr lang="es-MX" sz="1400" dirty="0" err="1"/>
              <a:t>evt.detail.state</a:t>
            </a:r>
            <a:r>
              <a:rPr lang="es-MX" sz="1400" dirty="0"/>
              <a:t> === '</a:t>
            </a:r>
            <a:r>
              <a:rPr lang="es-MX" sz="1400" dirty="0" err="1"/>
              <a:t>end</a:t>
            </a:r>
            <a:r>
              <a:rPr lang="es-MX" sz="1400" dirty="0"/>
              <a:t>' &amp;&amp; </a:t>
            </a:r>
            <a:r>
              <a:rPr lang="es-MX" sz="1400" dirty="0" err="1"/>
              <a:t>evt.detail.dx</a:t>
            </a:r>
            <a:r>
              <a:rPr lang="es-MX" sz="1400" dirty="0"/>
              <a:t> &gt; 150) {</a:t>
            </a:r>
          </a:p>
          <a:p>
            <a:r>
              <a:rPr lang="es-MX" sz="1400" dirty="0"/>
              <a:t>                    </a:t>
            </a:r>
            <a:r>
              <a:rPr lang="es-MX" sz="1400" dirty="0" err="1"/>
              <a:t>this.arrastrar</a:t>
            </a:r>
            <a:r>
              <a:rPr lang="es-MX" sz="1400" dirty="0"/>
              <a:t>++;</a:t>
            </a:r>
          </a:p>
          <a:p>
            <a:r>
              <a:rPr lang="es-MX" sz="1400" dirty="0"/>
              <a:t>                }</a:t>
            </a:r>
          </a:p>
          <a:p>
            <a:r>
              <a:rPr lang="es-MX" sz="1400" dirty="0"/>
              <a:t>            }</a:t>
            </a:r>
          </a:p>
          <a:p>
            <a:r>
              <a:rPr lang="es-MX" sz="1400" dirty="0"/>
              <a:t>        }</a:t>
            </a:r>
          </a:p>
          <a:p>
            <a:r>
              <a:rPr lang="es-MX" sz="1400" dirty="0"/>
              <a:t>        </a:t>
            </a:r>
            <a:r>
              <a:rPr lang="es-MX" sz="1400" dirty="0" err="1"/>
              <a:t>window.customElements.define</a:t>
            </a:r>
            <a:r>
              <a:rPr lang="es-MX" sz="1400" dirty="0"/>
              <a:t>(ComponenteGestos.is, </a:t>
            </a:r>
            <a:r>
              <a:rPr lang="es-MX" sz="1400" dirty="0" err="1"/>
              <a:t>ComponenteGestos</a:t>
            </a:r>
            <a:r>
              <a:rPr lang="es-MX" sz="1400" dirty="0"/>
              <a:t>);</a:t>
            </a:r>
          </a:p>
          <a:p>
            <a:r>
              <a:rPr lang="es-MX" sz="1400" dirty="0"/>
              <a:t>    &lt;/script&gt;</a:t>
            </a:r>
          </a:p>
          <a:p>
            <a:r>
              <a:rPr lang="es-MX" sz="1400" dirty="0"/>
              <a:t>&lt;/</a:t>
            </a:r>
            <a:r>
              <a:rPr lang="es-MX" sz="1400" dirty="0" err="1"/>
              <a:t>dom</a:t>
            </a:r>
            <a:r>
              <a:rPr lang="es-MX" sz="1400" dirty="0"/>
              <a:t>-module&gt;</a:t>
            </a:r>
          </a:p>
        </p:txBody>
      </p:sp>
    </p:spTree>
    <p:extLst>
      <p:ext uri="{BB962C8B-B14F-4D97-AF65-F5344CB8AC3E}">
        <p14:creationId xmlns:p14="http://schemas.microsoft.com/office/powerpoint/2010/main" val="3791344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Ejercicio individual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852415" y="1436859"/>
            <a:ext cx="9957356" cy="371160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1800" dirty="0" smtClean="0">
                <a:solidFill>
                  <a:schemeClr val="tx1"/>
                </a:solidFill>
              </a:rPr>
              <a:t>Genera un componente que reciba un numero entero que indicara el tamaño de un arreglo, la </a:t>
            </a:r>
          </a:p>
          <a:p>
            <a:pPr marL="0" indent="0">
              <a:buNone/>
            </a:pPr>
            <a:r>
              <a:rPr lang="es-MX" sz="1800" dirty="0" smtClean="0">
                <a:solidFill>
                  <a:schemeClr val="tx1"/>
                </a:solidFill>
              </a:rPr>
              <a:t>primera posición del arreglo </a:t>
            </a:r>
            <a:r>
              <a:rPr lang="es-MX" sz="1800" dirty="0" err="1" smtClean="0">
                <a:solidFill>
                  <a:schemeClr val="tx1"/>
                </a:solidFill>
              </a:rPr>
              <a:t>tendra</a:t>
            </a:r>
            <a:r>
              <a:rPr lang="es-MX" sz="1800" dirty="0" smtClean="0">
                <a:solidFill>
                  <a:schemeClr val="tx1"/>
                </a:solidFill>
              </a:rPr>
              <a:t> el valor de “</a:t>
            </a:r>
            <a:r>
              <a:rPr lang="es-MX" sz="1800" dirty="0" err="1" smtClean="0">
                <a:solidFill>
                  <a:schemeClr val="tx1"/>
                </a:solidFill>
              </a:rPr>
              <a:t>frog</a:t>
            </a:r>
            <a:r>
              <a:rPr lang="es-MX" sz="1800" dirty="0" smtClean="0">
                <a:solidFill>
                  <a:schemeClr val="tx1"/>
                </a:solidFill>
              </a:rPr>
              <a:t>” y las </a:t>
            </a:r>
            <a:r>
              <a:rPr lang="es-MX" sz="1800" dirty="0" err="1" smtClean="0">
                <a:solidFill>
                  <a:schemeClr val="tx1"/>
                </a:solidFill>
              </a:rPr>
              <a:t>vacias</a:t>
            </a:r>
            <a:r>
              <a:rPr lang="es-MX" sz="1800" dirty="0" smtClean="0">
                <a:solidFill>
                  <a:schemeClr val="tx1"/>
                </a:solidFill>
              </a:rPr>
              <a:t> de “</a:t>
            </a:r>
            <a:r>
              <a:rPr lang="es-MX" sz="1800" dirty="0" err="1" smtClean="0">
                <a:solidFill>
                  <a:schemeClr val="tx1"/>
                </a:solidFill>
              </a:rPr>
              <a:t>null</a:t>
            </a:r>
            <a:r>
              <a:rPr lang="es-MX" sz="1800" dirty="0" smtClean="0">
                <a:solidFill>
                  <a:schemeClr val="tx1"/>
                </a:solidFill>
              </a:rPr>
              <a:t>”.</a:t>
            </a:r>
          </a:p>
          <a:p>
            <a:pPr marL="0" indent="0">
              <a:buNone/>
            </a:pPr>
            <a:endParaRPr lang="es-MX" sz="1800" dirty="0" smtClean="0">
              <a:solidFill>
                <a:schemeClr val="tx1"/>
              </a:solidFill>
            </a:endParaRPr>
          </a:p>
          <a:p>
            <a:pPr marL="0" indent="0">
              <a:buNone/>
            </a:pPr>
            <a:r>
              <a:rPr lang="es-MX" sz="1800" dirty="0" smtClean="0">
                <a:solidFill>
                  <a:schemeClr val="tx1"/>
                </a:solidFill>
              </a:rPr>
              <a:t>Deberás simular el </a:t>
            </a:r>
            <a:r>
              <a:rPr lang="es-MX" sz="1800" dirty="0" err="1" smtClean="0">
                <a:solidFill>
                  <a:schemeClr val="tx1"/>
                </a:solidFill>
              </a:rPr>
              <a:t>array</a:t>
            </a:r>
            <a:r>
              <a:rPr lang="es-MX" sz="1800" dirty="0" smtClean="0">
                <a:solidFill>
                  <a:schemeClr val="tx1"/>
                </a:solidFill>
              </a:rPr>
              <a:t> en tu pagina con estilos.</a:t>
            </a:r>
          </a:p>
          <a:p>
            <a:pPr marL="0" indent="0">
              <a:buNone/>
            </a:pPr>
            <a:endParaRPr lang="es-MX" sz="1800" dirty="0" smtClean="0">
              <a:solidFill>
                <a:schemeClr val="tx1"/>
              </a:solidFill>
            </a:endParaRPr>
          </a:p>
          <a:p>
            <a:pPr marL="0" indent="0">
              <a:buNone/>
            </a:pPr>
            <a:r>
              <a:rPr lang="es-MX" sz="1800" dirty="0" smtClean="0">
                <a:solidFill>
                  <a:schemeClr val="tx1"/>
                </a:solidFill>
              </a:rPr>
              <a:t>Deberás tener una caja de texto donde ingresaras el numero de saltos que dará la rana, si el numero de saltos es mayor al tamaño del arreglo deberá moverse al principio del arreglo.</a:t>
            </a:r>
          </a:p>
          <a:p>
            <a:pPr marL="0" indent="0">
              <a:buNone/>
            </a:pPr>
            <a:endParaRPr lang="es-MX" sz="1800" dirty="0" smtClean="0">
              <a:solidFill>
                <a:schemeClr val="tx1"/>
              </a:solidFill>
            </a:endParaRPr>
          </a:p>
          <a:p>
            <a:pPr marL="0" indent="0">
              <a:buNone/>
            </a:pPr>
            <a:r>
              <a:rPr lang="es-MX" sz="1800" dirty="0" smtClean="0">
                <a:solidFill>
                  <a:schemeClr val="tx1"/>
                </a:solidFill>
              </a:rPr>
              <a:t>Para los parámetros de salida “</a:t>
            </a:r>
            <a:r>
              <a:rPr lang="es-MX" sz="1800" dirty="0" err="1" smtClean="0">
                <a:solidFill>
                  <a:schemeClr val="tx1"/>
                </a:solidFill>
              </a:rPr>
              <a:t>frogindex</a:t>
            </a:r>
            <a:r>
              <a:rPr lang="es-MX" sz="1800" dirty="0" smtClean="0">
                <a:solidFill>
                  <a:schemeClr val="tx1"/>
                </a:solidFill>
              </a:rPr>
              <a:t>”, indica la ubicación de la rana en el arreglo.</a:t>
            </a:r>
          </a:p>
          <a:p>
            <a:pPr marL="0" indent="0">
              <a:buNone/>
            </a:pPr>
            <a:r>
              <a:rPr lang="es-MX" sz="1800" dirty="0" smtClean="0">
                <a:solidFill>
                  <a:schemeClr val="tx1"/>
                </a:solidFill>
              </a:rPr>
              <a:t>Y cada que se mueva la rana se debe lanzar un evento que se llame “</a:t>
            </a:r>
            <a:r>
              <a:rPr lang="es-MX" sz="1800" dirty="0" err="1" smtClean="0">
                <a:solidFill>
                  <a:schemeClr val="tx1"/>
                </a:solidFill>
              </a:rPr>
              <a:t>frog-move</a:t>
            </a:r>
            <a:r>
              <a:rPr lang="es-MX" sz="1800" dirty="0" smtClean="0">
                <a:solidFill>
                  <a:schemeClr val="tx1"/>
                </a:solidFill>
              </a:rPr>
              <a:t>”, que deberá</a:t>
            </a:r>
          </a:p>
          <a:p>
            <a:pPr marL="0" indent="0">
              <a:buNone/>
            </a:pPr>
            <a:r>
              <a:rPr lang="es-MX" sz="1800" dirty="0" smtClean="0">
                <a:solidFill>
                  <a:schemeClr val="tx1"/>
                </a:solidFill>
              </a:rPr>
              <a:t>Contener </a:t>
            </a:r>
            <a:r>
              <a:rPr lang="es-MX" sz="1800" dirty="0" err="1" smtClean="0">
                <a:solidFill>
                  <a:schemeClr val="tx1"/>
                </a:solidFill>
              </a:rPr>
              <a:t>from</a:t>
            </a:r>
            <a:r>
              <a:rPr lang="es-MX" sz="1800" dirty="0" smtClean="0">
                <a:solidFill>
                  <a:schemeClr val="tx1"/>
                </a:solidFill>
              </a:rPr>
              <a:t>: </a:t>
            </a:r>
            <a:r>
              <a:rPr lang="es-MX" sz="1800" dirty="0" err="1" smtClean="0">
                <a:solidFill>
                  <a:schemeClr val="tx1"/>
                </a:solidFill>
              </a:rPr>
              <a:t>index</a:t>
            </a:r>
            <a:r>
              <a:rPr lang="es-MX" sz="1800" dirty="0" smtClean="0">
                <a:solidFill>
                  <a:schemeClr val="tx1"/>
                </a:solidFill>
              </a:rPr>
              <a:t>[</a:t>
            </a:r>
            <a:r>
              <a:rPr lang="es-MX" sz="1800" dirty="0" err="1" smtClean="0">
                <a:solidFill>
                  <a:schemeClr val="tx1"/>
                </a:solidFill>
              </a:rPr>
              <a:t>num</a:t>
            </a:r>
            <a:r>
              <a:rPr lang="es-MX" sz="1800" dirty="0" smtClean="0">
                <a:solidFill>
                  <a:schemeClr val="tx1"/>
                </a:solidFill>
              </a:rPr>
              <a:t>] y to </a:t>
            </a:r>
            <a:r>
              <a:rPr lang="es-MX" sz="1800" dirty="0" err="1" smtClean="0">
                <a:solidFill>
                  <a:schemeClr val="tx1"/>
                </a:solidFill>
              </a:rPr>
              <a:t>index</a:t>
            </a:r>
            <a:r>
              <a:rPr lang="es-MX" sz="1800" dirty="0" smtClean="0">
                <a:solidFill>
                  <a:schemeClr val="tx1"/>
                </a:solidFill>
              </a:rPr>
              <a:t>[</a:t>
            </a:r>
            <a:r>
              <a:rPr lang="es-MX" sz="1800" dirty="0" err="1" smtClean="0">
                <a:solidFill>
                  <a:schemeClr val="tx1"/>
                </a:solidFill>
              </a:rPr>
              <a:t>num</a:t>
            </a:r>
            <a:r>
              <a:rPr lang="es-MX" sz="1800" dirty="0" smtClean="0">
                <a:solidFill>
                  <a:schemeClr val="tx1"/>
                </a:solidFill>
              </a:rPr>
              <a:t>].</a:t>
            </a:r>
          </a:p>
        </p:txBody>
      </p:sp>
      <p:pic>
        <p:nvPicPr>
          <p:cNvPr id="2" name="Picture 1"/>
          <p:cNvPicPr>
            <a:picLocks noChangeAspect="1"/>
          </p:cNvPicPr>
          <p:nvPr/>
        </p:nvPicPr>
        <p:blipFill>
          <a:blip r:embed="rId2"/>
          <a:stretch>
            <a:fillRect/>
          </a:stretch>
        </p:blipFill>
        <p:spPr>
          <a:xfrm>
            <a:off x="2740230" y="5332443"/>
            <a:ext cx="6181725" cy="752475"/>
          </a:xfrm>
          <a:prstGeom prst="rect">
            <a:avLst/>
          </a:prstGeom>
        </p:spPr>
      </p:pic>
    </p:spTree>
    <p:extLst>
      <p:ext uri="{BB962C8B-B14F-4D97-AF65-F5344CB8AC3E}">
        <p14:creationId xmlns:p14="http://schemas.microsoft.com/office/powerpoint/2010/main" val="1739066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component</a:t>
            </a:r>
            <a:r>
              <a:rPr lang="es-MX" sz="4000" b="1" dirty="0" smtClean="0"/>
              <a:t> </a:t>
            </a:r>
            <a:r>
              <a:rPr lang="es-MX" sz="4000" b="1" dirty="0" err="1" smtClean="0"/>
              <a:t>iron-ajax</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852415" y="1436859"/>
            <a:ext cx="9957356" cy="371160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s-MX" sz="1800" dirty="0" smtClean="0">
              <a:solidFill>
                <a:schemeClr val="tx1"/>
              </a:solidFill>
            </a:endParaRPr>
          </a:p>
        </p:txBody>
      </p:sp>
      <p:sp>
        <p:nvSpPr>
          <p:cNvPr id="3" name="Rectangle 2"/>
          <p:cNvSpPr/>
          <p:nvPr/>
        </p:nvSpPr>
        <p:spPr>
          <a:xfrm>
            <a:off x="852415" y="1395916"/>
            <a:ext cx="10950732" cy="4247317"/>
          </a:xfrm>
          <a:prstGeom prst="rect">
            <a:avLst/>
          </a:prstGeom>
        </p:spPr>
        <p:txBody>
          <a:bodyPr wrap="square">
            <a:spAutoFit/>
          </a:bodyPr>
          <a:lstStyle/>
          <a:p>
            <a:r>
              <a:rPr lang="es-MX" dirty="0"/>
              <a:t>Dentro del catálogo de componentes de </a:t>
            </a:r>
            <a:r>
              <a:rPr lang="es-MX" dirty="0" err="1"/>
              <a:t>Polymer</a:t>
            </a:r>
            <a:r>
              <a:rPr lang="es-MX" dirty="0"/>
              <a:t> encontramos la clasificación "</a:t>
            </a:r>
            <a:r>
              <a:rPr lang="es-MX" dirty="0" err="1"/>
              <a:t>Iron</a:t>
            </a:r>
            <a:r>
              <a:rPr lang="es-MX" dirty="0"/>
              <a:t>", que incluyen elementos que teóricamente se deberán usar en conjunto con otros, para resolver problemas mayores. El componente </a:t>
            </a:r>
            <a:r>
              <a:rPr lang="es-MX" dirty="0" err="1"/>
              <a:t>iron-ajax</a:t>
            </a:r>
            <a:r>
              <a:rPr lang="es-MX" dirty="0"/>
              <a:t> es el que se usará para realizar solicitudes Ajax, siendo un elemento genérico para hacer cualquier tipo de llamada, que generalmente usarás en el marco de otros componentes para producir elementos más complejos que resuelvan tareas específicas.</a:t>
            </a:r>
          </a:p>
          <a:p>
            <a:endParaRPr lang="es-MX" dirty="0"/>
          </a:p>
          <a:p>
            <a:r>
              <a:rPr lang="es-MX" dirty="0"/>
              <a:t>Lo bueno de </a:t>
            </a:r>
            <a:r>
              <a:rPr lang="es-MX" dirty="0" err="1"/>
              <a:t>iron-ajax</a:t>
            </a:r>
            <a:r>
              <a:rPr lang="es-MX" dirty="0"/>
              <a:t>, así como los componentes de </a:t>
            </a:r>
            <a:r>
              <a:rPr lang="es-MX" dirty="0" err="1"/>
              <a:t>Polymer</a:t>
            </a:r>
            <a:r>
              <a:rPr lang="es-MX" dirty="0"/>
              <a:t> y Web </a:t>
            </a:r>
            <a:r>
              <a:rPr lang="es-MX" dirty="0" err="1"/>
              <a:t>Components</a:t>
            </a:r>
            <a:r>
              <a:rPr lang="es-MX" dirty="0"/>
              <a:t> en general, es que permiten implementar el comportamiento de manera declarativa. Es decir, mediante el propio HTML, usando el </a:t>
            </a:r>
            <a:r>
              <a:rPr lang="es-MX" dirty="0" err="1"/>
              <a:t>custom</a:t>
            </a:r>
            <a:r>
              <a:rPr lang="es-MX" dirty="0"/>
              <a:t> </a:t>
            </a:r>
            <a:r>
              <a:rPr lang="es-MX" dirty="0" err="1"/>
              <a:t>element</a:t>
            </a:r>
            <a:r>
              <a:rPr lang="es-MX" dirty="0"/>
              <a:t> </a:t>
            </a:r>
            <a:r>
              <a:rPr lang="es-MX" dirty="0" err="1"/>
              <a:t>iron-ajax</a:t>
            </a:r>
            <a:r>
              <a:rPr lang="es-MX" dirty="0"/>
              <a:t> y definiendo su configuración por medio de atributos en la etiqueta, podemos implementar cualquier solicitud asíncrona al servidor y obtener la respuesta de varias maneras distintas.</a:t>
            </a:r>
          </a:p>
          <a:p>
            <a:endParaRPr lang="es-MX" dirty="0"/>
          </a:p>
          <a:p>
            <a:r>
              <a:rPr lang="es-MX" dirty="0"/>
              <a:t>Lo primero que tenemos que hacer si queremos implementar una solicitud Ajax con </a:t>
            </a:r>
            <a:r>
              <a:rPr lang="es-MX" dirty="0" err="1"/>
              <a:t>iron-ajax</a:t>
            </a:r>
            <a:r>
              <a:rPr lang="es-MX" dirty="0"/>
              <a:t> es hacer el </a:t>
            </a:r>
            <a:r>
              <a:rPr lang="es-MX" dirty="0" err="1"/>
              <a:t>import</a:t>
            </a:r>
            <a:r>
              <a:rPr lang="es-MX" dirty="0"/>
              <a:t> del componente. Para ello lo habremos de instalar mediante </a:t>
            </a:r>
            <a:r>
              <a:rPr lang="es-MX" dirty="0" err="1"/>
              <a:t>Bower</a:t>
            </a:r>
            <a:r>
              <a:rPr lang="es-MX" dirty="0"/>
              <a:t>, con el comando que encontramos en la documentación de </a:t>
            </a:r>
            <a:r>
              <a:rPr lang="es-MX" dirty="0" err="1"/>
              <a:t>iron-ajax</a:t>
            </a:r>
            <a:r>
              <a:rPr lang="es-MX" dirty="0"/>
              <a:t>.</a:t>
            </a:r>
          </a:p>
        </p:txBody>
      </p:sp>
      <p:sp>
        <p:nvSpPr>
          <p:cNvPr id="5" name="Rectangle 4"/>
          <p:cNvSpPr/>
          <p:nvPr/>
        </p:nvSpPr>
        <p:spPr>
          <a:xfrm>
            <a:off x="3224996" y="5853675"/>
            <a:ext cx="5920210" cy="400110"/>
          </a:xfrm>
          <a:prstGeom prst="rect">
            <a:avLst/>
          </a:prstGeom>
        </p:spPr>
        <p:txBody>
          <a:bodyPr wrap="none">
            <a:spAutoFit/>
          </a:bodyPr>
          <a:lstStyle/>
          <a:p>
            <a:r>
              <a:rPr lang="es-MX" sz="2000" b="1" dirty="0" err="1">
                <a:solidFill>
                  <a:srgbClr val="00B050"/>
                </a:solidFill>
              </a:rPr>
              <a:t>bower</a:t>
            </a:r>
            <a:r>
              <a:rPr lang="es-MX" sz="2000" b="1" dirty="0">
                <a:solidFill>
                  <a:srgbClr val="00B050"/>
                </a:solidFill>
              </a:rPr>
              <a:t> </a:t>
            </a:r>
            <a:r>
              <a:rPr lang="es-MX" sz="2000" b="1" dirty="0" err="1">
                <a:solidFill>
                  <a:srgbClr val="00B050"/>
                </a:solidFill>
              </a:rPr>
              <a:t>install</a:t>
            </a:r>
            <a:r>
              <a:rPr lang="es-MX" sz="2000" b="1" dirty="0">
                <a:solidFill>
                  <a:srgbClr val="00B050"/>
                </a:solidFill>
              </a:rPr>
              <a:t> --</a:t>
            </a:r>
            <a:r>
              <a:rPr lang="es-MX" sz="2000" b="1" dirty="0" err="1">
                <a:solidFill>
                  <a:srgbClr val="00B050"/>
                </a:solidFill>
              </a:rPr>
              <a:t>save</a:t>
            </a:r>
            <a:r>
              <a:rPr lang="es-MX" sz="2000" b="1" dirty="0">
                <a:solidFill>
                  <a:srgbClr val="00B050"/>
                </a:solidFill>
              </a:rPr>
              <a:t> </a:t>
            </a:r>
            <a:r>
              <a:rPr lang="es-MX" sz="2000" b="1" dirty="0" err="1">
                <a:solidFill>
                  <a:srgbClr val="00B050"/>
                </a:solidFill>
              </a:rPr>
              <a:t>PolymerElements</a:t>
            </a:r>
            <a:r>
              <a:rPr lang="es-MX" sz="2000" b="1" dirty="0">
                <a:solidFill>
                  <a:srgbClr val="00B050"/>
                </a:solidFill>
              </a:rPr>
              <a:t>/</a:t>
            </a:r>
            <a:r>
              <a:rPr lang="es-MX" sz="2000" b="1" dirty="0" err="1">
                <a:solidFill>
                  <a:srgbClr val="00B050"/>
                </a:solidFill>
              </a:rPr>
              <a:t>iron-ajax</a:t>
            </a:r>
            <a:endParaRPr lang="es-MX" sz="2000" b="1" dirty="0">
              <a:solidFill>
                <a:srgbClr val="00B050"/>
              </a:solidFill>
            </a:endParaRPr>
          </a:p>
        </p:txBody>
      </p:sp>
    </p:spTree>
    <p:extLst>
      <p:ext uri="{BB962C8B-B14F-4D97-AF65-F5344CB8AC3E}">
        <p14:creationId xmlns:p14="http://schemas.microsoft.com/office/powerpoint/2010/main" val="1226695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component</a:t>
            </a:r>
            <a:r>
              <a:rPr lang="es-MX" sz="4000" b="1" dirty="0" smtClean="0"/>
              <a:t> </a:t>
            </a:r>
            <a:r>
              <a:rPr lang="es-MX" sz="4000" b="1" dirty="0" err="1" smtClean="0"/>
              <a:t>iron-ajax</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436859"/>
            <a:ext cx="8496944" cy="369332"/>
          </a:xfrm>
          <a:prstGeom prst="rect">
            <a:avLst/>
          </a:prstGeom>
        </p:spPr>
        <p:txBody>
          <a:bodyPr wrap="square">
            <a:spAutoFit/>
          </a:bodyPr>
          <a:lstStyle/>
          <a:p>
            <a:r>
              <a:rPr lang="es-MX" dirty="0"/>
              <a:t>Una vez instalado en el proyecto, podemos hacer el correspondiente </a:t>
            </a:r>
            <a:r>
              <a:rPr lang="es-MX" dirty="0" err="1"/>
              <a:t>import</a:t>
            </a:r>
            <a:r>
              <a:rPr lang="es-MX" dirty="0"/>
              <a:t>:</a:t>
            </a:r>
          </a:p>
        </p:txBody>
      </p:sp>
      <p:sp>
        <p:nvSpPr>
          <p:cNvPr id="6" name="Rectangle 5"/>
          <p:cNvSpPr/>
          <p:nvPr/>
        </p:nvSpPr>
        <p:spPr>
          <a:xfrm>
            <a:off x="935236" y="2057576"/>
            <a:ext cx="10081120" cy="400110"/>
          </a:xfrm>
          <a:prstGeom prst="rect">
            <a:avLst/>
          </a:prstGeom>
        </p:spPr>
        <p:txBody>
          <a:bodyPr wrap="square">
            <a:spAutoFit/>
          </a:bodyPr>
          <a:lstStyle/>
          <a:p>
            <a:r>
              <a:rPr lang="es-MX" sz="2000" b="1" dirty="0">
                <a:solidFill>
                  <a:srgbClr val="00B050"/>
                </a:solidFill>
              </a:rPr>
              <a:t>&lt;link </a:t>
            </a:r>
            <a:r>
              <a:rPr lang="es-MX" sz="2000" b="1" dirty="0" err="1">
                <a:solidFill>
                  <a:srgbClr val="00B050"/>
                </a:solidFill>
              </a:rPr>
              <a:t>rel</a:t>
            </a:r>
            <a:r>
              <a:rPr lang="es-MX" sz="2000" b="1" dirty="0">
                <a:solidFill>
                  <a:srgbClr val="00B050"/>
                </a:solidFill>
              </a:rPr>
              <a:t>="</a:t>
            </a:r>
            <a:r>
              <a:rPr lang="es-MX" sz="2000" b="1" dirty="0" err="1">
                <a:solidFill>
                  <a:srgbClr val="00B050"/>
                </a:solidFill>
              </a:rPr>
              <a:t>import</a:t>
            </a:r>
            <a:r>
              <a:rPr lang="es-MX" sz="2000" b="1" dirty="0">
                <a:solidFill>
                  <a:srgbClr val="00B050"/>
                </a:solidFill>
              </a:rPr>
              <a:t>" </a:t>
            </a:r>
            <a:r>
              <a:rPr lang="es-MX" sz="2000" b="1" dirty="0" err="1">
                <a:solidFill>
                  <a:srgbClr val="00B050"/>
                </a:solidFill>
              </a:rPr>
              <a:t>href</a:t>
            </a:r>
            <a:r>
              <a:rPr lang="es-MX" sz="2000" b="1" dirty="0">
                <a:solidFill>
                  <a:srgbClr val="00B050"/>
                </a:solidFill>
              </a:rPr>
              <a:t>="../</a:t>
            </a:r>
            <a:r>
              <a:rPr lang="es-MX" sz="2000" b="1" dirty="0" err="1">
                <a:solidFill>
                  <a:srgbClr val="00B050"/>
                </a:solidFill>
              </a:rPr>
              <a:t>bower_components</a:t>
            </a:r>
            <a:r>
              <a:rPr lang="es-MX" sz="2000" b="1" dirty="0">
                <a:solidFill>
                  <a:srgbClr val="00B050"/>
                </a:solidFill>
              </a:rPr>
              <a:t>/</a:t>
            </a:r>
            <a:r>
              <a:rPr lang="es-MX" sz="2000" b="1" dirty="0" err="1">
                <a:solidFill>
                  <a:srgbClr val="00B050"/>
                </a:solidFill>
              </a:rPr>
              <a:t>iron-ajax</a:t>
            </a:r>
            <a:r>
              <a:rPr lang="es-MX" sz="2000" b="1" dirty="0">
                <a:solidFill>
                  <a:srgbClr val="00B050"/>
                </a:solidFill>
              </a:rPr>
              <a:t>/iron-ajax.html"&gt;</a:t>
            </a:r>
          </a:p>
        </p:txBody>
      </p:sp>
      <p:sp>
        <p:nvSpPr>
          <p:cNvPr id="7" name="Rectangle 6"/>
          <p:cNvSpPr/>
          <p:nvPr/>
        </p:nvSpPr>
        <p:spPr>
          <a:xfrm>
            <a:off x="935236" y="2722080"/>
            <a:ext cx="9433048" cy="646331"/>
          </a:xfrm>
          <a:prstGeom prst="rect">
            <a:avLst/>
          </a:prstGeom>
        </p:spPr>
        <p:txBody>
          <a:bodyPr wrap="square">
            <a:spAutoFit/>
          </a:bodyPr>
          <a:lstStyle/>
          <a:p>
            <a:r>
              <a:rPr lang="es-MX" dirty="0"/>
              <a:t>Nota: Solo ten cuidado con la URL del </a:t>
            </a:r>
            <a:r>
              <a:rPr lang="es-MX" dirty="0" err="1"/>
              <a:t>href</a:t>
            </a:r>
            <a:r>
              <a:rPr lang="es-MX" dirty="0"/>
              <a:t>, que tendrás que colocarla atendiendo a tu propia estructura de carpetas.</a:t>
            </a:r>
          </a:p>
        </p:txBody>
      </p:sp>
      <p:sp>
        <p:nvSpPr>
          <p:cNvPr id="8" name="Rectangle 7"/>
          <p:cNvSpPr/>
          <p:nvPr/>
        </p:nvSpPr>
        <p:spPr>
          <a:xfrm>
            <a:off x="935236" y="3630675"/>
            <a:ext cx="10950732" cy="2769989"/>
          </a:xfrm>
          <a:prstGeom prst="rect">
            <a:avLst/>
          </a:prstGeom>
        </p:spPr>
        <p:txBody>
          <a:bodyPr wrap="square">
            <a:spAutoFit/>
          </a:bodyPr>
          <a:lstStyle/>
          <a:p>
            <a:r>
              <a:rPr lang="es-MX" dirty="0"/>
              <a:t>Una vez hecho el </a:t>
            </a:r>
            <a:r>
              <a:rPr lang="es-MX" dirty="0" err="1"/>
              <a:t>import</a:t>
            </a:r>
            <a:r>
              <a:rPr lang="es-MX" dirty="0"/>
              <a:t>, podemos usar el componente, colocando la correspondiente etiqueta del </a:t>
            </a:r>
            <a:r>
              <a:rPr lang="es-MX" dirty="0" err="1"/>
              <a:t>custom</a:t>
            </a:r>
            <a:r>
              <a:rPr lang="es-MX" dirty="0"/>
              <a:t> </a:t>
            </a:r>
            <a:r>
              <a:rPr lang="es-MX" dirty="0" err="1"/>
              <a:t>element</a:t>
            </a:r>
            <a:r>
              <a:rPr lang="es-MX" dirty="0"/>
              <a:t>.</a:t>
            </a:r>
          </a:p>
          <a:p>
            <a:endParaRPr lang="es-MX" dirty="0"/>
          </a:p>
          <a:p>
            <a:r>
              <a:rPr lang="es-MX" sz="2000" b="1" dirty="0">
                <a:solidFill>
                  <a:srgbClr val="00B050"/>
                </a:solidFill>
              </a:rPr>
              <a:t>&lt;</a:t>
            </a:r>
            <a:r>
              <a:rPr lang="es-MX" sz="2000" b="1" dirty="0" err="1">
                <a:solidFill>
                  <a:srgbClr val="00B050"/>
                </a:solidFill>
              </a:rPr>
              <a:t>iron-ajax</a:t>
            </a:r>
            <a:endParaRPr lang="es-MX" sz="2000" b="1" dirty="0">
              <a:solidFill>
                <a:srgbClr val="00B050"/>
              </a:solidFill>
            </a:endParaRPr>
          </a:p>
          <a:p>
            <a:r>
              <a:rPr lang="es-MX" sz="2000" b="1" dirty="0">
                <a:solidFill>
                  <a:srgbClr val="00B050"/>
                </a:solidFill>
              </a:rPr>
              <a:t>   </a:t>
            </a:r>
            <a:r>
              <a:rPr lang="es-MX" sz="2000" b="1" dirty="0" err="1">
                <a:solidFill>
                  <a:srgbClr val="00B050"/>
                </a:solidFill>
              </a:rPr>
              <a:t>url</a:t>
            </a:r>
            <a:r>
              <a:rPr lang="es-MX" sz="2000" b="1" dirty="0">
                <a:solidFill>
                  <a:srgbClr val="00B050"/>
                </a:solidFill>
              </a:rPr>
              <a:t>="http://jsonplaceholder.typicode.com/</a:t>
            </a:r>
            <a:r>
              <a:rPr lang="es-MX" sz="2000" b="1" dirty="0" err="1">
                <a:solidFill>
                  <a:srgbClr val="00B050"/>
                </a:solidFill>
              </a:rPr>
              <a:t>users</a:t>
            </a:r>
            <a:r>
              <a:rPr lang="es-MX" sz="2000" b="1" dirty="0">
                <a:solidFill>
                  <a:srgbClr val="00B050"/>
                </a:solidFill>
              </a:rPr>
              <a:t>/2"</a:t>
            </a:r>
          </a:p>
          <a:p>
            <a:r>
              <a:rPr lang="es-MX" sz="2000" b="1" dirty="0">
                <a:solidFill>
                  <a:srgbClr val="00B050"/>
                </a:solidFill>
              </a:rPr>
              <a:t>   auto</a:t>
            </a:r>
          </a:p>
          <a:p>
            <a:r>
              <a:rPr lang="es-MX" sz="2000" b="1" dirty="0">
                <a:solidFill>
                  <a:srgbClr val="00B050"/>
                </a:solidFill>
              </a:rPr>
              <a:t>   </a:t>
            </a:r>
            <a:r>
              <a:rPr lang="es-MX" sz="2000" b="1" dirty="0" err="1">
                <a:solidFill>
                  <a:srgbClr val="00B050"/>
                </a:solidFill>
              </a:rPr>
              <a:t>handle</a:t>
            </a:r>
            <a:r>
              <a:rPr lang="es-MX" sz="2000" b="1" dirty="0">
                <a:solidFill>
                  <a:srgbClr val="00B050"/>
                </a:solidFill>
              </a:rPr>
              <a:t>-as="</a:t>
            </a:r>
            <a:r>
              <a:rPr lang="es-MX" sz="2000" b="1" dirty="0" err="1">
                <a:solidFill>
                  <a:srgbClr val="00B050"/>
                </a:solidFill>
              </a:rPr>
              <a:t>json</a:t>
            </a:r>
            <a:r>
              <a:rPr lang="es-MX" sz="2000" b="1" dirty="0">
                <a:solidFill>
                  <a:srgbClr val="00B050"/>
                </a:solidFill>
              </a:rPr>
              <a:t>"</a:t>
            </a:r>
          </a:p>
          <a:p>
            <a:r>
              <a:rPr lang="es-MX" sz="2000" b="1" dirty="0">
                <a:solidFill>
                  <a:srgbClr val="00B050"/>
                </a:solidFill>
              </a:rPr>
              <a:t>   </a:t>
            </a:r>
            <a:r>
              <a:rPr lang="es-MX" sz="2000" b="1" dirty="0" err="1">
                <a:solidFill>
                  <a:srgbClr val="00B050"/>
                </a:solidFill>
              </a:rPr>
              <a:t>last</a:t>
            </a:r>
            <a:r>
              <a:rPr lang="es-MX" sz="2000" b="1" dirty="0">
                <a:solidFill>
                  <a:srgbClr val="00B050"/>
                </a:solidFill>
              </a:rPr>
              <a:t>-response="{{data}}"</a:t>
            </a:r>
          </a:p>
          <a:p>
            <a:r>
              <a:rPr lang="es-MX" sz="2000" b="1" dirty="0">
                <a:solidFill>
                  <a:srgbClr val="00B050"/>
                </a:solidFill>
              </a:rPr>
              <a:t>&gt;&lt;/</a:t>
            </a:r>
            <a:r>
              <a:rPr lang="es-MX" sz="2000" b="1" dirty="0" err="1">
                <a:solidFill>
                  <a:srgbClr val="00B050"/>
                </a:solidFill>
              </a:rPr>
              <a:t>iron-ajax</a:t>
            </a:r>
            <a:r>
              <a:rPr lang="es-MX" sz="2000" b="1" dirty="0">
                <a:solidFill>
                  <a:srgbClr val="00B050"/>
                </a:solidFill>
              </a:rPr>
              <a:t>&gt;</a:t>
            </a:r>
          </a:p>
        </p:txBody>
      </p:sp>
    </p:spTree>
    <p:extLst>
      <p:ext uri="{BB962C8B-B14F-4D97-AF65-F5344CB8AC3E}">
        <p14:creationId xmlns:p14="http://schemas.microsoft.com/office/powerpoint/2010/main" val="455735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component</a:t>
            </a:r>
            <a:r>
              <a:rPr lang="es-MX" sz="4000" b="1" dirty="0" smtClean="0"/>
              <a:t> </a:t>
            </a:r>
            <a:r>
              <a:rPr lang="es-MX" sz="4000" b="1" dirty="0" err="1" smtClean="0"/>
              <a:t>iron-ajax</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704" y="1201083"/>
            <a:ext cx="10712856" cy="5355312"/>
          </a:xfrm>
          <a:prstGeom prst="rect">
            <a:avLst/>
          </a:prstGeom>
        </p:spPr>
        <p:txBody>
          <a:bodyPr wrap="square">
            <a:spAutoFit/>
          </a:bodyPr>
          <a:lstStyle/>
          <a:p>
            <a:r>
              <a:rPr lang="es-MX" dirty="0"/>
              <a:t>En esta primera aproximación tenemos el componente configurado con diversos atributos que detallamos:</a:t>
            </a:r>
          </a:p>
          <a:p>
            <a:endParaRPr lang="es-MX" dirty="0"/>
          </a:p>
          <a:p>
            <a:pPr marL="285750" indent="-285750">
              <a:buFont typeface="Arial" panose="020B0604020202020204" pitchFamily="34" charset="0"/>
              <a:buChar char="•"/>
            </a:pPr>
            <a:r>
              <a:rPr lang="es-MX" b="1" dirty="0"/>
              <a:t>url: </a:t>
            </a:r>
            <a:r>
              <a:rPr lang="es-MX" dirty="0"/>
              <a:t>indicamos la ruta a la que queremos conectar con la llamada Ajax</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a:t>auto: </a:t>
            </a:r>
            <a:r>
              <a:rPr lang="es-MX" dirty="0"/>
              <a:t>hace la conexión automáticamente, según se carga la página y el propio componente, al inicializarse, se realizará la llamada sin que tengamos que intervenir manual o imperativamente</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err="1"/>
              <a:t>handle</a:t>
            </a:r>
            <a:r>
              <a:rPr lang="es-MX" b="1" dirty="0"/>
              <a:t>-as: </a:t>
            </a:r>
            <a:r>
              <a:rPr lang="es-MX" dirty="0"/>
              <a:t>esto nos permite indicarle cómo debe tratar la respuesta. Existen varias configuraciones posibles, en este caso se indica que la respuesta la tratará como un JSON, de modo que lo que recibiremos será un objeto </a:t>
            </a:r>
            <a:r>
              <a:rPr lang="es-MX" dirty="0" err="1"/>
              <a:t>Javascript</a:t>
            </a:r>
            <a:r>
              <a:rPr lang="es-MX" dirty="0"/>
              <a:t> resultado de </a:t>
            </a:r>
            <a:r>
              <a:rPr lang="es-MX" dirty="0" err="1"/>
              <a:t>parsear</a:t>
            </a:r>
            <a:r>
              <a:rPr lang="es-MX" dirty="0"/>
              <a:t> el JSON recibido</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b="1" dirty="0" err="1"/>
              <a:t>last</a:t>
            </a:r>
            <a:r>
              <a:rPr lang="es-MX" b="1" dirty="0"/>
              <a:t>-response: </a:t>
            </a:r>
            <a:r>
              <a:rPr lang="es-MX" dirty="0"/>
              <a:t>este parámetro nos sirve para decirle que la respuesta la tiene que </a:t>
            </a:r>
            <a:r>
              <a:rPr lang="es-MX" dirty="0" err="1"/>
              <a:t>bindear</a:t>
            </a:r>
            <a:r>
              <a:rPr lang="es-MX" dirty="0"/>
              <a:t> directamente a una propiedad de nuestro componente. Como vemos, el valor que se asigna a </a:t>
            </a:r>
            <a:r>
              <a:rPr lang="es-MX" dirty="0" err="1"/>
              <a:t>last</a:t>
            </a:r>
            <a:r>
              <a:rPr lang="es-MX" dirty="0"/>
              <a:t>-response está </a:t>
            </a:r>
            <a:r>
              <a:rPr lang="es-MX" dirty="0" err="1"/>
              <a:t>bindeado</a:t>
            </a:r>
            <a:r>
              <a:rPr lang="es-MX" dirty="0"/>
              <a:t> con "2-way-binding" a la propiedad "data". Es una de las maneras, la más sencilla, de recuperar datos de una solicitud Ajax. Cada vez que la URL cambie, se realizará la conexión y los datos serán asignados a la propiedad </a:t>
            </a:r>
            <a:r>
              <a:rPr lang="es-MX" dirty="0" err="1"/>
              <a:t>bindeada</a:t>
            </a:r>
            <a:r>
              <a:rPr lang="es-MX" dirty="0"/>
              <a:t> "data", si la URL cambia muchas veces esa propiedad data irá cambiando también y en ella siempre tendremos el valor de la última operación Ajax recibida.</a:t>
            </a:r>
          </a:p>
        </p:txBody>
      </p:sp>
    </p:spTree>
    <p:extLst>
      <p:ext uri="{BB962C8B-B14F-4D97-AF65-F5344CB8AC3E}">
        <p14:creationId xmlns:p14="http://schemas.microsoft.com/office/powerpoint/2010/main" val="420926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433" y="148868"/>
            <a:ext cx="9630044" cy="847149"/>
          </a:xfrm>
        </p:spPr>
        <p:txBody>
          <a:bodyPr/>
          <a:lstStyle/>
          <a:p>
            <a:r>
              <a:rPr lang="es-MX" sz="4000" b="1" dirty="0" smtClean="0"/>
              <a:t>Web </a:t>
            </a:r>
            <a:r>
              <a:rPr lang="es-MX" sz="4000" b="1" dirty="0" err="1" smtClean="0"/>
              <a:t>component</a:t>
            </a:r>
            <a:r>
              <a:rPr lang="es-MX" sz="4000" b="1" dirty="0" smtClean="0"/>
              <a:t> </a:t>
            </a:r>
            <a:r>
              <a:rPr lang="es-MX" sz="4000" b="1" dirty="0" err="1" smtClean="0"/>
              <a:t>iron-ajax</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4203" y="100993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1053" y="1023854"/>
            <a:ext cx="10734708" cy="5632311"/>
          </a:xfrm>
          <a:prstGeom prst="rect">
            <a:avLst/>
          </a:prstGeom>
        </p:spPr>
        <p:txBody>
          <a:bodyPr wrap="square">
            <a:spAutoFit/>
          </a:bodyPr>
          <a:lstStyle/>
          <a:p>
            <a:r>
              <a:rPr lang="es-MX" dirty="0"/>
              <a:t>Algo típico que querrás hacer cuando se realiza una solicitud </a:t>
            </a:r>
            <a:r>
              <a:rPr lang="es-MX" dirty="0" err="1"/>
              <a:t>ajax</a:t>
            </a:r>
            <a:r>
              <a:rPr lang="es-MX" dirty="0"/>
              <a:t> es mostrar la típica rueda que gira para indicar al usuario que hay un dato que está cargando. Esto es muy sencillo de realizar en un componente </a:t>
            </a:r>
            <a:r>
              <a:rPr lang="es-MX" dirty="0" err="1"/>
              <a:t>iron-ajax</a:t>
            </a:r>
            <a:r>
              <a:rPr lang="es-MX" dirty="0"/>
              <a:t> porque el propio componente expone hacia afuera una propiedad llamada "</a:t>
            </a:r>
            <a:r>
              <a:rPr lang="es-MX" dirty="0" err="1"/>
              <a:t>loading</a:t>
            </a:r>
            <a:r>
              <a:rPr lang="es-MX" dirty="0"/>
              <a:t>", que es un </a:t>
            </a:r>
            <a:r>
              <a:rPr lang="es-MX" dirty="0" err="1"/>
              <a:t>boleano</a:t>
            </a:r>
            <a:r>
              <a:rPr lang="es-MX" dirty="0"/>
              <a:t> que indica si está o no esperando una respuesta del servidor.</a:t>
            </a:r>
          </a:p>
          <a:p>
            <a:endParaRPr lang="es-MX" dirty="0"/>
          </a:p>
          <a:p>
            <a:r>
              <a:rPr lang="es-MX" dirty="0"/>
              <a:t>Lo general es que tengas ese atributo "</a:t>
            </a:r>
            <a:r>
              <a:rPr lang="es-MX" dirty="0" err="1"/>
              <a:t>loading</a:t>
            </a:r>
            <a:r>
              <a:rPr lang="es-MX" dirty="0"/>
              <a:t>" </a:t>
            </a:r>
            <a:r>
              <a:rPr lang="es-MX" dirty="0" err="1"/>
              <a:t>bindeado</a:t>
            </a:r>
            <a:r>
              <a:rPr lang="es-MX" dirty="0"/>
              <a:t> a una propiedad que usarás dentro del componente para expresar la carga.</a:t>
            </a:r>
          </a:p>
          <a:p>
            <a:endParaRPr lang="es-MX" dirty="0"/>
          </a:p>
          <a:p>
            <a:r>
              <a:rPr lang="es-MX" b="1" dirty="0">
                <a:solidFill>
                  <a:srgbClr val="00B050"/>
                </a:solidFill>
              </a:rPr>
              <a:t>&lt;</a:t>
            </a:r>
            <a:r>
              <a:rPr lang="es-MX" b="1" dirty="0" err="1">
                <a:solidFill>
                  <a:srgbClr val="00B050"/>
                </a:solidFill>
              </a:rPr>
              <a:t>iron-ajax</a:t>
            </a:r>
            <a:endParaRPr lang="es-MX" b="1" dirty="0">
              <a:solidFill>
                <a:srgbClr val="00B050"/>
              </a:solidFill>
            </a:endParaRPr>
          </a:p>
          <a:p>
            <a:r>
              <a:rPr lang="es-MX" b="1" dirty="0">
                <a:solidFill>
                  <a:srgbClr val="00B050"/>
                </a:solidFill>
              </a:rPr>
              <a:t>   </a:t>
            </a:r>
            <a:r>
              <a:rPr lang="es-MX" b="1" dirty="0" err="1">
                <a:solidFill>
                  <a:srgbClr val="00B050"/>
                </a:solidFill>
              </a:rPr>
              <a:t>url</a:t>
            </a:r>
            <a:r>
              <a:rPr lang="es-MX" b="1" dirty="0">
                <a:solidFill>
                  <a:srgbClr val="00B050"/>
                </a:solidFill>
              </a:rPr>
              <a:t>="http://jsonplaceholder.typicode.com/</a:t>
            </a:r>
            <a:r>
              <a:rPr lang="es-MX" b="1" dirty="0" err="1">
                <a:solidFill>
                  <a:srgbClr val="00B050"/>
                </a:solidFill>
              </a:rPr>
              <a:t>users</a:t>
            </a:r>
            <a:r>
              <a:rPr lang="es-MX" b="1" dirty="0">
                <a:solidFill>
                  <a:srgbClr val="00B050"/>
                </a:solidFill>
              </a:rPr>
              <a:t>/2"</a:t>
            </a:r>
          </a:p>
          <a:p>
            <a:r>
              <a:rPr lang="es-MX" b="1" dirty="0">
                <a:solidFill>
                  <a:srgbClr val="00B050"/>
                </a:solidFill>
              </a:rPr>
              <a:t>   auto</a:t>
            </a:r>
          </a:p>
          <a:p>
            <a:r>
              <a:rPr lang="es-MX" b="1" dirty="0">
                <a:solidFill>
                  <a:srgbClr val="00B050"/>
                </a:solidFill>
              </a:rPr>
              <a:t>   </a:t>
            </a:r>
            <a:r>
              <a:rPr lang="es-MX" b="1" dirty="0" err="1">
                <a:solidFill>
                  <a:srgbClr val="00B050"/>
                </a:solidFill>
              </a:rPr>
              <a:t>handle</a:t>
            </a:r>
            <a:r>
              <a:rPr lang="es-MX" b="1" dirty="0">
                <a:solidFill>
                  <a:srgbClr val="00B050"/>
                </a:solidFill>
              </a:rPr>
              <a:t>-as="</a:t>
            </a:r>
            <a:r>
              <a:rPr lang="es-MX" b="1" dirty="0" err="1">
                <a:solidFill>
                  <a:srgbClr val="00B050"/>
                </a:solidFill>
              </a:rPr>
              <a:t>json</a:t>
            </a:r>
            <a:r>
              <a:rPr lang="es-MX" b="1" dirty="0">
                <a:solidFill>
                  <a:srgbClr val="00B050"/>
                </a:solidFill>
              </a:rPr>
              <a:t>"</a:t>
            </a:r>
          </a:p>
          <a:p>
            <a:r>
              <a:rPr lang="es-MX" b="1" dirty="0">
                <a:solidFill>
                  <a:srgbClr val="00B050"/>
                </a:solidFill>
              </a:rPr>
              <a:t>   </a:t>
            </a:r>
            <a:r>
              <a:rPr lang="es-MX" b="1" dirty="0" err="1">
                <a:solidFill>
                  <a:srgbClr val="00B050"/>
                </a:solidFill>
              </a:rPr>
              <a:t>last</a:t>
            </a:r>
            <a:r>
              <a:rPr lang="es-MX" b="1" dirty="0">
                <a:solidFill>
                  <a:srgbClr val="00B050"/>
                </a:solidFill>
              </a:rPr>
              <a:t>-response="{{data}}"</a:t>
            </a:r>
          </a:p>
          <a:p>
            <a:r>
              <a:rPr lang="es-MX" b="1" dirty="0">
                <a:solidFill>
                  <a:srgbClr val="00B050"/>
                </a:solidFill>
              </a:rPr>
              <a:t>   </a:t>
            </a:r>
            <a:r>
              <a:rPr lang="es-MX" b="1" dirty="0" err="1">
                <a:solidFill>
                  <a:srgbClr val="00B050"/>
                </a:solidFill>
              </a:rPr>
              <a:t>loading</a:t>
            </a:r>
            <a:r>
              <a:rPr lang="es-MX" b="1" dirty="0">
                <a:solidFill>
                  <a:srgbClr val="00B050"/>
                </a:solidFill>
              </a:rPr>
              <a:t>="{{cargando}}"</a:t>
            </a:r>
          </a:p>
          <a:p>
            <a:r>
              <a:rPr lang="es-MX" b="1" dirty="0">
                <a:solidFill>
                  <a:srgbClr val="00B050"/>
                </a:solidFill>
              </a:rPr>
              <a:t>&gt;&lt;/</a:t>
            </a:r>
            <a:r>
              <a:rPr lang="es-MX" b="1" dirty="0" err="1">
                <a:solidFill>
                  <a:srgbClr val="00B050"/>
                </a:solidFill>
              </a:rPr>
              <a:t>iron-ajax</a:t>
            </a:r>
            <a:r>
              <a:rPr lang="es-MX" b="1" dirty="0">
                <a:solidFill>
                  <a:srgbClr val="00B050"/>
                </a:solidFill>
              </a:rPr>
              <a:t>&gt;</a:t>
            </a:r>
          </a:p>
          <a:p>
            <a:r>
              <a:rPr lang="es-MX" dirty="0"/>
              <a:t>Ahora tenemos en la propiedad "cargando" el true/false dependiendo de si está o no esperando a recibir la respuesta. Algo muy sencillo sería usar esa propiedad dentro de un atributo </a:t>
            </a:r>
            <a:r>
              <a:rPr lang="es-MX" dirty="0" err="1"/>
              <a:t>hidden</a:t>
            </a:r>
            <a:r>
              <a:rPr lang="es-MX" dirty="0"/>
              <a:t> de una etiqueta que muestre el un mensaje de carga:</a:t>
            </a:r>
          </a:p>
          <a:p>
            <a:endParaRPr lang="es-MX" dirty="0"/>
          </a:p>
          <a:p>
            <a:r>
              <a:rPr lang="es-MX" b="1" dirty="0">
                <a:solidFill>
                  <a:srgbClr val="00B050"/>
                </a:solidFill>
              </a:rPr>
              <a:t>&lt;div </a:t>
            </a:r>
            <a:r>
              <a:rPr lang="es-MX" b="1" dirty="0" err="1">
                <a:solidFill>
                  <a:srgbClr val="00B050"/>
                </a:solidFill>
              </a:rPr>
              <a:t>hidden</a:t>
            </a:r>
            <a:r>
              <a:rPr lang="es-MX" b="1" dirty="0">
                <a:solidFill>
                  <a:srgbClr val="00B050"/>
                </a:solidFill>
              </a:rPr>
              <a:t>$="[[!cargando]]"&gt;Estamos cargando datos...&lt;/div&gt;</a:t>
            </a:r>
          </a:p>
        </p:txBody>
      </p:sp>
    </p:spTree>
    <p:extLst>
      <p:ext uri="{BB962C8B-B14F-4D97-AF65-F5344CB8AC3E}">
        <p14:creationId xmlns:p14="http://schemas.microsoft.com/office/powerpoint/2010/main" val="19302646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177304"/>
            <a:ext cx="9630044" cy="847149"/>
          </a:xfrm>
        </p:spPr>
        <p:txBody>
          <a:bodyPr/>
          <a:lstStyle/>
          <a:p>
            <a:r>
              <a:rPr lang="es-MX" sz="4000" b="1" dirty="0" smtClean="0"/>
              <a:t>Web </a:t>
            </a:r>
            <a:r>
              <a:rPr lang="es-MX" sz="4000" b="1" dirty="0" err="1" smtClean="0"/>
              <a:t>component</a:t>
            </a:r>
            <a:r>
              <a:rPr lang="es-MX" sz="4000" b="1" dirty="0" smtClean="0"/>
              <a:t> </a:t>
            </a:r>
            <a:r>
              <a:rPr lang="es-MX" sz="4000" b="1" dirty="0" err="1" smtClean="0"/>
              <a:t>iron-ajax</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1987" y="1333352"/>
            <a:ext cx="4651658" cy="369332"/>
          </a:xfrm>
          <a:prstGeom prst="rect">
            <a:avLst/>
          </a:prstGeom>
        </p:spPr>
        <p:txBody>
          <a:bodyPr wrap="none">
            <a:spAutoFit/>
          </a:bodyPr>
          <a:lstStyle/>
          <a:p>
            <a:r>
              <a:rPr lang="es-MX" b="1" dirty="0"/>
              <a:t>Ejemplo de componente que realiza Ajax</a:t>
            </a:r>
          </a:p>
        </p:txBody>
      </p:sp>
      <p:graphicFrame>
        <p:nvGraphicFramePr>
          <p:cNvPr id="3" name="Object 2"/>
          <p:cNvGraphicFramePr>
            <a:graphicFrameLocks noChangeAspect="1"/>
          </p:cNvGraphicFramePr>
          <p:nvPr>
            <p:extLst>
              <p:ext uri="{D42A27DB-BD31-4B8C-83A1-F6EECF244321}">
                <p14:modId xmlns:p14="http://schemas.microsoft.com/office/powerpoint/2010/main" val="3719272229"/>
              </p:ext>
            </p:extLst>
          </p:nvPr>
        </p:nvGraphicFramePr>
        <p:xfrm>
          <a:off x="3595104" y="2380933"/>
          <a:ext cx="2617439" cy="2208464"/>
        </p:xfrm>
        <a:graphic>
          <a:graphicData uri="http://schemas.openxmlformats.org/presentationml/2006/ole">
            <mc:AlternateContent xmlns:mc="http://schemas.openxmlformats.org/markup-compatibility/2006">
              <mc:Choice xmlns:v="urn:schemas-microsoft-com:vml" Requires="v">
                <p:oleObj spid="_x0000_s6164"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3595104" y="2380933"/>
                        <a:ext cx="2617439" cy="2208464"/>
                      </a:xfrm>
                      <a:prstGeom prst="rect">
                        <a:avLst/>
                      </a:prstGeom>
                    </p:spPr>
                  </p:pic>
                </p:oleObj>
              </mc:Fallback>
            </mc:AlternateContent>
          </a:graphicData>
        </a:graphic>
      </p:graphicFrame>
      <p:sp>
        <p:nvSpPr>
          <p:cNvPr id="5" name="TextBox 4"/>
          <p:cNvSpPr txBox="1"/>
          <p:nvPr/>
        </p:nvSpPr>
        <p:spPr>
          <a:xfrm>
            <a:off x="477640" y="4896624"/>
            <a:ext cx="11469807" cy="646331"/>
          </a:xfrm>
          <a:prstGeom prst="rect">
            <a:avLst/>
          </a:prstGeom>
          <a:noFill/>
        </p:spPr>
        <p:txBody>
          <a:bodyPr wrap="none" rtlCol="0">
            <a:spAutoFit/>
          </a:bodyPr>
          <a:lstStyle/>
          <a:p>
            <a:r>
              <a:rPr lang="es-MX" dirty="0" smtClean="0"/>
              <a:t>Para </a:t>
            </a:r>
            <a:r>
              <a:rPr lang="es-MX" dirty="0"/>
              <a:t>los </a:t>
            </a:r>
            <a:r>
              <a:rPr lang="es-MX" dirty="0" smtClean="0"/>
              <a:t>“</a:t>
            </a:r>
            <a:r>
              <a:rPr lang="es-MX" dirty="0" err="1" smtClean="0"/>
              <a:t>bower_components</a:t>
            </a:r>
            <a:r>
              <a:rPr lang="es-MX" dirty="0" smtClean="0"/>
              <a:t>”, se manda por correo carpeta comprimida, sobrescribir en la carpeta donde van</a:t>
            </a:r>
          </a:p>
          <a:p>
            <a:r>
              <a:rPr lang="es-MX" dirty="0" smtClean="0"/>
              <a:t>a crear el componente.</a:t>
            </a:r>
            <a:endParaRPr lang="es-MX" dirty="0"/>
          </a:p>
        </p:txBody>
      </p:sp>
    </p:spTree>
    <p:extLst>
      <p:ext uri="{BB962C8B-B14F-4D97-AF65-F5344CB8AC3E}">
        <p14:creationId xmlns:p14="http://schemas.microsoft.com/office/powerpoint/2010/main" val="3411688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704" y="1332037"/>
            <a:ext cx="10734708" cy="4247317"/>
          </a:xfrm>
          <a:prstGeom prst="rect">
            <a:avLst/>
          </a:prstGeom>
        </p:spPr>
        <p:txBody>
          <a:bodyPr wrap="square">
            <a:spAutoFit/>
          </a:bodyPr>
          <a:lstStyle/>
          <a:p>
            <a:r>
              <a:rPr lang="es-MX" dirty="0"/>
              <a:t>Este componente del catálogo de los elementos de </a:t>
            </a:r>
            <a:r>
              <a:rPr lang="es-MX" dirty="0" err="1"/>
              <a:t>Polymer</a:t>
            </a:r>
            <a:r>
              <a:rPr lang="es-MX" dirty="0"/>
              <a:t> baja a un nivel inferior que el </a:t>
            </a:r>
            <a:r>
              <a:rPr lang="es-MX" dirty="0" err="1"/>
              <a:t>iron-ajax</a:t>
            </a:r>
            <a:r>
              <a:rPr lang="es-MX" dirty="0"/>
              <a:t>, permitiendo ver otros datos sobre la solicitud recibida, que no te expone directamente el componente de más alto nivel </a:t>
            </a:r>
            <a:r>
              <a:rPr lang="es-MX" dirty="0" err="1"/>
              <a:t>iron-ajax</a:t>
            </a:r>
            <a:r>
              <a:rPr lang="es-MX" dirty="0"/>
              <a:t>.</a:t>
            </a:r>
          </a:p>
          <a:p>
            <a:endParaRPr lang="es-MX" dirty="0"/>
          </a:p>
          <a:p>
            <a:r>
              <a:rPr lang="es-MX" dirty="0"/>
              <a:t>Realmente, aunque podrías usarlo a él, sin necesidad de implementar </a:t>
            </a:r>
            <a:r>
              <a:rPr lang="es-MX" dirty="0" err="1"/>
              <a:t>iron-ajax</a:t>
            </a:r>
            <a:r>
              <a:rPr lang="es-MX" dirty="0"/>
              <a:t>, para hacer una solicitud, no es algo habitual. Sueles trabajar con </a:t>
            </a:r>
            <a:r>
              <a:rPr lang="es-MX" dirty="0" err="1"/>
              <a:t>iron-ajax</a:t>
            </a:r>
            <a:r>
              <a:rPr lang="es-MX" dirty="0"/>
              <a:t> o </a:t>
            </a:r>
            <a:r>
              <a:rPr lang="es-MX" dirty="0" err="1"/>
              <a:t>iron-form</a:t>
            </a:r>
            <a:r>
              <a:rPr lang="es-MX" dirty="0"/>
              <a:t> y, cuando tienes que examinar más a fondo la respuesta de la solicitud usarás </a:t>
            </a:r>
            <a:r>
              <a:rPr lang="es-MX" dirty="0" err="1"/>
              <a:t>iron-request</a:t>
            </a:r>
            <a:r>
              <a:rPr lang="es-MX" dirty="0"/>
              <a:t>. Realmente, como veremos a continuación, la operativa es bastante sencilla y el elemento </a:t>
            </a:r>
            <a:r>
              <a:rPr lang="es-MX" dirty="0" err="1"/>
              <a:t>iron-request</a:t>
            </a:r>
            <a:r>
              <a:rPr lang="es-MX" dirty="0"/>
              <a:t> aparecerá en tu vida de manera natural: </a:t>
            </a:r>
            <a:r>
              <a:rPr lang="es-MX" dirty="0" err="1"/>
              <a:t>Polymer</a:t>
            </a:r>
            <a:r>
              <a:rPr lang="es-MX" dirty="0"/>
              <a:t> te lo proporcionará automáticamente y nosotros lo usaremos para recibir datos que necesitemos de la solicitud.</a:t>
            </a:r>
          </a:p>
          <a:p>
            <a:endParaRPr lang="es-MX" dirty="0"/>
          </a:p>
          <a:p>
            <a:r>
              <a:rPr lang="es-MX" dirty="0"/>
              <a:t>Básicamente, </a:t>
            </a:r>
            <a:r>
              <a:rPr lang="es-MX" dirty="0" err="1"/>
              <a:t>Polymer</a:t>
            </a:r>
            <a:r>
              <a:rPr lang="es-MX" dirty="0"/>
              <a:t> te entrega el componente </a:t>
            </a:r>
            <a:r>
              <a:rPr lang="es-MX" dirty="0" err="1"/>
              <a:t>iron-request</a:t>
            </a:r>
            <a:r>
              <a:rPr lang="es-MX" dirty="0"/>
              <a:t> como parámetro al implementar un evento del componente </a:t>
            </a:r>
            <a:r>
              <a:rPr lang="es-MX" dirty="0" err="1"/>
              <a:t>iron-ajax</a:t>
            </a:r>
            <a:r>
              <a:rPr lang="es-MX" dirty="0"/>
              <a:t> o </a:t>
            </a:r>
            <a:r>
              <a:rPr lang="es-MX" dirty="0" err="1"/>
              <a:t>iron-form</a:t>
            </a:r>
            <a:r>
              <a:rPr lang="es-MX" dirty="0"/>
              <a:t> llamado "response". Es decir, dentro de un </a:t>
            </a:r>
            <a:r>
              <a:rPr lang="es-MX" dirty="0" err="1"/>
              <a:t>iron-ajax</a:t>
            </a:r>
            <a:r>
              <a:rPr lang="es-MX" dirty="0"/>
              <a:t> o </a:t>
            </a:r>
            <a:r>
              <a:rPr lang="es-MX" dirty="0" err="1"/>
              <a:t>iron-form</a:t>
            </a:r>
            <a:r>
              <a:rPr lang="es-MX" dirty="0"/>
              <a:t> podemos detectar eventos "response" y al escribir sus manejadores de eventos recibiremos como parámetro el propio evento y el componente </a:t>
            </a:r>
            <a:r>
              <a:rPr lang="es-MX" dirty="0" err="1"/>
              <a:t>iron-request</a:t>
            </a:r>
            <a:r>
              <a:rPr lang="es-MX" dirty="0"/>
              <a:t>.</a:t>
            </a:r>
          </a:p>
        </p:txBody>
      </p:sp>
    </p:spTree>
    <p:extLst>
      <p:ext uri="{BB962C8B-B14F-4D97-AF65-F5344CB8AC3E}">
        <p14:creationId xmlns:p14="http://schemas.microsoft.com/office/powerpoint/2010/main" val="1049051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63228" y="1332037"/>
            <a:ext cx="10530092" cy="2308324"/>
          </a:xfrm>
          <a:prstGeom prst="rect">
            <a:avLst/>
          </a:prstGeom>
        </p:spPr>
        <p:txBody>
          <a:bodyPr wrap="square">
            <a:spAutoFit/>
          </a:bodyPr>
          <a:lstStyle/>
          <a:p>
            <a:r>
              <a:rPr lang="es-MX" dirty="0"/>
              <a:t>Ejemplo de uso de </a:t>
            </a:r>
            <a:r>
              <a:rPr lang="es-MX" dirty="0" err="1" smtClean="0"/>
              <a:t>iron-request</a:t>
            </a:r>
            <a:endParaRPr lang="es-MX" dirty="0" smtClean="0"/>
          </a:p>
          <a:p>
            <a:endParaRPr lang="es-MX" dirty="0"/>
          </a:p>
          <a:p>
            <a:r>
              <a:rPr lang="es-MX" dirty="0"/>
              <a:t>Este componente se entenderá mejor con un vistazo a un ejemplo más complejo de solicitud Ajax. En este ejemplo enviaremos datos por POST a un servicio web, que lo que hace es recibirlos e insertarlos en un recurso de un API REST, devolviendo un código de HTTP y un cuerpo con el dato recién insertado.</a:t>
            </a:r>
          </a:p>
          <a:p>
            <a:endParaRPr lang="es-MX" dirty="0"/>
          </a:p>
          <a:p>
            <a:r>
              <a:rPr lang="es-MX" dirty="0"/>
              <a:t>Nuestro componente </a:t>
            </a:r>
            <a:r>
              <a:rPr lang="es-MX" dirty="0" err="1"/>
              <a:t>iron-ajax</a:t>
            </a:r>
            <a:r>
              <a:rPr lang="es-MX" dirty="0"/>
              <a:t> ahora tendrá una serie mayor de propiedades. </a:t>
            </a:r>
          </a:p>
        </p:txBody>
      </p:sp>
      <p:sp>
        <p:nvSpPr>
          <p:cNvPr id="5" name="Rectangle 4"/>
          <p:cNvSpPr/>
          <p:nvPr/>
        </p:nvSpPr>
        <p:spPr>
          <a:xfrm>
            <a:off x="2771980" y="3743069"/>
            <a:ext cx="6118225" cy="2585323"/>
          </a:xfrm>
          <a:prstGeom prst="rect">
            <a:avLst/>
          </a:prstGeom>
        </p:spPr>
        <p:txBody>
          <a:bodyPr>
            <a:spAutoFit/>
          </a:bodyPr>
          <a:lstStyle/>
          <a:p>
            <a:r>
              <a:rPr lang="es-MX" b="1" dirty="0">
                <a:solidFill>
                  <a:srgbClr val="00B050"/>
                </a:solidFill>
              </a:rPr>
              <a:t>&lt;</a:t>
            </a:r>
            <a:r>
              <a:rPr lang="es-MX" b="1" dirty="0" err="1">
                <a:solidFill>
                  <a:srgbClr val="00B050"/>
                </a:solidFill>
              </a:rPr>
              <a:t>iron-ajax</a:t>
            </a:r>
            <a:endParaRPr lang="es-MX" b="1" dirty="0">
              <a:solidFill>
                <a:srgbClr val="00B050"/>
              </a:solidFill>
            </a:endParaRPr>
          </a:p>
          <a:p>
            <a:r>
              <a:rPr lang="es-MX" b="1" dirty="0">
                <a:solidFill>
                  <a:srgbClr val="00B050"/>
                </a:solidFill>
              </a:rPr>
              <a:t>  id="</a:t>
            </a:r>
            <a:r>
              <a:rPr lang="es-MX" b="1" dirty="0" err="1">
                <a:solidFill>
                  <a:srgbClr val="00B050"/>
                </a:solidFill>
              </a:rPr>
              <a:t>elajax</a:t>
            </a:r>
            <a:r>
              <a:rPr lang="es-MX" b="1" dirty="0">
                <a:solidFill>
                  <a:srgbClr val="00B050"/>
                </a:solidFill>
              </a:rPr>
              <a:t>"</a:t>
            </a:r>
          </a:p>
          <a:p>
            <a:r>
              <a:rPr lang="es-MX" b="1" dirty="0">
                <a:solidFill>
                  <a:srgbClr val="00B050"/>
                </a:solidFill>
              </a:rPr>
              <a:t>  </a:t>
            </a:r>
            <a:r>
              <a:rPr lang="es-MX" b="1" dirty="0" err="1">
                <a:solidFill>
                  <a:srgbClr val="00B050"/>
                </a:solidFill>
              </a:rPr>
              <a:t>url</a:t>
            </a:r>
            <a:r>
              <a:rPr lang="es-MX" b="1" dirty="0">
                <a:solidFill>
                  <a:srgbClr val="00B050"/>
                </a:solidFill>
              </a:rPr>
              <a:t>="http://jsonplaceholder.typicode.com/</a:t>
            </a:r>
            <a:r>
              <a:rPr lang="es-MX" b="1" dirty="0" err="1">
                <a:solidFill>
                  <a:srgbClr val="00B050"/>
                </a:solidFill>
              </a:rPr>
              <a:t>posts</a:t>
            </a:r>
            <a:r>
              <a:rPr lang="es-MX" b="1" dirty="0">
                <a:solidFill>
                  <a:srgbClr val="00B050"/>
                </a:solidFill>
              </a:rPr>
              <a:t>"</a:t>
            </a:r>
          </a:p>
          <a:p>
            <a:r>
              <a:rPr lang="es-MX" b="1" dirty="0">
                <a:solidFill>
                  <a:srgbClr val="00B050"/>
                </a:solidFill>
              </a:rPr>
              <a:t>  </a:t>
            </a:r>
            <a:r>
              <a:rPr lang="es-MX" b="1" dirty="0" err="1">
                <a:solidFill>
                  <a:srgbClr val="00B050"/>
                </a:solidFill>
              </a:rPr>
              <a:t>handle</a:t>
            </a:r>
            <a:r>
              <a:rPr lang="es-MX" b="1" dirty="0">
                <a:solidFill>
                  <a:srgbClr val="00B050"/>
                </a:solidFill>
              </a:rPr>
              <a:t>-as="</a:t>
            </a:r>
            <a:r>
              <a:rPr lang="es-MX" b="1" dirty="0" err="1">
                <a:solidFill>
                  <a:srgbClr val="00B050"/>
                </a:solidFill>
              </a:rPr>
              <a:t>json</a:t>
            </a:r>
            <a:r>
              <a:rPr lang="es-MX" b="1" dirty="0">
                <a:solidFill>
                  <a:srgbClr val="00B050"/>
                </a:solidFill>
              </a:rPr>
              <a:t>"</a:t>
            </a:r>
          </a:p>
          <a:p>
            <a:r>
              <a:rPr lang="es-MX" b="1" dirty="0">
                <a:solidFill>
                  <a:srgbClr val="00B050"/>
                </a:solidFill>
              </a:rPr>
              <a:t>  </a:t>
            </a:r>
            <a:r>
              <a:rPr lang="es-MX" b="1" dirty="0" err="1">
                <a:solidFill>
                  <a:srgbClr val="00B050"/>
                </a:solidFill>
              </a:rPr>
              <a:t>loading</a:t>
            </a:r>
            <a:r>
              <a:rPr lang="es-MX" b="1" dirty="0">
                <a:solidFill>
                  <a:srgbClr val="00B050"/>
                </a:solidFill>
              </a:rPr>
              <a:t>="{{cargando}}"</a:t>
            </a:r>
          </a:p>
          <a:p>
            <a:r>
              <a:rPr lang="es-MX" b="1" dirty="0">
                <a:solidFill>
                  <a:srgbClr val="00B050"/>
                </a:solidFill>
              </a:rPr>
              <a:t>  </a:t>
            </a:r>
            <a:r>
              <a:rPr lang="es-MX" b="1" dirty="0" err="1">
                <a:solidFill>
                  <a:srgbClr val="00B050"/>
                </a:solidFill>
              </a:rPr>
              <a:t>method</a:t>
            </a:r>
            <a:r>
              <a:rPr lang="es-MX" b="1" dirty="0">
                <a:solidFill>
                  <a:srgbClr val="00B050"/>
                </a:solidFill>
              </a:rPr>
              <a:t>="POST"</a:t>
            </a:r>
          </a:p>
          <a:p>
            <a:r>
              <a:rPr lang="es-MX" b="1" dirty="0">
                <a:solidFill>
                  <a:srgbClr val="00B050"/>
                </a:solidFill>
              </a:rPr>
              <a:t>  </a:t>
            </a:r>
            <a:r>
              <a:rPr lang="es-MX" b="1" dirty="0" err="1">
                <a:solidFill>
                  <a:srgbClr val="00B050"/>
                </a:solidFill>
              </a:rPr>
              <a:t>content-type</a:t>
            </a:r>
            <a:r>
              <a:rPr lang="es-MX" b="1" dirty="0">
                <a:solidFill>
                  <a:srgbClr val="00B050"/>
                </a:solidFill>
              </a:rPr>
              <a:t>="</a:t>
            </a:r>
            <a:r>
              <a:rPr lang="es-MX" b="1" dirty="0" err="1">
                <a:solidFill>
                  <a:srgbClr val="00B050"/>
                </a:solidFill>
              </a:rPr>
              <a:t>application</a:t>
            </a:r>
            <a:r>
              <a:rPr lang="es-MX" b="1" dirty="0">
                <a:solidFill>
                  <a:srgbClr val="00B050"/>
                </a:solidFill>
              </a:rPr>
              <a:t>/</a:t>
            </a:r>
            <a:r>
              <a:rPr lang="es-MX" b="1" dirty="0" err="1">
                <a:solidFill>
                  <a:srgbClr val="00B050"/>
                </a:solidFill>
              </a:rPr>
              <a:t>json</a:t>
            </a:r>
            <a:r>
              <a:rPr lang="es-MX" b="1" dirty="0">
                <a:solidFill>
                  <a:srgbClr val="00B050"/>
                </a:solidFill>
              </a:rPr>
              <a:t>"</a:t>
            </a:r>
          </a:p>
          <a:p>
            <a:r>
              <a:rPr lang="es-MX" b="1" dirty="0">
                <a:solidFill>
                  <a:srgbClr val="00B050"/>
                </a:solidFill>
              </a:rPr>
              <a:t>  </a:t>
            </a:r>
            <a:r>
              <a:rPr lang="es-MX" b="1" dirty="0" err="1">
                <a:solidFill>
                  <a:srgbClr val="00B050"/>
                </a:solidFill>
              </a:rPr>
              <a:t>on</a:t>
            </a:r>
            <a:r>
              <a:rPr lang="es-MX" b="1" dirty="0">
                <a:solidFill>
                  <a:srgbClr val="00B050"/>
                </a:solidFill>
              </a:rPr>
              <a:t>-response="</a:t>
            </a:r>
            <a:r>
              <a:rPr lang="es-MX" b="1" dirty="0" err="1">
                <a:solidFill>
                  <a:srgbClr val="00B050"/>
                </a:solidFill>
              </a:rPr>
              <a:t>respuestaRecibida</a:t>
            </a:r>
            <a:r>
              <a:rPr lang="es-MX" b="1" dirty="0">
                <a:solidFill>
                  <a:srgbClr val="00B050"/>
                </a:solidFill>
              </a:rPr>
              <a:t>"</a:t>
            </a:r>
          </a:p>
          <a:p>
            <a:r>
              <a:rPr lang="es-MX" b="1" dirty="0">
                <a:solidFill>
                  <a:srgbClr val="00B050"/>
                </a:solidFill>
              </a:rPr>
              <a:t>&gt;&lt;/</a:t>
            </a:r>
            <a:r>
              <a:rPr lang="es-MX" b="1" dirty="0" err="1">
                <a:solidFill>
                  <a:srgbClr val="00B050"/>
                </a:solidFill>
              </a:rPr>
              <a:t>iron-ajax</a:t>
            </a:r>
            <a:r>
              <a:rPr lang="es-MX" b="1" dirty="0">
                <a:solidFill>
                  <a:srgbClr val="00B050"/>
                </a:solidFill>
              </a:rPr>
              <a:t>&gt;</a:t>
            </a:r>
          </a:p>
        </p:txBody>
      </p:sp>
    </p:spTree>
    <p:extLst>
      <p:ext uri="{BB962C8B-B14F-4D97-AF65-F5344CB8AC3E}">
        <p14:creationId xmlns:p14="http://schemas.microsoft.com/office/powerpoint/2010/main" val="2209014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Notify</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56361" y="1355418"/>
            <a:ext cx="10879162" cy="5078313"/>
          </a:xfrm>
          <a:prstGeom prst="rect">
            <a:avLst/>
          </a:prstGeom>
        </p:spPr>
        <p:txBody>
          <a:bodyPr wrap="square">
            <a:spAutoFit/>
          </a:bodyPr>
          <a:lstStyle/>
          <a:p>
            <a:r>
              <a:rPr lang="es-MX" b="1" dirty="0"/>
              <a:t>Cuándo usar </a:t>
            </a:r>
            <a:r>
              <a:rPr lang="es-MX" b="1" dirty="0" err="1" smtClean="0"/>
              <a:t>notify</a:t>
            </a:r>
            <a:endParaRPr lang="es-MX" b="1" dirty="0" smtClean="0"/>
          </a:p>
          <a:p>
            <a:endParaRPr lang="es-MX" b="1" dirty="0"/>
          </a:p>
          <a:p>
            <a:r>
              <a:rPr lang="es-MX" dirty="0" err="1"/>
              <a:t>Notify</a:t>
            </a:r>
            <a:r>
              <a:rPr lang="es-MX" dirty="0"/>
              <a:t> es una configuración que no se debería usar, a no ser que realmente sea necesaria. Si el componente no necesita comunicarse con el padre para nada, entonces no tiene sentido usar </a:t>
            </a:r>
            <a:r>
              <a:rPr lang="es-MX" dirty="0" err="1"/>
              <a:t>notify</a:t>
            </a:r>
            <a:r>
              <a:rPr lang="es-MX" dirty="0"/>
              <a:t>. Solo en el caso que el componente necesite comunicar con el padre tendría sentido configurar alguna de sus propiedades con </a:t>
            </a:r>
            <a:r>
              <a:rPr lang="es-MX" dirty="0" err="1"/>
              <a:t>notify</a:t>
            </a:r>
            <a:r>
              <a:rPr lang="es-MX" dirty="0"/>
              <a:t> a true, pero aún así no siempre será la mejor opción.</a:t>
            </a:r>
          </a:p>
          <a:p>
            <a:endParaRPr lang="es-MX" dirty="0"/>
          </a:p>
          <a:p>
            <a:r>
              <a:rPr lang="es-MX" dirty="0"/>
              <a:t>Imagina un componente que es un banner por el que rotan varias imágenes, o unos textos que parpadean alternando el mensaje que se visualiza. Ese banner lo colocas en la página, para adornar y quizás no necesita decirle nada al padre. Va cambiando y punto. Si se hace clic sobre el banner se podría accionar un enlace, usando una simple etiqueta A, pero no se necesita avisar al padre de nada en concreto. Entonces, obviamente, no tendrá sentido usar </a:t>
            </a:r>
            <a:r>
              <a:rPr lang="es-MX" dirty="0" err="1"/>
              <a:t>notify</a:t>
            </a:r>
            <a:r>
              <a:rPr lang="es-MX" dirty="0"/>
              <a:t>.</a:t>
            </a:r>
          </a:p>
          <a:p>
            <a:endParaRPr lang="es-MX" dirty="0"/>
          </a:p>
          <a:p>
            <a:r>
              <a:rPr lang="es-MX" dirty="0"/>
              <a:t>Ahora piensa en un componente algo diferente, por ejemplo un campo de formulario para escribir una clave, que te indica la fortaleza de esa clave. Ese campo de formulario lo puedes hacer mediante un componente que podría llamarse "clave-segura". Al usar ese componente comúnmente se colocará dentro de un formulario, que puede tener otra serie de campos creando una jerarquía de elementos como podría ser la que tienes en la imagen:</a:t>
            </a:r>
          </a:p>
        </p:txBody>
      </p:sp>
    </p:spTree>
    <p:extLst>
      <p:ext uri="{BB962C8B-B14F-4D97-AF65-F5344CB8AC3E}">
        <p14:creationId xmlns:p14="http://schemas.microsoft.com/office/powerpoint/2010/main" val="1180063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436859"/>
            <a:ext cx="10734708" cy="3970318"/>
          </a:xfrm>
          <a:prstGeom prst="rect">
            <a:avLst/>
          </a:prstGeom>
        </p:spPr>
        <p:txBody>
          <a:bodyPr wrap="square">
            <a:spAutoFit/>
          </a:bodyPr>
          <a:lstStyle/>
          <a:p>
            <a:r>
              <a:rPr lang="es-MX" b="1" dirty="0"/>
              <a:t>Los atributos nuevos que estamos usando son los siguientes:</a:t>
            </a:r>
          </a:p>
          <a:p>
            <a:endParaRPr lang="es-MX" dirty="0"/>
          </a:p>
          <a:p>
            <a:r>
              <a:rPr lang="es-MX" b="1" dirty="0" err="1"/>
              <a:t>method</a:t>
            </a:r>
            <a:r>
              <a:rPr lang="es-MX" b="1" dirty="0"/>
              <a:t>: </a:t>
            </a:r>
            <a:r>
              <a:rPr lang="es-MX" dirty="0"/>
              <a:t>indica el método de la solicitud (POST, GET, PUT</a:t>
            </a:r>
            <a:r>
              <a:rPr lang="es-MX" dirty="0" smtClean="0"/>
              <a:t>…).</a:t>
            </a:r>
          </a:p>
          <a:p>
            <a:endParaRPr lang="es-MX" dirty="0"/>
          </a:p>
          <a:p>
            <a:r>
              <a:rPr lang="es-MX" b="1" dirty="0" err="1"/>
              <a:t>content-type</a:t>
            </a:r>
            <a:r>
              <a:rPr lang="es-MX" b="1" dirty="0"/>
              <a:t>: </a:t>
            </a:r>
            <a:r>
              <a:rPr lang="es-MX" dirty="0"/>
              <a:t>permite indicar el tipo de información que estamos incluyendo en el cuerpo de la solicitud. En este caso enviaremos en el cuerpo un JSON del dato que deseamos insertar</a:t>
            </a:r>
            <a:r>
              <a:rPr lang="es-MX" dirty="0" smtClean="0"/>
              <a:t>.</a:t>
            </a:r>
          </a:p>
          <a:p>
            <a:endParaRPr lang="es-MX" dirty="0"/>
          </a:p>
          <a:p>
            <a:r>
              <a:rPr lang="es-MX" b="1" dirty="0" err="1"/>
              <a:t>on</a:t>
            </a:r>
            <a:r>
              <a:rPr lang="es-MX" b="1" dirty="0"/>
              <a:t>-response: </a:t>
            </a:r>
            <a:r>
              <a:rPr lang="es-MX" dirty="0"/>
              <a:t>esta es la declaración de un manejador de eventos que vamos a ejecutar cuando se reciba la respuesta del servidor</a:t>
            </a:r>
            <a:r>
              <a:rPr lang="es-MX" dirty="0" smtClean="0"/>
              <a:t>.</a:t>
            </a:r>
          </a:p>
          <a:p>
            <a:endParaRPr lang="es-MX" dirty="0"/>
          </a:p>
          <a:p>
            <a:r>
              <a:rPr lang="es-MX" b="1" dirty="0" err="1"/>
              <a:t>body</a:t>
            </a:r>
            <a:r>
              <a:rPr lang="es-MX" b="1" dirty="0"/>
              <a:t>: </a:t>
            </a:r>
            <a:r>
              <a:rPr lang="es-MX" dirty="0"/>
              <a:t>este atributo no lo estamos usando en el anterior código, pero la propiedad en si la vamos a usar en nuestro ejemplo. En ella indicamos el cuerpo de la </a:t>
            </a:r>
            <a:r>
              <a:rPr lang="es-MX" dirty="0" err="1"/>
              <a:t>solicidut</a:t>
            </a:r>
            <a:r>
              <a:rPr lang="es-MX" dirty="0"/>
              <a:t> HTTP, que se usa por ejemplo en el caso de enviar por post un dato al servidor. Ese dato lo vamos a cargar de manera imperativa, desde </a:t>
            </a:r>
            <a:r>
              <a:rPr lang="es-MX" dirty="0" err="1"/>
              <a:t>Javascript</a:t>
            </a:r>
            <a:r>
              <a:rPr lang="es-MX" dirty="0"/>
              <a:t>, más tarde en este ejemplo.</a:t>
            </a:r>
          </a:p>
        </p:txBody>
      </p:sp>
      <p:sp>
        <p:nvSpPr>
          <p:cNvPr id="3" name="Rectangle 2"/>
          <p:cNvSpPr/>
          <p:nvPr/>
        </p:nvSpPr>
        <p:spPr>
          <a:xfrm>
            <a:off x="872612" y="5580509"/>
            <a:ext cx="10359768" cy="646331"/>
          </a:xfrm>
          <a:prstGeom prst="rect">
            <a:avLst/>
          </a:prstGeom>
        </p:spPr>
        <p:txBody>
          <a:bodyPr wrap="square">
            <a:spAutoFit/>
          </a:bodyPr>
          <a:lstStyle/>
          <a:p>
            <a:r>
              <a:rPr lang="es-MX" dirty="0"/>
              <a:t>Nota: Observa que estamos usando un servicio web que trabaja como un API REST. Vamos a insertar datos en el recurso http://jsonplaceholder.typicode.com/posts</a:t>
            </a:r>
          </a:p>
        </p:txBody>
      </p:sp>
    </p:spTree>
    <p:extLst>
      <p:ext uri="{BB962C8B-B14F-4D97-AF65-F5344CB8AC3E}">
        <p14:creationId xmlns:p14="http://schemas.microsoft.com/office/powerpoint/2010/main" val="4278294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341022"/>
            <a:ext cx="10009112" cy="923330"/>
          </a:xfrm>
          <a:prstGeom prst="rect">
            <a:avLst/>
          </a:prstGeom>
        </p:spPr>
        <p:txBody>
          <a:bodyPr wrap="square">
            <a:spAutoFit/>
          </a:bodyPr>
          <a:lstStyle/>
          <a:p>
            <a:r>
              <a:rPr lang="es-MX" dirty="0"/>
              <a:t>Tendremos por otra parte un elemento en la página, que si lo pulsamos llamará al método que ejecutará la solicitud Ajax</a:t>
            </a:r>
            <a:r>
              <a:rPr lang="es-MX" dirty="0" smtClean="0"/>
              <a:t>. Para el ejemplo no se uso con la etiqueta &lt;div&gt;, se llamo con el </a:t>
            </a:r>
          </a:p>
          <a:p>
            <a:r>
              <a:rPr lang="es-MX" dirty="0" smtClean="0"/>
              <a:t>Evento </a:t>
            </a:r>
            <a:r>
              <a:rPr lang="es-MX" dirty="0" err="1" smtClean="0"/>
              <a:t>on-click</a:t>
            </a:r>
            <a:r>
              <a:rPr lang="es-MX" dirty="0" smtClean="0"/>
              <a:t> de un </a:t>
            </a:r>
            <a:r>
              <a:rPr lang="es-MX" dirty="0" err="1" smtClean="0"/>
              <a:t>button</a:t>
            </a:r>
            <a:r>
              <a:rPr lang="es-MX" dirty="0" smtClean="0"/>
              <a:t>.</a:t>
            </a:r>
            <a:endParaRPr lang="es-MX" dirty="0"/>
          </a:p>
        </p:txBody>
      </p:sp>
      <p:sp>
        <p:nvSpPr>
          <p:cNvPr id="3" name="Rectangle 2"/>
          <p:cNvSpPr/>
          <p:nvPr/>
        </p:nvSpPr>
        <p:spPr>
          <a:xfrm>
            <a:off x="935236" y="2556173"/>
            <a:ext cx="6118225" cy="923330"/>
          </a:xfrm>
          <a:prstGeom prst="rect">
            <a:avLst/>
          </a:prstGeom>
        </p:spPr>
        <p:txBody>
          <a:bodyPr>
            <a:spAutoFit/>
          </a:bodyPr>
          <a:lstStyle/>
          <a:p>
            <a:r>
              <a:rPr lang="es-MX" b="1" dirty="0">
                <a:solidFill>
                  <a:srgbClr val="00B050"/>
                </a:solidFill>
              </a:rPr>
              <a:t>&lt;div </a:t>
            </a:r>
            <a:r>
              <a:rPr lang="es-MX" b="1" dirty="0" err="1">
                <a:solidFill>
                  <a:srgbClr val="00B050"/>
                </a:solidFill>
              </a:rPr>
              <a:t>on-tap</a:t>
            </a:r>
            <a:r>
              <a:rPr lang="es-MX" b="1" dirty="0">
                <a:solidFill>
                  <a:srgbClr val="00B050"/>
                </a:solidFill>
              </a:rPr>
              <a:t>="guardar"&gt;</a:t>
            </a:r>
          </a:p>
          <a:p>
            <a:r>
              <a:rPr lang="es-MX" b="1" dirty="0">
                <a:solidFill>
                  <a:srgbClr val="00B050"/>
                </a:solidFill>
              </a:rPr>
              <a:t>  Guardar post!</a:t>
            </a:r>
          </a:p>
          <a:p>
            <a:r>
              <a:rPr lang="es-MX" b="1" dirty="0">
                <a:solidFill>
                  <a:srgbClr val="00B050"/>
                </a:solidFill>
              </a:rPr>
              <a:t>&lt;/div&gt;</a:t>
            </a:r>
          </a:p>
        </p:txBody>
      </p:sp>
      <p:sp>
        <p:nvSpPr>
          <p:cNvPr id="5" name="Rectangle 4"/>
          <p:cNvSpPr/>
          <p:nvPr/>
        </p:nvSpPr>
        <p:spPr>
          <a:xfrm>
            <a:off x="785704" y="3771324"/>
            <a:ext cx="10607616" cy="1200329"/>
          </a:xfrm>
          <a:prstGeom prst="rect">
            <a:avLst/>
          </a:prstGeom>
        </p:spPr>
        <p:txBody>
          <a:bodyPr wrap="square">
            <a:spAutoFit/>
          </a:bodyPr>
          <a:lstStyle/>
          <a:p>
            <a:r>
              <a:rPr lang="es-MX" dirty="0"/>
              <a:t>Nuestro método guardar será encargado de ejecutarse al hacer </a:t>
            </a:r>
            <a:r>
              <a:rPr lang="es-MX" dirty="0" err="1"/>
              <a:t>tap</a:t>
            </a:r>
            <a:r>
              <a:rPr lang="es-MX" dirty="0"/>
              <a:t> sobre el elemento DIV anterior. Aquí realizamos un uso del componente </a:t>
            </a:r>
            <a:r>
              <a:rPr lang="es-MX" dirty="0" err="1"/>
              <a:t>iron-ajax</a:t>
            </a:r>
            <a:r>
              <a:rPr lang="es-MX" dirty="0"/>
              <a:t>, en el que se cargará un dato en el cuerpo de la solicitud HTTP, usando la propiedad "</a:t>
            </a:r>
            <a:r>
              <a:rPr lang="es-MX" dirty="0" err="1"/>
              <a:t>body</a:t>
            </a:r>
            <a:r>
              <a:rPr lang="es-MX" dirty="0"/>
              <a:t>" que hemos comentado antes. Además luego lanzamos la solicitud con el método </a:t>
            </a:r>
            <a:r>
              <a:rPr lang="es-MX" dirty="0" err="1"/>
              <a:t>generateRequest</a:t>
            </a:r>
            <a:r>
              <a:rPr lang="es-MX" dirty="0"/>
              <a:t>() del componente </a:t>
            </a:r>
            <a:r>
              <a:rPr lang="es-MX" dirty="0" err="1"/>
              <a:t>iron-ajax</a:t>
            </a:r>
            <a:r>
              <a:rPr lang="es-MX" dirty="0"/>
              <a:t>.</a:t>
            </a:r>
          </a:p>
        </p:txBody>
      </p:sp>
    </p:spTree>
    <p:extLst>
      <p:ext uri="{BB962C8B-B14F-4D97-AF65-F5344CB8AC3E}">
        <p14:creationId xmlns:p14="http://schemas.microsoft.com/office/powerpoint/2010/main" val="3782004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1007244" y="1297577"/>
            <a:ext cx="6118225" cy="2585323"/>
          </a:xfrm>
          <a:prstGeom prst="rect">
            <a:avLst/>
          </a:prstGeom>
        </p:spPr>
        <p:txBody>
          <a:bodyPr>
            <a:spAutoFit/>
          </a:bodyPr>
          <a:lstStyle/>
          <a:p>
            <a:r>
              <a:rPr lang="es-MX" b="1" dirty="0">
                <a:solidFill>
                  <a:srgbClr val="00B050"/>
                </a:solidFill>
              </a:rPr>
              <a:t>guardar: </a:t>
            </a:r>
            <a:r>
              <a:rPr lang="es-MX" b="1" dirty="0" err="1">
                <a:solidFill>
                  <a:srgbClr val="00B050"/>
                </a:solidFill>
              </a:rPr>
              <a:t>function</a:t>
            </a:r>
            <a:r>
              <a:rPr lang="es-MX" b="1" dirty="0">
                <a:solidFill>
                  <a:srgbClr val="00B050"/>
                </a:solidFill>
              </a:rPr>
              <a:t>() {</a:t>
            </a:r>
          </a:p>
          <a:p>
            <a:r>
              <a:rPr lang="es-MX" b="1" dirty="0">
                <a:solidFill>
                  <a:srgbClr val="00B050"/>
                </a:solidFill>
              </a:rPr>
              <a:t>  </a:t>
            </a:r>
            <a:r>
              <a:rPr lang="es-MX" b="1" dirty="0" err="1">
                <a:solidFill>
                  <a:srgbClr val="00B050"/>
                </a:solidFill>
              </a:rPr>
              <a:t>var</a:t>
            </a:r>
            <a:r>
              <a:rPr lang="es-MX" b="1" dirty="0">
                <a:solidFill>
                  <a:srgbClr val="00B050"/>
                </a:solidFill>
              </a:rPr>
              <a:t> </a:t>
            </a:r>
            <a:r>
              <a:rPr lang="es-MX" b="1" dirty="0" err="1">
                <a:solidFill>
                  <a:srgbClr val="00B050"/>
                </a:solidFill>
              </a:rPr>
              <a:t>obj</a:t>
            </a:r>
            <a:r>
              <a:rPr lang="es-MX" b="1" dirty="0">
                <a:solidFill>
                  <a:srgbClr val="00B050"/>
                </a:solidFill>
              </a:rPr>
              <a:t> = {</a:t>
            </a:r>
          </a:p>
          <a:p>
            <a:r>
              <a:rPr lang="es-MX" b="1" dirty="0">
                <a:solidFill>
                  <a:srgbClr val="00B050"/>
                </a:solidFill>
              </a:rPr>
              <a:t>    </a:t>
            </a:r>
            <a:r>
              <a:rPr lang="es-MX" b="1" dirty="0" err="1">
                <a:solidFill>
                  <a:srgbClr val="00B050"/>
                </a:solidFill>
              </a:rPr>
              <a:t>title</a:t>
            </a:r>
            <a:r>
              <a:rPr lang="es-MX" b="1" dirty="0">
                <a:solidFill>
                  <a:srgbClr val="00B050"/>
                </a:solidFill>
              </a:rPr>
              <a:t>: 'Título de un post',</a:t>
            </a:r>
          </a:p>
          <a:p>
            <a:r>
              <a:rPr lang="es-MX" b="1" dirty="0">
                <a:solidFill>
                  <a:srgbClr val="00B050"/>
                </a:solidFill>
              </a:rPr>
              <a:t>    </a:t>
            </a:r>
            <a:r>
              <a:rPr lang="es-MX" b="1" dirty="0" err="1">
                <a:solidFill>
                  <a:srgbClr val="00B050"/>
                </a:solidFill>
              </a:rPr>
              <a:t>body</a:t>
            </a:r>
            <a:r>
              <a:rPr lang="es-MX" b="1" dirty="0">
                <a:solidFill>
                  <a:srgbClr val="00B050"/>
                </a:solidFill>
              </a:rPr>
              <a:t>: 'Este es el cuerpo de un post',</a:t>
            </a:r>
          </a:p>
          <a:p>
            <a:r>
              <a:rPr lang="es-MX" b="1" dirty="0">
                <a:solidFill>
                  <a:srgbClr val="00B050"/>
                </a:solidFill>
              </a:rPr>
              <a:t>    </a:t>
            </a:r>
            <a:r>
              <a:rPr lang="es-MX" b="1" dirty="0" err="1">
                <a:solidFill>
                  <a:srgbClr val="00B050"/>
                </a:solidFill>
              </a:rPr>
              <a:t>userId</a:t>
            </a:r>
            <a:r>
              <a:rPr lang="es-MX" b="1" dirty="0">
                <a:solidFill>
                  <a:srgbClr val="00B050"/>
                </a:solidFill>
              </a:rPr>
              <a:t>: 1</a:t>
            </a:r>
          </a:p>
          <a:p>
            <a:r>
              <a:rPr lang="es-MX" b="1" dirty="0">
                <a:solidFill>
                  <a:srgbClr val="00B050"/>
                </a:solidFill>
              </a:rPr>
              <a:t>  };</a:t>
            </a:r>
          </a:p>
          <a:p>
            <a:r>
              <a:rPr lang="es-MX" b="1" dirty="0">
                <a:solidFill>
                  <a:srgbClr val="00B050"/>
                </a:solidFill>
              </a:rPr>
              <a:t>  </a:t>
            </a:r>
            <a:r>
              <a:rPr lang="es-MX" b="1" dirty="0" err="1">
                <a:solidFill>
                  <a:srgbClr val="00B050"/>
                </a:solidFill>
              </a:rPr>
              <a:t>this</a:t>
            </a:r>
            <a:r>
              <a:rPr lang="es-MX" b="1" dirty="0">
                <a:solidFill>
                  <a:srgbClr val="00B050"/>
                </a:solidFill>
              </a:rPr>
              <a:t>.$.</a:t>
            </a:r>
            <a:r>
              <a:rPr lang="es-MX" b="1" dirty="0" err="1">
                <a:solidFill>
                  <a:srgbClr val="00B050"/>
                </a:solidFill>
              </a:rPr>
              <a:t>elajax.body</a:t>
            </a:r>
            <a:r>
              <a:rPr lang="es-MX" b="1" dirty="0">
                <a:solidFill>
                  <a:srgbClr val="00B050"/>
                </a:solidFill>
              </a:rPr>
              <a:t> = </a:t>
            </a:r>
            <a:r>
              <a:rPr lang="es-MX" b="1" dirty="0" err="1">
                <a:solidFill>
                  <a:srgbClr val="00B050"/>
                </a:solidFill>
              </a:rPr>
              <a:t>obj</a:t>
            </a:r>
            <a:r>
              <a:rPr lang="es-MX" b="1" dirty="0">
                <a:solidFill>
                  <a:srgbClr val="00B050"/>
                </a:solidFill>
              </a:rPr>
              <a:t>;</a:t>
            </a:r>
          </a:p>
          <a:p>
            <a:r>
              <a:rPr lang="es-MX" b="1" dirty="0">
                <a:solidFill>
                  <a:srgbClr val="00B050"/>
                </a:solidFill>
              </a:rPr>
              <a:t>  </a:t>
            </a:r>
            <a:r>
              <a:rPr lang="es-MX" b="1" dirty="0" err="1">
                <a:solidFill>
                  <a:srgbClr val="00B050"/>
                </a:solidFill>
              </a:rPr>
              <a:t>this</a:t>
            </a:r>
            <a:r>
              <a:rPr lang="es-MX" b="1" dirty="0">
                <a:solidFill>
                  <a:srgbClr val="00B050"/>
                </a:solidFill>
              </a:rPr>
              <a:t>.$.</a:t>
            </a:r>
            <a:r>
              <a:rPr lang="es-MX" b="1" dirty="0" err="1">
                <a:solidFill>
                  <a:srgbClr val="00B050"/>
                </a:solidFill>
              </a:rPr>
              <a:t>elajax.generateRequest</a:t>
            </a:r>
            <a:r>
              <a:rPr lang="es-MX" b="1" dirty="0">
                <a:solidFill>
                  <a:srgbClr val="00B050"/>
                </a:solidFill>
              </a:rPr>
              <a:t>();</a:t>
            </a:r>
          </a:p>
          <a:p>
            <a:r>
              <a:rPr lang="es-MX" b="1" dirty="0">
                <a:solidFill>
                  <a:srgbClr val="00B050"/>
                </a:solidFill>
              </a:rPr>
              <a:t>},</a:t>
            </a:r>
          </a:p>
        </p:txBody>
      </p:sp>
      <p:sp>
        <p:nvSpPr>
          <p:cNvPr id="3" name="Rectangle 2"/>
          <p:cNvSpPr/>
          <p:nvPr/>
        </p:nvSpPr>
        <p:spPr>
          <a:xfrm>
            <a:off x="618900" y="3995003"/>
            <a:ext cx="10691018" cy="2585323"/>
          </a:xfrm>
          <a:prstGeom prst="rect">
            <a:avLst/>
          </a:prstGeom>
        </p:spPr>
        <p:txBody>
          <a:bodyPr wrap="square">
            <a:spAutoFit/>
          </a:bodyPr>
          <a:lstStyle/>
          <a:p>
            <a:r>
              <a:rPr lang="es-MX" dirty="0"/>
              <a:t>Esa solicitud se ejecutará entonces, gracias al comportamiento del </a:t>
            </a:r>
            <a:r>
              <a:rPr lang="es-MX" dirty="0" err="1"/>
              <a:t>iron-ajax</a:t>
            </a:r>
            <a:r>
              <a:rPr lang="es-MX" dirty="0"/>
              <a:t>. Finalmente, cuando el servidor devuelva el resultado de la solicitud, se producirá el evento "response" del </a:t>
            </a:r>
            <a:r>
              <a:rPr lang="es-MX" dirty="0" err="1"/>
              <a:t>iron-ajax</a:t>
            </a:r>
            <a:r>
              <a:rPr lang="es-MX" dirty="0"/>
              <a:t>, para el cual se definió un manejador declarado en la etiqueta </a:t>
            </a:r>
            <a:r>
              <a:rPr lang="es-MX" dirty="0" err="1"/>
              <a:t>iron-ajax</a:t>
            </a:r>
            <a:r>
              <a:rPr lang="es-MX" dirty="0"/>
              <a:t>. Allí es donde, por fin, podremos usar el componente </a:t>
            </a:r>
            <a:r>
              <a:rPr lang="es-MX" dirty="0" err="1"/>
              <a:t>iron-request</a:t>
            </a:r>
            <a:r>
              <a:rPr lang="es-MX" dirty="0"/>
              <a:t>.</a:t>
            </a:r>
          </a:p>
          <a:p>
            <a:endParaRPr lang="es-MX" dirty="0"/>
          </a:p>
          <a:p>
            <a:r>
              <a:rPr lang="es-MX" b="1" dirty="0" err="1">
                <a:solidFill>
                  <a:srgbClr val="00B050"/>
                </a:solidFill>
              </a:rPr>
              <a:t>respuestaRecibida</a:t>
            </a:r>
            <a:r>
              <a:rPr lang="es-MX" b="1" dirty="0">
                <a:solidFill>
                  <a:srgbClr val="00B050"/>
                </a:solidFill>
              </a:rPr>
              <a:t>: </a:t>
            </a:r>
            <a:r>
              <a:rPr lang="es-MX" b="1" dirty="0" err="1">
                <a:solidFill>
                  <a:srgbClr val="00B050"/>
                </a:solidFill>
              </a:rPr>
              <a:t>function</a:t>
            </a:r>
            <a:r>
              <a:rPr lang="es-MX" b="1" dirty="0">
                <a:solidFill>
                  <a:srgbClr val="00B050"/>
                </a:solidFill>
              </a:rPr>
              <a:t>(e, </a:t>
            </a:r>
            <a:r>
              <a:rPr lang="es-MX" b="1" dirty="0" err="1">
                <a:solidFill>
                  <a:srgbClr val="00B050"/>
                </a:solidFill>
              </a:rPr>
              <a:t>request</a:t>
            </a:r>
            <a:r>
              <a:rPr lang="es-MX" b="1" dirty="0">
                <a:solidFill>
                  <a:srgbClr val="00B050"/>
                </a:solidFill>
              </a:rPr>
              <a:t>) {</a:t>
            </a:r>
          </a:p>
          <a:p>
            <a:r>
              <a:rPr lang="es-MX" b="1" dirty="0">
                <a:solidFill>
                  <a:srgbClr val="00B050"/>
                </a:solidFill>
              </a:rPr>
              <a:t>  //el parámetro "</a:t>
            </a:r>
            <a:r>
              <a:rPr lang="es-MX" b="1" dirty="0" err="1">
                <a:solidFill>
                  <a:srgbClr val="00B050"/>
                </a:solidFill>
              </a:rPr>
              <a:t>request</a:t>
            </a:r>
            <a:r>
              <a:rPr lang="es-MX" b="1" dirty="0">
                <a:solidFill>
                  <a:srgbClr val="00B050"/>
                </a:solidFill>
              </a:rPr>
              <a:t>" es el </a:t>
            </a:r>
            <a:r>
              <a:rPr lang="es-MX" b="1" dirty="0" err="1">
                <a:solidFill>
                  <a:srgbClr val="00B050"/>
                </a:solidFill>
              </a:rPr>
              <a:t>iron-request</a:t>
            </a:r>
            <a:r>
              <a:rPr lang="es-MX" b="1" dirty="0">
                <a:solidFill>
                  <a:srgbClr val="00B050"/>
                </a:solidFill>
              </a:rPr>
              <a:t> de esta solicitud</a:t>
            </a:r>
          </a:p>
          <a:p>
            <a:r>
              <a:rPr lang="es-MX" b="1" dirty="0">
                <a:solidFill>
                  <a:srgbClr val="00B050"/>
                </a:solidFill>
              </a:rPr>
              <a:t>  console.log(</a:t>
            </a:r>
            <a:r>
              <a:rPr lang="es-MX" b="1" dirty="0" err="1">
                <a:solidFill>
                  <a:srgbClr val="00B050"/>
                </a:solidFill>
              </a:rPr>
              <a:t>request.response</a:t>
            </a:r>
            <a:r>
              <a:rPr lang="es-MX" b="1" dirty="0">
                <a:solidFill>
                  <a:srgbClr val="00B050"/>
                </a:solidFill>
              </a:rPr>
              <a:t>)</a:t>
            </a:r>
          </a:p>
          <a:p>
            <a:r>
              <a:rPr lang="es-MX" b="1" dirty="0">
                <a:solidFill>
                  <a:srgbClr val="00B050"/>
                </a:solidFill>
              </a:rPr>
              <a:t>}</a:t>
            </a:r>
          </a:p>
        </p:txBody>
      </p:sp>
    </p:spTree>
    <p:extLst>
      <p:ext uri="{BB962C8B-B14F-4D97-AF65-F5344CB8AC3E}">
        <p14:creationId xmlns:p14="http://schemas.microsoft.com/office/powerpoint/2010/main" val="1098256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3416" y="1332037"/>
            <a:ext cx="10878724" cy="4770537"/>
          </a:xfrm>
          <a:prstGeom prst="rect">
            <a:avLst/>
          </a:prstGeom>
        </p:spPr>
        <p:txBody>
          <a:bodyPr wrap="square">
            <a:spAutoFit/>
          </a:bodyPr>
          <a:lstStyle/>
          <a:p>
            <a:r>
              <a:rPr lang="es-MX" sz="1600" dirty="0"/>
              <a:t>Algunas propiedades útiles de </a:t>
            </a:r>
            <a:r>
              <a:rPr lang="es-MX" sz="1600" dirty="0" err="1"/>
              <a:t>iron-request</a:t>
            </a:r>
            <a:endParaRPr lang="es-MX" sz="1600" dirty="0"/>
          </a:p>
          <a:p>
            <a:r>
              <a:rPr lang="es-MX" sz="1600" dirty="0"/>
              <a:t>Por medio de las propiedades de </a:t>
            </a:r>
            <a:r>
              <a:rPr lang="es-MX" sz="1600" dirty="0" err="1"/>
              <a:t>iron-request</a:t>
            </a:r>
            <a:r>
              <a:rPr lang="es-MX" sz="1600" dirty="0"/>
              <a:t> podemos observar con mucho detalle el estado de nuestra solicitud. Algunas de sus propiedades más útiles son:</a:t>
            </a:r>
          </a:p>
          <a:p>
            <a:endParaRPr lang="es-MX" sz="1600" dirty="0"/>
          </a:p>
          <a:p>
            <a:r>
              <a:rPr lang="es-MX" sz="1600" b="1" dirty="0"/>
              <a:t>response: </a:t>
            </a:r>
            <a:r>
              <a:rPr lang="es-MX" sz="1600" dirty="0"/>
              <a:t>con el cuerpo de la respuesta. Algo normal es que se nos devuelva un JSON, entonces recibiríamos el objeto </a:t>
            </a:r>
            <a:r>
              <a:rPr lang="es-MX" sz="1600" dirty="0" err="1"/>
              <a:t>Javascript</a:t>
            </a:r>
            <a:r>
              <a:rPr lang="es-MX" sz="1600" dirty="0"/>
              <a:t> una vez </a:t>
            </a:r>
            <a:r>
              <a:rPr lang="es-MX" sz="1600" dirty="0" err="1"/>
              <a:t>parseado</a:t>
            </a:r>
            <a:r>
              <a:rPr lang="es-MX" sz="1600" dirty="0"/>
              <a:t> el JSON</a:t>
            </a:r>
            <a:r>
              <a:rPr lang="es-MX" sz="1600" dirty="0" smtClean="0"/>
              <a:t>.</a:t>
            </a:r>
          </a:p>
          <a:p>
            <a:endParaRPr lang="es-MX" sz="1600" dirty="0"/>
          </a:p>
          <a:p>
            <a:r>
              <a:rPr lang="es-MX" sz="1600" b="1" dirty="0"/>
              <a:t>status: </a:t>
            </a:r>
            <a:r>
              <a:rPr lang="es-MX" sz="1600" dirty="0"/>
              <a:t>el número del status de la solicitud HTTP: 200, 404, 201... esos códigos de respuesta dependen del API que estemos usando, aunque seguramente sepas que existen unos que son más estándar como 200 cuando la solicitud tuvo éxito, 201 cuando una inserción tuvo éxito, 404 cuando el recurso no fue encontrado</a:t>
            </a:r>
            <a:r>
              <a:rPr lang="es-MX" sz="1600" dirty="0" smtClean="0"/>
              <a:t>...</a:t>
            </a:r>
          </a:p>
          <a:p>
            <a:endParaRPr lang="es-MX" sz="1600" dirty="0"/>
          </a:p>
          <a:p>
            <a:r>
              <a:rPr lang="es-MX" sz="1600" b="1" dirty="0" err="1"/>
              <a:t>succeeded</a:t>
            </a:r>
            <a:r>
              <a:rPr lang="es-MX" sz="1600" dirty="0"/>
              <a:t>: es un </a:t>
            </a:r>
            <a:r>
              <a:rPr lang="es-MX" sz="1600" dirty="0" err="1"/>
              <a:t>boleano</a:t>
            </a:r>
            <a:r>
              <a:rPr lang="es-MX" sz="1600" dirty="0"/>
              <a:t> que indica si la solicitud tuvo éxito (si el status es 200, mayor que 200 y menor que 300. O bien cero como status</a:t>
            </a:r>
            <a:r>
              <a:rPr lang="es-MX" sz="1600" dirty="0" smtClean="0"/>
              <a:t>).</a:t>
            </a:r>
          </a:p>
          <a:p>
            <a:endParaRPr lang="es-MX" sz="1600" dirty="0"/>
          </a:p>
          <a:p>
            <a:r>
              <a:rPr lang="es-MX" sz="1600" b="1" dirty="0" err="1"/>
              <a:t>errored</a:t>
            </a:r>
            <a:r>
              <a:rPr lang="es-MX" sz="1600" b="1" dirty="0"/>
              <a:t>: </a:t>
            </a:r>
            <a:r>
              <a:rPr lang="es-MX" sz="1600" dirty="0"/>
              <a:t>el contrario de </a:t>
            </a:r>
            <a:r>
              <a:rPr lang="es-MX" sz="1600" dirty="0" err="1"/>
              <a:t>succeeded</a:t>
            </a:r>
            <a:r>
              <a:rPr lang="es-MX" sz="1600" dirty="0" smtClean="0"/>
              <a:t>.</a:t>
            </a:r>
          </a:p>
          <a:p>
            <a:endParaRPr lang="es-MX" sz="1600" dirty="0"/>
          </a:p>
          <a:p>
            <a:r>
              <a:rPr lang="es-MX" sz="1600" b="1" dirty="0" err="1"/>
              <a:t>timedOut</a:t>
            </a:r>
            <a:r>
              <a:rPr lang="es-MX" sz="1600" b="1" dirty="0"/>
              <a:t>: </a:t>
            </a:r>
            <a:r>
              <a:rPr lang="es-MX" sz="1600" dirty="0"/>
              <a:t>Un </a:t>
            </a:r>
            <a:r>
              <a:rPr lang="es-MX" sz="1600" dirty="0" err="1"/>
              <a:t>boleano</a:t>
            </a:r>
            <a:r>
              <a:rPr lang="es-MX" sz="1600" dirty="0"/>
              <a:t> que indica si la solicitud terminó por un "time </a:t>
            </a:r>
            <a:r>
              <a:rPr lang="es-MX" sz="1600" dirty="0" err="1"/>
              <a:t>out</a:t>
            </a:r>
            <a:r>
              <a:rPr lang="es-MX" sz="1600" dirty="0"/>
              <a:t>".</a:t>
            </a:r>
          </a:p>
          <a:p>
            <a:r>
              <a:rPr lang="es-MX" sz="1600" dirty="0"/>
              <a:t>Con todos esos datos, y otros, será muy fácil interpretar la solicitud y mostrar la información correcta al usuario. Recuerda que puedes encontrar otras propiedades y métodos en la documentación del componente </a:t>
            </a:r>
            <a:r>
              <a:rPr lang="es-MX" sz="1600" dirty="0" err="1"/>
              <a:t>iron-request</a:t>
            </a:r>
            <a:r>
              <a:rPr lang="es-MX" sz="1600" dirty="0"/>
              <a:t>.</a:t>
            </a:r>
          </a:p>
        </p:txBody>
      </p:sp>
    </p:spTree>
    <p:extLst>
      <p:ext uri="{BB962C8B-B14F-4D97-AF65-F5344CB8AC3E}">
        <p14:creationId xmlns:p14="http://schemas.microsoft.com/office/powerpoint/2010/main" val="846418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Web </a:t>
            </a:r>
            <a:r>
              <a:rPr lang="es-MX" sz="4000" b="1" dirty="0" err="1" smtClean="0"/>
              <a:t>iron-request</a:t>
            </a:r>
            <a:r>
              <a:rPr lang="es-MX" sz="4000" b="1" dirty="0" smtClean="0"/>
              <a:t> </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935236" y="1429419"/>
            <a:ext cx="10242060" cy="2862322"/>
          </a:xfrm>
          <a:prstGeom prst="rect">
            <a:avLst/>
          </a:prstGeom>
        </p:spPr>
        <p:txBody>
          <a:bodyPr wrap="square">
            <a:spAutoFit/>
          </a:bodyPr>
          <a:lstStyle/>
          <a:p>
            <a:r>
              <a:rPr lang="es-MX" dirty="0"/>
              <a:t>Este sería un ejemplo sencillo de manejador de evento donde recibimos el </a:t>
            </a:r>
            <a:r>
              <a:rPr lang="es-MX" dirty="0" err="1"/>
              <a:t>iron-request</a:t>
            </a:r>
            <a:r>
              <a:rPr lang="es-MX" dirty="0"/>
              <a:t>.</a:t>
            </a:r>
          </a:p>
          <a:p>
            <a:endParaRPr lang="es-MX" dirty="0"/>
          </a:p>
          <a:p>
            <a:r>
              <a:rPr lang="es-MX" b="1" dirty="0" err="1">
                <a:solidFill>
                  <a:srgbClr val="00B050"/>
                </a:solidFill>
              </a:rPr>
              <a:t>respuestaRecibida</a:t>
            </a:r>
            <a:r>
              <a:rPr lang="es-MX" b="1" dirty="0">
                <a:solidFill>
                  <a:srgbClr val="00B050"/>
                </a:solidFill>
              </a:rPr>
              <a:t>: </a:t>
            </a:r>
            <a:r>
              <a:rPr lang="es-MX" b="1" dirty="0" err="1">
                <a:solidFill>
                  <a:srgbClr val="00B050"/>
                </a:solidFill>
              </a:rPr>
              <a:t>function</a:t>
            </a:r>
            <a:r>
              <a:rPr lang="es-MX" b="1" dirty="0">
                <a:solidFill>
                  <a:srgbClr val="00B050"/>
                </a:solidFill>
              </a:rPr>
              <a:t>(e, </a:t>
            </a:r>
            <a:r>
              <a:rPr lang="es-MX" b="1" dirty="0" err="1">
                <a:solidFill>
                  <a:srgbClr val="00B050"/>
                </a:solidFill>
              </a:rPr>
              <a:t>request</a:t>
            </a:r>
            <a:r>
              <a:rPr lang="es-MX" b="1" dirty="0">
                <a:solidFill>
                  <a:srgbClr val="00B050"/>
                </a:solidFill>
              </a:rPr>
              <a:t>) {</a:t>
            </a:r>
          </a:p>
          <a:p>
            <a:r>
              <a:rPr lang="es-MX" b="1" dirty="0">
                <a:solidFill>
                  <a:srgbClr val="00B050"/>
                </a:solidFill>
              </a:rPr>
              <a:t>  </a:t>
            </a:r>
            <a:r>
              <a:rPr lang="es-MX" b="1" dirty="0" err="1">
                <a:solidFill>
                  <a:srgbClr val="00B050"/>
                </a:solidFill>
              </a:rPr>
              <a:t>if</a:t>
            </a:r>
            <a:r>
              <a:rPr lang="es-MX" b="1" dirty="0">
                <a:solidFill>
                  <a:srgbClr val="00B050"/>
                </a:solidFill>
              </a:rPr>
              <a:t>(</a:t>
            </a:r>
            <a:r>
              <a:rPr lang="es-MX" b="1" dirty="0" err="1">
                <a:solidFill>
                  <a:srgbClr val="00B050"/>
                </a:solidFill>
              </a:rPr>
              <a:t>request.succeeded</a:t>
            </a:r>
            <a:r>
              <a:rPr lang="es-MX" b="1" dirty="0">
                <a:solidFill>
                  <a:srgbClr val="00B050"/>
                </a:solidFill>
              </a:rPr>
              <a:t>) {</a:t>
            </a:r>
          </a:p>
          <a:p>
            <a:r>
              <a:rPr lang="es-MX" b="1" dirty="0">
                <a:solidFill>
                  <a:srgbClr val="00B050"/>
                </a:solidFill>
              </a:rPr>
              <a:t>    </a:t>
            </a:r>
            <a:r>
              <a:rPr lang="es-MX" b="1" dirty="0" err="1">
                <a:solidFill>
                  <a:srgbClr val="00B050"/>
                </a:solidFill>
              </a:rPr>
              <a:t>this.mensaje</a:t>
            </a:r>
            <a:r>
              <a:rPr lang="es-MX" b="1" dirty="0">
                <a:solidFill>
                  <a:srgbClr val="00B050"/>
                </a:solidFill>
              </a:rPr>
              <a:t> = 'la solicitud se resolvió correctamente con código ' + </a:t>
            </a:r>
            <a:r>
              <a:rPr lang="es-MX" b="1" dirty="0" err="1">
                <a:solidFill>
                  <a:srgbClr val="00B050"/>
                </a:solidFill>
              </a:rPr>
              <a:t>request.status</a:t>
            </a:r>
            <a:endParaRPr lang="es-MX" b="1" dirty="0">
              <a:solidFill>
                <a:srgbClr val="00B050"/>
              </a:solidFill>
            </a:endParaRPr>
          </a:p>
          <a:p>
            <a:r>
              <a:rPr lang="es-MX" b="1" dirty="0">
                <a:solidFill>
                  <a:srgbClr val="00B050"/>
                </a:solidFill>
              </a:rPr>
              <a:t>  } </a:t>
            </a:r>
            <a:r>
              <a:rPr lang="es-MX" b="1" dirty="0" err="1">
                <a:solidFill>
                  <a:srgbClr val="00B050"/>
                </a:solidFill>
              </a:rPr>
              <a:t>else</a:t>
            </a:r>
            <a:r>
              <a:rPr lang="es-MX" b="1" dirty="0">
                <a:solidFill>
                  <a:srgbClr val="00B050"/>
                </a:solidFill>
              </a:rPr>
              <a:t> {</a:t>
            </a:r>
          </a:p>
          <a:p>
            <a:r>
              <a:rPr lang="es-MX" b="1" dirty="0">
                <a:solidFill>
                  <a:srgbClr val="00B050"/>
                </a:solidFill>
              </a:rPr>
              <a:t>    </a:t>
            </a:r>
            <a:r>
              <a:rPr lang="es-MX" b="1" dirty="0" err="1">
                <a:solidFill>
                  <a:srgbClr val="00B050"/>
                </a:solidFill>
              </a:rPr>
              <a:t>this.mensaje</a:t>
            </a:r>
            <a:r>
              <a:rPr lang="es-MX" b="1" dirty="0">
                <a:solidFill>
                  <a:srgbClr val="00B050"/>
                </a:solidFill>
              </a:rPr>
              <a:t> = 'la solicitud nos ofreció resultados incorrectos, con código ' + </a:t>
            </a:r>
            <a:r>
              <a:rPr lang="es-MX" b="1" dirty="0" err="1">
                <a:solidFill>
                  <a:srgbClr val="00B050"/>
                </a:solidFill>
              </a:rPr>
              <a:t>request.status</a:t>
            </a:r>
            <a:endParaRPr lang="es-MX" b="1" dirty="0">
              <a:solidFill>
                <a:srgbClr val="00B050"/>
              </a:solidFill>
            </a:endParaRPr>
          </a:p>
          <a:p>
            <a:r>
              <a:rPr lang="es-MX" b="1" dirty="0">
                <a:solidFill>
                  <a:srgbClr val="00B050"/>
                </a:solidFill>
              </a:rPr>
              <a:t>  }</a:t>
            </a:r>
          </a:p>
          <a:p>
            <a:r>
              <a:rPr lang="es-MX" b="1" dirty="0">
                <a:solidFill>
                  <a:srgbClr val="00B050"/>
                </a:solidFill>
              </a:rPr>
              <a:t>},</a:t>
            </a:r>
          </a:p>
        </p:txBody>
      </p:sp>
    </p:spTree>
    <p:extLst>
      <p:ext uri="{BB962C8B-B14F-4D97-AF65-F5344CB8AC3E}">
        <p14:creationId xmlns:p14="http://schemas.microsoft.com/office/powerpoint/2010/main" val="3402023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1439292" y="1436859"/>
            <a:ext cx="9496425" cy="4991100"/>
          </a:xfrm>
          <a:prstGeom prst="rect">
            <a:avLst/>
          </a:prstGeom>
        </p:spPr>
      </p:pic>
    </p:spTree>
    <p:extLst>
      <p:ext uri="{BB962C8B-B14F-4D97-AF65-F5344CB8AC3E}">
        <p14:creationId xmlns:p14="http://schemas.microsoft.com/office/powerpoint/2010/main" val="560595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929610" y="1908101"/>
            <a:ext cx="10463710" cy="3697387"/>
          </a:xfrm>
          <a:prstGeom prst="rect">
            <a:avLst/>
          </a:prstGeom>
        </p:spPr>
      </p:pic>
    </p:spTree>
    <p:extLst>
      <p:ext uri="{BB962C8B-B14F-4D97-AF65-F5344CB8AC3E}">
        <p14:creationId xmlns:p14="http://schemas.microsoft.com/office/powerpoint/2010/main" val="40583544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0864" y="-19940"/>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441010" y="827209"/>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624612" y="880663"/>
            <a:ext cx="9801225" cy="2305050"/>
          </a:xfrm>
          <a:prstGeom prst="rect">
            <a:avLst/>
          </a:prstGeom>
        </p:spPr>
      </p:pic>
      <p:pic>
        <p:nvPicPr>
          <p:cNvPr id="3" name="Picture 2"/>
          <p:cNvPicPr>
            <a:picLocks noChangeAspect="1"/>
          </p:cNvPicPr>
          <p:nvPr/>
        </p:nvPicPr>
        <p:blipFill>
          <a:blip r:embed="rId3"/>
          <a:stretch>
            <a:fillRect/>
          </a:stretch>
        </p:blipFill>
        <p:spPr>
          <a:xfrm>
            <a:off x="2375395" y="2911810"/>
            <a:ext cx="7767463" cy="3676811"/>
          </a:xfrm>
          <a:prstGeom prst="rect">
            <a:avLst/>
          </a:prstGeom>
        </p:spPr>
      </p:pic>
    </p:spTree>
    <p:extLst>
      <p:ext uri="{BB962C8B-B14F-4D97-AF65-F5344CB8AC3E}">
        <p14:creationId xmlns:p14="http://schemas.microsoft.com/office/powerpoint/2010/main" val="2182593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863228" y="1465463"/>
            <a:ext cx="10530092" cy="4104951"/>
          </a:xfrm>
          <a:prstGeom prst="rect">
            <a:avLst/>
          </a:prstGeom>
        </p:spPr>
      </p:pic>
      <p:pic>
        <p:nvPicPr>
          <p:cNvPr id="3" name="Picture 2"/>
          <p:cNvPicPr>
            <a:picLocks noChangeAspect="1"/>
          </p:cNvPicPr>
          <p:nvPr/>
        </p:nvPicPr>
        <p:blipFill>
          <a:blip r:embed="rId3"/>
          <a:stretch>
            <a:fillRect/>
          </a:stretch>
        </p:blipFill>
        <p:spPr>
          <a:xfrm>
            <a:off x="1295276" y="5570414"/>
            <a:ext cx="9305925" cy="981075"/>
          </a:xfrm>
          <a:prstGeom prst="rect">
            <a:avLst/>
          </a:prstGeom>
        </p:spPr>
      </p:pic>
    </p:spTree>
    <p:extLst>
      <p:ext uri="{BB962C8B-B14F-4D97-AF65-F5344CB8AC3E}">
        <p14:creationId xmlns:p14="http://schemas.microsoft.com/office/powerpoint/2010/main" val="677957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358" y="0"/>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84358" y="908794"/>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935236" y="1023509"/>
            <a:ext cx="9172575" cy="1314450"/>
          </a:xfrm>
          <a:prstGeom prst="rect">
            <a:avLst/>
          </a:prstGeom>
        </p:spPr>
      </p:pic>
      <p:pic>
        <p:nvPicPr>
          <p:cNvPr id="3" name="Picture 2"/>
          <p:cNvPicPr>
            <a:picLocks noChangeAspect="1"/>
          </p:cNvPicPr>
          <p:nvPr/>
        </p:nvPicPr>
        <p:blipFill>
          <a:blip r:embed="rId3"/>
          <a:stretch>
            <a:fillRect/>
          </a:stretch>
        </p:blipFill>
        <p:spPr>
          <a:xfrm>
            <a:off x="2053213" y="2337959"/>
            <a:ext cx="7955031" cy="4242683"/>
          </a:xfrm>
          <a:prstGeom prst="rect">
            <a:avLst/>
          </a:prstGeom>
        </p:spPr>
      </p:pic>
    </p:spTree>
    <p:extLst>
      <p:ext uri="{BB962C8B-B14F-4D97-AF65-F5344CB8AC3E}">
        <p14:creationId xmlns:p14="http://schemas.microsoft.com/office/powerpoint/2010/main" val="322470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Notify</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pic>
        <p:nvPicPr>
          <p:cNvPr id="1026" name="Picture 2" descr="https://desarrolloweb.com/archivoimg/general/44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268" y="1771383"/>
            <a:ext cx="4381500" cy="16097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72848" y="3696261"/>
            <a:ext cx="10415516" cy="1200329"/>
          </a:xfrm>
          <a:prstGeom prst="rect">
            <a:avLst/>
          </a:prstGeom>
        </p:spPr>
        <p:txBody>
          <a:bodyPr wrap="square">
            <a:spAutoFit/>
          </a:bodyPr>
          <a:lstStyle/>
          <a:p>
            <a:r>
              <a:rPr lang="es-MX" dirty="0"/>
              <a:t>En este esquema tenemos un componente, que es un formulario de contacto completo. Ese componente tiene a su vez varios hijos, que podrían ser campos INPUT (el elemento caja de texto nativo del HTML), campos </a:t>
            </a:r>
            <a:r>
              <a:rPr lang="es-MX" dirty="0" err="1"/>
              <a:t>paper</a:t>
            </a:r>
            <a:r>
              <a:rPr lang="es-MX" dirty="0"/>
              <a:t>-input (una caja de texto con el estilo de Material </a:t>
            </a:r>
            <a:r>
              <a:rPr lang="es-MX" dirty="0" err="1"/>
              <a:t>Design</a:t>
            </a:r>
            <a:r>
              <a:rPr lang="es-MX" dirty="0"/>
              <a:t>) o aquel componente que nos referíamos antes que permite escribir una clave y te informa sobre su fortaleza.</a:t>
            </a:r>
          </a:p>
        </p:txBody>
      </p:sp>
    </p:spTree>
    <p:extLst>
      <p:ext uri="{BB962C8B-B14F-4D97-AF65-F5344CB8AC3E}">
        <p14:creationId xmlns:p14="http://schemas.microsoft.com/office/powerpoint/2010/main" val="1816194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618900" y="1836093"/>
            <a:ext cx="11011897" cy="4231891"/>
          </a:xfrm>
          <a:prstGeom prst="rect">
            <a:avLst/>
          </a:prstGeom>
        </p:spPr>
      </p:pic>
    </p:spTree>
    <p:extLst>
      <p:ext uri="{BB962C8B-B14F-4D97-AF65-F5344CB8AC3E}">
        <p14:creationId xmlns:p14="http://schemas.microsoft.com/office/powerpoint/2010/main" val="3090946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935236" y="1343543"/>
            <a:ext cx="5857875" cy="238125"/>
          </a:xfrm>
          <a:prstGeom prst="rect">
            <a:avLst/>
          </a:prstGeom>
        </p:spPr>
      </p:pic>
      <p:pic>
        <p:nvPicPr>
          <p:cNvPr id="3" name="Picture 2"/>
          <p:cNvPicPr>
            <a:picLocks noChangeAspect="1"/>
          </p:cNvPicPr>
          <p:nvPr/>
        </p:nvPicPr>
        <p:blipFill>
          <a:blip r:embed="rId3"/>
          <a:stretch>
            <a:fillRect/>
          </a:stretch>
        </p:blipFill>
        <p:spPr>
          <a:xfrm>
            <a:off x="977004" y="1652256"/>
            <a:ext cx="6654976" cy="4814238"/>
          </a:xfrm>
          <a:prstGeom prst="rect">
            <a:avLst/>
          </a:prstGeom>
        </p:spPr>
      </p:pic>
    </p:spTree>
    <p:extLst>
      <p:ext uri="{BB962C8B-B14F-4D97-AF65-F5344CB8AC3E}">
        <p14:creationId xmlns:p14="http://schemas.microsoft.com/office/powerpoint/2010/main" val="538095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0" y="-17269"/>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578670" y="934020"/>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863228" y="1041685"/>
            <a:ext cx="8886825" cy="581025"/>
          </a:xfrm>
          <a:prstGeom prst="rect">
            <a:avLst/>
          </a:prstGeom>
        </p:spPr>
      </p:pic>
      <p:pic>
        <p:nvPicPr>
          <p:cNvPr id="3" name="Picture 2"/>
          <p:cNvPicPr>
            <a:picLocks noChangeAspect="1"/>
          </p:cNvPicPr>
          <p:nvPr/>
        </p:nvPicPr>
        <p:blipFill>
          <a:blip r:embed="rId3"/>
          <a:stretch>
            <a:fillRect/>
          </a:stretch>
        </p:blipFill>
        <p:spPr>
          <a:xfrm>
            <a:off x="1846386" y="1834515"/>
            <a:ext cx="6920508" cy="4580645"/>
          </a:xfrm>
          <a:prstGeom prst="rect">
            <a:avLst/>
          </a:prstGeom>
        </p:spPr>
      </p:pic>
    </p:spTree>
    <p:extLst>
      <p:ext uri="{BB962C8B-B14F-4D97-AF65-F5344CB8AC3E}">
        <p14:creationId xmlns:p14="http://schemas.microsoft.com/office/powerpoint/2010/main" val="3790005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7621" y="322715"/>
            <a:ext cx="9630044" cy="847149"/>
          </a:xfrm>
        </p:spPr>
        <p:txBody>
          <a:bodyPr/>
          <a:lstStyle/>
          <a:p>
            <a:r>
              <a:rPr lang="es-MX" sz="4000" b="1" dirty="0" smtClean="0"/>
              <a:t>Generar API REST FALSO.</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332038"/>
            <a:ext cx="10458084" cy="3139321"/>
          </a:xfrm>
          <a:prstGeom prst="rect">
            <a:avLst/>
          </a:prstGeom>
        </p:spPr>
        <p:txBody>
          <a:bodyPr wrap="square">
            <a:spAutoFit/>
          </a:bodyPr>
          <a:lstStyle/>
          <a:p>
            <a:r>
              <a:rPr lang="es-MX" b="1" dirty="0"/>
              <a:t>¿CÓMO USO JSON-SERVER</a:t>
            </a:r>
            <a:r>
              <a:rPr lang="es-MX" b="1" dirty="0" smtClean="0"/>
              <a:t>?</a:t>
            </a:r>
          </a:p>
          <a:p>
            <a:endParaRPr lang="es-MX" b="1" dirty="0"/>
          </a:p>
          <a:p>
            <a:r>
              <a:rPr lang="es-MX" dirty="0"/>
              <a:t>Ahora que ya tenemos corriendo el servidor, podremos conocer el verdadero poder de </a:t>
            </a:r>
            <a:r>
              <a:rPr lang="es-MX" dirty="0" err="1"/>
              <a:t>json</a:t>
            </a:r>
            <a:r>
              <a:rPr lang="es-MX" dirty="0"/>
              <a:t>-server insertando, actualizando, consultando y eliminando datos de la tabla </a:t>
            </a:r>
            <a:r>
              <a:rPr lang="es-MX" dirty="0" err="1"/>
              <a:t>customers</a:t>
            </a:r>
            <a:r>
              <a:rPr lang="es-MX" dirty="0"/>
              <a:t> en nuestra base de datos. Todo eso lo haremos utilizando los verbos HTTP (</a:t>
            </a:r>
            <a:r>
              <a:rPr lang="es-MX" dirty="0" err="1"/>
              <a:t>get</a:t>
            </a:r>
            <a:r>
              <a:rPr lang="es-MX" dirty="0"/>
              <a:t>, post, </a:t>
            </a:r>
            <a:r>
              <a:rPr lang="es-MX" dirty="0" err="1"/>
              <a:t>put</a:t>
            </a:r>
            <a:r>
              <a:rPr lang="es-MX" dirty="0"/>
              <a:t> y </a:t>
            </a:r>
            <a:r>
              <a:rPr lang="es-MX" dirty="0" err="1"/>
              <a:t>delete</a:t>
            </a:r>
            <a:r>
              <a:rPr lang="es-MX" dirty="0"/>
              <a:t>) para comunicarnos con nuestro API REST falso.</a:t>
            </a:r>
          </a:p>
          <a:p>
            <a:endParaRPr lang="es-MX" dirty="0"/>
          </a:p>
          <a:p>
            <a:r>
              <a:rPr lang="es-MX" dirty="0" smtClean="0"/>
              <a:t>Ahora verifica el siguiente web </a:t>
            </a:r>
            <a:r>
              <a:rPr lang="es-MX" dirty="0" err="1" smtClean="0"/>
              <a:t>component</a:t>
            </a:r>
            <a:r>
              <a:rPr lang="es-MX" dirty="0" smtClean="0"/>
              <a:t> que se conecta al api </a:t>
            </a:r>
            <a:r>
              <a:rPr lang="es-MX" dirty="0" err="1" smtClean="0"/>
              <a:t>rest</a:t>
            </a:r>
            <a:r>
              <a:rPr lang="es-MX" dirty="0" smtClean="0"/>
              <a:t> falso para guardar información </a:t>
            </a:r>
          </a:p>
          <a:p>
            <a:r>
              <a:rPr lang="es-MX" dirty="0"/>
              <a:t>c</a:t>
            </a:r>
            <a:r>
              <a:rPr lang="es-MX" dirty="0" smtClean="0"/>
              <a:t>on post, y para obtener información puedes ocupar </a:t>
            </a:r>
            <a:r>
              <a:rPr lang="es-MX" dirty="0" err="1" smtClean="0"/>
              <a:t>get</a:t>
            </a:r>
            <a:r>
              <a:rPr lang="es-MX" dirty="0" smtClean="0"/>
              <a:t> pero ya en un ejemplo anterior se indico</a:t>
            </a:r>
          </a:p>
          <a:p>
            <a:r>
              <a:rPr lang="es-MX" dirty="0" smtClean="0"/>
              <a:t>como abrir el archivo </a:t>
            </a:r>
            <a:r>
              <a:rPr lang="es-MX" dirty="0" err="1" smtClean="0"/>
              <a:t>json</a:t>
            </a:r>
            <a:r>
              <a:rPr lang="es-MX" dirty="0" smtClean="0"/>
              <a:t> y trabajar con los datos mostrados, para la practica final vas a ocupar </a:t>
            </a:r>
          </a:p>
          <a:p>
            <a:r>
              <a:rPr lang="es-MX" dirty="0" err="1" smtClean="0"/>
              <a:t>Delete</a:t>
            </a:r>
            <a:r>
              <a:rPr lang="es-MX" dirty="0" smtClean="0"/>
              <a:t> para borrar datos y </a:t>
            </a:r>
            <a:r>
              <a:rPr lang="es-MX" dirty="0" err="1" smtClean="0"/>
              <a:t>put</a:t>
            </a:r>
            <a:r>
              <a:rPr lang="es-MX" dirty="0" smtClean="0"/>
              <a:t> para actualizar.</a:t>
            </a:r>
            <a:endParaRPr lang="es-MX" dirty="0"/>
          </a:p>
        </p:txBody>
      </p:sp>
      <p:graphicFrame>
        <p:nvGraphicFramePr>
          <p:cNvPr id="3" name="Object 2"/>
          <p:cNvGraphicFramePr>
            <a:graphicFrameLocks noChangeAspect="1"/>
          </p:cNvGraphicFramePr>
          <p:nvPr>
            <p:extLst>
              <p:ext uri="{D42A27DB-BD31-4B8C-83A1-F6EECF244321}">
                <p14:modId xmlns:p14="http://schemas.microsoft.com/office/powerpoint/2010/main" val="3397644441"/>
              </p:ext>
            </p:extLst>
          </p:nvPr>
        </p:nvGraphicFramePr>
        <p:xfrm>
          <a:off x="4898008" y="4901902"/>
          <a:ext cx="1797868" cy="1516951"/>
        </p:xfrm>
        <a:graphic>
          <a:graphicData uri="http://schemas.openxmlformats.org/presentationml/2006/ole">
            <mc:AlternateContent xmlns:mc="http://schemas.openxmlformats.org/markup-compatibility/2006">
              <mc:Choice xmlns:v="urn:schemas-microsoft-com:vml" Requires="v">
                <p:oleObj spid="_x0000_s717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4898008" y="4901902"/>
                        <a:ext cx="1797868" cy="1516951"/>
                      </a:xfrm>
                      <a:prstGeom prst="rect">
                        <a:avLst/>
                      </a:prstGeom>
                    </p:spPr>
                  </p:pic>
                </p:oleObj>
              </mc:Fallback>
            </mc:AlternateContent>
          </a:graphicData>
        </a:graphic>
      </p:graphicFrame>
    </p:spTree>
    <p:extLst>
      <p:ext uri="{BB962C8B-B14F-4D97-AF65-F5344CB8AC3E}">
        <p14:creationId xmlns:p14="http://schemas.microsoft.com/office/powerpoint/2010/main" val="3730185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900" y="-85249"/>
            <a:ext cx="9630044" cy="847149"/>
          </a:xfrm>
        </p:spPr>
        <p:txBody>
          <a:bodyPr/>
          <a:lstStyle/>
          <a:p>
            <a:r>
              <a:rPr lang="es-MX" sz="4000" b="1" dirty="0" smtClean="0"/>
              <a:t>Practica Final</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859602"/>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806665" y="1026700"/>
            <a:ext cx="11219738" cy="5632311"/>
          </a:xfrm>
          <a:prstGeom prst="rect">
            <a:avLst/>
          </a:prstGeom>
          <a:noFill/>
        </p:spPr>
        <p:txBody>
          <a:bodyPr wrap="none" rtlCol="0">
            <a:spAutoFit/>
          </a:bodyPr>
          <a:lstStyle/>
          <a:p>
            <a:r>
              <a:rPr lang="es-MX" dirty="0" smtClean="0"/>
              <a:t>Genera en base a desarrollo declarativo, una aplicación responsiva que genere una agenda.</a:t>
            </a:r>
          </a:p>
          <a:p>
            <a:r>
              <a:rPr lang="es-MX" dirty="0" smtClean="0"/>
              <a:t>Inicialmente te solicitara usuario y </a:t>
            </a:r>
            <a:r>
              <a:rPr lang="es-MX" dirty="0" err="1" smtClean="0"/>
              <a:t>password</a:t>
            </a:r>
            <a:r>
              <a:rPr lang="es-MX" dirty="0" smtClean="0"/>
              <a:t> el cual validara en un archivo </a:t>
            </a:r>
            <a:r>
              <a:rPr lang="es-MX" dirty="0" err="1" smtClean="0"/>
              <a:t>json</a:t>
            </a:r>
            <a:r>
              <a:rPr lang="es-MX" dirty="0" smtClean="0"/>
              <a:t> de nombre </a:t>
            </a:r>
            <a:r>
              <a:rPr lang="es-MX" dirty="0" err="1" smtClean="0"/>
              <a:t>access.json</a:t>
            </a:r>
            <a:r>
              <a:rPr lang="es-MX" dirty="0" smtClean="0"/>
              <a:t> </a:t>
            </a:r>
          </a:p>
          <a:p>
            <a:r>
              <a:rPr lang="es-MX" dirty="0" smtClean="0"/>
              <a:t>Al ingresar a la aplicación mostrara una imagen central referente a una agenda y tendrá los siguientes</a:t>
            </a:r>
          </a:p>
          <a:p>
            <a:r>
              <a:rPr lang="es-MX" dirty="0" smtClean="0"/>
              <a:t>Botones:</a:t>
            </a:r>
          </a:p>
          <a:p>
            <a:endParaRPr lang="es-MX" dirty="0" smtClean="0"/>
          </a:p>
          <a:p>
            <a:pPr marL="285750" indent="-285750">
              <a:buFont typeface="Arial" panose="020B0604020202020204" pitchFamily="34" charset="0"/>
              <a:buChar char="•"/>
            </a:pPr>
            <a:r>
              <a:rPr lang="es-MX" b="1" dirty="0" smtClean="0"/>
              <a:t>Agregar Evento: </a:t>
            </a:r>
            <a:r>
              <a:rPr lang="es-MX" dirty="0" smtClean="0"/>
              <a:t>Guarda en el archivo </a:t>
            </a:r>
            <a:r>
              <a:rPr lang="es-MX" dirty="0" err="1" smtClean="0"/>
              <a:t>agenda.json</a:t>
            </a:r>
            <a:r>
              <a:rPr lang="es-MX" dirty="0" smtClean="0"/>
              <a:t> fecha y hora del evento a si como descripción del </a:t>
            </a:r>
          </a:p>
          <a:p>
            <a:r>
              <a:rPr lang="es-MX" dirty="0" smtClean="0"/>
              <a:t>evento, debe validar que no se </a:t>
            </a:r>
            <a:r>
              <a:rPr lang="es-MX" dirty="0" err="1" smtClean="0"/>
              <a:t>sobreescriba</a:t>
            </a:r>
            <a:r>
              <a:rPr lang="es-MX" dirty="0" smtClean="0"/>
              <a:t> en un evento ingresado posteriormente, cada evento tiene</a:t>
            </a:r>
          </a:p>
          <a:p>
            <a:r>
              <a:rPr lang="es-MX" dirty="0"/>
              <a:t>u</a:t>
            </a:r>
            <a:r>
              <a:rPr lang="es-MX" dirty="0" smtClean="0"/>
              <a:t>n ID que corresponde a cada usuario.</a:t>
            </a:r>
          </a:p>
          <a:p>
            <a:endParaRPr lang="es-MX" dirty="0" smtClean="0"/>
          </a:p>
          <a:p>
            <a:pPr marL="285750" indent="-285750">
              <a:buFont typeface="Arial" panose="020B0604020202020204" pitchFamily="34" charset="0"/>
              <a:buChar char="•"/>
            </a:pPr>
            <a:r>
              <a:rPr lang="es-MX" b="1" dirty="0" smtClean="0"/>
              <a:t>Consultar: </a:t>
            </a:r>
            <a:r>
              <a:rPr lang="es-MX" dirty="0" smtClean="0"/>
              <a:t>Muestra los eventos por día en base a un filtro por fecha el rango máximo para visualizar son</a:t>
            </a:r>
          </a:p>
          <a:p>
            <a:r>
              <a:rPr lang="es-MX" dirty="0" smtClean="0"/>
              <a:t>7 días.</a:t>
            </a:r>
          </a:p>
          <a:p>
            <a:endParaRPr lang="es-MX" dirty="0"/>
          </a:p>
          <a:p>
            <a:pPr marL="285750" indent="-285750">
              <a:buFont typeface="Arial" panose="020B0604020202020204" pitchFamily="34" charset="0"/>
              <a:buChar char="•"/>
            </a:pPr>
            <a:r>
              <a:rPr lang="es-MX" b="1" dirty="0" smtClean="0"/>
              <a:t>Eliminar: </a:t>
            </a:r>
            <a:r>
              <a:rPr lang="es-MX" dirty="0" smtClean="0"/>
              <a:t>Este evento elimina un evento de la agenda siempre y cuando sea igual o mayor a la fecha</a:t>
            </a:r>
          </a:p>
          <a:p>
            <a:r>
              <a:rPr lang="es-MX" dirty="0" smtClean="0"/>
              <a:t>actual del sistema y se este visualizando en pantalla el resultado del Botón Consultar.</a:t>
            </a:r>
          </a:p>
          <a:p>
            <a:endParaRPr lang="es-MX" dirty="0"/>
          </a:p>
          <a:p>
            <a:pPr marL="285750" indent="-285750">
              <a:buFont typeface="Arial" panose="020B0604020202020204" pitchFamily="34" charset="0"/>
              <a:buChar char="•"/>
            </a:pPr>
            <a:r>
              <a:rPr lang="es-MX" b="1" dirty="0" smtClean="0"/>
              <a:t>Actualizar: </a:t>
            </a:r>
            <a:r>
              <a:rPr lang="es-MX" dirty="0" smtClean="0"/>
              <a:t>Este evento actualiza un registro en la agenda solo para el campo descripción y debe la</a:t>
            </a:r>
          </a:p>
          <a:p>
            <a:r>
              <a:rPr lang="es-MX" dirty="0"/>
              <a:t>f</a:t>
            </a:r>
            <a:r>
              <a:rPr lang="es-MX" dirty="0" smtClean="0"/>
              <a:t>echa debe ser igual o mayor a la fecha del sistema para poder realizar la actualización. </a:t>
            </a:r>
          </a:p>
          <a:p>
            <a:endParaRPr lang="es-MX" dirty="0"/>
          </a:p>
          <a:p>
            <a:pPr marL="285750" indent="-285750">
              <a:buFont typeface="Arial" panose="020B0604020202020204" pitchFamily="34" charset="0"/>
              <a:buChar char="•"/>
            </a:pPr>
            <a:r>
              <a:rPr lang="es-MX" b="1" dirty="0" smtClean="0"/>
              <a:t>Salir: </a:t>
            </a:r>
            <a:r>
              <a:rPr lang="es-MX" dirty="0" smtClean="0"/>
              <a:t>cierra la aplicación y muestra una imagen de despedida solo actualizando la pagina volverá a</a:t>
            </a:r>
          </a:p>
          <a:p>
            <a:r>
              <a:rPr lang="es-MX" dirty="0" smtClean="0"/>
              <a:t>Pedir el </a:t>
            </a:r>
            <a:r>
              <a:rPr lang="es-MX" dirty="0" err="1" smtClean="0"/>
              <a:t>login</a:t>
            </a:r>
            <a:r>
              <a:rPr lang="es-MX" dirty="0" smtClean="0"/>
              <a:t>.</a:t>
            </a:r>
            <a:endParaRPr lang="es-MX" dirty="0"/>
          </a:p>
        </p:txBody>
      </p:sp>
    </p:spTree>
    <p:extLst>
      <p:ext uri="{BB962C8B-B14F-4D97-AF65-F5344CB8AC3E}">
        <p14:creationId xmlns:p14="http://schemas.microsoft.com/office/powerpoint/2010/main" val="4131928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Polymer 2 </a:t>
            </a:r>
            <a:r>
              <a:rPr lang="en-US" dirty="0" err="1" smtClean="0"/>
              <a:t>Clase</a:t>
            </a:r>
            <a:r>
              <a:rPr lang="en-US" dirty="0" smtClean="0"/>
              <a:t> 2</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Notify</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n-US" sz="1800" b="1" dirty="0" err="1" smtClean="0"/>
              <a:t>Sintaxis</a:t>
            </a:r>
            <a:r>
              <a:rPr lang="en-US" sz="1800" b="1" dirty="0" smtClean="0"/>
              <a:t>:</a:t>
            </a:r>
          </a:p>
          <a:p>
            <a:pPr marL="0" indent="0">
              <a:buNone/>
            </a:pPr>
            <a:endParaRPr lang="en-US" sz="1800" dirty="0"/>
          </a:p>
          <a:p>
            <a:pPr marL="0" indent="0">
              <a:buNone/>
            </a:pPr>
            <a:r>
              <a:rPr lang="en-US" sz="1800" b="1" dirty="0">
                <a:solidFill>
                  <a:schemeClr val="accent3"/>
                </a:solidFill>
              </a:rPr>
              <a:t>static get properties() {</a:t>
            </a:r>
          </a:p>
          <a:p>
            <a:pPr marL="0" indent="0">
              <a:buNone/>
            </a:pPr>
            <a:r>
              <a:rPr lang="en-US" sz="1800" b="1" dirty="0">
                <a:solidFill>
                  <a:schemeClr val="accent3"/>
                </a:solidFill>
              </a:rPr>
              <a:t>  return {</a:t>
            </a:r>
          </a:p>
          <a:p>
            <a:pPr marL="0" indent="0">
              <a:buNone/>
            </a:pPr>
            <a:r>
              <a:rPr lang="en-US" sz="1800" b="1" dirty="0">
                <a:solidFill>
                  <a:schemeClr val="accent3"/>
                </a:solidFill>
              </a:rPr>
              <a:t>    </a:t>
            </a:r>
            <a:r>
              <a:rPr lang="en-US" sz="1800" b="1" dirty="0" err="1">
                <a:solidFill>
                  <a:schemeClr val="accent3"/>
                </a:solidFill>
              </a:rPr>
              <a:t>datoNotificable</a:t>
            </a:r>
            <a:r>
              <a:rPr lang="en-US" sz="1800" b="1" dirty="0">
                <a:solidFill>
                  <a:schemeClr val="accent3"/>
                </a:solidFill>
              </a:rPr>
              <a:t>: {</a:t>
            </a:r>
          </a:p>
          <a:p>
            <a:pPr marL="0" indent="0">
              <a:buNone/>
            </a:pPr>
            <a:r>
              <a:rPr lang="en-US" sz="1800" b="1" dirty="0">
                <a:solidFill>
                  <a:schemeClr val="accent3"/>
                </a:solidFill>
              </a:rPr>
              <a:t>      type: String,</a:t>
            </a:r>
          </a:p>
          <a:p>
            <a:pPr marL="0" indent="0">
              <a:buNone/>
            </a:pPr>
            <a:r>
              <a:rPr lang="en-US" sz="1800" b="1" dirty="0">
                <a:solidFill>
                  <a:schemeClr val="accent3"/>
                </a:solidFill>
              </a:rPr>
              <a:t>      </a:t>
            </a:r>
            <a:r>
              <a:rPr lang="en-US" sz="2400" b="1" dirty="0">
                <a:solidFill>
                  <a:schemeClr val="accent3"/>
                </a:solidFill>
              </a:rPr>
              <a:t>notify: true</a:t>
            </a:r>
          </a:p>
          <a:p>
            <a:pPr marL="0" indent="0">
              <a:buNone/>
            </a:pPr>
            <a:r>
              <a:rPr lang="en-US" sz="1800" b="1" dirty="0">
                <a:solidFill>
                  <a:schemeClr val="accent3"/>
                </a:solidFill>
              </a:rPr>
              <a:t>    },</a:t>
            </a:r>
          </a:p>
          <a:p>
            <a:pPr marL="0" indent="0">
              <a:buNone/>
            </a:pPr>
            <a:r>
              <a:rPr lang="en-US" sz="1800" b="1" dirty="0">
                <a:solidFill>
                  <a:schemeClr val="accent3"/>
                </a:solidFill>
              </a:rPr>
              <a:t>  };</a:t>
            </a:r>
          </a:p>
          <a:p>
            <a:pPr marL="0" indent="0">
              <a:buNone/>
            </a:pPr>
            <a:r>
              <a:rPr lang="en-US" sz="1800" b="1" dirty="0">
                <a:solidFill>
                  <a:schemeClr val="accent3"/>
                </a:solidFill>
              </a:rPr>
              <a:t>}</a:t>
            </a:r>
            <a:endParaRPr lang="en-US" sz="1800" b="1" dirty="0" smtClean="0">
              <a:solidFill>
                <a:schemeClr val="accent3"/>
              </a:solidFill>
            </a:endParaRPr>
          </a:p>
        </p:txBody>
      </p:sp>
    </p:spTree>
    <p:extLst>
      <p:ext uri="{BB962C8B-B14F-4D97-AF65-F5344CB8AC3E}">
        <p14:creationId xmlns:p14="http://schemas.microsoft.com/office/powerpoint/2010/main" val="3711339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3" name="Rectangle 2"/>
          <p:cNvSpPr/>
          <p:nvPr/>
        </p:nvSpPr>
        <p:spPr>
          <a:xfrm>
            <a:off x="794169" y="1436859"/>
            <a:ext cx="10734708" cy="3693319"/>
          </a:xfrm>
          <a:prstGeom prst="rect">
            <a:avLst/>
          </a:prstGeom>
        </p:spPr>
        <p:txBody>
          <a:bodyPr wrap="square">
            <a:spAutoFit/>
          </a:bodyPr>
          <a:lstStyle/>
          <a:p>
            <a:r>
              <a:rPr lang="es-MX" dirty="0" err="1">
                <a:solidFill>
                  <a:srgbClr val="313131"/>
                </a:solidFill>
                <a:latin typeface="Arial" panose="020B0604020202020204" pitchFamily="34" charset="0"/>
                <a:cs typeface="Arial" panose="020B0604020202020204" pitchFamily="34" charset="0"/>
              </a:rPr>
              <a:t>Polymer</a:t>
            </a:r>
            <a:r>
              <a:rPr lang="es-MX" dirty="0">
                <a:solidFill>
                  <a:srgbClr val="313131"/>
                </a:solidFill>
                <a:latin typeface="Arial" panose="020B0604020202020204" pitchFamily="34" charset="0"/>
                <a:cs typeface="Arial" panose="020B0604020202020204" pitchFamily="34" charset="0"/>
              </a:rPr>
              <a:t> contiene un juego muy potente de herramientas para trabajo con propiedades declaradas. De entre todas ellas, hoy vamos a hablar de los “Observers”. </a:t>
            </a:r>
            <a:endParaRPr lang="es-MX" dirty="0" smtClean="0">
              <a:solidFill>
                <a:srgbClr val="313131"/>
              </a:solidFill>
              <a:latin typeface="Arial" panose="020B0604020202020204" pitchFamily="34" charset="0"/>
              <a:cs typeface="Arial" panose="020B0604020202020204" pitchFamily="34" charset="0"/>
            </a:endParaRPr>
          </a:p>
          <a:p>
            <a:endParaRPr lang="es-MX" dirty="0">
              <a:solidFill>
                <a:srgbClr val="313131"/>
              </a:solidFill>
              <a:latin typeface="Arial" panose="020B0604020202020204" pitchFamily="34" charset="0"/>
              <a:cs typeface="Arial" panose="020B0604020202020204" pitchFamily="34" charset="0"/>
            </a:endParaRPr>
          </a:p>
          <a:p>
            <a:r>
              <a:rPr lang="es-MX" dirty="0" smtClean="0">
                <a:solidFill>
                  <a:srgbClr val="313131"/>
                </a:solidFill>
                <a:latin typeface="Arial" panose="020B0604020202020204" pitchFamily="34" charset="0"/>
                <a:cs typeface="Arial" panose="020B0604020202020204" pitchFamily="34" charset="0"/>
              </a:rPr>
              <a:t>Nos </a:t>
            </a:r>
            <a:r>
              <a:rPr lang="es-MX" dirty="0">
                <a:solidFill>
                  <a:srgbClr val="313131"/>
                </a:solidFill>
                <a:latin typeface="Arial" panose="020B0604020202020204" pitchFamily="34" charset="0"/>
                <a:cs typeface="Arial" panose="020B0604020202020204" pitchFamily="34" charset="0"/>
              </a:rPr>
              <a:t>centraremos entonces en cómo observar sus cambios por medio de los mencionados observers</a:t>
            </a:r>
            <a:r>
              <a:rPr lang="es-MX" dirty="0" smtClean="0">
                <a:solidFill>
                  <a:srgbClr val="313131"/>
                </a:solidFill>
                <a:latin typeface="Arial" panose="020B0604020202020204" pitchFamily="34" charset="0"/>
                <a:cs typeface="Arial" panose="020B0604020202020204" pitchFamily="34" charset="0"/>
              </a:rPr>
              <a:t>.</a:t>
            </a:r>
          </a:p>
          <a:p>
            <a:endParaRPr lang="es-MX" dirty="0">
              <a:solidFill>
                <a:srgbClr val="313131"/>
              </a:solidFill>
              <a:latin typeface="Arial" panose="020B0604020202020204" pitchFamily="34" charset="0"/>
              <a:cs typeface="Arial" panose="020B0604020202020204" pitchFamily="34" charset="0"/>
            </a:endParaRPr>
          </a:p>
          <a:p>
            <a:r>
              <a:rPr lang="es-MX" dirty="0">
                <a:solidFill>
                  <a:srgbClr val="313131"/>
                </a:solidFill>
                <a:latin typeface="Arial" panose="020B0604020202020204" pitchFamily="34" charset="0"/>
                <a:cs typeface="Arial" panose="020B0604020202020204" pitchFamily="34" charset="0"/>
              </a:rPr>
              <a:t>Solo por aclarar, para quien venga de </a:t>
            </a:r>
            <a:r>
              <a:rPr lang="es-MX" dirty="0" err="1">
                <a:solidFill>
                  <a:srgbClr val="313131"/>
                </a:solidFill>
                <a:latin typeface="Arial" panose="020B0604020202020204" pitchFamily="34" charset="0"/>
                <a:cs typeface="Arial" panose="020B0604020202020204" pitchFamily="34" charset="0"/>
              </a:rPr>
              <a:t>AngularJS</a:t>
            </a:r>
            <a:r>
              <a:rPr lang="es-MX" dirty="0">
                <a:solidFill>
                  <a:srgbClr val="313131"/>
                </a:solidFill>
                <a:latin typeface="Arial" panose="020B0604020202020204" pitchFamily="34" charset="0"/>
                <a:cs typeface="Arial" panose="020B0604020202020204" pitchFamily="34" charset="0"/>
              </a:rPr>
              <a:t>, los observers vienen a ser como los “</a:t>
            </a:r>
            <a:r>
              <a:rPr lang="es-MX" dirty="0" err="1">
                <a:solidFill>
                  <a:srgbClr val="313131"/>
                </a:solidFill>
                <a:latin typeface="Arial" panose="020B0604020202020204" pitchFamily="34" charset="0"/>
                <a:cs typeface="Arial" panose="020B0604020202020204" pitchFamily="34" charset="0"/>
              </a:rPr>
              <a:t>watcher</a:t>
            </a:r>
            <a:r>
              <a:rPr lang="es-MX" dirty="0">
                <a:solidFill>
                  <a:srgbClr val="313131"/>
                </a:solidFill>
                <a:latin typeface="Arial" panose="020B0604020202020204" pitchFamily="34" charset="0"/>
                <a:cs typeface="Arial" panose="020B0604020202020204" pitchFamily="34" charset="0"/>
              </a:rPr>
              <a:t>”, pero algo más sencillos de manejar. Seguramente otras librerías o </a:t>
            </a:r>
            <a:r>
              <a:rPr lang="es-MX" dirty="0" err="1">
                <a:solidFill>
                  <a:srgbClr val="313131"/>
                </a:solidFill>
                <a:latin typeface="Arial" panose="020B0604020202020204" pitchFamily="34" charset="0"/>
                <a:cs typeface="Arial" panose="020B0604020202020204" pitchFamily="34" charset="0"/>
              </a:rPr>
              <a:t>frameworks</a:t>
            </a:r>
            <a:r>
              <a:rPr lang="es-MX" dirty="0">
                <a:solidFill>
                  <a:srgbClr val="313131"/>
                </a:solidFill>
                <a:latin typeface="Arial" panose="020B0604020202020204" pitchFamily="34" charset="0"/>
                <a:cs typeface="Arial" panose="020B0604020202020204" pitchFamily="34" charset="0"/>
              </a:rPr>
              <a:t> ofrecen herramientas semejantes, dado que son muy útiles en proyectos de desarrollo. </a:t>
            </a:r>
            <a:endParaRPr lang="es-MX" dirty="0" smtClean="0">
              <a:solidFill>
                <a:srgbClr val="313131"/>
              </a:solidFill>
              <a:latin typeface="Arial" panose="020B0604020202020204" pitchFamily="34" charset="0"/>
              <a:cs typeface="Arial" panose="020B0604020202020204" pitchFamily="34" charset="0"/>
            </a:endParaRPr>
          </a:p>
          <a:p>
            <a:endParaRPr lang="es-MX" dirty="0">
              <a:solidFill>
                <a:srgbClr val="313131"/>
              </a:solidFill>
              <a:latin typeface="Arial" panose="020B0604020202020204" pitchFamily="34" charset="0"/>
              <a:cs typeface="Arial" panose="020B0604020202020204" pitchFamily="34" charset="0"/>
            </a:endParaRPr>
          </a:p>
          <a:p>
            <a:r>
              <a:rPr lang="es-MX" dirty="0" smtClean="0">
                <a:solidFill>
                  <a:srgbClr val="313131"/>
                </a:solidFill>
                <a:latin typeface="Arial" panose="020B0604020202020204" pitchFamily="34" charset="0"/>
                <a:cs typeface="Arial" panose="020B0604020202020204" pitchFamily="34" charset="0"/>
              </a:rPr>
              <a:t>Básicamente </a:t>
            </a:r>
            <a:r>
              <a:rPr lang="es-MX" dirty="0">
                <a:solidFill>
                  <a:srgbClr val="313131"/>
                </a:solidFill>
                <a:latin typeface="Arial" panose="020B0604020202020204" pitchFamily="34" charset="0"/>
                <a:cs typeface="Arial" panose="020B0604020202020204" pitchFamily="34" charset="0"/>
              </a:rPr>
              <a:t>porque nos permiten centralizar en un único sitio todas las cosas que deben ocurrir cuando hay un cambio en un dato. Cambie por el motivo que cambie ese dato (en </a:t>
            </a:r>
            <a:r>
              <a:rPr lang="es-MX" dirty="0" err="1">
                <a:solidFill>
                  <a:srgbClr val="313131"/>
                </a:solidFill>
                <a:latin typeface="Arial" panose="020B0604020202020204" pitchFamily="34" charset="0"/>
                <a:cs typeface="Arial" panose="020B0604020202020204" pitchFamily="34" charset="0"/>
              </a:rPr>
              <a:t>Polymer</a:t>
            </a:r>
            <a:r>
              <a:rPr lang="es-MX" dirty="0">
                <a:solidFill>
                  <a:srgbClr val="313131"/>
                </a:solidFill>
                <a:latin typeface="Arial" panose="020B0604020202020204" pitchFamily="34" charset="0"/>
                <a:cs typeface="Arial" panose="020B0604020202020204" pitchFamily="34" charset="0"/>
              </a:rPr>
              <a:t> será una propiedad), se invocará al correspondiente </a:t>
            </a:r>
            <a:r>
              <a:rPr lang="es-MX" dirty="0" err="1">
                <a:solidFill>
                  <a:srgbClr val="313131"/>
                </a:solidFill>
                <a:latin typeface="Arial" panose="020B0604020202020204" pitchFamily="34" charset="0"/>
                <a:cs typeface="Arial" panose="020B0604020202020204" pitchFamily="34" charset="0"/>
              </a:rPr>
              <a:t>observer</a:t>
            </a:r>
            <a:r>
              <a:rPr lang="es-MX" dirty="0">
                <a:solidFill>
                  <a:srgbClr val="313131"/>
                </a:solidFill>
                <a:latin typeface="Arial" panose="020B0604020202020204" pitchFamily="34" charset="0"/>
                <a:cs typeface="Arial" panose="020B0604020202020204" pitchFamily="34" charset="0"/>
              </a:rPr>
              <a:t> cuando esto ocurra, si es que se ha definido alguno.</a:t>
            </a:r>
            <a:endParaRPr lang="es-MX" b="0" i="0" dirty="0">
              <a:solidFill>
                <a:srgbClr val="31313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74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786122" y="1275957"/>
            <a:ext cx="11022322" cy="1477328"/>
          </a:xfrm>
          <a:prstGeom prst="rect">
            <a:avLst/>
          </a:prstGeom>
        </p:spPr>
        <p:txBody>
          <a:bodyPr wrap="square">
            <a:spAutoFit/>
          </a:bodyPr>
          <a:lstStyle/>
          <a:p>
            <a:r>
              <a:rPr lang="es-MX" dirty="0"/>
              <a:t>Existen dos maneras de trabajar con los observers. Una muy sencilla en la declaración de la propiedad y otra un poco más compleja por medio de un </a:t>
            </a:r>
            <a:r>
              <a:rPr lang="es-MX" dirty="0" err="1"/>
              <a:t>array</a:t>
            </a:r>
            <a:r>
              <a:rPr lang="es-MX" dirty="0"/>
              <a:t> “observers” donde podemos declarar todos los observadores que queramos. La manera sencilla la podemos usar siempre que lo que queramos observar una única propiedad. La manera compleja la usaremos cuando queramos observar dos o más propiedades a la vez.</a:t>
            </a:r>
          </a:p>
        </p:txBody>
      </p:sp>
      <p:sp>
        <p:nvSpPr>
          <p:cNvPr id="3" name="Rectangle 2"/>
          <p:cNvSpPr/>
          <p:nvPr/>
        </p:nvSpPr>
        <p:spPr>
          <a:xfrm>
            <a:off x="798676" y="2858518"/>
            <a:ext cx="10806716" cy="3693319"/>
          </a:xfrm>
          <a:prstGeom prst="rect">
            <a:avLst/>
          </a:prstGeom>
        </p:spPr>
        <p:txBody>
          <a:bodyPr wrap="square">
            <a:spAutoFit/>
          </a:bodyPr>
          <a:lstStyle/>
          <a:p>
            <a:r>
              <a:rPr lang="es-MX" b="1" dirty="0" err="1"/>
              <a:t>Observer</a:t>
            </a:r>
            <a:r>
              <a:rPr lang="es-MX" b="1" dirty="0"/>
              <a:t> en una propiedad de un </a:t>
            </a:r>
            <a:r>
              <a:rPr lang="es-MX" b="1" dirty="0" smtClean="0"/>
              <a:t>componente</a:t>
            </a:r>
          </a:p>
          <a:p>
            <a:endParaRPr lang="es-MX" b="1" dirty="0"/>
          </a:p>
          <a:p>
            <a:r>
              <a:rPr lang="es-MX" dirty="0"/>
              <a:t>En una propiedad de un componente </a:t>
            </a:r>
            <a:r>
              <a:rPr lang="es-MX" dirty="0" err="1"/>
              <a:t>Polymer</a:t>
            </a:r>
            <a:r>
              <a:rPr lang="es-MX" dirty="0"/>
              <a:t> podemos agregar el atributo “</a:t>
            </a:r>
            <a:r>
              <a:rPr lang="es-MX" dirty="0" err="1"/>
              <a:t>observer</a:t>
            </a:r>
            <a:r>
              <a:rPr lang="es-MX" dirty="0"/>
              <a:t>”, asignando como valor el nombre de una función. Así estamos creando un </a:t>
            </a:r>
            <a:r>
              <a:rPr lang="es-MX" dirty="0" err="1"/>
              <a:t>observer</a:t>
            </a:r>
            <a:r>
              <a:rPr lang="es-MX" dirty="0"/>
              <a:t> básico (de los sencillos), que se ejecutará cada vez que dicha propiedad cambie de valor.</a:t>
            </a:r>
          </a:p>
          <a:p>
            <a:endParaRPr lang="es-MX" dirty="0"/>
          </a:p>
          <a:p>
            <a:r>
              <a:rPr lang="es-MX" dirty="0"/>
              <a:t>Las funciones que asignas como observadores las podrías entender como una especie de manejador de evento asociado al valor de la propiedad. Es solo un símil a nivel didáctico, porque un </a:t>
            </a:r>
            <a:r>
              <a:rPr lang="es-MX" dirty="0" err="1"/>
              <a:t>observer</a:t>
            </a:r>
            <a:r>
              <a:rPr lang="es-MX" dirty="0"/>
              <a:t> no es un evento, pero podrías decir que es algo parecido a un evento que se dispara cuando cambia un valor, llamando a la función observadora que se haya declarado.</a:t>
            </a:r>
          </a:p>
          <a:p>
            <a:endParaRPr lang="es-MX" dirty="0"/>
          </a:p>
          <a:p>
            <a:r>
              <a:rPr lang="es-MX" dirty="0"/>
              <a:t>Su uso es muy elemental, como verás a continuación. Vamos a ver primeramente la declaración de una propiedad donde hemos definido un </a:t>
            </a:r>
            <a:r>
              <a:rPr lang="es-MX" dirty="0" err="1"/>
              <a:t>observer</a:t>
            </a:r>
            <a:r>
              <a:rPr lang="es-MX" dirty="0"/>
              <a:t>.</a:t>
            </a:r>
          </a:p>
        </p:txBody>
      </p:sp>
    </p:spTree>
    <p:extLst>
      <p:ext uri="{BB962C8B-B14F-4D97-AF65-F5344CB8AC3E}">
        <p14:creationId xmlns:p14="http://schemas.microsoft.com/office/powerpoint/2010/main" val="1153728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1079252" y="1353649"/>
            <a:ext cx="6118225" cy="1477328"/>
          </a:xfrm>
          <a:prstGeom prst="rect">
            <a:avLst/>
          </a:prstGeom>
        </p:spPr>
        <p:txBody>
          <a:bodyPr>
            <a:spAutoFit/>
          </a:bodyPr>
          <a:lstStyle/>
          <a:p>
            <a:r>
              <a:rPr lang="es-MX" b="1" dirty="0">
                <a:solidFill>
                  <a:schemeClr val="accent3"/>
                </a:solidFill>
              </a:rPr>
              <a:t>cuenta: {</a:t>
            </a:r>
          </a:p>
          <a:p>
            <a:r>
              <a:rPr lang="es-MX" b="1" dirty="0">
                <a:solidFill>
                  <a:schemeClr val="accent3"/>
                </a:solidFill>
              </a:rPr>
              <a:t>  </a:t>
            </a:r>
            <a:r>
              <a:rPr lang="es-MX" b="1" dirty="0" err="1">
                <a:solidFill>
                  <a:schemeClr val="accent3"/>
                </a:solidFill>
              </a:rPr>
              <a:t>type</a:t>
            </a:r>
            <a:r>
              <a:rPr lang="es-MX" b="1" dirty="0">
                <a:solidFill>
                  <a:schemeClr val="accent3"/>
                </a:solidFill>
              </a:rPr>
              <a:t>: </a:t>
            </a:r>
            <a:r>
              <a:rPr lang="es-MX" b="1" dirty="0" err="1">
                <a:solidFill>
                  <a:schemeClr val="accent3"/>
                </a:solidFill>
              </a:rPr>
              <a:t>Number</a:t>
            </a:r>
            <a:r>
              <a:rPr lang="es-MX" b="1" dirty="0">
                <a:solidFill>
                  <a:schemeClr val="accent3"/>
                </a:solidFill>
              </a:rPr>
              <a:t>,</a:t>
            </a:r>
          </a:p>
          <a:p>
            <a:r>
              <a:rPr lang="es-MX" b="1" dirty="0">
                <a:solidFill>
                  <a:schemeClr val="accent3"/>
                </a:solidFill>
              </a:rPr>
              <a:t>  </a:t>
            </a:r>
            <a:r>
              <a:rPr lang="es-MX" b="1" dirty="0" err="1">
                <a:solidFill>
                  <a:schemeClr val="accent3"/>
                </a:solidFill>
              </a:rPr>
              <a:t>value</a:t>
            </a:r>
            <a:r>
              <a:rPr lang="es-MX" b="1" dirty="0">
                <a:solidFill>
                  <a:schemeClr val="accent3"/>
                </a:solidFill>
              </a:rPr>
              <a:t>: 10,</a:t>
            </a:r>
          </a:p>
          <a:p>
            <a:r>
              <a:rPr lang="es-MX" b="1" dirty="0">
                <a:solidFill>
                  <a:schemeClr val="accent3"/>
                </a:solidFill>
              </a:rPr>
              <a:t>  </a:t>
            </a:r>
            <a:r>
              <a:rPr lang="es-MX" b="1" dirty="0" err="1">
                <a:solidFill>
                  <a:schemeClr val="accent3"/>
                </a:solidFill>
              </a:rPr>
              <a:t>observer</a:t>
            </a:r>
            <a:r>
              <a:rPr lang="es-MX" b="1" dirty="0">
                <a:solidFill>
                  <a:schemeClr val="accent3"/>
                </a:solidFill>
              </a:rPr>
              <a:t>: "</a:t>
            </a:r>
            <a:r>
              <a:rPr lang="es-MX" b="1" dirty="0" err="1">
                <a:solidFill>
                  <a:schemeClr val="accent3"/>
                </a:solidFill>
              </a:rPr>
              <a:t>vigilarFinCuenta</a:t>
            </a:r>
            <a:r>
              <a:rPr lang="es-MX" b="1" dirty="0">
                <a:solidFill>
                  <a:schemeClr val="accent3"/>
                </a:solidFill>
              </a:rPr>
              <a:t>"</a:t>
            </a:r>
          </a:p>
          <a:p>
            <a:r>
              <a:rPr lang="es-MX" b="1" dirty="0">
                <a:solidFill>
                  <a:schemeClr val="accent3"/>
                </a:solidFill>
              </a:rPr>
              <a:t>}</a:t>
            </a:r>
          </a:p>
        </p:txBody>
      </p:sp>
      <p:sp>
        <p:nvSpPr>
          <p:cNvPr id="3" name="Rectangle 2"/>
          <p:cNvSpPr/>
          <p:nvPr/>
        </p:nvSpPr>
        <p:spPr>
          <a:xfrm>
            <a:off x="925115" y="3101985"/>
            <a:ext cx="9957356" cy="2585323"/>
          </a:xfrm>
          <a:prstGeom prst="rect">
            <a:avLst/>
          </a:prstGeom>
        </p:spPr>
        <p:txBody>
          <a:bodyPr wrap="square">
            <a:spAutoFit/>
          </a:bodyPr>
          <a:lstStyle/>
          <a:p>
            <a:r>
              <a:rPr lang="es-MX" dirty="0"/>
              <a:t>Ahora veamos el código de nuestra función observadora, que no es más que un método del propio componente, que recibe como ves dos parámetros.</a:t>
            </a:r>
          </a:p>
          <a:p>
            <a:endParaRPr lang="es-MX" dirty="0"/>
          </a:p>
          <a:p>
            <a:r>
              <a:rPr lang="es-MX" b="1" dirty="0" err="1">
                <a:solidFill>
                  <a:schemeClr val="accent3"/>
                </a:solidFill>
              </a:rPr>
              <a:t>vigilarFinCuenta</a:t>
            </a:r>
            <a:r>
              <a:rPr lang="es-MX" b="1" dirty="0">
                <a:solidFill>
                  <a:schemeClr val="accent3"/>
                </a:solidFill>
              </a:rPr>
              <a:t>: </a:t>
            </a:r>
            <a:r>
              <a:rPr lang="es-MX" b="1" dirty="0" err="1">
                <a:solidFill>
                  <a:schemeClr val="accent3"/>
                </a:solidFill>
              </a:rPr>
              <a:t>function</a:t>
            </a:r>
            <a:r>
              <a:rPr lang="es-MX" b="1" dirty="0">
                <a:solidFill>
                  <a:schemeClr val="accent3"/>
                </a:solidFill>
              </a:rPr>
              <a:t>(</a:t>
            </a:r>
            <a:r>
              <a:rPr lang="es-MX" b="1" dirty="0" err="1">
                <a:solidFill>
                  <a:schemeClr val="accent3"/>
                </a:solidFill>
              </a:rPr>
              <a:t>valorActual</a:t>
            </a:r>
            <a:r>
              <a:rPr lang="es-MX" b="1" dirty="0">
                <a:solidFill>
                  <a:schemeClr val="accent3"/>
                </a:solidFill>
              </a:rPr>
              <a:t>, </a:t>
            </a:r>
            <a:r>
              <a:rPr lang="es-MX" b="1" dirty="0" err="1">
                <a:solidFill>
                  <a:schemeClr val="accent3"/>
                </a:solidFill>
              </a:rPr>
              <a:t>valorAnterior</a:t>
            </a:r>
            <a:r>
              <a:rPr lang="es-MX" b="1" dirty="0">
                <a:solidFill>
                  <a:schemeClr val="accent3"/>
                </a:solidFill>
              </a:rPr>
              <a:t>) {</a:t>
            </a:r>
          </a:p>
          <a:p>
            <a:r>
              <a:rPr lang="es-MX" b="1" dirty="0">
                <a:solidFill>
                  <a:schemeClr val="accent3"/>
                </a:solidFill>
              </a:rPr>
              <a:t>  console.log(</a:t>
            </a:r>
            <a:r>
              <a:rPr lang="es-MX" b="1" dirty="0" err="1">
                <a:solidFill>
                  <a:schemeClr val="accent3"/>
                </a:solidFill>
              </a:rPr>
              <a:t>valorActual</a:t>
            </a:r>
            <a:r>
              <a:rPr lang="es-MX" b="1" dirty="0">
                <a:solidFill>
                  <a:schemeClr val="accent3"/>
                </a:solidFill>
              </a:rPr>
              <a:t>, </a:t>
            </a:r>
            <a:r>
              <a:rPr lang="es-MX" b="1" dirty="0" err="1">
                <a:solidFill>
                  <a:schemeClr val="accent3"/>
                </a:solidFill>
              </a:rPr>
              <a:t>valorAnterior</a:t>
            </a:r>
            <a:r>
              <a:rPr lang="es-MX" b="1" dirty="0">
                <a:solidFill>
                  <a:schemeClr val="accent3"/>
                </a:solidFill>
              </a:rPr>
              <a:t>);</a:t>
            </a:r>
          </a:p>
          <a:p>
            <a:r>
              <a:rPr lang="es-MX" b="1" dirty="0">
                <a:solidFill>
                  <a:schemeClr val="accent3"/>
                </a:solidFill>
              </a:rPr>
              <a:t>  </a:t>
            </a:r>
            <a:r>
              <a:rPr lang="es-MX" b="1" dirty="0" err="1">
                <a:solidFill>
                  <a:schemeClr val="accent3"/>
                </a:solidFill>
              </a:rPr>
              <a:t>if</a:t>
            </a:r>
            <a:r>
              <a:rPr lang="es-MX" b="1" dirty="0">
                <a:solidFill>
                  <a:schemeClr val="accent3"/>
                </a:solidFill>
              </a:rPr>
              <a:t>(</a:t>
            </a:r>
            <a:r>
              <a:rPr lang="es-MX" b="1" dirty="0" err="1">
                <a:solidFill>
                  <a:schemeClr val="accent3"/>
                </a:solidFill>
              </a:rPr>
              <a:t>valorActual</a:t>
            </a:r>
            <a:r>
              <a:rPr lang="es-MX" b="1" dirty="0">
                <a:solidFill>
                  <a:schemeClr val="accent3"/>
                </a:solidFill>
              </a:rPr>
              <a:t> == 0){</a:t>
            </a:r>
          </a:p>
          <a:p>
            <a:r>
              <a:rPr lang="es-MX" b="1" dirty="0">
                <a:solidFill>
                  <a:schemeClr val="accent3"/>
                </a:solidFill>
              </a:rPr>
              <a:t>    console.log(“llegamos al final de la cuenta”)</a:t>
            </a:r>
          </a:p>
          <a:p>
            <a:r>
              <a:rPr lang="es-MX" b="1" dirty="0">
                <a:solidFill>
                  <a:schemeClr val="accent3"/>
                </a:solidFill>
              </a:rPr>
              <a:t>  }  </a:t>
            </a:r>
          </a:p>
          <a:p>
            <a:r>
              <a:rPr lang="es-MX" b="1" dirty="0">
                <a:solidFill>
                  <a:schemeClr val="accent3"/>
                </a:solidFill>
              </a:rPr>
              <a:t>}</a:t>
            </a:r>
          </a:p>
        </p:txBody>
      </p:sp>
    </p:spTree>
    <p:extLst>
      <p:ext uri="{BB962C8B-B14F-4D97-AF65-F5344CB8AC3E}">
        <p14:creationId xmlns:p14="http://schemas.microsoft.com/office/powerpoint/2010/main" val="3862824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Observers</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900" y="11854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611981" y="-1344144"/>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8" name="Rectangle 7"/>
          <p:cNvSpPr/>
          <p:nvPr/>
        </p:nvSpPr>
        <p:spPr>
          <a:xfrm>
            <a:off x="792623" y="1368353"/>
            <a:ext cx="11022740" cy="1754326"/>
          </a:xfrm>
          <a:prstGeom prst="rect">
            <a:avLst/>
          </a:prstGeom>
        </p:spPr>
        <p:txBody>
          <a:bodyPr wrap="square">
            <a:spAutoFit/>
          </a:bodyPr>
          <a:lstStyle/>
          <a:p>
            <a:r>
              <a:rPr lang="es-MX" dirty="0"/>
              <a:t>Cuando cambia la propiedad se envía a la función como parámetro el nuevo valor, así como el valor que anteriormente hubiera en esa propiedad, por si nos hiciera falta para algo.</a:t>
            </a:r>
          </a:p>
          <a:p>
            <a:endParaRPr lang="es-MX" dirty="0"/>
          </a:p>
          <a:p>
            <a:r>
              <a:rPr lang="es-MX" dirty="0"/>
              <a:t>Nota: Es interesante mencionar que, en el código de la función anterior, </a:t>
            </a:r>
            <a:r>
              <a:rPr lang="es-MX" dirty="0" err="1"/>
              <a:t>this.cuenta</a:t>
            </a:r>
            <a:r>
              <a:rPr lang="es-MX" dirty="0"/>
              <a:t> sería equivalente al parámetro </a:t>
            </a:r>
            <a:r>
              <a:rPr lang="es-MX" dirty="0" err="1"/>
              <a:t>valorActual</a:t>
            </a:r>
            <a:r>
              <a:rPr lang="es-MX" dirty="0"/>
              <a:t>. Podremos acceder a uno u otro indistintamente para acceder al valor actual de la propiedad.</a:t>
            </a:r>
          </a:p>
        </p:txBody>
      </p:sp>
      <p:sp>
        <p:nvSpPr>
          <p:cNvPr id="2" name="Rectangle 1"/>
          <p:cNvSpPr/>
          <p:nvPr/>
        </p:nvSpPr>
        <p:spPr>
          <a:xfrm>
            <a:off x="800659" y="3274681"/>
            <a:ext cx="11029659" cy="2862322"/>
          </a:xfrm>
          <a:prstGeom prst="rect">
            <a:avLst/>
          </a:prstGeom>
        </p:spPr>
        <p:txBody>
          <a:bodyPr wrap="square">
            <a:spAutoFit/>
          </a:bodyPr>
          <a:lstStyle/>
          <a:p>
            <a:r>
              <a:rPr lang="es-MX" b="1" dirty="0"/>
              <a:t>Declaración de observadores mediante el </a:t>
            </a:r>
            <a:r>
              <a:rPr lang="es-MX" b="1" dirty="0" err="1"/>
              <a:t>array</a:t>
            </a:r>
            <a:r>
              <a:rPr lang="es-MX" b="1" dirty="0"/>
              <a:t> "</a:t>
            </a:r>
            <a:r>
              <a:rPr lang="es-MX" b="1" dirty="0" smtClean="0"/>
              <a:t>observers“</a:t>
            </a:r>
          </a:p>
          <a:p>
            <a:endParaRPr lang="es-MX" b="1" dirty="0"/>
          </a:p>
          <a:p>
            <a:r>
              <a:rPr lang="es-MX" dirty="0"/>
              <a:t>El </a:t>
            </a:r>
            <a:r>
              <a:rPr lang="es-MX" dirty="0" err="1"/>
              <a:t>array</a:t>
            </a:r>
            <a:r>
              <a:rPr lang="es-MX" dirty="0"/>
              <a:t> de “observers” (fíjate que en este caso está en plural) nos permite observar una o más propiedades. Es el mecanismo sofisticado para definir observadores, que complementa al mecanismo explicado en el punto anterior.</a:t>
            </a:r>
          </a:p>
          <a:p>
            <a:endParaRPr lang="es-MX" dirty="0"/>
          </a:p>
          <a:p>
            <a:r>
              <a:rPr lang="es-MX" dirty="0"/>
              <a:t>Se debe indicar en el </a:t>
            </a:r>
            <a:r>
              <a:rPr lang="es-MX" dirty="0" err="1"/>
              <a:t>array</a:t>
            </a:r>
            <a:r>
              <a:rPr lang="es-MX" dirty="0"/>
              <a:t>, también como cadena, cada uno de los nombres de las funciones observadoras, con el juego de parámetros equivalente a los nombres de propiedades que se están observando.</a:t>
            </a:r>
          </a:p>
          <a:p>
            <a:endParaRPr lang="es-MX" dirty="0"/>
          </a:p>
        </p:txBody>
      </p:sp>
    </p:spTree>
    <p:extLst>
      <p:ext uri="{BB962C8B-B14F-4D97-AF65-F5344CB8AC3E}">
        <p14:creationId xmlns:p14="http://schemas.microsoft.com/office/powerpoint/2010/main" val="2889177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182cbc78-3056-4f11-8c20-76dfd16de8f6"/>
    <ds:schemaRef ds:uri="http://schemas.microsoft.com/office/2006/documentManagement/types"/>
    <ds:schemaRef ds:uri="http://schemas.openxmlformats.org/package/2006/metadata/core-properties"/>
    <ds:schemaRef ds:uri="http://purl.org/dc/terms/"/>
    <ds:schemaRef ds:uri="http://www.w3.org/XML/1998/namespace"/>
    <ds:schemaRef ds:uri="http://schemas.microsoft.com/office/infopath/2007/PartnerControls"/>
    <ds:schemaRef ds:uri="987552fb-e0dd-45a2-9216-9057aa865025"/>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20986</TotalTime>
  <Words>4678</Words>
  <Application>Microsoft Office PowerPoint</Application>
  <PresentationFormat>Custom</PresentationFormat>
  <Paragraphs>478</Paragraphs>
  <Slides>45</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4" baseType="lpstr">
      <vt:lpstr>ＭＳ Ｐゴシック</vt:lpstr>
      <vt:lpstr>Arial</vt:lpstr>
      <vt:lpstr>Arial Rounded MT Bold</vt:lpstr>
      <vt:lpstr>Calibri</vt:lpstr>
      <vt:lpstr>Lucida Grande</vt:lpstr>
      <vt:lpstr>Rockwell</vt:lpstr>
      <vt:lpstr>PPT_ConfidentialTemplate_EN_2015</vt:lpstr>
      <vt:lpstr>Original_Logo/ Upper layout</vt:lpstr>
      <vt:lpstr>Packager Shell Object</vt:lpstr>
      <vt:lpstr>POLYMER 2  CLASE 2  </vt:lpstr>
      <vt:lpstr>Restricciones</vt:lpstr>
      <vt:lpstr>Notify</vt:lpstr>
      <vt:lpstr>Notify</vt:lpstr>
      <vt:lpstr>Notify</vt:lpstr>
      <vt:lpstr>Observers</vt:lpstr>
      <vt:lpstr>Observers</vt:lpstr>
      <vt:lpstr>Observers</vt:lpstr>
      <vt:lpstr>Observers</vt:lpstr>
      <vt:lpstr>Observers</vt:lpstr>
      <vt:lpstr>Observers</vt:lpstr>
      <vt:lpstr>Observers ejemplo:</vt:lpstr>
      <vt:lpstr>Observers ejemplo 2:</vt:lpstr>
      <vt:lpstr>Ejemplo notify y observers</vt:lpstr>
      <vt:lpstr>EVENTOS PERSONALIZADOS BUBBLES Y COMPOSED.</vt:lpstr>
      <vt:lpstr>EVENTOS PERSONALIZADOS BUBBLES Y COMPOSED.</vt:lpstr>
      <vt:lpstr>EVENTOS PERSONALIZADOS BUBBLES Y COMPOSED.</vt:lpstr>
      <vt:lpstr>Eventos táctiles</vt:lpstr>
      <vt:lpstr>Eventos táctiles (ejemplo).</vt:lpstr>
      <vt:lpstr>Eventos táctiles</vt:lpstr>
      <vt:lpstr>Eventos táctiles</vt:lpstr>
      <vt:lpstr>Ejercicio individual </vt:lpstr>
      <vt:lpstr>Web component iron-ajax </vt:lpstr>
      <vt:lpstr>Web component iron-ajax </vt:lpstr>
      <vt:lpstr>Web component iron-ajax </vt:lpstr>
      <vt:lpstr>Web component iron-ajax </vt:lpstr>
      <vt:lpstr>Web component iron-ajax </vt:lpstr>
      <vt:lpstr>Web iron-request </vt:lpstr>
      <vt:lpstr>Web iron-request </vt:lpstr>
      <vt:lpstr>Web iron-request </vt:lpstr>
      <vt:lpstr>Web iron-request </vt:lpstr>
      <vt:lpstr>Web iron-request </vt:lpstr>
      <vt:lpstr>Web iron-request </vt:lpstr>
      <vt:lpstr>Web iron-request </vt:lpstr>
      <vt:lpstr>Generar API REST FALSO.</vt:lpstr>
      <vt:lpstr>Generar API REST FALSO.</vt:lpstr>
      <vt:lpstr>Generar API REST FALSO.</vt:lpstr>
      <vt:lpstr>Generar API REST FALSO.</vt:lpstr>
      <vt:lpstr>Generar API REST FALSO.</vt:lpstr>
      <vt:lpstr>Generar API REST FALSO.</vt:lpstr>
      <vt:lpstr>Generar API REST FALSO.</vt:lpstr>
      <vt:lpstr>Generar API REST FALSO.</vt:lpstr>
      <vt:lpstr>Generar API REST FALSO.</vt:lpstr>
      <vt:lpstr>Practica Final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137</cp:revision>
  <dcterms:created xsi:type="dcterms:W3CDTF">2018-01-30T20:36:46Z</dcterms:created>
  <dcterms:modified xsi:type="dcterms:W3CDTF">2018-10-25T22:56:21Z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