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22"/>
  </p:notesMasterIdLst>
  <p:handoutMasterIdLst>
    <p:handoutMasterId r:id="rId23"/>
  </p:handoutMasterIdLst>
  <p:sldIdLst>
    <p:sldId id="308" r:id="rId6"/>
    <p:sldId id="298" r:id="rId7"/>
    <p:sldId id="306" r:id="rId8"/>
    <p:sldId id="319" r:id="rId9"/>
    <p:sldId id="320" r:id="rId10"/>
    <p:sldId id="321" r:id="rId11"/>
    <p:sldId id="322" r:id="rId12"/>
    <p:sldId id="324" r:id="rId13"/>
    <p:sldId id="323" r:id="rId14"/>
    <p:sldId id="315" r:id="rId15"/>
    <p:sldId id="318" r:id="rId16"/>
    <p:sldId id="316" r:id="rId17"/>
    <p:sldId id="317" r:id="rId18"/>
    <p:sldId id="309" r:id="rId19"/>
    <p:sldId id="307" r:id="rId20"/>
    <p:sldId id="302" r:id="rId21"/>
  </p:sldIdLst>
  <p:sldSz cx="12239625" cy="684053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BEE"/>
    <a:srgbClr val="5117AC"/>
    <a:srgbClr val="ECECEC"/>
    <a:srgbClr val="F9F9F9"/>
    <a:srgbClr val="3AC791"/>
    <a:srgbClr val="25BBD4"/>
    <a:srgbClr val="6F1E80"/>
    <a:srgbClr val="3F358B"/>
    <a:srgbClr val="276B9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9" autoAdjust="0"/>
    <p:restoredTop sz="80819" autoAdjust="0"/>
  </p:normalViewPr>
  <p:slideViewPr>
    <p:cSldViewPr>
      <p:cViewPr varScale="1">
        <p:scale>
          <a:sx n="60" d="100"/>
          <a:sy n="60" d="100"/>
        </p:scale>
        <p:origin x="1404" y="72"/>
      </p:cViewPr>
      <p:guideLst>
        <p:guide orient="horz" pos="2155"/>
        <p:guide pos="38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3504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26/03/2019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MX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37F6BD-38D0-4C68-8BC5-3735B63F5FA1}" type="slidenum">
              <a:rPr lang="es-MX" smtClean="0"/>
              <a:pPr>
                <a:defRPr/>
              </a:pPr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7870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37F6BD-38D0-4C68-8BC5-3735B63F5FA1}" type="slidenum">
              <a:rPr lang="es-MX" smtClean="0"/>
              <a:pPr>
                <a:defRPr/>
              </a:pPr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4080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37F6BD-38D0-4C68-8BC5-3735B63F5FA1}" type="slidenum">
              <a:rPr lang="es-MX" smtClean="0"/>
              <a:pPr>
                <a:defRPr/>
              </a:pPr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1459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NOTA!!!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37F6BD-38D0-4C68-8BC5-3735B63F5FA1}" type="slidenum">
              <a:rPr lang="es-MX" smtClean="0"/>
              <a:pPr>
                <a:defRPr/>
              </a:pPr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261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37F6BD-38D0-4C68-8BC5-3735B63F5FA1}" type="slidenum">
              <a:rPr lang="es-MX" smtClean="0"/>
              <a:pPr>
                <a:defRPr/>
              </a:pPr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0363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37F6BD-38D0-4C68-8BC5-3735B63F5FA1}" type="slidenum">
              <a:rPr lang="es-MX" smtClean="0"/>
              <a:pPr>
                <a:defRPr/>
              </a:pPr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9829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37F6BD-38D0-4C68-8BC5-3735B63F5FA1}" type="slidenum">
              <a:rPr lang="es-MX" smtClean="0"/>
              <a:pPr>
                <a:defRPr/>
              </a:pPr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4687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37F6BD-38D0-4C68-8BC5-3735B63F5FA1}" type="slidenum">
              <a:rPr lang="es-MX" smtClean="0"/>
              <a:pPr>
                <a:defRPr/>
              </a:pPr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7276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37F6BD-38D0-4C68-8BC5-3735B63F5FA1}" type="slidenum">
              <a:rPr lang="es-MX" smtClean="0"/>
              <a:pPr>
                <a:defRPr/>
              </a:pPr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56379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37F6BD-38D0-4C68-8BC5-3735B63F5FA1}" type="slidenum">
              <a:rPr lang="es-MX" smtClean="0"/>
              <a:pPr>
                <a:defRPr/>
              </a:pPr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42901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37F6BD-38D0-4C68-8BC5-3735B63F5FA1}" type="slidenum">
              <a:rPr lang="es-MX" smtClean="0"/>
              <a:pPr>
                <a:defRPr/>
              </a:pPr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0069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37F6BD-38D0-4C68-8BC5-3735B63F5FA1}" type="slidenum">
              <a:rPr lang="es-MX" smtClean="0"/>
              <a:pPr>
                <a:defRPr/>
              </a:pPr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8417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w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tif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393" y="0"/>
            <a:ext cx="1779987" cy="1779987"/>
          </a:xfrm>
          <a:prstGeom prst="rect">
            <a:avLst/>
          </a:prstGeom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057" y="5868541"/>
            <a:ext cx="934227" cy="602156"/>
          </a:xfrm>
          <a:prstGeom prst="rect">
            <a:avLst/>
          </a:prstGeom>
        </p:spPr>
      </p:pic>
      <p:sp>
        <p:nvSpPr>
          <p:cNvPr id="13" name="Title 15"/>
          <p:cNvSpPr>
            <a:spLocks noGrp="1"/>
          </p:cNvSpPr>
          <p:nvPr>
            <p:ph type="title" hasCustomPrompt="1"/>
          </p:nvPr>
        </p:nvSpPr>
        <p:spPr>
          <a:xfrm>
            <a:off x="433057" y="2275289"/>
            <a:ext cx="5879528" cy="19392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99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3057" y="4286382"/>
            <a:ext cx="5879528" cy="790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995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596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2193" indent="0">
              <a:buNone/>
              <a:defRPr sz="1795"/>
            </a:lvl3pPr>
            <a:lvl4pPr marL="1368290" indent="0">
              <a:buNone/>
              <a:defRPr sz="1795"/>
            </a:lvl4pPr>
            <a:lvl5pPr marL="1824387" indent="0">
              <a:buNone/>
              <a:defRPr sz="1795"/>
            </a:lvl5pPr>
          </a:lstStyle>
          <a:p>
            <a:pPr lvl="0"/>
            <a:r>
              <a:rPr lang="es-ES" noProof="0"/>
              <a:t>Editar los estilos de texto del patrón</a:t>
            </a:r>
          </a:p>
          <a:p>
            <a:pPr lvl="1"/>
            <a:r>
              <a:rPr lang="es-ES" noProof="0"/>
              <a:t>Segundo nivel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>
                <a:solidFill>
                  <a:schemeClr val="bg1"/>
                </a:solidFill>
                <a:cs typeface="Arial" charset="0"/>
              </a:rPr>
              <a:t>Todos los Derechos Reservados © Valores Corporativos </a:t>
            </a:r>
            <a:r>
              <a:rPr lang="es-ES_tradnl" sz="800" noProof="0" err="1">
                <a:solidFill>
                  <a:schemeClr val="bg1"/>
                </a:solidFill>
                <a:cs typeface="Arial" charset="0"/>
              </a:rPr>
              <a:t>Softtek</a:t>
            </a:r>
            <a:r>
              <a:rPr lang="es-ES_tradnl" sz="800" noProof="0">
                <a:solidFill>
                  <a:schemeClr val="bg1"/>
                </a:solidFill>
                <a:cs typeface="Arial" charset="0"/>
              </a:rPr>
              <a:t> S.A. de C.V. 2018. Interno.</a:t>
            </a:r>
            <a:endParaRPr lang="es-ES_tradnl" sz="798" noProof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196" y="1188021"/>
            <a:ext cx="2880320" cy="2880320"/>
          </a:xfrm>
          <a:prstGeom prst="rect">
            <a:avLst/>
          </a:prstGeom>
        </p:spPr>
      </p:pic>
      <p:sp>
        <p:nvSpPr>
          <p:cNvPr id="5" name="Freeform 4"/>
          <p:cNvSpPr/>
          <p:nvPr userDrawn="1"/>
        </p:nvSpPr>
        <p:spPr>
          <a:xfrm>
            <a:off x="5120640" y="0"/>
            <a:ext cx="7142480" cy="6876653"/>
          </a:xfrm>
          <a:custGeom>
            <a:avLst/>
            <a:gdLst>
              <a:gd name="connsiteX0" fmla="*/ 0 w 7142480"/>
              <a:gd name="connsiteY0" fmla="*/ 0 h 6847840"/>
              <a:gd name="connsiteX1" fmla="*/ 7142480 w 7142480"/>
              <a:gd name="connsiteY1" fmla="*/ 10160 h 6847840"/>
              <a:gd name="connsiteX2" fmla="*/ 7132320 w 7142480"/>
              <a:gd name="connsiteY2" fmla="*/ 6847840 h 6847840"/>
              <a:gd name="connsiteX3" fmla="*/ 1524000 w 7142480"/>
              <a:gd name="connsiteY3" fmla="*/ 6827520 h 6847840"/>
              <a:gd name="connsiteX4" fmla="*/ 0 w 7142480"/>
              <a:gd name="connsiteY4" fmla="*/ 0 h 684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2480" h="6847840">
                <a:moveTo>
                  <a:pt x="0" y="0"/>
                </a:moveTo>
                <a:lnTo>
                  <a:pt x="7142480" y="10160"/>
                </a:lnTo>
                <a:cubicBezTo>
                  <a:pt x="7139093" y="2289387"/>
                  <a:pt x="7135707" y="4568613"/>
                  <a:pt x="7132320" y="6847840"/>
                </a:cubicBezTo>
                <a:lnTo>
                  <a:pt x="1524000" y="68275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529442" y="6508734"/>
            <a:ext cx="5518362" cy="1518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Todos los Derechos Reservados © Valores Corporativos </a:t>
            </a:r>
            <a:r>
              <a:rPr lang="es-ES_tradnl" sz="800" noProof="0" err="1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Softtek</a:t>
            </a:r>
            <a:r>
              <a:rPr lang="es-ES_tradnl" sz="800" noProof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 S.A. de C.V. 2018.</a:t>
            </a:r>
            <a:r>
              <a:rPr lang="es-ES_tradnl" sz="800" baseline="0" noProof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 Interno.</a:t>
            </a:r>
            <a:endParaRPr lang="es-ES_tradnl" sz="798" noProof="0">
              <a:solidFill>
                <a:schemeClr val="tx1">
                  <a:lumMod val="90000"/>
                  <a:lumOff val="10000"/>
                </a:schemeClr>
              </a:solidFill>
              <a:cs typeface="Arial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7127924" y="2600310"/>
            <a:ext cx="4566486" cy="54471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ts val="1995"/>
              </a:lnSpc>
              <a:buNone/>
              <a:defRPr sz="1995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/>
              <a:t>Editar los estilos de texto del patrón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7127924" y="3209045"/>
            <a:ext cx="4566486" cy="9953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buNone/>
              <a:defRPr sz="1596" b="0" baseline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/>
              <a:t>Editar los estilos de texto del patrón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7127924" y="4497639"/>
            <a:ext cx="4566486" cy="54471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ts val="1995"/>
              </a:lnSpc>
              <a:buNone/>
              <a:defRPr sz="1995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/>
              <a:t>Editar los estilos de texto del patrón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7127924" y="5118423"/>
            <a:ext cx="4566486" cy="9953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buNone/>
              <a:defRPr sz="1596" b="0" baseline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/>
              <a:t>Editar los estilos de texto del patrón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7127924" y="690932"/>
            <a:ext cx="4566486" cy="54471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ts val="1995"/>
              </a:lnSpc>
              <a:buNone/>
              <a:defRPr sz="1995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/>
              <a:t>Editar los estilos de texto del patrón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7127924" y="1311714"/>
            <a:ext cx="4566486" cy="9953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buNone/>
              <a:defRPr sz="1596" b="0" baseline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/>
              <a:t>Editar los estilos de texto del patrón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7523" y="2916213"/>
            <a:ext cx="1322214" cy="856754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5994" y="-79141"/>
            <a:ext cx="1584176" cy="6955794"/>
          </a:xfrm>
          <a:prstGeom prst="line">
            <a:avLst/>
          </a:prstGeom>
          <a:ln w="571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951460" y="2700189"/>
            <a:ext cx="6361457" cy="1934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ES_tradnl" sz="11970" spc="599" noProof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s-ES_tradnl" sz="7980" spc="599" baseline="30000" noProof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s-ES_tradnl" sz="11970" spc="599" noProof="0">
                <a:solidFill>
                  <a:schemeClr val="bg2"/>
                </a:solidFill>
                <a:latin typeface="Arial"/>
                <a:cs typeface="Arial"/>
              </a:rPr>
              <a:t>A</a:t>
            </a:r>
          </a:p>
        </p:txBody>
      </p:sp>
      <p:pic>
        <p:nvPicPr>
          <p:cNvPr id="7" name="Picture 6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0201" y="683966"/>
            <a:ext cx="971553" cy="626214"/>
          </a:xfrm>
          <a:prstGeom prst="rect">
            <a:avLst/>
          </a:prstGeom>
        </p:spPr>
      </p:pic>
      <p:pic>
        <p:nvPicPr>
          <p:cNvPr id="9" name="Picture 8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092" y="467941"/>
            <a:ext cx="1656184" cy="842238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>
                <a:solidFill>
                  <a:schemeClr val="bg1"/>
                </a:solidFill>
                <a:cs typeface="Arial" charset="0"/>
              </a:rPr>
              <a:t>Todos los Derechos Reservados © Valores Corporativos </a:t>
            </a:r>
            <a:r>
              <a:rPr lang="es-ES_tradnl" sz="800" noProof="0" err="1">
                <a:solidFill>
                  <a:schemeClr val="bg1"/>
                </a:solidFill>
                <a:cs typeface="Arial" charset="0"/>
              </a:rPr>
              <a:t>Softtek</a:t>
            </a:r>
            <a:r>
              <a:rPr lang="es-ES_tradnl" sz="800" noProof="0">
                <a:solidFill>
                  <a:schemeClr val="bg1"/>
                </a:solidFill>
                <a:cs typeface="Arial" charset="0"/>
              </a:rPr>
              <a:t> S.A. de C.V. 2018. Interno.</a:t>
            </a:r>
            <a:endParaRPr lang="es-ES_tradnl" sz="798" noProof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611981" y="191599"/>
            <a:ext cx="9630044" cy="84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title</a:t>
            </a:r>
            <a:r>
              <a:rPr lang="es-ES_tradnl" noProof="0" dirty="0"/>
              <a:t> </a:t>
            </a:r>
            <a:r>
              <a:rPr lang="es-ES_tradnl" noProof="0" dirty="0" err="1"/>
              <a:t>style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18711" y="1336382"/>
            <a:ext cx="10987971" cy="4952377"/>
          </a:xfrm>
        </p:spPr>
        <p:txBody>
          <a:bodyPr/>
          <a:lstStyle>
            <a:lvl1pPr marL="125696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38696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4235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1695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5696" marR="0" lvl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ES_tradnl" sz="1795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</a:t>
            </a:r>
            <a:r>
              <a:rPr kumimoji="0" lang="es-ES_tradnl" sz="1795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to </a:t>
            </a:r>
            <a:r>
              <a:rPr kumimoji="0" lang="es-ES_tradnl" sz="1795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edit</a:t>
            </a:r>
            <a:r>
              <a:rPr kumimoji="0" lang="es-ES_tradnl" sz="1795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Master </a:t>
            </a:r>
            <a:r>
              <a:rPr kumimoji="0" lang="es-ES_tradnl" sz="1795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text</a:t>
            </a:r>
            <a:r>
              <a:rPr kumimoji="0" lang="es-ES_tradnl" sz="1795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_tradnl" sz="1795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styles</a:t>
            </a:r>
            <a:endParaRPr kumimoji="0" lang="es-ES_tradnl" sz="1795" b="0" i="0" u="none" strike="noStrike" kern="1200" cap="none" spc="0" normalizeH="0" baseline="0" noProof="0" dirty="0">
              <a:ln>
                <a:noFill/>
              </a:ln>
              <a:solidFill>
                <a:srgbClr val="2B2D2E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38696" marR="0" lvl="1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ES_tradnl" sz="1596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</a:t>
            </a:r>
            <a:r>
              <a:rPr kumimoji="0" lang="es-ES_tradnl" sz="1596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_tradnl" sz="1596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endParaRPr kumimoji="0" lang="es-ES_tradnl" sz="1596" b="0" i="0" u="none" strike="noStrike" kern="1200" cap="none" spc="0" normalizeH="0" baseline="0" noProof="0" dirty="0">
              <a:ln>
                <a:noFill/>
              </a:ln>
              <a:solidFill>
                <a:srgbClr val="2B2D2E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14235" marR="0" lvl="2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ES_tradnl" sz="1397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</a:t>
            </a:r>
            <a:r>
              <a:rPr kumimoji="0" lang="es-ES_tradnl" sz="1397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_tradnl" sz="1397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endParaRPr kumimoji="0" lang="es-ES_tradnl" sz="1397" b="0" i="0" u="none" strike="noStrike" kern="1200" cap="none" spc="0" normalizeH="0" baseline="0" noProof="0" dirty="0">
              <a:ln>
                <a:noFill/>
              </a:ln>
              <a:solidFill>
                <a:srgbClr val="2B2D2E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21695" marR="0" lvl="3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ES_tradnl" sz="1197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</a:t>
            </a:r>
            <a:r>
              <a:rPr kumimoji="0" lang="es-ES_tradnl" sz="1197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_tradnl" sz="1197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endParaRPr kumimoji="0" lang="es-ES_tradnl" sz="1197" b="0" i="0" u="none" strike="noStrike" kern="1200" cap="none" spc="0" normalizeH="0" baseline="0" noProof="0" dirty="0">
              <a:ln>
                <a:noFill/>
              </a:ln>
              <a:solidFill>
                <a:srgbClr val="2B2D2E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611981" y="191599"/>
            <a:ext cx="9630044" cy="84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title</a:t>
            </a:r>
            <a:r>
              <a:rPr lang="es-ES_tradnl" noProof="0" dirty="0"/>
              <a:t> </a:t>
            </a:r>
            <a:r>
              <a:rPr lang="es-ES_tradnl" noProof="0" dirty="0" err="1"/>
              <a:t>style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611981" y="1336584"/>
            <a:ext cx="5405834" cy="4952173"/>
          </a:xfrm>
        </p:spPr>
        <p:txBody>
          <a:bodyPr/>
          <a:lstStyle>
            <a:lvl1pPr marL="125696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795"/>
            </a:lvl1pPr>
            <a:lvl2pPr marL="538696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596"/>
            </a:lvl2pPr>
            <a:lvl3pPr marL="714235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397"/>
            </a:lvl3pPr>
            <a:lvl4pPr marL="921695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795"/>
            </a:lvl4pPr>
            <a:lvl5pPr>
              <a:defRPr sz="1795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marL="125696" marR="0" lvl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ES_tradnl" sz="1795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</a:t>
            </a:r>
            <a:r>
              <a:rPr kumimoji="0" lang="es-ES_tradnl" sz="1795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to </a:t>
            </a:r>
            <a:r>
              <a:rPr kumimoji="0" lang="es-ES_tradnl" sz="1795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edit</a:t>
            </a:r>
            <a:r>
              <a:rPr kumimoji="0" lang="es-ES_tradnl" sz="1795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Master </a:t>
            </a:r>
            <a:r>
              <a:rPr kumimoji="0" lang="es-ES_tradnl" sz="1795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text</a:t>
            </a:r>
            <a:r>
              <a:rPr kumimoji="0" lang="es-ES_tradnl" sz="1795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_tradnl" sz="1795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styles</a:t>
            </a:r>
            <a:endParaRPr kumimoji="0" lang="es-ES_tradnl" sz="1795" b="0" i="0" u="none" strike="noStrike" kern="1200" cap="none" spc="0" normalizeH="0" baseline="0" noProof="0" dirty="0">
              <a:ln>
                <a:noFill/>
              </a:ln>
              <a:solidFill>
                <a:srgbClr val="2B2D2E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38696" marR="0" lvl="1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ES_tradnl" sz="1596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</a:t>
            </a:r>
            <a:r>
              <a:rPr kumimoji="0" lang="es-ES_tradnl" sz="1596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_tradnl" sz="1596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endParaRPr kumimoji="0" lang="es-ES_tradnl" sz="1596" b="0" i="0" u="none" strike="noStrike" kern="1200" cap="none" spc="0" normalizeH="0" baseline="0" noProof="0" dirty="0">
              <a:ln>
                <a:noFill/>
              </a:ln>
              <a:solidFill>
                <a:srgbClr val="2B2D2E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14235" marR="0" lvl="2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ES_tradnl" sz="1397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</a:t>
            </a:r>
            <a:r>
              <a:rPr kumimoji="0" lang="es-ES_tradnl" sz="1397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_tradnl" sz="1397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endParaRPr kumimoji="0" lang="es-ES_tradnl" sz="1397" b="0" i="0" u="none" strike="noStrike" kern="1200" cap="none" spc="0" normalizeH="0" baseline="0" noProof="0" dirty="0">
              <a:ln>
                <a:noFill/>
              </a:ln>
              <a:solidFill>
                <a:srgbClr val="2B2D2E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21695" marR="0" lvl="3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ES_tradnl" sz="1197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</a:t>
            </a:r>
            <a:r>
              <a:rPr kumimoji="0" lang="es-ES_tradnl" sz="1197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_tradnl" sz="1197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endParaRPr kumimoji="0" lang="es-ES_tradnl" sz="1197" b="0" i="0" u="none" strike="noStrike" kern="1200" cap="none" spc="0" normalizeH="0" baseline="0" noProof="0" dirty="0">
              <a:ln>
                <a:noFill/>
              </a:ln>
              <a:solidFill>
                <a:srgbClr val="2B2D2E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221810" y="1336584"/>
            <a:ext cx="5405834" cy="4952173"/>
          </a:xfrm>
        </p:spPr>
        <p:txBody>
          <a:bodyPr/>
          <a:lstStyle>
            <a:lvl1pPr>
              <a:defRPr sz="1795"/>
            </a:lvl1pPr>
            <a:lvl2pPr>
              <a:defRPr sz="1596"/>
            </a:lvl2pPr>
            <a:lvl3pPr>
              <a:defRPr sz="1397"/>
            </a:lvl3pPr>
            <a:lvl4pPr>
              <a:defRPr sz="1795"/>
            </a:lvl4pPr>
            <a:lvl5pPr>
              <a:defRPr sz="1795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marL="125696" marR="0" lvl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lvl="1"/>
            <a:r>
              <a:rPr lang="es-ES_tradnl" noProof="0" dirty="0" err="1"/>
              <a:t>Second</a:t>
            </a:r>
            <a:r>
              <a:rPr lang="es-ES_tradnl" noProof="0" dirty="0"/>
              <a:t> </a:t>
            </a:r>
            <a:r>
              <a:rPr lang="es-ES_tradnl" noProof="0" dirty="0" err="1"/>
              <a:t>level</a:t>
            </a:r>
            <a:endParaRPr lang="es-ES_tradnl" noProof="0" dirty="0"/>
          </a:p>
          <a:p>
            <a:pPr lvl="2"/>
            <a:r>
              <a:rPr lang="es-ES_tradnl" noProof="0" dirty="0" err="1"/>
              <a:t>Third</a:t>
            </a:r>
            <a:r>
              <a:rPr lang="es-ES_tradnl" noProof="0" dirty="0"/>
              <a:t> </a:t>
            </a:r>
            <a:r>
              <a:rPr lang="es-ES_tradnl" noProof="0" dirty="0" err="1"/>
              <a:t>level</a:t>
            </a:r>
            <a:endParaRPr lang="es-ES_tradnl" noProof="0" dirty="0"/>
          </a:p>
          <a:p>
            <a:pPr lvl="3"/>
            <a:r>
              <a:rPr lang="es-ES_tradnl" noProof="0" dirty="0" err="1"/>
              <a:t>Fourth</a:t>
            </a:r>
            <a:r>
              <a:rPr lang="es-ES_tradnl" noProof="0" dirty="0"/>
              <a:t> </a:t>
            </a:r>
            <a:r>
              <a:rPr lang="es-ES_tradnl" noProof="0" dirty="0" err="1"/>
              <a:t>level</a:t>
            </a:r>
            <a:endParaRPr lang="es-ES_tradnl" noProof="0" dirty="0"/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611981" y="191599"/>
            <a:ext cx="9630044" cy="84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title</a:t>
            </a:r>
            <a:r>
              <a:rPr lang="es-ES_tradnl" noProof="0" dirty="0"/>
              <a:t> </a:t>
            </a:r>
            <a:r>
              <a:rPr lang="es-ES_tradnl" noProof="0" dirty="0" err="1"/>
              <a:t>style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22213" y="1409181"/>
            <a:ext cx="2698800" cy="79007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title</a:t>
            </a:r>
            <a:r>
              <a:rPr lang="es-ES_tradnl" noProof="0" dirty="0"/>
              <a:t> </a:t>
            </a:r>
            <a:r>
              <a:rPr lang="es-ES_tradnl" noProof="0" dirty="0" err="1"/>
              <a:t>style</a:t>
            </a:r>
            <a:endParaRPr lang="es-ES_tradnl" noProof="0" dirty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818598" y="1481007"/>
            <a:ext cx="2409643" cy="646421"/>
          </a:xfrm>
        </p:spPr>
        <p:txBody>
          <a:bodyPr/>
          <a:lstStyle>
            <a:lvl1pPr marL="0" indent="0">
              <a:buNone/>
              <a:defRPr sz="139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22213" y="2342899"/>
            <a:ext cx="2698800" cy="79007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818598" y="2414728"/>
            <a:ext cx="2409643" cy="646421"/>
          </a:xfrm>
        </p:spPr>
        <p:txBody>
          <a:bodyPr/>
          <a:lstStyle>
            <a:lvl1pPr marL="0" indent="0">
              <a:buNone/>
              <a:defRPr sz="139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22213" y="3276622"/>
            <a:ext cx="2698800" cy="79007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818598" y="3348448"/>
            <a:ext cx="2409643" cy="646421"/>
          </a:xfrm>
        </p:spPr>
        <p:txBody>
          <a:bodyPr/>
          <a:lstStyle>
            <a:lvl1pPr marL="0" indent="0">
              <a:buNone/>
              <a:defRPr sz="139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22213" y="4210340"/>
            <a:ext cx="2698800" cy="79007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818598" y="4282169"/>
            <a:ext cx="2409643" cy="646421"/>
          </a:xfrm>
        </p:spPr>
        <p:txBody>
          <a:bodyPr/>
          <a:lstStyle>
            <a:lvl1pPr marL="0" indent="0">
              <a:buNone/>
              <a:defRPr sz="139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22213" y="5144063"/>
            <a:ext cx="2698800" cy="79007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818598" y="5215890"/>
            <a:ext cx="2409643" cy="646421"/>
          </a:xfrm>
        </p:spPr>
        <p:txBody>
          <a:bodyPr/>
          <a:lstStyle>
            <a:lvl1pPr marL="0" indent="0">
              <a:buNone/>
              <a:defRPr sz="139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3710170" y="1481004"/>
            <a:ext cx="7807242" cy="646422"/>
          </a:xfrm>
        </p:spPr>
        <p:txBody>
          <a:bodyPr/>
          <a:lstStyle>
            <a:lvl1pPr marL="0" indent="-140061">
              <a:buFont typeface="Lucida Grande"/>
              <a:buChar char="›"/>
              <a:defRPr sz="1397"/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3710170" y="2414724"/>
            <a:ext cx="7807242" cy="646422"/>
          </a:xfrm>
        </p:spPr>
        <p:txBody>
          <a:bodyPr/>
          <a:lstStyle>
            <a:lvl1pPr marL="0" indent="-140061">
              <a:buFont typeface="Lucida Grande"/>
              <a:buChar char="›"/>
              <a:defRPr sz="1397"/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3710170" y="3348444"/>
            <a:ext cx="7807242" cy="646422"/>
          </a:xfrm>
        </p:spPr>
        <p:txBody>
          <a:bodyPr/>
          <a:lstStyle>
            <a:lvl1pPr marL="0" indent="-140061">
              <a:buFont typeface="Lucida Grande"/>
              <a:buChar char="›"/>
              <a:defRPr sz="1397"/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3710170" y="4282165"/>
            <a:ext cx="7807242" cy="646422"/>
          </a:xfrm>
        </p:spPr>
        <p:txBody>
          <a:bodyPr/>
          <a:lstStyle>
            <a:lvl1pPr marL="0" indent="-140061">
              <a:buFont typeface="Lucida Grande"/>
              <a:buChar char="›"/>
              <a:defRPr sz="1397"/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3710170" y="5215885"/>
            <a:ext cx="7807242" cy="646422"/>
          </a:xfrm>
        </p:spPr>
        <p:txBody>
          <a:bodyPr/>
          <a:lstStyle>
            <a:lvl1pPr marL="0" indent="-140061">
              <a:buFont typeface="Lucida Grande"/>
              <a:buChar char="›"/>
              <a:defRPr sz="1397"/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818612" y="2414724"/>
            <a:ext cx="2602414" cy="35194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8818612" y="1409181"/>
            <a:ext cx="2602414" cy="1005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6119813" y="2414724"/>
            <a:ext cx="2602414" cy="35194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6119813" y="1409181"/>
            <a:ext cx="2602414" cy="1005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3421013" y="2414724"/>
            <a:ext cx="2602414" cy="35194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3421013" y="1409181"/>
            <a:ext cx="2602414" cy="1005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722214" y="2414724"/>
            <a:ext cx="2602414" cy="35194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722214" y="1409181"/>
            <a:ext cx="2602414" cy="1005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title</a:t>
            </a:r>
            <a:r>
              <a:rPr lang="es-ES_tradnl" noProof="0" dirty="0"/>
              <a:t> </a:t>
            </a:r>
            <a:r>
              <a:rPr lang="es-ES_tradnl" noProof="0" dirty="0" err="1"/>
              <a:t>style</a:t>
            </a:r>
            <a:endParaRPr lang="es-ES_tradnl" noProof="0" dirty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818598" y="1481003"/>
            <a:ext cx="2409643" cy="861896"/>
          </a:xfrm>
        </p:spPr>
        <p:txBody>
          <a:bodyPr/>
          <a:lstStyle>
            <a:lvl1pPr marL="0" indent="0">
              <a:buNone/>
              <a:defRPr sz="1596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818598" y="2486548"/>
            <a:ext cx="2409643" cy="3375759"/>
          </a:xfrm>
        </p:spPr>
        <p:txBody>
          <a:bodyPr/>
          <a:lstStyle>
            <a:lvl1pPr marL="83935" marR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39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3517400" y="1481003"/>
            <a:ext cx="2409643" cy="861896"/>
          </a:xfrm>
        </p:spPr>
        <p:txBody>
          <a:bodyPr/>
          <a:lstStyle>
            <a:lvl1pPr marL="0" indent="0">
              <a:buNone/>
              <a:defRPr sz="1596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3517400" y="2486548"/>
            <a:ext cx="2409643" cy="3375759"/>
          </a:xfrm>
        </p:spPr>
        <p:txBody>
          <a:bodyPr/>
          <a:lstStyle>
            <a:lvl1pPr marL="83935" marR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39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216199" y="1481003"/>
            <a:ext cx="2409643" cy="861896"/>
          </a:xfrm>
        </p:spPr>
        <p:txBody>
          <a:bodyPr/>
          <a:lstStyle>
            <a:lvl1pPr marL="0" indent="0">
              <a:buNone/>
              <a:defRPr sz="1596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6216199" y="2486548"/>
            <a:ext cx="2409643" cy="3375759"/>
          </a:xfrm>
        </p:spPr>
        <p:txBody>
          <a:bodyPr/>
          <a:lstStyle>
            <a:lvl1pPr marL="83935" marR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39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8914998" y="1481003"/>
            <a:ext cx="2409643" cy="861896"/>
          </a:xfrm>
        </p:spPr>
        <p:txBody>
          <a:bodyPr/>
          <a:lstStyle>
            <a:lvl1pPr marL="0" indent="0">
              <a:buNone/>
              <a:defRPr sz="1596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8914998" y="2486548"/>
            <a:ext cx="2409643" cy="3375759"/>
          </a:xfrm>
        </p:spPr>
        <p:txBody>
          <a:bodyPr/>
          <a:lstStyle>
            <a:lvl1pPr marL="83935" marR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39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5"/>
          <p:cNvSpPr>
            <a:spLocks noGrp="1"/>
          </p:cNvSpPr>
          <p:nvPr>
            <p:ph type="title" hasCustomPrompt="1"/>
          </p:nvPr>
        </p:nvSpPr>
        <p:spPr>
          <a:xfrm>
            <a:off x="433057" y="2275289"/>
            <a:ext cx="5879528" cy="19392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99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3057" y="4286382"/>
            <a:ext cx="5879528" cy="790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995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596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2193" indent="0">
              <a:buNone/>
              <a:defRPr sz="1795"/>
            </a:lvl3pPr>
            <a:lvl4pPr marL="1368290" indent="0">
              <a:buNone/>
              <a:defRPr sz="1795"/>
            </a:lvl4pPr>
            <a:lvl5pPr marL="1824387" indent="0">
              <a:buNone/>
              <a:defRPr sz="1795"/>
            </a:lvl5pPr>
          </a:lstStyle>
          <a:p>
            <a:pPr lvl="0"/>
            <a:r>
              <a:rPr lang="es-ES" noProof="0"/>
              <a:t>Editar los estilos de texto del patrón</a:t>
            </a:r>
          </a:p>
          <a:p>
            <a:pPr lvl="1"/>
            <a:r>
              <a:rPr lang="es-ES" noProof="0"/>
              <a:t>Segundo nivel</a:t>
            </a:r>
          </a:p>
        </p:txBody>
      </p:sp>
      <p:pic>
        <p:nvPicPr>
          <p:cNvPr id="8" name="Picture 7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057" y="5868541"/>
            <a:ext cx="934227" cy="6021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393" y="0"/>
            <a:ext cx="1779987" cy="1779987"/>
          </a:xfrm>
          <a:prstGeom prst="rect">
            <a:avLst/>
          </a:prstGeom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>
                <a:solidFill>
                  <a:schemeClr val="bg1"/>
                </a:solidFill>
                <a:cs typeface="Arial" charset="0"/>
              </a:rPr>
              <a:t>Todos los Derechos Reservados © Valores Corporativos </a:t>
            </a:r>
            <a:r>
              <a:rPr lang="es-ES_tradnl" sz="800" noProof="0" err="1">
                <a:solidFill>
                  <a:schemeClr val="bg1"/>
                </a:solidFill>
                <a:cs typeface="Arial" charset="0"/>
              </a:rPr>
              <a:t>Softtek</a:t>
            </a:r>
            <a:r>
              <a:rPr lang="es-ES_tradnl" sz="800" noProof="0">
                <a:solidFill>
                  <a:schemeClr val="bg1"/>
                </a:solidFill>
                <a:cs typeface="Arial" charset="0"/>
              </a:rPr>
              <a:t> S.A. de C.V. 2018. Interno.</a:t>
            </a:r>
            <a:endParaRPr lang="es-ES_tradnl" sz="798" noProof="0">
              <a:solidFill>
                <a:schemeClr val="bg1"/>
              </a:solidFill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_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5"/>
          <p:cNvSpPr>
            <a:spLocks noGrp="1"/>
          </p:cNvSpPr>
          <p:nvPr>
            <p:ph type="title" hasCustomPrompt="1"/>
          </p:nvPr>
        </p:nvSpPr>
        <p:spPr>
          <a:xfrm>
            <a:off x="433057" y="2275289"/>
            <a:ext cx="5879528" cy="19392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99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3057" y="4286382"/>
            <a:ext cx="5879528" cy="790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995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596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2193" indent="0">
              <a:buNone/>
              <a:defRPr sz="1795"/>
            </a:lvl3pPr>
            <a:lvl4pPr marL="1368290" indent="0">
              <a:buNone/>
              <a:defRPr sz="1795"/>
            </a:lvl4pPr>
            <a:lvl5pPr marL="1824387" indent="0">
              <a:buNone/>
              <a:defRPr sz="1795"/>
            </a:lvl5pPr>
          </a:lstStyle>
          <a:p>
            <a:pPr lvl="0"/>
            <a:r>
              <a:rPr lang="es-ES" noProof="0"/>
              <a:t>Editar los estilos de texto del patrón</a:t>
            </a:r>
          </a:p>
          <a:p>
            <a:pPr lvl="1"/>
            <a:r>
              <a:rPr lang="es-ES" noProof="0"/>
              <a:t>Segundo nivel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393" y="0"/>
            <a:ext cx="1779987" cy="1779987"/>
          </a:xfrm>
          <a:prstGeom prst="rect">
            <a:avLst/>
          </a:prstGeom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057" y="5868541"/>
            <a:ext cx="934227" cy="602156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>
                <a:solidFill>
                  <a:schemeClr val="bg1"/>
                </a:solidFill>
                <a:cs typeface="Arial" charset="0"/>
              </a:rPr>
              <a:t>Todos los Derechos Reservados © Valores Corporativos </a:t>
            </a:r>
            <a:r>
              <a:rPr lang="es-ES_tradnl" sz="800" noProof="0" err="1">
                <a:solidFill>
                  <a:schemeClr val="bg1"/>
                </a:solidFill>
                <a:cs typeface="Arial" charset="0"/>
              </a:rPr>
              <a:t>Softtek</a:t>
            </a:r>
            <a:r>
              <a:rPr lang="es-ES_tradnl" sz="800" noProof="0">
                <a:solidFill>
                  <a:schemeClr val="bg1"/>
                </a:solidFill>
                <a:cs typeface="Arial" charset="0"/>
              </a:rPr>
              <a:t> S.A. de C.V. 2018. Interno.</a:t>
            </a:r>
            <a:endParaRPr lang="es-ES_tradnl" sz="798" noProof="0">
              <a:solidFill>
                <a:schemeClr val="bg1"/>
              </a:solidFill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_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5"/>
          <p:cNvSpPr>
            <a:spLocks noGrp="1"/>
          </p:cNvSpPr>
          <p:nvPr>
            <p:ph type="title" hasCustomPrompt="1"/>
          </p:nvPr>
        </p:nvSpPr>
        <p:spPr>
          <a:xfrm>
            <a:off x="433057" y="2275289"/>
            <a:ext cx="5879528" cy="19392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99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3057" y="4286382"/>
            <a:ext cx="5879528" cy="790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995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596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2193" indent="0">
              <a:buNone/>
              <a:defRPr sz="1795"/>
            </a:lvl3pPr>
            <a:lvl4pPr marL="1368290" indent="0">
              <a:buNone/>
              <a:defRPr sz="1795"/>
            </a:lvl4pPr>
            <a:lvl5pPr marL="1824387" indent="0">
              <a:buNone/>
              <a:defRPr sz="1795"/>
            </a:lvl5pPr>
          </a:lstStyle>
          <a:p>
            <a:pPr lvl="0"/>
            <a:r>
              <a:rPr lang="es-ES" noProof="0"/>
              <a:t>Editar los estilos de texto del patrón</a:t>
            </a:r>
          </a:p>
          <a:p>
            <a:pPr lvl="1"/>
            <a:r>
              <a:rPr lang="es-ES" noProof="0"/>
              <a:t>Segundo nivel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393" y="0"/>
            <a:ext cx="1779987" cy="1779987"/>
          </a:xfrm>
          <a:prstGeom prst="rect">
            <a:avLst/>
          </a:prstGeom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057" y="5868541"/>
            <a:ext cx="934227" cy="602156"/>
          </a:xfrm>
          <a:prstGeom prst="rect">
            <a:avLst/>
          </a:prstGeom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>
                <a:solidFill>
                  <a:schemeClr val="bg1"/>
                </a:solidFill>
                <a:cs typeface="Arial" charset="0"/>
              </a:rPr>
              <a:t>Todos los Derechos Reservados © Valores Corporativos </a:t>
            </a:r>
            <a:r>
              <a:rPr lang="es-ES_tradnl" sz="800" noProof="0" err="1">
                <a:solidFill>
                  <a:schemeClr val="bg1"/>
                </a:solidFill>
                <a:cs typeface="Arial" charset="0"/>
              </a:rPr>
              <a:t>Softtek</a:t>
            </a:r>
            <a:r>
              <a:rPr lang="es-ES_tradnl" sz="800" noProof="0">
                <a:solidFill>
                  <a:schemeClr val="bg1"/>
                </a:solidFill>
                <a:cs typeface="Arial" charset="0"/>
              </a:rPr>
              <a:t> S.A. de C.V. 2018. Interno.</a:t>
            </a:r>
            <a:endParaRPr lang="es-ES_tradnl" sz="798" noProof="0">
              <a:solidFill>
                <a:schemeClr val="bg1"/>
              </a:solidFill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0" y="-17585"/>
            <a:ext cx="6858000" cy="6858123"/>
          </a:xfrm>
          <a:custGeom>
            <a:avLst/>
            <a:gdLst>
              <a:gd name="connsiteX0" fmla="*/ 0 w 6858000"/>
              <a:gd name="connsiteY0" fmla="*/ 0 h 6875585"/>
              <a:gd name="connsiteX1" fmla="*/ 5292969 w 6858000"/>
              <a:gd name="connsiteY1" fmla="*/ 0 h 6875585"/>
              <a:gd name="connsiteX2" fmla="*/ 6858000 w 6858000"/>
              <a:gd name="connsiteY2" fmla="*/ 6875585 h 6875585"/>
              <a:gd name="connsiteX3" fmla="*/ 0 w 6858000"/>
              <a:gd name="connsiteY3" fmla="*/ 6875585 h 6875585"/>
              <a:gd name="connsiteX4" fmla="*/ 0 w 6858000"/>
              <a:gd name="connsiteY4" fmla="*/ 0 h 687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6875585">
                <a:moveTo>
                  <a:pt x="0" y="0"/>
                </a:moveTo>
                <a:lnTo>
                  <a:pt x="5292969" y="0"/>
                </a:lnTo>
                <a:lnTo>
                  <a:pt x="6858000" y="6875585"/>
                </a:lnTo>
                <a:lnTo>
                  <a:pt x="0" y="687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0626158" y="-97411"/>
            <a:ext cx="1584176" cy="6955794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9"/>
          <p:cNvSpPr>
            <a:spLocks noGrp="1"/>
          </p:cNvSpPr>
          <p:nvPr>
            <p:ph type="title" hasCustomPrompt="1"/>
          </p:nvPr>
        </p:nvSpPr>
        <p:spPr>
          <a:xfrm>
            <a:off x="542688" y="1003497"/>
            <a:ext cx="4464496" cy="187220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389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br>
              <a:rPr lang="es-ES_tradnl" noProof="0" dirty="0"/>
            </a:b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br>
              <a:rPr lang="es-ES_tradnl" noProof="0" dirty="0"/>
            </a:br>
            <a:r>
              <a:rPr lang="es-ES_tradnl" noProof="0" dirty="0" err="1"/>
              <a:t>title</a:t>
            </a:r>
            <a:r>
              <a:rPr lang="es-ES_tradnl" noProof="0" dirty="0"/>
              <a:t> </a:t>
            </a:r>
            <a:r>
              <a:rPr lang="es-ES_tradnl" noProof="0" dirty="0" err="1"/>
              <a:t>style</a:t>
            </a:r>
            <a:endParaRPr lang="es-ES_tradnl" noProof="0" dirty="0"/>
          </a:p>
        </p:txBody>
      </p:sp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3631" y="5934051"/>
            <a:ext cx="822611" cy="530214"/>
          </a:xfrm>
          <a:prstGeom prst="rect">
            <a:avLst/>
          </a:prstGeom>
        </p:spPr>
      </p:pic>
      <p:pic>
        <p:nvPicPr>
          <p:cNvPr id="12" name="Picture 11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959" y="5724525"/>
            <a:ext cx="1454632" cy="739740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Todos los Derechos Reservados © Valores Corporativos </a:t>
            </a:r>
            <a:r>
              <a:rPr lang="es-ES_tradnl" sz="800" noProof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Softtek</a:t>
            </a:r>
            <a:r>
              <a:rPr lang="es-ES_tradnl" sz="800" noProof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S.A. de C.V. 2018. Interno.</a:t>
            </a:r>
            <a:endParaRPr lang="es-ES_tradnl" sz="798" noProof="0"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0" y="-17585"/>
            <a:ext cx="6858000" cy="6858123"/>
          </a:xfrm>
          <a:custGeom>
            <a:avLst/>
            <a:gdLst>
              <a:gd name="connsiteX0" fmla="*/ 0 w 6858000"/>
              <a:gd name="connsiteY0" fmla="*/ 0 h 6875585"/>
              <a:gd name="connsiteX1" fmla="*/ 5292969 w 6858000"/>
              <a:gd name="connsiteY1" fmla="*/ 0 h 6875585"/>
              <a:gd name="connsiteX2" fmla="*/ 6858000 w 6858000"/>
              <a:gd name="connsiteY2" fmla="*/ 6875585 h 6875585"/>
              <a:gd name="connsiteX3" fmla="*/ 0 w 6858000"/>
              <a:gd name="connsiteY3" fmla="*/ 6875585 h 6875585"/>
              <a:gd name="connsiteX4" fmla="*/ 0 w 6858000"/>
              <a:gd name="connsiteY4" fmla="*/ 0 h 687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6875585">
                <a:moveTo>
                  <a:pt x="0" y="0"/>
                </a:moveTo>
                <a:lnTo>
                  <a:pt x="5292969" y="0"/>
                </a:lnTo>
                <a:lnTo>
                  <a:pt x="6858000" y="6875585"/>
                </a:lnTo>
                <a:lnTo>
                  <a:pt x="0" y="6875585"/>
                </a:lnTo>
                <a:lnTo>
                  <a:pt x="0" y="0"/>
                </a:lnTo>
                <a:close/>
              </a:path>
            </a:pathLst>
          </a:custGeom>
          <a:solidFill>
            <a:srgbClr val="5117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0626158" y="-97411"/>
            <a:ext cx="1584176" cy="6955794"/>
          </a:xfrm>
          <a:prstGeom prst="line">
            <a:avLst/>
          </a:prstGeom>
          <a:ln w="57150">
            <a:solidFill>
              <a:srgbClr val="511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542688" y="1003497"/>
            <a:ext cx="4464496" cy="187220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389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br>
              <a:rPr lang="es-ES_tradnl" noProof="0" dirty="0"/>
            </a:b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br>
              <a:rPr lang="es-ES_tradnl" noProof="0" dirty="0"/>
            </a:br>
            <a:r>
              <a:rPr lang="es-ES_tradnl" noProof="0" dirty="0" err="1"/>
              <a:t>title</a:t>
            </a:r>
            <a:r>
              <a:rPr lang="es-ES_tradnl" noProof="0" dirty="0"/>
              <a:t> </a:t>
            </a:r>
            <a:r>
              <a:rPr lang="es-ES_tradnl" noProof="0" dirty="0" err="1"/>
              <a:t>style</a:t>
            </a:r>
            <a:endParaRPr lang="es-ES_tradnl" noProof="0" dirty="0"/>
          </a:p>
        </p:txBody>
      </p:sp>
      <p:pic>
        <p:nvPicPr>
          <p:cNvPr id="13" name="Picture 12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3631" y="5934051"/>
            <a:ext cx="822611" cy="530214"/>
          </a:xfrm>
          <a:prstGeom prst="rect">
            <a:avLst/>
          </a:prstGeom>
        </p:spPr>
      </p:pic>
      <p:pic>
        <p:nvPicPr>
          <p:cNvPr id="14" name="Picture 13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959" y="5724525"/>
            <a:ext cx="1454632" cy="73974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Todos los Derechos Reservados © Valores Corporativos </a:t>
            </a:r>
            <a:r>
              <a:rPr lang="es-ES_tradnl" sz="800" noProof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Softtek</a:t>
            </a:r>
            <a:r>
              <a:rPr lang="es-ES_tradnl" sz="800" noProof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S.A. de C.V. 2018. Interno.</a:t>
            </a:r>
            <a:endParaRPr lang="es-ES_tradnl" sz="798" noProof="0"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0" y="-17585"/>
            <a:ext cx="6858000" cy="6858123"/>
          </a:xfrm>
          <a:custGeom>
            <a:avLst/>
            <a:gdLst>
              <a:gd name="connsiteX0" fmla="*/ 0 w 6858000"/>
              <a:gd name="connsiteY0" fmla="*/ 0 h 6875585"/>
              <a:gd name="connsiteX1" fmla="*/ 5292969 w 6858000"/>
              <a:gd name="connsiteY1" fmla="*/ 0 h 6875585"/>
              <a:gd name="connsiteX2" fmla="*/ 6858000 w 6858000"/>
              <a:gd name="connsiteY2" fmla="*/ 6875585 h 6875585"/>
              <a:gd name="connsiteX3" fmla="*/ 0 w 6858000"/>
              <a:gd name="connsiteY3" fmla="*/ 6875585 h 6875585"/>
              <a:gd name="connsiteX4" fmla="*/ 0 w 6858000"/>
              <a:gd name="connsiteY4" fmla="*/ 0 h 687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6875585">
                <a:moveTo>
                  <a:pt x="0" y="0"/>
                </a:moveTo>
                <a:lnTo>
                  <a:pt x="5292969" y="0"/>
                </a:lnTo>
                <a:lnTo>
                  <a:pt x="6858000" y="6875585"/>
                </a:lnTo>
                <a:lnTo>
                  <a:pt x="0" y="687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0626158" y="-97411"/>
            <a:ext cx="1584176" cy="695579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542688" y="1003497"/>
            <a:ext cx="4464496" cy="187220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389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br>
              <a:rPr lang="es-ES_tradnl" noProof="0" dirty="0"/>
            </a:b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br>
              <a:rPr lang="es-ES_tradnl" noProof="0" dirty="0"/>
            </a:br>
            <a:r>
              <a:rPr lang="es-ES_tradnl" noProof="0" dirty="0" err="1"/>
              <a:t>title</a:t>
            </a:r>
            <a:r>
              <a:rPr lang="es-ES_tradnl" noProof="0" dirty="0"/>
              <a:t> </a:t>
            </a:r>
            <a:r>
              <a:rPr lang="es-ES_tradnl" noProof="0" dirty="0" err="1"/>
              <a:t>style</a:t>
            </a:r>
            <a:endParaRPr lang="es-ES_tradnl" noProof="0" dirty="0"/>
          </a:p>
        </p:txBody>
      </p:sp>
      <p:pic>
        <p:nvPicPr>
          <p:cNvPr id="13" name="Picture 12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3631" y="5934051"/>
            <a:ext cx="822611" cy="530214"/>
          </a:xfrm>
          <a:prstGeom prst="rect">
            <a:avLst/>
          </a:prstGeom>
        </p:spPr>
      </p:pic>
      <p:pic>
        <p:nvPicPr>
          <p:cNvPr id="14" name="Picture 13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959" y="5724525"/>
            <a:ext cx="1454632" cy="73974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Todos los Derechos Reservados © Valores Corporativos </a:t>
            </a:r>
            <a:r>
              <a:rPr lang="es-ES_tradnl" sz="800" noProof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Softtek</a:t>
            </a:r>
            <a:r>
              <a:rPr lang="es-ES_tradnl" sz="800" noProof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S.A. de C.V. 2018. Interno.</a:t>
            </a:r>
            <a:endParaRPr lang="es-ES_tradnl" sz="798" noProof="0"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0" y="-17585"/>
            <a:ext cx="6858000" cy="6858123"/>
          </a:xfrm>
          <a:custGeom>
            <a:avLst/>
            <a:gdLst>
              <a:gd name="connsiteX0" fmla="*/ 0 w 6858000"/>
              <a:gd name="connsiteY0" fmla="*/ 0 h 6875585"/>
              <a:gd name="connsiteX1" fmla="*/ 5292969 w 6858000"/>
              <a:gd name="connsiteY1" fmla="*/ 0 h 6875585"/>
              <a:gd name="connsiteX2" fmla="*/ 6858000 w 6858000"/>
              <a:gd name="connsiteY2" fmla="*/ 6875585 h 6875585"/>
              <a:gd name="connsiteX3" fmla="*/ 0 w 6858000"/>
              <a:gd name="connsiteY3" fmla="*/ 6875585 h 6875585"/>
              <a:gd name="connsiteX4" fmla="*/ 0 w 6858000"/>
              <a:gd name="connsiteY4" fmla="*/ 0 h 687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6875585">
                <a:moveTo>
                  <a:pt x="0" y="0"/>
                </a:moveTo>
                <a:lnTo>
                  <a:pt x="5292969" y="0"/>
                </a:lnTo>
                <a:lnTo>
                  <a:pt x="6858000" y="6875585"/>
                </a:lnTo>
                <a:lnTo>
                  <a:pt x="0" y="687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0626158" y="-97411"/>
            <a:ext cx="1584176" cy="695579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542688" y="1003497"/>
            <a:ext cx="4464496" cy="187220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389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br>
              <a:rPr lang="es-ES_tradnl" noProof="0" dirty="0"/>
            </a:b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br>
              <a:rPr lang="es-ES_tradnl" noProof="0" dirty="0"/>
            </a:br>
            <a:r>
              <a:rPr lang="es-ES_tradnl" noProof="0" dirty="0" err="1"/>
              <a:t>title</a:t>
            </a:r>
            <a:r>
              <a:rPr lang="es-ES_tradnl" noProof="0" dirty="0"/>
              <a:t> </a:t>
            </a:r>
            <a:r>
              <a:rPr lang="es-ES_tradnl" noProof="0" dirty="0" err="1"/>
              <a:t>style</a:t>
            </a:r>
            <a:endParaRPr lang="es-ES_tradnl" noProof="0" dirty="0"/>
          </a:p>
        </p:txBody>
      </p:sp>
      <p:pic>
        <p:nvPicPr>
          <p:cNvPr id="13" name="Picture 12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3631" y="5934051"/>
            <a:ext cx="822611" cy="530214"/>
          </a:xfrm>
          <a:prstGeom prst="rect">
            <a:avLst/>
          </a:prstGeom>
        </p:spPr>
      </p:pic>
      <p:pic>
        <p:nvPicPr>
          <p:cNvPr id="14" name="Picture 13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959" y="5724525"/>
            <a:ext cx="1454632" cy="73974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Todos los Derechos Reservados © Valores Corporativos </a:t>
            </a:r>
            <a:r>
              <a:rPr lang="es-ES_tradnl" sz="800" noProof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Softtek</a:t>
            </a:r>
            <a:r>
              <a:rPr lang="es-ES_tradnl" sz="800" noProof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S.A. de C.V. 2018. Interno.</a:t>
            </a:r>
            <a:endParaRPr lang="es-ES_tradnl" sz="798" noProof="0"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siness cards layou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7238990" y="4715669"/>
            <a:ext cx="4566486" cy="5447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1995"/>
              </a:lnSpc>
              <a:buNone/>
              <a:defRPr sz="1995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/>
              <a:t>Editar los estilos de texto del patrón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238990" y="5366340"/>
            <a:ext cx="4566486" cy="7209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596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/>
              <a:t>Editar los estilos de texto del patrón</a:t>
            </a:r>
          </a:p>
        </p:txBody>
      </p:sp>
      <p:pic>
        <p:nvPicPr>
          <p:cNvPr id="14" name="Picture 13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8568084" y="619107"/>
            <a:ext cx="3146657" cy="13321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057" y="5423973"/>
            <a:ext cx="1288907" cy="83076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805994" y="-79141"/>
            <a:ext cx="1584176" cy="6955794"/>
          </a:xfrm>
          <a:prstGeom prst="line">
            <a:avLst/>
          </a:prstGeom>
          <a:ln w="571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Todos los Derechos Reservados © Valores Corporativos </a:t>
            </a:r>
            <a:r>
              <a:rPr lang="es-ES_tradnl" sz="800" noProof="0" err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Softtek</a:t>
            </a:r>
            <a:r>
              <a:rPr lang="es-ES_tradnl" sz="800" noProof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S.A. de C.V. 2018. Interno.</a:t>
            </a:r>
            <a:endParaRPr lang="es-ES_tradnl" sz="798" noProof="0"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202" r:id="rId2"/>
    <p:sldLayoutId id="2147485203" r:id="rId3"/>
    <p:sldLayoutId id="2147485204" r:id="rId4"/>
    <p:sldLayoutId id="2147485209" r:id="rId5"/>
    <p:sldLayoutId id="2147485211" r:id="rId6"/>
    <p:sldLayoutId id="2147485212" r:id="rId7"/>
    <p:sldLayoutId id="2147485213" r:id="rId8"/>
    <p:sldLayoutId id="2147485200" r:id="rId9"/>
    <p:sldLayoutId id="2147485185" r:id="rId10"/>
    <p:sldLayoutId id="214748518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993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5pPr>
      <a:lvl6pPr marL="456097"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6pPr>
      <a:lvl7pPr marL="912193"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7pPr>
      <a:lvl8pPr marL="1368290"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8pPr>
      <a:lvl9pPr marL="1824387"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9pPr>
    </p:titleStyle>
    <p:bodyStyle>
      <a:lvl1pPr marL="174203" indent="-174203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203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5689" indent="-145698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4692" algn="l"/>
          <a:tab pos="717402" algn="l"/>
        </a:tabLst>
        <a:defRPr sz="159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5500" indent="-145698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39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6338" indent="-22804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995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2435" indent="-22804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995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08532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628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725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822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97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93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290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387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483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579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676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772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0486" y="1334856"/>
            <a:ext cx="10985913" cy="495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lvl="1"/>
            <a:r>
              <a:rPr lang="es-ES_tradnl" noProof="0" dirty="0" err="1"/>
              <a:t>Second</a:t>
            </a:r>
            <a:r>
              <a:rPr lang="es-ES_tradnl" noProof="0" dirty="0"/>
              <a:t> </a:t>
            </a:r>
            <a:r>
              <a:rPr lang="es-ES_tradnl" noProof="0" dirty="0" err="1"/>
              <a:t>level</a:t>
            </a:r>
            <a:endParaRPr lang="es-ES_tradnl" noProof="0" dirty="0"/>
          </a:p>
          <a:p>
            <a:pPr lvl="2"/>
            <a:r>
              <a:rPr lang="es-ES_tradnl" noProof="0" dirty="0" err="1"/>
              <a:t>Third</a:t>
            </a:r>
            <a:r>
              <a:rPr lang="es-ES_tradnl" noProof="0" dirty="0"/>
              <a:t> </a:t>
            </a:r>
            <a:r>
              <a:rPr lang="es-ES_tradnl" noProof="0" dirty="0" err="1"/>
              <a:t>level</a:t>
            </a:r>
            <a:endParaRPr lang="es-ES_tradnl" noProof="0" dirty="0"/>
          </a:p>
          <a:p>
            <a:pPr lvl="3"/>
            <a:r>
              <a:rPr lang="es-ES_tradnl" noProof="0" dirty="0" err="1"/>
              <a:t>Fourth</a:t>
            </a:r>
            <a:r>
              <a:rPr lang="es-ES_tradnl" noProof="0" dirty="0"/>
              <a:t> </a:t>
            </a:r>
            <a:r>
              <a:rPr lang="es-ES_tradnl" noProof="0" dirty="0" err="1"/>
              <a:t>level</a:t>
            </a:r>
            <a:endParaRPr lang="es-ES_tradnl" noProof="0" dirty="0"/>
          </a:p>
          <a:p>
            <a:pPr lvl="2"/>
            <a:endParaRPr lang="es-ES_tradnl" noProof="0" dirty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611981" y="191599"/>
            <a:ext cx="9630205" cy="84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title</a:t>
            </a:r>
            <a:r>
              <a:rPr lang="es-ES_tradnl" noProof="0" dirty="0"/>
              <a:t> </a:t>
            </a:r>
            <a:r>
              <a:rPr lang="es-ES_tradnl" noProof="0" dirty="0" err="1"/>
              <a:t>style</a:t>
            </a:r>
            <a:endParaRPr lang="es-ES_tradnl" noProof="0" dirty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20486" y="6516722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2884D2-106D-A340-9362-6225663C5229}" type="slidenum">
              <a:rPr lang="es-ES_tradnl" sz="798" noProof="0" smtClean="0">
                <a:solidFill>
                  <a:schemeClr val="bg2">
                    <a:lumMod val="75000"/>
                  </a:schemeClr>
                </a:solidFill>
                <a:cs typeface="Arial" charset="0"/>
              </a:rPr>
              <a:t>‹#›</a:t>
            </a:fld>
            <a:r>
              <a:rPr lang="es-ES_tradnl" sz="798" noProof="0" dirty="0">
                <a:solidFill>
                  <a:schemeClr val="bg2">
                    <a:lumMod val="75000"/>
                  </a:schemeClr>
                </a:solidFill>
                <a:cs typeface="Arial" charset="0"/>
              </a:rPr>
              <a:t> |</a:t>
            </a:r>
            <a:r>
              <a:rPr lang="es-ES_tradnl" sz="798" baseline="0" noProof="0" dirty="0">
                <a:solidFill>
                  <a:schemeClr val="bg2">
                    <a:lumMod val="75000"/>
                  </a:schemeClr>
                </a:solidFill>
                <a:cs typeface="Arial" charset="0"/>
              </a:rPr>
              <a:t>  </a:t>
            </a:r>
            <a:r>
              <a:rPr lang="es-ES_tradnl" sz="800" noProof="0" dirty="0">
                <a:solidFill>
                  <a:schemeClr val="bg2">
                    <a:lumMod val="75000"/>
                  </a:schemeClr>
                </a:solidFill>
                <a:cs typeface="Arial" charset="0"/>
              </a:rPr>
              <a:t>Todos los Derechos Reservados © Valores Corporativos </a:t>
            </a:r>
            <a:r>
              <a:rPr lang="es-ES_tradnl" sz="800" noProof="0" dirty="0" err="1">
                <a:solidFill>
                  <a:schemeClr val="bg2">
                    <a:lumMod val="75000"/>
                  </a:schemeClr>
                </a:solidFill>
                <a:cs typeface="Arial" charset="0"/>
              </a:rPr>
              <a:t>Softtek</a:t>
            </a:r>
            <a:r>
              <a:rPr lang="es-ES_tradnl" sz="800" noProof="0">
                <a:solidFill>
                  <a:schemeClr val="bg2">
                    <a:lumMod val="75000"/>
                  </a:schemeClr>
                </a:solidFill>
                <a:cs typeface="Arial" charset="0"/>
              </a:rPr>
              <a:t> S.A. de C.V. 2018. Interno.</a:t>
            </a:r>
            <a:endParaRPr lang="es-ES_tradnl" sz="798" noProof="0">
              <a:solidFill>
                <a:schemeClr val="bg2">
                  <a:lumMod val="75000"/>
                </a:schemeClr>
              </a:solidFill>
              <a:cs typeface="Arial" charset="0"/>
            </a:endParaRPr>
          </a:p>
        </p:txBody>
      </p:sp>
      <p:pic>
        <p:nvPicPr>
          <p:cNvPr id="7" name="Picture 2" descr="C:\Users\joel.solis\Desktop\2013 Templates\softtek.emf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61239" y="321286"/>
            <a:ext cx="1388454" cy="7045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88" r:id="rId4"/>
    <p:sldLayoutId id="2147485196" r:id="rId5"/>
  </p:sldLayoutIdLst>
  <p:hf hdr="0" ftr="0" dt="0"/>
  <p:txStyles>
    <p:titleStyle>
      <a:lvl1pPr algn="l" rtl="0" eaLnBrk="0" fontAlgn="base" hangingPunct="0">
        <a:lnSpc>
          <a:spcPts val="2993"/>
        </a:lnSpc>
        <a:spcBef>
          <a:spcPct val="0"/>
        </a:spcBef>
        <a:spcAft>
          <a:spcPct val="0"/>
        </a:spcAft>
        <a:defRPr sz="2993" b="0" kern="1200">
          <a:solidFill>
            <a:schemeClr val="tx1">
              <a:lumMod val="90000"/>
              <a:lumOff val="10000"/>
            </a:schemeClr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2993"/>
        </a:lnSpc>
        <a:spcBef>
          <a:spcPct val="0"/>
        </a:spcBef>
        <a:spcAft>
          <a:spcPct val="0"/>
        </a:spcAft>
        <a:defRPr sz="2993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2993"/>
        </a:lnSpc>
        <a:spcBef>
          <a:spcPct val="0"/>
        </a:spcBef>
        <a:spcAft>
          <a:spcPct val="0"/>
        </a:spcAft>
        <a:defRPr sz="2993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2993"/>
        </a:lnSpc>
        <a:spcBef>
          <a:spcPct val="0"/>
        </a:spcBef>
        <a:spcAft>
          <a:spcPct val="0"/>
        </a:spcAft>
        <a:defRPr sz="2993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2993"/>
        </a:lnSpc>
        <a:spcBef>
          <a:spcPct val="0"/>
        </a:spcBef>
        <a:spcAft>
          <a:spcPct val="0"/>
        </a:spcAft>
        <a:defRPr sz="2993" b="1">
          <a:solidFill>
            <a:schemeClr val="accent1"/>
          </a:solidFill>
          <a:latin typeface="Arial" charset="0"/>
          <a:cs typeface="Arial" charset="0"/>
        </a:defRPr>
      </a:lvl5pPr>
      <a:lvl6pPr marL="456097" algn="ctr" rtl="0" fontAlgn="base">
        <a:spcBef>
          <a:spcPct val="0"/>
        </a:spcBef>
        <a:spcAft>
          <a:spcPct val="0"/>
        </a:spcAft>
        <a:defRPr sz="2993">
          <a:solidFill>
            <a:schemeClr val="accent1"/>
          </a:solidFill>
          <a:latin typeface="Rockwell" pitchFamily="18" charset="0"/>
        </a:defRPr>
      </a:lvl6pPr>
      <a:lvl7pPr marL="912193" algn="ctr" rtl="0" fontAlgn="base">
        <a:spcBef>
          <a:spcPct val="0"/>
        </a:spcBef>
        <a:spcAft>
          <a:spcPct val="0"/>
        </a:spcAft>
        <a:defRPr sz="2993">
          <a:solidFill>
            <a:schemeClr val="accent1"/>
          </a:solidFill>
          <a:latin typeface="Rockwell" pitchFamily="18" charset="0"/>
        </a:defRPr>
      </a:lvl7pPr>
      <a:lvl8pPr marL="1368290" algn="ctr" rtl="0" fontAlgn="base">
        <a:spcBef>
          <a:spcPct val="0"/>
        </a:spcBef>
        <a:spcAft>
          <a:spcPct val="0"/>
        </a:spcAft>
        <a:defRPr sz="2993">
          <a:solidFill>
            <a:schemeClr val="accent1"/>
          </a:solidFill>
          <a:latin typeface="Rockwell" pitchFamily="18" charset="0"/>
        </a:defRPr>
      </a:lvl8pPr>
      <a:lvl9pPr marL="1824387" algn="ctr" rtl="0" fontAlgn="base">
        <a:spcBef>
          <a:spcPct val="0"/>
        </a:spcBef>
        <a:spcAft>
          <a:spcPct val="0"/>
        </a:spcAft>
        <a:defRPr sz="2993">
          <a:solidFill>
            <a:schemeClr val="accent1"/>
          </a:solidFill>
          <a:latin typeface="Rockwell" pitchFamily="18" charset="0"/>
        </a:defRPr>
      </a:lvl9pPr>
    </p:titleStyle>
    <p:bodyStyle>
      <a:lvl1pPr marL="125696" indent="-179566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38696" indent="-179566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596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4235" indent="-179566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397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1695" indent="-179566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97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6895" indent="-77602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09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08532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628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725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822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97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93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290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387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483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579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676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772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3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19.jpeg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e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xmlns="" id="{E988D417-5F17-45AF-8CE3-688F9267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Integración de </a:t>
            </a:r>
            <a:br>
              <a:rPr lang="es-MX" dirty="0" smtClean="0"/>
            </a:br>
            <a:r>
              <a:rPr lang="es-MX" dirty="0" err="1" smtClean="0"/>
              <a:t>Polymer</a:t>
            </a:r>
            <a:r>
              <a:rPr lang="es-MX" dirty="0" smtClean="0"/>
              <a:t> con back </a:t>
            </a:r>
            <a:r>
              <a:rPr lang="es-MX" dirty="0" err="1" smtClean="0"/>
              <a:t>end</a:t>
            </a:r>
            <a:endParaRPr lang="es-MX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xmlns="" id="{0BF2B3F0-E79F-4670-B080-E8098C0B2C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MX" dirty="0"/>
              <a:t>#Learning at Work</a:t>
            </a:r>
          </a:p>
        </p:txBody>
      </p:sp>
    </p:spTree>
    <p:extLst>
      <p:ext uri="{BB962C8B-B14F-4D97-AF65-F5344CB8AC3E}">
        <p14:creationId xmlns:p14="http://schemas.microsoft.com/office/powerpoint/2010/main" val="411122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1012E6CC-1C79-4342-A17E-CEF129DD6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3188" y="644937"/>
            <a:ext cx="104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MX" sz="2400" b="1" dirty="0" smtClean="0">
                <a:solidFill>
                  <a:schemeClr val="accent1">
                    <a:lumMod val="75000"/>
                  </a:schemeClr>
                </a:solidFill>
                <a:latin typeface="inherit"/>
              </a:rPr>
              <a:t>Demo</a:t>
            </a:r>
            <a:endParaRPr lang="es-MX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50" y="1274545"/>
            <a:ext cx="88206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rgbClr val="202124"/>
                </a:solidFill>
                <a:latin typeface="Roboto"/>
              </a:rPr>
              <a:t>Integración </a:t>
            </a:r>
            <a:r>
              <a:rPr lang="es-MX" sz="2400" dirty="0">
                <a:solidFill>
                  <a:srgbClr val="202124"/>
                </a:solidFill>
                <a:latin typeface="Roboto"/>
              </a:rPr>
              <a:t>con </a:t>
            </a:r>
            <a:r>
              <a:rPr lang="es-MX" sz="2400" dirty="0" smtClean="0">
                <a:solidFill>
                  <a:srgbClr val="202124"/>
                </a:solidFill>
                <a:latin typeface="Roboto"/>
              </a:rPr>
              <a:t>aplicación </a:t>
            </a:r>
            <a:r>
              <a:rPr lang="es-MX" sz="2400" dirty="0">
                <a:solidFill>
                  <a:srgbClr val="202124"/>
                </a:solidFill>
                <a:latin typeface="Roboto"/>
              </a:rPr>
              <a:t>Java</a:t>
            </a:r>
            <a:endParaRPr lang="es-MX" sz="2400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rgbClr val="202124"/>
                </a:solidFill>
                <a:latin typeface="Roboto"/>
              </a:rPr>
              <a:t>Integración </a:t>
            </a:r>
            <a:r>
              <a:rPr lang="es-MX" sz="2400" dirty="0" err="1">
                <a:solidFill>
                  <a:srgbClr val="202124"/>
                </a:solidFill>
                <a:latin typeface="Roboto"/>
              </a:rPr>
              <a:t>Firebase</a:t>
            </a:r>
            <a:endParaRPr lang="es-MX" sz="2400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rgbClr val="202124"/>
                </a:solidFill>
                <a:latin typeface="Roboto"/>
              </a:rPr>
              <a:t>Integración </a:t>
            </a:r>
            <a:r>
              <a:rPr lang="es-MX" sz="2400" dirty="0">
                <a:solidFill>
                  <a:srgbClr val="202124"/>
                </a:solidFill>
                <a:latin typeface="Roboto"/>
              </a:rPr>
              <a:t>con otras </a:t>
            </a:r>
            <a:r>
              <a:rPr lang="es-MX" sz="2400" dirty="0" err="1">
                <a:solidFill>
                  <a:srgbClr val="202124"/>
                </a:solidFill>
                <a:latin typeface="Roboto"/>
              </a:rPr>
              <a:t>APIs</a:t>
            </a:r>
            <a:endParaRPr lang="es-MX" sz="2400" dirty="0"/>
          </a:p>
          <a:p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112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ere Are The Hardware And Software Borderline In Cloud Computing?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0" r="19281"/>
          <a:stretch/>
        </p:blipFill>
        <p:spPr bwMode="auto">
          <a:xfrm>
            <a:off x="19983" y="0"/>
            <a:ext cx="3960440" cy="343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933" y="1000405"/>
            <a:ext cx="901001" cy="901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3697" y="2432840"/>
            <a:ext cx="568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Incremento de presupuesto </a:t>
            </a:r>
            <a:r>
              <a:rPr lang="es-MX" sz="2000" dirty="0" smtClean="0"/>
              <a:t>destinado a los servicios de la nube</a:t>
            </a:r>
            <a:endParaRPr lang="es-MX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775934" y="1141275"/>
            <a:ext cx="6139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Incremento de migraciones de infraestructura </a:t>
            </a:r>
            <a:r>
              <a:rPr lang="es-MX" sz="2000" dirty="0" smtClean="0"/>
              <a:t>de clientes a </a:t>
            </a:r>
            <a:r>
              <a:rPr lang="es-MX" sz="2000" dirty="0"/>
              <a:t>la nube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B6691943-191B-4928-BBC5-9F3ED062E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67" y="2111162"/>
            <a:ext cx="1043467" cy="104346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CBCB3615-CEDF-4A68-AB40-59007B4BFEC9}"/>
              </a:ext>
            </a:extLst>
          </p:cNvPr>
          <p:cNvSpPr txBox="1"/>
          <p:nvPr/>
        </p:nvSpPr>
        <p:spPr>
          <a:xfrm>
            <a:off x="4299152" y="3270411"/>
            <a:ext cx="7940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/>
            <a:r>
              <a:rPr lang="es-ES" altLang="es-MX" sz="2400" dirty="0">
                <a:solidFill>
                  <a:srgbClr val="212121"/>
                </a:solidFill>
                <a:latin typeface="inherit"/>
              </a:rPr>
              <a:t>Garnet pronostica que los ingresos de la nube pública mundial aumentarán 17.3 por ciento en 2019. </a:t>
            </a:r>
            <a:endParaRPr lang="es-ES" altLang="es-MX" sz="2400" dirty="0"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1012E6CC-1C79-4342-A17E-CEF129DD6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18674F56-D3ED-4B8F-8F27-73EF95B51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460" y="4044335"/>
            <a:ext cx="69913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1.wp.com/igorochoa.net/wp-content/uploads/2016/08/cost.jpg?ssl=1">
            <a:extLst>
              <a:ext uri="{FF2B5EF4-FFF2-40B4-BE49-F238E27FC236}">
                <a16:creationId xmlns:a16="http://schemas.microsoft.com/office/drawing/2014/main" xmlns="" id="{D8207549-F4D3-426D-84C6-66DE6C27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39" y="880293"/>
            <a:ext cx="2556560" cy="162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ECD26E6-9E91-419B-A743-DBF77A26BC7F}"/>
              </a:ext>
            </a:extLst>
          </p:cNvPr>
          <p:cNvSpPr txBox="1"/>
          <p:nvPr/>
        </p:nvSpPr>
        <p:spPr>
          <a:xfrm>
            <a:off x="5903788" y="14040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pic>
        <p:nvPicPr>
          <p:cNvPr id="12" name="Imagen 11" descr="Imagen que contiene persona, hombre, ropa, traje&#10;&#10;Descripción generada con confianza muy alta">
            <a:extLst>
              <a:ext uri="{FF2B5EF4-FFF2-40B4-BE49-F238E27FC236}">
                <a16:creationId xmlns:a16="http://schemas.microsoft.com/office/drawing/2014/main" xmlns="" id="{7E0F39A9-F4FF-4670-963C-EDAF4E7E590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78"/>
          <a:stretch/>
        </p:blipFill>
        <p:spPr>
          <a:xfrm>
            <a:off x="503188" y="3708301"/>
            <a:ext cx="2127916" cy="2628181"/>
          </a:xfrm>
          <a:prstGeom prst="rect">
            <a:avLst/>
          </a:prstGeom>
        </p:spPr>
      </p:pic>
      <p:pic>
        <p:nvPicPr>
          <p:cNvPr id="14" name="Picture 2" descr="Where Are The Hardware And Software Borderline In Cloud Computing?">
            <a:extLst>
              <a:ext uri="{FF2B5EF4-FFF2-40B4-BE49-F238E27FC236}">
                <a16:creationId xmlns:a16="http://schemas.microsoft.com/office/drawing/2014/main" xmlns="" id="{54D9A80B-C45F-4C25-A02F-4A0B9D63D8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0" r="19281"/>
          <a:stretch/>
        </p:blipFill>
        <p:spPr bwMode="auto">
          <a:xfrm>
            <a:off x="19983" y="0"/>
            <a:ext cx="3960440" cy="343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ADCF9AAF-486A-4B7C-A57C-55F840803960}"/>
              </a:ext>
            </a:extLst>
          </p:cNvPr>
          <p:cNvSpPr txBox="1"/>
          <p:nvPr/>
        </p:nvSpPr>
        <p:spPr>
          <a:xfrm>
            <a:off x="1727324" y="3131567"/>
            <a:ext cx="1050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8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rlow Solid Italic" panose="04030604020F02020D02" pitchFamily="82" charset="0"/>
              </a:rPr>
              <a:t>?</a:t>
            </a:r>
          </a:p>
        </p:txBody>
      </p:sp>
      <p:pic>
        <p:nvPicPr>
          <p:cNvPr id="24" name="Imagen 23" descr="Imagen que contiene edificio, valla, exterior&#10;&#10;Descripción generada con confianza alta">
            <a:extLst>
              <a:ext uri="{FF2B5EF4-FFF2-40B4-BE49-F238E27FC236}">
                <a16:creationId xmlns:a16="http://schemas.microsoft.com/office/drawing/2014/main" xmlns="" id="{98685AC5-84AC-48E6-B2B6-93CF89DDF81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966" y="942380"/>
            <a:ext cx="2475278" cy="1416170"/>
          </a:xfrm>
          <a:prstGeom prst="rect">
            <a:avLst/>
          </a:prstGeom>
        </p:spPr>
      </p:pic>
      <p:pic>
        <p:nvPicPr>
          <p:cNvPr id="28" name="Imagen 27" descr="Imagen que contiene escena&#10;&#10;Descripción generada con confianza alta">
            <a:extLst>
              <a:ext uri="{FF2B5EF4-FFF2-40B4-BE49-F238E27FC236}">
                <a16:creationId xmlns:a16="http://schemas.microsoft.com/office/drawing/2014/main" xmlns="" id="{4B8CBE1B-F408-4FC7-95E5-9786431664C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329" y="4033635"/>
            <a:ext cx="3329870" cy="2215991"/>
          </a:xfrm>
          <a:prstGeom prst="rect">
            <a:avLst/>
          </a:prstGeom>
        </p:spPr>
      </p:pic>
      <p:pic>
        <p:nvPicPr>
          <p:cNvPr id="34" name="Imagen 33" descr="Imagen que contiene exterior, edificio, casa, señal&#10;&#10;Descripción generada con confianza alta">
            <a:extLst>
              <a:ext uri="{FF2B5EF4-FFF2-40B4-BE49-F238E27FC236}">
                <a16:creationId xmlns:a16="http://schemas.microsoft.com/office/drawing/2014/main" xmlns="" id="{0AC3BC24-71CA-49D6-A678-AAA9D1CB2E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26" y="2424881"/>
            <a:ext cx="2326279" cy="168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034680A-73A1-490D-B52F-61DACB4F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de </a:t>
            </a:r>
            <a:r>
              <a:rPr lang="es-MX" dirty="0" smtClean="0"/>
              <a:t>éxito</a:t>
            </a:r>
            <a:endParaRPr lang="es-MX"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xmlns="" id="{528AF01C-358A-4BC4-852B-B87DDDA1FD41}"/>
              </a:ext>
            </a:extLst>
          </p:cNvPr>
          <p:cNvGrpSpPr/>
          <p:nvPr/>
        </p:nvGrpSpPr>
        <p:grpSpPr>
          <a:xfrm>
            <a:off x="53540" y="2909726"/>
            <a:ext cx="2186545" cy="1643434"/>
            <a:chOff x="287164" y="1620069"/>
            <a:chExt cx="2186545" cy="1643434"/>
          </a:xfrm>
        </p:grpSpPr>
        <p:pic>
          <p:nvPicPr>
            <p:cNvPr id="8194" name="Picture 2" descr="Resultado de imagen para server">
              <a:extLst>
                <a:ext uri="{FF2B5EF4-FFF2-40B4-BE49-F238E27FC236}">
                  <a16:creationId xmlns:a16="http://schemas.microsoft.com/office/drawing/2014/main" xmlns="" id="{050F5907-2B18-4357-9DC1-0A1EE0346A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64" y="1620069"/>
              <a:ext cx="1583308" cy="1643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 descr="Resultado de imagen para text file icon">
              <a:extLst>
                <a:ext uri="{FF2B5EF4-FFF2-40B4-BE49-F238E27FC236}">
                  <a16:creationId xmlns:a16="http://schemas.microsoft.com/office/drawing/2014/main" xmlns="" id="{23B6C657-E4D4-4DF1-A306-9DFA962CA1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995" y="1692077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Resultado de imagen para text file icon">
              <a:extLst>
                <a:ext uri="{FF2B5EF4-FFF2-40B4-BE49-F238E27FC236}">
                  <a16:creationId xmlns:a16="http://schemas.microsoft.com/office/drawing/2014/main" xmlns="" id="{D5BFAC8D-424D-4BE2-ACF2-E9CF1A2FA7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324" y="2081312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Resultado de imagen para text file icon">
              <a:extLst>
                <a:ext uri="{FF2B5EF4-FFF2-40B4-BE49-F238E27FC236}">
                  <a16:creationId xmlns:a16="http://schemas.microsoft.com/office/drawing/2014/main" xmlns="" id="{BBD73EFA-C2DA-483C-A430-7AD1D7648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9653" y="2470547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200" name="Picture 8" descr="Resultado de imagen para Google cloud">
            <a:extLst>
              <a:ext uri="{FF2B5EF4-FFF2-40B4-BE49-F238E27FC236}">
                <a16:creationId xmlns:a16="http://schemas.microsoft.com/office/drawing/2014/main" xmlns="" id="{9907313C-00D1-4FA7-9E7E-291649825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856" y="1620069"/>
            <a:ext cx="2208265" cy="132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xmlns="" id="{A513DBCF-FA55-4F26-908E-2070D70ED518}"/>
              </a:ext>
            </a:extLst>
          </p:cNvPr>
          <p:cNvSpPr/>
          <p:nvPr/>
        </p:nvSpPr>
        <p:spPr>
          <a:xfrm>
            <a:off x="2564615" y="3204741"/>
            <a:ext cx="1661024" cy="67793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xmlns="" id="{13912459-87E4-42BD-BB4A-6DC99C39D395}"/>
              </a:ext>
            </a:extLst>
          </p:cNvPr>
          <p:cNvSpPr/>
          <p:nvPr/>
        </p:nvSpPr>
        <p:spPr>
          <a:xfrm>
            <a:off x="7155576" y="3249155"/>
            <a:ext cx="1661024" cy="67793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8202" name="Picture 10" descr="Resultado de imagen para google dataflow logo">
            <a:extLst>
              <a:ext uri="{FF2B5EF4-FFF2-40B4-BE49-F238E27FC236}">
                <a16:creationId xmlns:a16="http://schemas.microsoft.com/office/drawing/2014/main" xmlns="" id="{5A52F1F0-4F72-4B85-BAC7-AEC37691A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612" y="3001631"/>
            <a:ext cx="1260822" cy="126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5">
            <a:extLst>
              <a:ext uri="{FF2B5EF4-FFF2-40B4-BE49-F238E27FC236}">
                <a16:creationId xmlns:a16="http://schemas.microsoft.com/office/drawing/2014/main" xmlns="" id="{4ACF8D17-9D66-4D25-920C-ABBCBC003DB2}"/>
              </a:ext>
            </a:extLst>
          </p:cNvPr>
          <p:cNvSpPr txBox="1"/>
          <p:nvPr/>
        </p:nvSpPr>
        <p:spPr>
          <a:xfrm>
            <a:off x="4285175" y="4155790"/>
            <a:ext cx="1380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DataFlow</a:t>
            </a:r>
          </a:p>
        </p:txBody>
      </p:sp>
      <p:pic>
        <p:nvPicPr>
          <p:cNvPr id="8206" name="Picture 14" descr="Resultado de imagen para google bigquery logo">
            <a:extLst>
              <a:ext uri="{FF2B5EF4-FFF2-40B4-BE49-F238E27FC236}">
                <a16:creationId xmlns:a16="http://schemas.microsoft.com/office/drawing/2014/main" xmlns="" id="{B6153121-B70C-4195-A1F3-A420508136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4" t="4716" r="22904" b="22630"/>
          <a:stretch/>
        </p:blipFill>
        <p:spPr bwMode="auto">
          <a:xfrm>
            <a:off x="5663191" y="3020591"/>
            <a:ext cx="1706022" cy="116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5">
            <a:extLst>
              <a:ext uri="{FF2B5EF4-FFF2-40B4-BE49-F238E27FC236}">
                <a16:creationId xmlns:a16="http://schemas.microsoft.com/office/drawing/2014/main" xmlns="" id="{B42DF19F-AC88-43A6-917D-FA1F8F01AC82}"/>
              </a:ext>
            </a:extLst>
          </p:cNvPr>
          <p:cNvSpPr txBox="1"/>
          <p:nvPr/>
        </p:nvSpPr>
        <p:spPr>
          <a:xfrm>
            <a:off x="5792372" y="4155790"/>
            <a:ext cx="1380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BigQuery</a:t>
            </a:r>
          </a:p>
        </p:txBody>
      </p:sp>
      <p:pic>
        <p:nvPicPr>
          <p:cNvPr id="8208" name="Picture 16" descr="Resultado de imagen para google app engine">
            <a:extLst>
              <a:ext uri="{FF2B5EF4-FFF2-40B4-BE49-F238E27FC236}">
                <a16:creationId xmlns:a16="http://schemas.microsoft.com/office/drawing/2014/main" xmlns="" id="{C52BCC8B-044E-4ED4-80B4-317AE4724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403" y="4547319"/>
            <a:ext cx="1326006" cy="132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5">
            <a:extLst>
              <a:ext uri="{FF2B5EF4-FFF2-40B4-BE49-F238E27FC236}">
                <a16:creationId xmlns:a16="http://schemas.microsoft.com/office/drawing/2014/main" xmlns="" id="{67297E33-5F87-4CD0-8F1E-70232E581E60}"/>
              </a:ext>
            </a:extLst>
          </p:cNvPr>
          <p:cNvSpPr txBox="1"/>
          <p:nvPr/>
        </p:nvSpPr>
        <p:spPr>
          <a:xfrm>
            <a:off x="5049524" y="5836043"/>
            <a:ext cx="1509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App Engine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xmlns="" id="{51A103EF-DD2C-4C38-8ECD-27EEC121FC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3746" y="2900002"/>
            <a:ext cx="2914650" cy="117157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271ECB9D-1768-4805-A259-A8F51B1E5D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2111" y="4133940"/>
            <a:ext cx="2914650" cy="1400175"/>
          </a:xfrm>
          <a:prstGeom prst="rect">
            <a:avLst/>
          </a:prstGeom>
        </p:spPr>
      </p:pic>
      <p:sp>
        <p:nvSpPr>
          <p:cNvPr id="22" name="CuadroTexto 2">
            <a:extLst>
              <a:ext uri="{FF2B5EF4-FFF2-40B4-BE49-F238E27FC236}">
                <a16:creationId xmlns:a16="http://schemas.microsoft.com/office/drawing/2014/main" xmlns="" id="{3B2E975B-4832-4C4A-82E0-9E3DC48E0436}"/>
              </a:ext>
            </a:extLst>
          </p:cNvPr>
          <p:cNvSpPr txBox="1"/>
          <p:nvPr/>
        </p:nvSpPr>
        <p:spPr>
          <a:xfrm>
            <a:off x="502082" y="1158840"/>
            <a:ext cx="2803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/>
              <a:t>Antecedentes.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62803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3" grpId="0"/>
      <p:bldP spid="26" grpId="0"/>
      <p:bldP spid="28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034680A-73A1-490D-B52F-61DACB4F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Cloud Computing?</a:t>
            </a:r>
          </a:p>
        </p:txBody>
      </p:sp>
      <p:pic>
        <p:nvPicPr>
          <p:cNvPr id="1028" name="Picture 4" descr="National Institute of Standards and Technology">
            <a:extLst>
              <a:ext uri="{FF2B5EF4-FFF2-40B4-BE49-F238E27FC236}">
                <a16:creationId xmlns:a16="http://schemas.microsoft.com/office/drawing/2014/main" xmlns="" id="{D6C53D67-1176-40DC-9CCF-B83DD2857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36" y="1260029"/>
            <a:ext cx="9128818" cy="120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9202B813-DEBB-4624-B1D3-945B029C81F0}"/>
              </a:ext>
            </a:extLst>
          </p:cNvPr>
          <p:cNvGrpSpPr/>
          <p:nvPr/>
        </p:nvGrpSpPr>
        <p:grpSpPr>
          <a:xfrm>
            <a:off x="636195" y="2923242"/>
            <a:ext cx="11477681" cy="1884617"/>
            <a:chOff x="636195" y="2923242"/>
            <a:chExt cx="11477681" cy="1884617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xmlns="" id="{3B2E975B-4832-4C4A-82E0-9E3DC48E0436}"/>
                </a:ext>
              </a:extLst>
            </p:cNvPr>
            <p:cNvSpPr txBox="1"/>
            <p:nvPr/>
          </p:nvSpPr>
          <p:spPr>
            <a:xfrm>
              <a:off x="636195" y="2923242"/>
              <a:ext cx="1983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200" dirty="0"/>
                <a:t>Lo define: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xmlns="" id="{C73525C6-2151-4BC3-B928-8365EE81D8C4}"/>
                </a:ext>
              </a:extLst>
            </p:cNvPr>
            <p:cNvSpPr txBox="1"/>
            <p:nvPr/>
          </p:nvSpPr>
          <p:spPr>
            <a:xfrm>
              <a:off x="2104764" y="3607530"/>
              <a:ext cx="100091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dirty="0"/>
                <a:t>Un modelo que permite el acceso bajo demanda a un conjunto de recursos informáticos compartidos y configurables que pueden aprovisionarse y liberarse rápidamente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7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946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2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611981" y="191599"/>
            <a:ext cx="9630044" cy="847149"/>
          </a:xfrm>
        </p:spPr>
        <p:txBody>
          <a:bodyPr/>
          <a:lstStyle/>
          <a:p>
            <a:r>
              <a:rPr lang="es-ES_tradnl" dirty="0"/>
              <a:t>Restricciones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456755" y="2541257"/>
          <a:ext cx="7541588" cy="10811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707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707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8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Audiencia</a:t>
                      </a:r>
                    </a:p>
                  </a:txBody>
                  <a:tcPr marL="91207" marR="91207" marT="45604" marB="4560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Propósito</a:t>
                      </a:r>
                    </a:p>
                  </a:txBody>
                  <a:tcPr marL="91207" marR="91207" marT="45604" marB="4560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362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62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62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634447"/>
              </p:ext>
            </p:extLst>
          </p:nvPr>
        </p:nvGraphicFramePr>
        <p:xfrm>
          <a:off x="2456755" y="4560319"/>
          <a:ext cx="7541588" cy="1522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18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8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448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83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46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5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Núm. de versión</a:t>
                      </a:r>
                    </a:p>
                  </a:txBody>
                  <a:tcPr marL="91207" marR="91207" marT="45604" marB="4560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Fecha de versión</a:t>
                      </a:r>
                    </a:p>
                  </a:txBody>
                  <a:tcPr marL="91207" marR="91207" marT="45604" marB="4560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Tipo de cambios</a:t>
                      </a:r>
                    </a:p>
                  </a:txBody>
                  <a:tcPr marL="91207" marR="91207" marT="45604" marB="4560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Dueño / Autor</a:t>
                      </a:r>
                    </a:p>
                  </a:txBody>
                  <a:tcPr marL="91207" marR="91207" marT="45604" marB="4560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Fecha de revisión / Expiración</a:t>
                      </a:r>
                    </a:p>
                  </a:txBody>
                  <a:tcPr marL="91207" marR="91207" marT="45604" marB="4560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36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62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62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62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3" name="Content Placeholder 5"/>
          <p:cNvSpPr txBox="1">
            <a:spLocks/>
          </p:cNvSpPr>
          <p:nvPr/>
        </p:nvSpPr>
        <p:spPr bwMode="auto">
          <a:xfrm>
            <a:off x="2020240" y="1193705"/>
            <a:ext cx="8188060" cy="114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174188" indent="-174188">
              <a:lnSpc>
                <a:spcPct val="80000"/>
              </a:lnSpc>
              <a:spcBef>
                <a:spcPct val="20000"/>
              </a:spcBef>
            </a:pPr>
            <a:r>
              <a:rPr lang="es-ES_tradnl" sz="1397" b="1" dirty="0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  <a:cs typeface="Arial" charset="0"/>
              </a:rPr>
              <a:t>Nombre del documento:</a:t>
            </a:r>
          </a:p>
          <a:p>
            <a:pPr marL="174188" indent="-174188">
              <a:lnSpc>
                <a:spcPct val="80000"/>
              </a:lnSpc>
              <a:spcBef>
                <a:spcPct val="20000"/>
              </a:spcBef>
            </a:pPr>
            <a:r>
              <a:rPr lang="es-ES_tradnl" sz="1397" b="1" dirty="0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  <a:cs typeface="Arial" charset="0"/>
              </a:rPr>
              <a:t>Clasificación de la Información: Interno</a:t>
            </a:r>
          </a:p>
          <a:p>
            <a:pPr marL="174188" indent="-174188">
              <a:lnSpc>
                <a:spcPct val="80000"/>
              </a:lnSpc>
              <a:spcBef>
                <a:spcPct val="20000"/>
              </a:spcBef>
            </a:pPr>
            <a:r>
              <a:rPr lang="es-ES_tradnl" sz="1397" b="1" dirty="0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  <a:cs typeface="Arial" charset="0"/>
              </a:rPr>
              <a:t>Restricciones</a:t>
            </a:r>
          </a:p>
          <a:p>
            <a:pPr lvl="1">
              <a:spcBef>
                <a:spcPct val="20000"/>
              </a:spcBef>
              <a:buFont typeface="Arial Rounded MT Bold" pitchFamily="34" charset="0"/>
              <a:buChar char="›"/>
            </a:pPr>
            <a:r>
              <a:rPr lang="es-ES_tradnl" sz="1197" dirty="0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  <a:cs typeface="Arial" charset="0"/>
              </a:rPr>
              <a:t>Los contenidos de este documento son propiedad de Softtek y son internos. Queda estrictamente prohibido cualquier reproducción total o parcial sin la autorización escrita por parte de Softtek. </a:t>
            </a:r>
          </a:p>
          <a:p>
            <a:pPr lvl="1">
              <a:spcBef>
                <a:spcPct val="20000"/>
              </a:spcBef>
              <a:buFont typeface="Arial Rounded MT Bold" pitchFamily="34" charset="0"/>
              <a:buChar char="›"/>
            </a:pPr>
            <a:r>
              <a:rPr lang="es-ES_tradnl" sz="1197" dirty="0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  <a:cs typeface="Arial" charset="0"/>
              </a:rPr>
              <a:t>Este documento está sujeto a cambios. Los comentarios, correcciones o dudas deberán ser enviados al autor.</a:t>
            </a:r>
          </a:p>
        </p:txBody>
      </p:sp>
      <p:sp>
        <p:nvSpPr>
          <p:cNvPr id="14" name="Content Placeholder 5"/>
          <p:cNvSpPr txBox="1">
            <a:spLocks/>
          </p:cNvSpPr>
          <p:nvPr/>
        </p:nvSpPr>
        <p:spPr bwMode="auto">
          <a:xfrm>
            <a:off x="2020240" y="3634462"/>
            <a:ext cx="8188060" cy="89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 Rounded MT Bold" charset="0"/>
              <a:buNone/>
            </a:pPr>
            <a:r>
              <a:rPr lang="es-ES_tradnl" sz="1397" b="1" dirty="0">
                <a:solidFill>
                  <a:srgbClr val="3F4244"/>
                </a:solidFill>
                <a:cs typeface="Arial" charset="0"/>
              </a:rPr>
              <a:t>Tabla de Revisión</a:t>
            </a:r>
          </a:p>
          <a:p>
            <a:pPr lvl="1">
              <a:spcBef>
                <a:spcPct val="20000"/>
              </a:spcBef>
              <a:buFont typeface="Arial Rounded MT Bold" charset="0"/>
              <a:buChar char="›"/>
            </a:pPr>
            <a:r>
              <a:rPr lang="es-ES_tradnl" sz="1197" dirty="0">
                <a:solidFill>
                  <a:srgbClr val="3F4244"/>
                </a:solidFill>
                <a:cs typeface="Arial" charset="0"/>
              </a:rPr>
              <a:t>La siguiente tabla enlista las revisiones realizadas a este documento. Debe utilizarse para describir los cambios y adiciones cada vez que este documento vuelva a ser publicado. La descripción debe ser detallada e incluir el nombre de quien solicita los cambios. </a:t>
            </a:r>
          </a:p>
        </p:txBody>
      </p:sp>
    </p:spTree>
    <p:extLst>
      <p:ext uri="{BB962C8B-B14F-4D97-AF65-F5344CB8AC3E}">
        <p14:creationId xmlns:p14="http://schemas.microsoft.com/office/powerpoint/2010/main" val="164116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José Luis Iturbide López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ose.iturbide@softtek.com</a:t>
            </a:r>
            <a:endParaRPr lang="en-US" dirty="0"/>
          </a:p>
        </p:txBody>
      </p:sp>
      <p:pic>
        <p:nvPicPr>
          <p:cNvPr id="5" name="Picture 4" descr="C:\Users\jiturbide\Pictures\yo\yo_en_pisac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076" y="2058028"/>
            <a:ext cx="3168352" cy="254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7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1012E6CC-1C79-4342-A17E-CEF129DD6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3188" y="644937"/>
            <a:ext cx="1313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MX" sz="2400" b="1" dirty="0" smtClean="0">
                <a:solidFill>
                  <a:schemeClr val="accent1">
                    <a:lumMod val="75000"/>
                  </a:schemeClr>
                </a:solidFill>
                <a:latin typeface="inherit"/>
              </a:rPr>
              <a:t>Agenda</a:t>
            </a:r>
            <a:endParaRPr lang="es-MX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50" y="1372101"/>
            <a:ext cx="882061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212121"/>
                </a:solidFill>
                <a:latin typeface="inherit"/>
              </a:rPr>
              <a:t>¿Que </a:t>
            </a:r>
            <a:r>
              <a:rPr lang="es-MX" sz="2400" dirty="0">
                <a:solidFill>
                  <a:srgbClr val="212121"/>
                </a:solidFill>
                <a:latin typeface="inherit"/>
              </a:rPr>
              <a:t>es </a:t>
            </a:r>
            <a:r>
              <a:rPr lang="es-MX" sz="2400" dirty="0" err="1">
                <a:solidFill>
                  <a:srgbClr val="212121"/>
                </a:solidFill>
                <a:latin typeface="inherit"/>
              </a:rPr>
              <a:t>Polymer</a:t>
            </a:r>
            <a:r>
              <a:rPr lang="es-MX" sz="2400" dirty="0">
                <a:solidFill>
                  <a:srgbClr val="212121"/>
                </a:solidFill>
                <a:latin typeface="inherit"/>
              </a:rPr>
              <a:t>?</a:t>
            </a:r>
            <a:endParaRPr lang="es-MX" sz="2400" dirty="0">
              <a:solidFill>
                <a:srgbClr val="212121"/>
              </a:solidFill>
              <a:latin typeface="inherit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212121"/>
                </a:solidFill>
                <a:latin typeface="inherit"/>
              </a:rPr>
              <a:t>¿Por que usar </a:t>
            </a:r>
            <a:r>
              <a:rPr lang="es-MX" sz="2400" dirty="0" err="1">
                <a:solidFill>
                  <a:srgbClr val="212121"/>
                </a:solidFill>
                <a:latin typeface="inherit"/>
              </a:rPr>
              <a:t>Polymer</a:t>
            </a:r>
            <a:r>
              <a:rPr lang="es-MX" sz="2400" dirty="0">
                <a:solidFill>
                  <a:srgbClr val="212121"/>
                </a:solidFill>
                <a:latin typeface="inherit"/>
              </a:rPr>
              <a:t>?</a:t>
            </a:r>
            <a:endParaRPr lang="es-MX" sz="2400" dirty="0">
              <a:solidFill>
                <a:srgbClr val="212121"/>
              </a:solidFill>
              <a:latin typeface="inherit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212121"/>
                </a:solidFill>
                <a:latin typeface="inherit"/>
              </a:rPr>
              <a:t>Componentes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212121"/>
                </a:solidFill>
                <a:latin typeface="inherit"/>
              </a:rPr>
              <a:t>Mostrar los elementos con los que se integra una </a:t>
            </a:r>
            <a:r>
              <a:rPr lang="es-MX" sz="2400" dirty="0">
                <a:solidFill>
                  <a:srgbClr val="212121"/>
                </a:solidFill>
                <a:latin typeface="inherit"/>
              </a:rPr>
              <a:t>aplicación </a:t>
            </a:r>
            <a:r>
              <a:rPr lang="es-MX" sz="2400" dirty="0" err="1">
                <a:solidFill>
                  <a:srgbClr val="212121"/>
                </a:solidFill>
                <a:latin typeface="inherit"/>
              </a:rPr>
              <a:t>Polymer</a:t>
            </a:r>
            <a:endParaRPr lang="es-MX" sz="2400" dirty="0">
              <a:solidFill>
                <a:srgbClr val="212121"/>
              </a:solidFill>
              <a:latin typeface="inherit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212121"/>
                </a:solidFill>
                <a:latin typeface="inherit"/>
              </a:rPr>
              <a:t>Técnicas</a:t>
            </a:r>
            <a:endParaRPr lang="es-MX" sz="2400" dirty="0">
              <a:solidFill>
                <a:srgbClr val="212121"/>
              </a:solidFill>
              <a:latin typeface="inherit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212121"/>
                </a:solidFill>
                <a:latin typeface="inherit"/>
              </a:rPr>
              <a:t>Consideraciones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212121"/>
                </a:solidFill>
                <a:latin typeface="inherit"/>
              </a:rPr>
              <a:t>Integración con web </a:t>
            </a:r>
            <a:r>
              <a:rPr lang="es-MX" sz="2400" dirty="0" err="1">
                <a:solidFill>
                  <a:srgbClr val="212121"/>
                </a:solidFill>
                <a:latin typeface="inherit"/>
              </a:rPr>
              <a:t>services</a:t>
            </a:r>
            <a:r>
              <a:rPr lang="es-MX" sz="2400" dirty="0">
                <a:solidFill>
                  <a:srgbClr val="212121"/>
                </a:solidFill>
                <a:latin typeface="inherit"/>
              </a:rPr>
              <a:t> REST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212121"/>
                </a:solidFill>
                <a:latin typeface="inherit"/>
              </a:rPr>
              <a:t>Integración </a:t>
            </a:r>
            <a:r>
              <a:rPr lang="es-MX" sz="2400" dirty="0">
                <a:solidFill>
                  <a:srgbClr val="212121"/>
                </a:solidFill>
                <a:latin typeface="inherit"/>
              </a:rPr>
              <a:t>con bases de datos relacionales, </a:t>
            </a:r>
            <a:r>
              <a:rPr lang="es-MX" sz="2400" dirty="0" err="1">
                <a:solidFill>
                  <a:srgbClr val="212121"/>
                </a:solidFill>
                <a:latin typeface="inherit"/>
              </a:rPr>
              <a:t>NoSQL</a:t>
            </a:r>
            <a:endParaRPr lang="es-MX" sz="2400" dirty="0">
              <a:solidFill>
                <a:srgbClr val="212121"/>
              </a:solidFill>
              <a:latin typeface="inherit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212121"/>
                </a:solidFill>
                <a:latin typeface="inherit"/>
              </a:rPr>
              <a:t>Demo</a:t>
            </a:r>
          </a:p>
          <a:p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383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1012E6CC-1C79-4342-A17E-CEF129DD6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3188" y="644937"/>
            <a:ext cx="288572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MX" sz="24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¿Que es </a:t>
            </a:r>
            <a:r>
              <a:rPr lang="es-ES" altLang="es-MX" sz="2400" b="1" dirty="0" err="1">
                <a:solidFill>
                  <a:schemeClr val="accent1">
                    <a:lumMod val="75000"/>
                  </a:schemeClr>
                </a:solidFill>
                <a:latin typeface="inherit"/>
              </a:rPr>
              <a:t>Polymer</a:t>
            </a:r>
            <a:r>
              <a:rPr lang="es-ES" altLang="es-MX" sz="24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?</a:t>
            </a:r>
          </a:p>
          <a:p>
            <a:endParaRPr lang="es-MX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50" y="1372101"/>
            <a:ext cx="1098085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s-MX" sz="2400" dirty="0" smtClean="0">
              <a:solidFill>
                <a:srgbClr val="202124"/>
              </a:solidFill>
              <a:latin typeface="Roboto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MX" sz="2000" dirty="0" smtClean="0">
                <a:solidFill>
                  <a:srgbClr val="202124"/>
                </a:solidFill>
                <a:latin typeface="Roboto"/>
              </a:rPr>
              <a:t>Es una Librería de desarrollo de aplicaciones web del lado del cliente (browser) basada en Web </a:t>
            </a:r>
            <a:r>
              <a:rPr lang="es-MX" sz="2000" dirty="0" err="1" smtClean="0">
                <a:solidFill>
                  <a:srgbClr val="202124"/>
                </a:solidFill>
                <a:latin typeface="Roboto"/>
              </a:rPr>
              <a:t>components</a:t>
            </a:r>
            <a:r>
              <a:rPr lang="es-MX" sz="2000" dirty="0" smtClean="0">
                <a:solidFill>
                  <a:srgbClr val="202124"/>
                </a:solidFill>
                <a:latin typeface="Roboto"/>
              </a:rPr>
              <a:t> y estándares.</a:t>
            </a:r>
            <a:endParaRPr lang="es-MX" sz="2000" dirty="0">
              <a:solidFill>
                <a:srgbClr val="202124"/>
              </a:solidFill>
              <a:latin typeface="Roboto"/>
            </a:endParaRPr>
          </a:p>
          <a:p>
            <a:endParaRPr lang="es-MX" dirty="0"/>
          </a:p>
          <a:p>
            <a:r>
              <a:rPr lang="es-MX" sz="2000" dirty="0" smtClean="0"/>
              <a:t>Permite crear componentes desde 0, extenderlos o crear componentes mas complejos a partir de otros.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977" y="3445252"/>
            <a:ext cx="5450612" cy="28553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88" y="3439007"/>
            <a:ext cx="4248472" cy="286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1012E6CC-1C79-4342-A17E-CEF129DD6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3188" y="644937"/>
            <a:ext cx="374012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MX" sz="2400" b="1" dirty="0" smtClean="0">
                <a:solidFill>
                  <a:schemeClr val="accent1">
                    <a:lumMod val="75000"/>
                  </a:schemeClr>
                </a:solidFill>
                <a:latin typeface="inherit"/>
              </a:rPr>
              <a:t>¿Por qué usar </a:t>
            </a:r>
            <a:r>
              <a:rPr lang="es-ES" altLang="es-MX" sz="2400" b="1" dirty="0" err="1">
                <a:solidFill>
                  <a:schemeClr val="accent1">
                    <a:lumMod val="75000"/>
                  </a:schemeClr>
                </a:solidFill>
                <a:latin typeface="inherit"/>
              </a:rPr>
              <a:t>Polymer</a:t>
            </a:r>
            <a:r>
              <a:rPr lang="es-ES" altLang="es-MX" sz="24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?</a:t>
            </a:r>
          </a:p>
          <a:p>
            <a:endParaRPr lang="es-MX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50" y="1372101"/>
            <a:ext cx="882061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/>
              <a:t>Sigue principios SOLID: Extensible, modular, encapsulado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/>
              <a:t>Basada en estándares del W3C -&gt; Menos caprichos de fabricantes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/>
              <a:t>Soportado en varios navegadores nativamente o mediante </a:t>
            </a:r>
            <a:r>
              <a:rPr lang="es-MX" sz="2000" dirty="0" err="1"/>
              <a:t>P</a:t>
            </a:r>
            <a:r>
              <a:rPr lang="es-MX" sz="2000" dirty="0" err="1" smtClean="0"/>
              <a:t>olyfills</a:t>
            </a:r>
            <a:endParaRPr lang="es-MX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/>
              <a:t>Basado en tecnologías existentes: JS, HTML5, CSS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6" name="Rectangle 5"/>
          <p:cNvSpPr/>
          <p:nvPr/>
        </p:nvSpPr>
        <p:spPr>
          <a:xfrm>
            <a:off x="467550" y="3126427"/>
            <a:ext cx="47310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MX" sz="2400" dirty="0" smtClean="0">
                <a:solidFill>
                  <a:schemeClr val="accent2">
                    <a:lumMod val="75000"/>
                  </a:schemeClr>
                </a:solidFill>
                <a:latin typeface="inherit"/>
              </a:rPr>
              <a:t>¿Por qué BBVA adoptó </a:t>
            </a:r>
            <a:r>
              <a:rPr lang="es-ES" altLang="es-MX" sz="2400" dirty="0" err="1" smtClean="0">
                <a:solidFill>
                  <a:schemeClr val="accent2">
                    <a:lumMod val="75000"/>
                  </a:schemeClr>
                </a:solidFill>
                <a:latin typeface="inherit"/>
              </a:rPr>
              <a:t>Polymer</a:t>
            </a:r>
            <a:r>
              <a:rPr lang="es-ES" altLang="es-MX" sz="2400" dirty="0">
                <a:solidFill>
                  <a:schemeClr val="accent2">
                    <a:lumMod val="75000"/>
                  </a:schemeClr>
                </a:solidFill>
                <a:latin typeface="inherit"/>
              </a:rPr>
              <a:t>?</a:t>
            </a:r>
          </a:p>
          <a:p>
            <a:endParaRPr lang="es-MX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1912" y="3853591"/>
            <a:ext cx="110885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/>
              <a:t>Menor riesgo tecnológico: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 smtClean="0"/>
              <a:t>BBVA </a:t>
            </a:r>
            <a:r>
              <a:rPr lang="es-MX" sz="2000" dirty="0"/>
              <a:t>creó componentes basados en </a:t>
            </a:r>
            <a:r>
              <a:rPr lang="es-MX" sz="2000" dirty="0" err="1" smtClean="0"/>
              <a:t>Polymer</a:t>
            </a:r>
            <a:r>
              <a:rPr lang="es-MX" sz="2000" dirty="0" smtClean="0"/>
              <a:t> por el Core estable posibilidad personalizaciones </a:t>
            </a:r>
            <a:r>
              <a:rPr lang="es-MX" sz="2000" dirty="0" err="1" smtClean="0"/>
              <a:t>adhoc</a:t>
            </a:r>
            <a:r>
              <a:rPr lang="es-MX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/>
              <a:t>Ahorro de recursos: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Es productivo: Fomenta la reutilización, modularidad, ampliación por Extensibilidad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 smtClean="0"/>
              <a:t>Con antecedentes de </a:t>
            </a:r>
            <a:r>
              <a:rPr lang="es-MX" sz="2000" dirty="0"/>
              <a:t>JS, HTML5, </a:t>
            </a:r>
            <a:r>
              <a:rPr lang="es-MX" sz="2000" dirty="0" smtClean="0"/>
              <a:t>CSS la curva de aprendizaje es corta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 smtClean="0"/>
              <a:t>Permite cambiar a </a:t>
            </a:r>
            <a:r>
              <a:rPr lang="es-MX" sz="2000" dirty="0" err="1" smtClean="0"/>
              <a:t>Progressive</a:t>
            </a:r>
            <a:r>
              <a:rPr lang="es-MX" sz="2000" dirty="0" smtClean="0"/>
              <a:t> Web </a:t>
            </a:r>
            <a:r>
              <a:rPr lang="es-MX" sz="2000" dirty="0" err="1" smtClean="0"/>
              <a:t>Applications</a:t>
            </a:r>
            <a:r>
              <a:rPr lang="es-MX" sz="2000" dirty="0" smtClean="0"/>
              <a:t> (PWA) con lo que ahorrara recursos por mantener aplicaciones nativas.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2944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1012E6CC-1C79-4342-A17E-CEF129DD6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3188" y="644937"/>
            <a:ext cx="570540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MX" sz="2400" b="1" dirty="0" smtClean="0">
                <a:solidFill>
                  <a:schemeClr val="accent1">
                    <a:lumMod val="75000"/>
                  </a:schemeClr>
                </a:solidFill>
                <a:latin typeface="inherit"/>
              </a:rPr>
              <a:t>Elementos de una aplicación </a:t>
            </a:r>
            <a:r>
              <a:rPr lang="es-ES" altLang="es-MX" sz="2400" b="1" dirty="0" err="1" smtClean="0">
                <a:solidFill>
                  <a:schemeClr val="accent1">
                    <a:lumMod val="75000"/>
                  </a:schemeClr>
                </a:solidFill>
                <a:latin typeface="inherit"/>
              </a:rPr>
              <a:t>Polymer</a:t>
            </a:r>
            <a:endParaRPr lang="es-ES" altLang="es-MX" sz="2400" b="1" dirty="0">
              <a:solidFill>
                <a:schemeClr val="accent1">
                  <a:lumMod val="75000"/>
                </a:schemeClr>
              </a:solidFill>
              <a:latin typeface="inherit"/>
            </a:endParaRPr>
          </a:p>
          <a:p>
            <a:endParaRPr lang="es-MX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50" y="1372101"/>
            <a:ext cx="8820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50" y="2199330"/>
            <a:ext cx="3219450" cy="3676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556" y="2246955"/>
            <a:ext cx="80676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1012E6CC-1C79-4342-A17E-CEF129DD6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3188" y="644937"/>
            <a:ext cx="385714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MX" sz="2400" b="1" dirty="0" smtClean="0">
                <a:solidFill>
                  <a:schemeClr val="accent1">
                    <a:lumMod val="75000"/>
                  </a:schemeClr>
                </a:solidFill>
                <a:latin typeface="inherit"/>
              </a:rPr>
              <a:t>Modelo de comunicación</a:t>
            </a:r>
            <a:endParaRPr lang="es-ES" altLang="es-MX" sz="2400" b="1" dirty="0">
              <a:solidFill>
                <a:schemeClr val="accent1">
                  <a:lumMod val="75000"/>
                </a:schemeClr>
              </a:solidFill>
              <a:latin typeface="inherit"/>
            </a:endParaRPr>
          </a:p>
          <a:p>
            <a:endParaRPr lang="es-MX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50" y="1372101"/>
            <a:ext cx="8820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Comunicación de las aplicaciones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1026" name="Picture 2" descr="Resultado de imagen para polymer web ti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762" y="2018432"/>
            <a:ext cx="5880665" cy="435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1012E6CC-1C79-4342-A17E-CEF129DD6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3188" y="644937"/>
            <a:ext cx="374012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MX" sz="2400" b="1" dirty="0" smtClean="0">
                <a:solidFill>
                  <a:schemeClr val="accent1">
                    <a:lumMod val="75000"/>
                  </a:schemeClr>
                </a:solidFill>
                <a:latin typeface="inherit"/>
              </a:rPr>
              <a:t>¿Por qué usar </a:t>
            </a:r>
            <a:r>
              <a:rPr lang="es-ES" altLang="es-MX" sz="2400" b="1" dirty="0" err="1">
                <a:solidFill>
                  <a:schemeClr val="accent1">
                    <a:lumMod val="75000"/>
                  </a:schemeClr>
                </a:solidFill>
                <a:latin typeface="inherit"/>
              </a:rPr>
              <a:t>Polymer</a:t>
            </a:r>
            <a:r>
              <a:rPr lang="es-ES" altLang="es-MX" sz="2400" b="1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?</a:t>
            </a:r>
          </a:p>
          <a:p>
            <a:endParaRPr lang="es-MX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50" y="1372101"/>
            <a:ext cx="882061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rgbClr val="202124"/>
                </a:solidFill>
                <a:latin typeface="Roboto"/>
              </a:rPr>
              <a:t>Cliente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2400" dirty="0">
              <a:solidFill>
                <a:srgbClr val="202124"/>
              </a:solidFill>
              <a:latin typeface="Roboto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2400" dirty="0" smtClean="0">
              <a:solidFill>
                <a:srgbClr val="202124"/>
              </a:solidFill>
              <a:latin typeface="Roboto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2400" dirty="0">
              <a:solidFill>
                <a:srgbClr val="202124"/>
              </a:solidFill>
              <a:latin typeface="Roboto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2400" dirty="0" smtClean="0">
              <a:solidFill>
                <a:srgbClr val="202124"/>
              </a:solidFill>
              <a:latin typeface="Roboto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rgbClr val="202124"/>
                </a:solidFill>
                <a:latin typeface="Roboto"/>
              </a:rPr>
              <a:t>Server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rgbClr val="202124"/>
                </a:solidFill>
                <a:latin typeface="Roboto"/>
              </a:rPr>
              <a:t>Expone </a:t>
            </a:r>
            <a:r>
              <a:rPr lang="es-MX" sz="2400" dirty="0" err="1" smtClean="0">
                <a:solidFill>
                  <a:srgbClr val="202124"/>
                </a:solidFill>
                <a:latin typeface="Roboto"/>
              </a:rPr>
              <a:t>webservices</a:t>
            </a:r>
            <a:r>
              <a:rPr lang="es-MX" sz="2400" smtClean="0">
                <a:solidFill>
                  <a:srgbClr val="202124"/>
                </a:solidFill>
                <a:latin typeface="Roboto"/>
              </a:rPr>
              <a:t> REST</a:t>
            </a:r>
            <a:endParaRPr lang="es-MX" sz="2400" dirty="0" smtClean="0"/>
          </a:p>
          <a:p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221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ConfidentialTemplate_EN_2015">
  <a:themeElements>
    <a:clrScheme name="Softtek">
      <a:dk1>
        <a:srgbClr val="2B2D2E"/>
      </a:dk1>
      <a:lt1>
        <a:srgbClr val="FFFFFF"/>
      </a:lt1>
      <a:dk2>
        <a:srgbClr val="919191"/>
      </a:dk2>
      <a:lt2>
        <a:srgbClr val="FFFFFF"/>
      </a:lt2>
      <a:accent1>
        <a:srgbClr val="23BBD3"/>
      </a:accent1>
      <a:accent2>
        <a:srgbClr val="5116AC"/>
      </a:accent2>
      <a:accent3>
        <a:srgbClr val="3AC790"/>
      </a:accent3>
      <a:accent4>
        <a:srgbClr val="FE660F"/>
      </a:accent4>
      <a:accent5>
        <a:srgbClr val="797979"/>
      </a:accent5>
      <a:accent6>
        <a:srgbClr val="011892"/>
      </a:accent6>
      <a:hlink>
        <a:srgbClr val="5116AC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Restringido_2018" id="{D1A505DF-2F14-E94B-8312-03B0A2809C31}" vid="{23D39A2E-827E-C54D-9971-BA4BAA74D16A}"/>
    </a:ext>
  </a:extLst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Restringido_2018" id="{D1A505DF-2F14-E94B-8312-03B0A2809C31}" vid="{20F6750D-55FA-294B-B844-F82920FAD97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00E49B515CF6449C8B1261D66F2AF3" ma:contentTypeVersion="8" ma:contentTypeDescription="Create a new document." ma:contentTypeScope="" ma:versionID="4837c0aafc43e680e0eeb24c8df55fcb">
  <xsd:schema xmlns:xsd="http://www.w3.org/2001/XMLSchema" xmlns:xs="http://www.w3.org/2001/XMLSchema" xmlns:p="http://schemas.microsoft.com/office/2006/metadata/properties" xmlns:ns2="182cbc78-3056-4f11-8c20-76dfd16de8f6" xmlns:ns3="987552fb-e0dd-45a2-9216-9057aa865025" targetNamespace="http://schemas.microsoft.com/office/2006/metadata/properties" ma:root="true" ma:fieldsID="c7e1deaefc74ae04724fd76fa5605d30" ns2:_="" ns3:_="">
    <xsd:import namespace="182cbc78-3056-4f11-8c20-76dfd16de8f6"/>
    <xsd:import namespace="987552fb-e0dd-45a2-9216-9057aa865025"/>
    <xsd:element name="properties">
      <xsd:complexType>
        <xsd:sequence>
          <xsd:element name="documentManagement">
            <xsd:complexType>
              <xsd:all>
                <xsd:element ref="ns2:Data_x0020_Classification1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2cbc78-3056-4f11-8c20-76dfd16de8f6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4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52fb-e0dd-45a2-9216-9057aa8650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182cbc78-3056-4f11-8c20-76dfd16de8f6">Public</Data_x0020_Classification1>
    <SharedWithUsers xmlns="182cbc78-3056-4f11-8c20-76dfd16de8f6">
      <UserInfo>
        <DisplayName>Natalia del Plar Sanchez Camacho</DisplayName>
        <AccountId>3067</AccountId>
        <AccountType/>
      </UserInfo>
      <UserInfo>
        <DisplayName>Ana Patricia Chessani Flores</DisplayName>
        <AccountId>3133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9F64BE-9C62-4899-89B5-6A44FA95E6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2cbc78-3056-4f11-8c20-76dfd16de8f6"/>
    <ds:schemaRef ds:uri="987552fb-e0dd-45a2-9216-9057aa8650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78CFFA-FA4D-496F-B8D2-C7DD46C2A279}">
  <ds:schemaRefs>
    <ds:schemaRef ds:uri="http://purl.org/dc/dcmitype/"/>
    <ds:schemaRef ds:uri="http://purl.org/dc/terms/"/>
    <ds:schemaRef ds:uri="987552fb-e0dd-45a2-9216-9057aa865025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182cbc78-3056-4f11-8c20-76dfd16de8f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PPT_Interno_2018</Template>
  <TotalTime>16432</TotalTime>
  <Words>468</Words>
  <Application>Microsoft Office PowerPoint</Application>
  <PresentationFormat>Custom</PresentationFormat>
  <Paragraphs>94</Paragraphs>
  <Slides>16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ＭＳ Ｐゴシック</vt:lpstr>
      <vt:lpstr>Arial</vt:lpstr>
      <vt:lpstr>Arial Rounded MT Bold</vt:lpstr>
      <vt:lpstr>Calibri</vt:lpstr>
      <vt:lpstr>Harlow Solid Italic</vt:lpstr>
      <vt:lpstr>inherit</vt:lpstr>
      <vt:lpstr>Lucida Grande</vt:lpstr>
      <vt:lpstr>Roboto</vt:lpstr>
      <vt:lpstr>Rockwell</vt:lpstr>
      <vt:lpstr>PPT_ConfidentialTemplate_EN_2015</vt:lpstr>
      <vt:lpstr>Original_Logo/ Upper layout</vt:lpstr>
      <vt:lpstr>Integración de  Polymer con back end</vt:lpstr>
      <vt:lpstr>Restricciones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Caso de éxito</vt:lpstr>
      <vt:lpstr>¿Qué es Cloud Computing?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Chronos</dc:creator>
  <cp:lastModifiedBy>Jose Luis JLIL. Iturbide Lopez</cp:lastModifiedBy>
  <cp:revision>74</cp:revision>
  <dcterms:created xsi:type="dcterms:W3CDTF">2019-01-07T07:24:19Z</dcterms:created>
  <dcterms:modified xsi:type="dcterms:W3CDTF">2019-03-27T00:25:19Z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0x0101006D00E49B515CF6449C8B1261D66F2AF3</vt:lpwstr>
  </property>
  <property fmtid="{D5CDD505-2E9C-101B-9397-08002B2CF9AE}" pid="3" name="Order">
    <vt:r8>99400</vt:r8>
  </property>
</Properties>
</file>