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ra Sans Bold Bold" panose="020B0604020202020204" charset="0"/>
      <p:regular r:id="rId10"/>
    </p:embeddedFont>
    <p:embeddedFont>
      <p:font typeface="Fira Sans Light" panose="020B0604020202020204" charset="0"/>
      <p:regular r:id="rId11"/>
    </p:embeddedFont>
    <p:embeddedFont>
      <p:font typeface="Fira Sans Light Bold" panose="020B0604020202020204" charset="0"/>
      <p:regular r:id="rId12"/>
    </p:embeddedFont>
    <p:embeddedFont>
      <p:font typeface="Fira Sans Medium Bold" panose="020B0604020202020204" charset="0"/>
      <p:regular r:id="rId13"/>
    </p:embeddedFont>
    <p:embeddedFont>
      <p:font typeface="Open Sans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18493" y="0"/>
            <a:ext cx="15591895" cy="1039459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0800000">
            <a:off x="7181876" y="1028700"/>
            <a:ext cx="16993296" cy="14178857"/>
            <a:chOff x="0" y="0"/>
            <a:chExt cx="6438437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438437" cy="5372100"/>
            </a:xfrm>
            <a:custGeom>
              <a:avLst/>
              <a:gdLst/>
              <a:ahLst/>
              <a:cxnLst/>
              <a:rect l="l" t="t" r="r" b="b"/>
              <a:pathLst>
                <a:path w="6438437" h="5372100">
                  <a:moveTo>
                    <a:pt x="488776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887768" y="5372100"/>
                  </a:lnTo>
                  <a:lnTo>
                    <a:pt x="6438437" y="2686050"/>
                  </a:lnTo>
                  <a:lnTo>
                    <a:pt x="4887767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7835437" y="-10855790"/>
            <a:ext cx="14311897" cy="11884490"/>
            <a:chOff x="0" y="0"/>
            <a:chExt cx="6469351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9351" cy="5372100"/>
            </a:xfrm>
            <a:custGeom>
              <a:avLst/>
              <a:gdLst/>
              <a:ahLst/>
              <a:cxnLst/>
              <a:rect l="l" t="t" r="r" b="b"/>
              <a:pathLst>
                <a:path w="6469351" h="5372100">
                  <a:moveTo>
                    <a:pt x="491868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918682" y="5372100"/>
                  </a:lnTo>
                  <a:lnTo>
                    <a:pt x="6469351" y="2686050"/>
                  </a:lnTo>
                  <a:lnTo>
                    <a:pt x="49186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678024" y="1625568"/>
            <a:ext cx="7139167" cy="3313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96"/>
              </a:lnSpc>
            </a:pPr>
            <a:r>
              <a:rPr lang="en-US" sz="7246" spc="217">
                <a:solidFill>
                  <a:srgbClr val="FFFFFF"/>
                </a:solidFill>
                <a:latin typeface="Fira Sans Bold Bold"/>
              </a:rPr>
              <a:t> CUSTOMER REVIEW CLASSIFICATION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90149" y="5315898"/>
            <a:ext cx="2514917" cy="78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38"/>
              </a:lnSpc>
            </a:pPr>
            <a:r>
              <a:rPr lang="en-US" sz="4527" spc="135">
                <a:solidFill>
                  <a:srgbClr val="FFFFFF"/>
                </a:solidFill>
                <a:latin typeface="Fira Sans Light Bold"/>
              </a:rPr>
              <a:t>Group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4304" y="6938348"/>
            <a:ext cx="4703496" cy="230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 Light"/>
              </a:rPr>
              <a:t>Jitendra Sharma - B2020022</a:t>
            </a:r>
          </a:p>
          <a:p>
            <a:pPr algn="ctr">
              <a:lnSpc>
                <a:spcPts val="3640"/>
              </a:lnSpc>
            </a:pPr>
            <a:r>
              <a:rPr lang="en-US" sz="2600" dirty="0" err="1">
                <a:solidFill>
                  <a:srgbClr val="FFFFFF"/>
                </a:solidFill>
                <a:latin typeface="Open Sans Light"/>
              </a:rPr>
              <a:t>Sartyaki</a:t>
            </a:r>
            <a:r>
              <a:rPr lang="en-US" sz="2600" dirty="0">
                <a:solidFill>
                  <a:srgbClr val="FFFFFF"/>
                </a:solidFill>
                <a:latin typeface="Open Sans Light"/>
              </a:rPr>
              <a:t> Manna - B2020048</a:t>
            </a:r>
          </a:p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 Light"/>
              </a:rPr>
              <a:t>Sudharshanam S - B2020057</a:t>
            </a:r>
          </a:p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 Light"/>
              </a:rPr>
              <a:t>Nikhil Shah - B2020092</a:t>
            </a:r>
          </a:p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 Light"/>
              </a:rPr>
              <a:t>Santhosh Kumar T - B2020109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23950"/>
            <a:ext cx="6014733" cy="282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Medium Bold"/>
              </a:rPr>
              <a:t>Business Problem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144000" y="1590754"/>
            <a:ext cx="7092823" cy="2152650"/>
            <a:chOff x="0" y="0"/>
            <a:chExt cx="9457097" cy="2870200"/>
          </a:xfrm>
        </p:grpSpPr>
        <p:sp>
          <p:nvSpPr>
            <p:cNvPr id="4" name="TextBox 4"/>
            <p:cNvSpPr txBox="1"/>
            <p:nvPr/>
          </p:nvSpPr>
          <p:spPr>
            <a:xfrm>
              <a:off x="0" y="771525"/>
              <a:ext cx="9457097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Amazon Alexa available in multiple variants. Customer review data has been collected for each variant.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94570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Medium Bold"/>
                </a:rPr>
                <a:t>Business Context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4333875"/>
            <a:ext cx="7092823" cy="1619250"/>
            <a:chOff x="0" y="0"/>
            <a:chExt cx="9457097" cy="2159000"/>
          </a:xfrm>
        </p:grpSpPr>
        <p:sp>
          <p:nvSpPr>
            <p:cNvPr id="7" name="TextBox 7"/>
            <p:cNvSpPr txBox="1"/>
            <p:nvPr/>
          </p:nvSpPr>
          <p:spPr>
            <a:xfrm>
              <a:off x="0" y="771525"/>
              <a:ext cx="945709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The reviews are categorized as either good or bad with the help of NLP.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94570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Medium Bold"/>
                </a:rPr>
                <a:t>Data Context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7076996"/>
            <a:ext cx="7092823" cy="2152650"/>
            <a:chOff x="0" y="0"/>
            <a:chExt cx="9457097" cy="28702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71525"/>
              <a:ext cx="9457097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The classified reviews can be used to derive further insights about the product's performance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94570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Medium Bold"/>
                </a:rPr>
                <a:t>Outcome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2195225" y="6868687"/>
            <a:ext cx="8370405" cy="4779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697780" y="75369"/>
            <a:ext cx="11705299" cy="10136262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7248" t="-7218" r="-4987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5005990" y="9515874"/>
            <a:ext cx="13771006" cy="1542251"/>
            <a:chOff x="0" y="0"/>
            <a:chExt cx="47968332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968331" cy="5372100"/>
            </a:xfrm>
            <a:custGeom>
              <a:avLst/>
              <a:gdLst/>
              <a:ahLst/>
              <a:cxnLst/>
              <a:rect l="l" t="t" r="r" b="b"/>
              <a:pathLst>
                <a:path w="47968331" h="5372100">
                  <a:moveTo>
                    <a:pt x="4641766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417663" y="5372100"/>
                  </a:lnTo>
                  <a:lnTo>
                    <a:pt x="47968331" y="2686050"/>
                  </a:lnTo>
                  <a:lnTo>
                    <a:pt x="46417663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448540" y="7154671"/>
            <a:ext cx="2352578" cy="55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800" spc="119" dirty="0">
                <a:solidFill>
                  <a:srgbClr val="A066CB"/>
                </a:solidFill>
                <a:latin typeface="Fira Sans Medium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0372" y="7869652"/>
            <a:ext cx="3521756" cy="556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800" spc="119" dirty="0">
                <a:solidFill>
                  <a:srgbClr val="A066CB"/>
                </a:solidFill>
                <a:latin typeface="Fira Sans Medium Bold"/>
              </a:rPr>
              <a:t>Text Pre 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472684" y="8674654"/>
            <a:ext cx="1422494" cy="556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800" spc="119" dirty="0">
                <a:solidFill>
                  <a:srgbClr val="A066CB"/>
                </a:solidFill>
                <a:latin typeface="Fira Sans Medium Bold"/>
              </a:rPr>
              <a:t>LSTM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454480" y="7827879"/>
            <a:ext cx="450044" cy="408870"/>
            <a:chOff x="0" y="0"/>
            <a:chExt cx="882782" cy="1060070"/>
          </a:xfrm>
        </p:grpSpPr>
        <p:sp>
          <p:nvSpPr>
            <p:cNvPr id="10" name="AutoShape 10"/>
            <p:cNvSpPr/>
            <p:nvPr/>
          </p:nvSpPr>
          <p:spPr>
            <a:xfrm rot="5400000">
              <a:off x="-498285" y="498285"/>
              <a:ext cx="1060070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31750" y="996570"/>
              <a:ext cx="851032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6057764" y="8479729"/>
            <a:ext cx="527144" cy="522757"/>
            <a:chOff x="0" y="0"/>
            <a:chExt cx="882782" cy="1060070"/>
          </a:xfrm>
        </p:grpSpPr>
        <p:sp>
          <p:nvSpPr>
            <p:cNvPr id="13" name="AutoShape 13"/>
            <p:cNvSpPr/>
            <p:nvPr/>
          </p:nvSpPr>
          <p:spPr>
            <a:xfrm rot="5400000">
              <a:off x="-498285" y="498285"/>
              <a:ext cx="1060070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31750" y="996570"/>
              <a:ext cx="851032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9726534" y="99287"/>
            <a:ext cx="6014716" cy="1282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Data 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8719" y="1847709"/>
            <a:ext cx="3581501" cy="1583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Product Name</a:t>
            </a:r>
          </a:p>
          <a:p>
            <a:pPr algn="just"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Review</a:t>
            </a:r>
          </a:p>
          <a:p>
            <a:pPr algn="just"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Rating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8719" y="1372821"/>
            <a:ext cx="2949821" cy="49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105" dirty="0">
                <a:solidFill>
                  <a:srgbClr val="A066CB"/>
                </a:solidFill>
                <a:latin typeface="Fira Sans Medium Bold"/>
              </a:rPr>
              <a:t>Variables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602430" y="1356977"/>
            <a:ext cx="2949821" cy="49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105" dirty="0">
                <a:solidFill>
                  <a:srgbClr val="A066CB"/>
                </a:solidFill>
                <a:latin typeface="Fira Sans Medium Bold"/>
              </a:rPr>
              <a:t>Data Shape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602430" y="1856088"/>
            <a:ext cx="358150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Rows - 1409</a:t>
            </a:r>
          </a:p>
          <a:p>
            <a:pPr algn="just"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Columns - 3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01476" y="6394040"/>
            <a:ext cx="8357487" cy="71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4400" dirty="0">
                <a:solidFill>
                  <a:srgbClr val="1836B2"/>
                </a:solidFill>
                <a:latin typeface="Fira Sans Medium Bold"/>
              </a:rPr>
              <a:t>Analysis process flow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E6CF8F-FB35-4530-A82A-CA659AAB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2" y="3528475"/>
            <a:ext cx="9271528" cy="2821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11203511" y="-2921689"/>
            <a:ext cx="8370405" cy="47792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-5143500" y="4372374"/>
            <a:ext cx="10287000" cy="1542251"/>
            <a:chOff x="0" y="0"/>
            <a:chExt cx="35832548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832548" cy="5372100"/>
            </a:xfrm>
            <a:custGeom>
              <a:avLst/>
              <a:gdLst/>
              <a:ahLst/>
              <a:cxnLst/>
              <a:rect l="l" t="t" r="r" b="b"/>
              <a:pathLst>
                <a:path w="35832548" h="5372100">
                  <a:moveTo>
                    <a:pt x="3428188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4281880" y="5372100"/>
                  </a:lnTo>
                  <a:lnTo>
                    <a:pt x="35832548" y="2686050"/>
                  </a:lnTo>
                  <a:lnTo>
                    <a:pt x="3428188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814077" y="2369182"/>
            <a:ext cx="7669780" cy="170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42"/>
              </a:lnSpc>
            </a:pPr>
            <a:r>
              <a:rPr lang="en-US" sz="11856" dirty="0">
                <a:solidFill>
                  <a:srgbClr val="1836B2"/>
                </a:solidFill>
                <a:latin typeface="Fira Sans Medium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5452" y="4296859"/>
            <a:ext cx="171272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03511" y="2865447"/>
            <a:ext cx="5730965" cy="70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11"/>
              </a:lnSpc>
            </a:pPr>
            <a:r>
              <a:rPr lang="en-US" sz="4593" spc="137">
                <a:solidFill>
                  <a:srgbClr val="1836B2"/>
                </a:solidFill>
                <a:latin typeface="Fira Sans Medium Bold"/>
              </a:rPr>
              <a:t>Model Performance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03511" y="6838143"/>
            <a:ext cx="6951571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Percentage of Positive and Negative reviews for each variant.</a:t>
            </a:r>
          </a:p>
          <a:p>
            <a:pPr>
              <a:lnSpc>
                <a:spcPts val="4200"/>
              </a:lnSpc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Modifications according  to the reviews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03511" y="5988892"/>
            <a:ext cx="5350670" cy="709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8"/>
              </a:lnSpc>
            </a:pPr>
            <a:r>
              <a:rPr lang="en-US" sz="4590" spc="137">
                <a:solidFill>
                  <a:srgbClr val="1836B2"/>
                </a:solidFill>
                <a:latin typeface="Fira Sans Medium Bold"/>
              </a:rPr>
              <a:t>Further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29808" y="3955923"/>
            <a:ext cx="1765644" cy="113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9"/>
              </a:lnSpc>
            </a:pPr>
            <a:r>
              <a:rPr lang="en-US" sz="6599" spc="32" dirty="0">
                <a:solidFill>
                  <a:srgbClr val="000000"/>
                </a:solidFill>
                <a:latin typeface="Fira Sans Light Bold"/>
              </a:rPr>
              <a:t>81%</a:t>
            </a:r>
          </a:p>
        </p:txBody>
      </p:sp>
      <p:pic>
        <p:nvPicPr>
          <p:cNvPr id="1026" name="Picture 2" descr="https://attachments.office.net/owa/jitendra.sharma20b%40gim.ac.in/service.svc/s/GetAttachmentThumbnail?id=AAMkAGVlMDhiNDEzLWI4NzItNDk1My1iZWZmLWE5MmUxNjlkOGZlYwBGAAAAAADGKq%2F6OzjyR6YR6p0SxDZTBwChu40FPKLGTKctfWJFhF%2B4AAAAAAEMAAChu40FPKLGTKctfWJFhF%2B4AAFCrab6AAABEgAQAPH3XzZlqUxHh%2FXzXMgXYz0%3D&amp;thumbnailType=2&amp;token=eyJhbGciOiJSUzI1NiIsImtpZCI6IkZBRDY1NDI2MkM2QUYyOTYxQUExRThDQUI3OEZGMUIyNzBFNzA3RTkiLCJ0eXAiOiJKV1QiLCJ4NXQiOiItdFpVSml4cThwWWFvZWpLdDRfeHNuRG5CLWsifQ.eyJvcmlnaW4iOiJodHRwczovL291dGxvb2sub2ZmaWNlLmNvbSIsInVjIjoiNzlkNTNkMTllZTY0NDdiNTk2ZDYwMTE2MmI5YjZkNmQiLCJzaWduaW5fc3RhdGUiOiJbXCJrbXNpXCJdIiwidmVyIjoiRXhjaGFuZ2UuQ2FsbGJhY2suVjEiLCJhcHBjdHhzZW5kZXIiOiJPd2FEb3dubG9hZEAxZjQzNjg0MS1mZDMxLTRhYWMtYjQ5Mi05ZDFiNjkyYzE1N2IiLCJpc3NyaW5nIjoiV1ciLCJhcHBjdHgiOiJ7XCJtc2V4Y2hwcm90XCI6XCJvd2FcIixcInB1aWRcIjpcIjExNTM4MDExMTc0NDc3NDA2MjZcIixcInNjb3BlXCI6XCJPd2FEb3dubG9hZFwiLFwib2lkXCI6XCI3OTU5YzNkNi0yOTc1LTQzYTktOGJhNC1mNmE1ZDlhMGExOWVcIixcInByaW1hcnlzaWRcIjpcIlMtMS01LTIxLTE4OTE1ODIzNzctMjQ1OTk1ODU5LTQxMzg4MzAxMTktMjYwNzM4NzlcIn0iLCJuYmYiOjE2MzgyNDQzNjMsImV4cCI6MTYzODI0NDk2MywiaXNzIjoiMDAwMDAwMDItMDAwMC0wZmYxLWNlMDAtMDAwMDAwMDAwMDAwQDFmNDM2ODQxLWZkMzEtNGFhYy1iNDkyLTlkMWI2OTJjMTU3YiIsImF1ZCI6IjAwMDAwMDAyLTAwMDAtMGZmMS1jZTAwLTAwMDAwMDAwMDAwMC9hdHRhY2htZW50cy5vZmZpY2UubmV0QDFmNDM2ODQxLWZkMzEtNGFhYy1iNDkyLTlkMWI2OTJjMTU3YiIsImhhcHAiOiJvd2EifQ.XLq89mb0H9725-QVduCK_FGwVWqm2_wAmhR24y6JkeQv2qqJ9ABknYjxwnX6VSNjhh66uX_ORoxEodGjqClgtgZPdEat2Yn_pUgEwUoC9cUmofa0xscbiIeC_ncfkMhatsZbSk_SMMEdzKTtNOlZPC4oY3OuaUS4pJd3LXrEiW5PbUPg3_Qs2Ngdni0OyRO46zDyXj7mugbRVbB5UaFPRb9DIebCAgqROhUGeQN4UhaEACcB12n8WekqIccVR6eujbmXAU7QQt1ALE7n7PcAupfPThjcFlVr-h11UV_psrUk7xLGARHL_drOId3QxAKlXOpRsTanagOB4TAM3BTnJA&amp;X-OWA-CANARY=EK9cI8ArBk2jfBPNqHCG8PBaGPC0s9kYe5ENZ3gH0L2yJwaJcX3VmgICTU820oHjgncP7_KkdNQ.&amp;owa=outlook.office.com&amp;scriptVer=20211115002.08&amp;animation=true">
            <a:extLst>
              <a:ext uri="{FF2B5EF4-FFF2-40B4-BE49-F238E27FC236}">
                <a16:creationId xmlns:a16="http://schemas.microsoft.com/office/drawing/2014/main" id="{EAE1B90E-5465-4606-8EA0-D5E25A6C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63" y="5158632"/>
            <a:ext cx="8656808" cy="335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126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Fira Sans Medium Bold</vt:lpstr>
      <vt:lpstr>Open Sans Light</vt:lpstr>
      <vt:lpstr>Fira Sans Bold Bold</vt:lpstr>
      <vt:lpstr>Arial</vt:lpstr>
      <vt:lpstr>Calibri</vt:lpstr>
      <vt:lpstr>Fira Sans Light Bold</vt:lpstr>
      <vt:lpstr>Fira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App Development Startup Sales Presentation</dc:title>
  <cp:lastModifiedBy>Jitendra Sharma (BDA 20-22)</cp:lastModifiedBy>
  <cp:revision>7</cp:revision>
  <dcterms:created xsi:type="dcterms:W3CDTF">2006-08-16T00:00:00Z</dcterms:created>
  <dcterms:modified xsi:type="dcterms:W3CDTF">2021-11-30T03:54:13Z</dcterms:modified>
  <dc:identifier>DAExIPQb45g</dc:identifier>
</cp:coreProperties>
</file>