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6" r:id="rId5"/>
    <p:sldId id="277" r:id="rId6"/>
    <p:sldId id="278" r:id="rId7"/>
    <p:sldId id="279" r:id="rId8"/>
    <p:sldId id="269" r:id="rId9"/>
    <p:sldId id="270" r:id="rId10"/>
    <p:sldId id="271" r:id="rId11"/>
    <p:sldId id="272" r:id="rId12"/>
    <p:sldId id="267" r:id="rId13"/>
    <p:sldId id="283" r:id="rId14"/>
    <p:sldId id="273" r:id="rId15"/>
    <p:sldId id="274" r:id="rId16"/>
    <p:sldId id="280" r:id="rId17"/>
    <p:sldId id="275"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D16E50-F654-40BD-A89B-A84368CC3DE3}">
          <p14:sldIdLst>
            <p14:sldId id="256"/>
            <p14:sldId id="257"/>
            <p14:sldId id="258"/>
            <p14:sldId id="276"/>
            <p14:sldId id="277"/>
            <p14:sldId id="278"/>
            <p14:sldId id="279"/>
            <p14:sldId id="269"/>
            <p14:sldId id="270"/>
            <p14:sldId id="271"/>
            <p14:sldId id="272"/>
            <p14:sldId id="267"/>
            <p14:sldId id="283"/>
            <p14:sldId id="273"/>
            <p14:sldId id="274"/>
            <p14:sldId id="280"/>
            <p14:sldId id="275"/>
            <p14:sldId id="281"/>
            <p14:sldId id="282"/>
          </p14:sldIdLst>
        </p14:section>
        <p14:section name="Untitled Section" id="{C6E8B31B-8EED-40A4-8A18-DD3A0FDE105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Tri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Queue_(abstract_data_typ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F342-8865-4702-91E4-D1E5E0C231A1}"/>
              </a:ext>
            </a:extLst>
          </p:cNvPr>
          <p:cNvSpPr>
            <a:spLocks noGrp="1"/>
          </p:cNvSpPr>
          <p:nvPr>
            <p:ph type="ctrTitle"/>
          </p:nvPr>
        </p:nvSpPr>
        <p:spPr>
          <a:xfrm>
            <a:off x="1563757" y="2891791"/>
            <a:ext cx="4948612" cy="848140"/>
          </a:xfrm>
        </p:spPr>
        <p:txBody>
          <a:bodyPr/>
          <a:lstStyle/>
          <a:p>
            <a:pPr algn="just"/>
            <a:r>
              <a:rPr lang="en-US" dirty="0"/>
              <a:t>DTC Bus Guide</a:t>
            </a:r>
          </a:p>
        </p:txBody>
      </p:sp>
      <p:sp>
        <p:nvSpPr>
          <p:cNvPr id="3" name="Subtitle 2">
            <a:extLst>
              <a:ext uri="{FF2B5EF4-FFF2-40B4-BE49-F238E27FC236}">
                <a16:creationId xmlns:a16="http://schemas.microsoft.com/office/drawing/2014/main" id="{E173FADE-C5DB-4BFB-8029-094230F68367}"/>
              </a:ext>
            </a:extLst>
          </p:cNvPr>
          <p:cNvSpPr>
            <a:spLocks noGrp="1"/>
          </p:cNvSpPr>
          <p:nvPr>
            <p:ph type="subTitle" idx="1"/>
          </p:nvPr>
        </p:nvSpPr>
        <p:spPr>
          <a:xfrm>
            <a:off x="8298781" y="5110051"/>
            <a:ext cx="3730167" cy="1747949"/>
          </a:xfrm>
        </p:spPr>
        <p:txBody>
          <a:bodyPr>
            <a:normAutofit/>
          </a:bodyPr>
          <a:lstStyle/>
          <a:p>
            <a:r>
              <a:rPr lang="en-US" dirty="0"/>
              <a:t>By : </a:t>
            </a:r>
          </a:p>
          <a:p>
            <a:r>
              <a:rPr lang="en-US" dirty="0"/>
              <a:t>Jitendra Kumar Sharma</a:t>
            </a:r>
          </a:p>
          <a:p>
            <a:r>
              <a:rPr lang="en-US" dirty="0"/>
              <a:t>02815002717</a:t>
            </a:r>
          </a:p>
        </p:txBody>
      </p:sp>
      <p:pic>
        <p:nvPicPr>
          <p:cNvPr id="4" name="Picture 3">
            <a:extLst>
              <a:ext uri="{FF2B5EF4-FFF2-40B4-BE49-F238E27FC236}">
                <a16:creationId xmlns:a16="http://schemas.microsoft.com/office/drawing/2014/main" id="{3811C204-CF0A-446F-B4F1-3507F3FC35DD}"/>
              </a:ext>
            </a:extLst>
          </p:cNvPr>
          <p:cNvPicPr>
            <a:picLocks noChangeAspect="1"/>
          </p:cNvPicPr>
          <p:nvPr/>
        </p:nvPicPr>
        <p:blipFill>
          <a:blip r:embed="rId2"/>
          <a:stretch>
            <a:fillRect/>
          </a:stretch>
        </p:blipFill>
        <p:spPr>
          <a:xfrm>
            <a:off x="-4998" y="10122"/>
            <a:ext cx="4463167" cy="2499374"/>
          </a:xfrm>
          <a:prstGeom prst="rect">
            <a:avLst/>
          </a:prstGeom>
        </p:spPr>
      </p:pic>
      <p:pic>
        <p:nvPicPr>
          <p:cNvPr id="5" name="Picture 4">
            <a:extLst>
              <a:ext uri="{FF2B5EF4-FFF2-40B4-BE49-F238E27FC236}">
                <a16:creationId xmlns:a16="http://schemas.microsoft.com/office/drawing/2014/main" id="{22EA9870-1C8A-4A1C-91A8-2FFD46F71063}"/>
              </a:ext>
            </a:extLst>
          </p:cNvPr>
          <p:cNvPicPr>
            <a:picLocks noChangeAspect="1"/>
          </p:cNvPicPr>
          <p:nvPr/>
        </p:nvPicPr>
        <p:blipFill>
          <a:blip r:embed="rId3"/>
          <a:stretch>
            <a:fillRect/>
          </a:stretch>
        </p:blipFill>
        <p:spPr>
          <a:xfrm>
            <a:off x="7754465" y="0"/>
            <a:ext cx="4337824" cy="2499374"/>
          </a:xfrm>
          <a:prstGeom prst="rect">
            <a:avLst/>
          </a:prstGeom>
        </p:spPr>
      </p:pic>
      <p:pic>
        <p:nvPicPr>
          <p:cNvPr id="6" name="Picture 5">
            <a:extLst>
              <a:ext uri="{FF2B5EF4-FFF2-40B4-BE49-F238E27FC236}">
                <a16:creationId xmlns:a16="http://schemas.microsoft.com/office/drawing/2014/main" id="{53790EBC-1B79-4BAB-BF25-3814AFAB11A1}"/>
              </a:ext>
            </a:extLst>
          </p:cNvPr>
          <p:cNvPicPr>
            <a:picLocks noChangeAspect="1"/>
          </p:cNvPicPr>
          <p:nvPr/>
        </p:nvPicPr>
        <p:blipFill>
          <a:blip r:embed="rId4"/>
          <a:stretch>
            <a:fillRect/>
          </a:stretch>
        </p:blipFill>
        <p:spPr>
          <a:xfrm>
            <a:off x="3808380" y="0"/>
            <a:ext cx="4490401" cy="2499374"/>
          </a:xfrm>
          <a:prstGeom prst="rect">
            <a:avLst/>
          </a:prstGeom>
        </p:spPr>
      </p:pic>
      <p:pic>
        <p:nvPicPr>
          <p:cNvPr id="8" name="Picture 7">
            <a:extLst>
              <a:ext uri="{FF2B5EF4-FFF2-40B4-BE49-F238E27FC236}">
                <a16:creationId xmlns:a16="http://schemas.microsoft.com/office/drawing/2014/main" id="{104FDAA9-7329-40DC-8F4A-C01204271BE4}"/>
              </a:ext>
            </a:extLst>
          </p:cNvPr>
          <p:cNvPicPr>
            <a:picLocks noChangeAspect="1"/>
          </p:cNvPicPr>
          <p:nvPr/>
        </p:nvPicPr>
        <p:blipFill>
          <a:blip r:embed="rId5"/>
          <a:stretch>
            <a:fillRect/>
          </a:stretch>
        </p:blipFill>
        <p:spPr>
          <a:xfrm>
            <a:off x="795130" y="2891791"/>
            <a:ext cx="768627" cy="903137"/>
          </a:xfrm>
          <a:prstGeom prst="rect">
            <a:avLst/>
          </a:prstGeom>
        </p:spPr>
      </p:pic>
    </p:spTree>
    <p:extLst>
      <p:ext uri="{BB962C8B-B14F-4D97-AF65-F5344CB8AC3E}">
        <p14:creationId xmlns:p14="http://schemas.microsoft.com/office/powerpoint/2010/main" val="370408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65C5609-AB2B-4816-B068-B6B00027EA52}"/>
              </a:ext>
            </a:extLst>
          </p:cNvPr>
          <p:cNvGraphicFramePr>
            <a:graphicFrameLocks noGrp="1"/>
          </p:cNvGraphicFramePr>
          <p:nvPr>
            <p:extLst>
              <p:ext uri="{D42A27DB-BD31-4B8C-83A1-F6EECF244321}">
                <p14:modId xmlns:p14="http://schemas.microsoft.com/office/powerpoint/2010/main" val="1797204139"/>
              </p:ext>
            </p:extLst>
          </p:nvPr>
        </p:nvGraphicFramePr>
        <p:xfrm>
          <a:off x="700868" y="198782"/>
          <a:ext cx="9357532" cy="6460435"/>
        </p:xfrm>
        <a:graphic>
          <a:graphicData uri="http://schemas.openxmlformats.org/drawingml/2006/table">
            <a:tbl>
              <a:tblPr firstRow="1" firstCol="1" bandRow="1">
                <a:tableStyleId>{5C22544A-7EE6-4342-B048-85BDC9FD1C3A}</a:tableStyleId>
              </a:tblPr>
              <a:tblGrid>
                <a:gridCol w="1093928">
                  <a:extLst>
                    <a:ext uri="{9D8B030D-6E8A-4147-A177-3AD203B41FA5}">
                      <a16:colId xmlns:a16="http://schemas.microsoft.com/office/drawing/2014/main" val="3067024842"/>
                    </a:ext>
                  </a:extLst>
                </a:gridCol>
                <a:gridCol w="5545049">
                  <a:extLst>
                    <a:ext uri="{9D8B030D-6E8A-4147-A177-3AD203B41FA5}">
                      <a16:colId xmlns:a16="http://schemas.microsoft.com/office/drawing/2014/main" val="41939110"/>
                    </a:ext>
                  </a:extLst>
                </a:gridCol>
                <a:gridCol w="2718555">
                  <a:extLst>
                    <a:ext uri="{9D8B030D-6E8A-4147-A177-3AD203B41FA5}">
                      <a16:colId xmlns:a16="http://schemas.microsoft.com/office/drawing/2014/main" val="2320935468"/>
                    </a:ext>
                  </a:extLst>
                </a:gridCol>
              </a:tblGrid>
              <a:tr h="2335000">
                <a:tc>
                  <a:txBody>
                    <a:bodyPr/>
                    <a:lstStyle/>
                    <a:p>
                      <a:pPr marL="0" marR="0">
                        <a:lnSpc>
                          <a:spcPct val="150000"/>
                        </a:lnSpc>
                        <a:spcBef>
                          <a:spcPts val="0"/>
                        </a:spcBef>
                        <a:spcAft>
                          <a:spcPts val="0"/>
                        </a:spcAft>
                      </a:pPr>
                      <a:r>
                        <a:rPr lang="en-IN" sz="18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nSpc>
                          <a:spcPct val="150000"/>
                        </a:lnSpc>
                        <a:spcBef>
                          <a:spcPts val="0"/>
                        </a:spcBef>
                        <a:spcAft>
                          <a:spcPts val="0"/>
                        </a:spcAft>
                      </a:pPr>
                      <a:endPar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nSpc>
                          <a:spcPct val="150000"/>
                        </a:lnSpc>
                        <a:spcBef>
                          <a:spcPts val="0"/>
                        </a:spcBef>
                        <a:spcAft>
                          <a:spcPts val="0"/>
                        </a:spcAft>
                      </a:pPr>
                      <a:r>
                        <a:rPr lang="en-IN" sz="1800" dirty="0">
                          <a:effectLst/>
                        </a:rPr>
                        <a:t>Next, the unvisited adjacent node from S is B. We mark it as visited and enqueue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nchor="ctr"/>
                </a:tc>
                <a:extLst>
                  <a:ext uri="{0D108BD9-81ED-4DB2-BD59-A6C34878D82A}">
                    <a16:rowId xmlns:a16="http://schemas.microsoft.com/office/drawing/2014/main" val="3777807270"/>
                  </a:ext>
                </a:extLst>
              </a:tr>
              <a:tr h="2154547">
                <a:tc>
                  <a:txBody>
                    <a:bodyPr/>
                    <a:lstStyle/>
                    <a:p>
                      <a:pPr marL="0" marR="0">
                        <a:lnSpc>
                          <a:spcPct val="150000"/>
                        </a:lnSpc>
                        <a:spcBef>
                          <a:spcPts val="0"/>
                        </a:spcBef>
                        <a:spcAft>
                          <a:spcPts val="0"/>
                        </a:spcAft>
                      </a:pPr>
                      <a:r>
                        <a:rPr lang="en-IN" sz="18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nSpc>
                          <a:spcPct val="150000"/>
                        </a:lnSpc>
                        <a:spcBef>
                          <a:spcPts val="0"/>
                        </a:spcBef>
                        <a:spcAft>
                          <a:spcPts val="0"/>
                        </a:spcAft>
                      </a:pPr>
                      <a:endPar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nSpc>
                          <a:spcPct val="150000"/>
                        </a:lnSpc>
                        <a:spcBef>
                          <a:spcPts val="0"/>
                        </a:spcBef>
                        <a:spcAft>
                          <a:spcPts val="0"/>
                        </a:spcAft>
                      </a:pPr>
                      <a:r>
                        <a:rPr lang="en-IN" sz="1800" dirty="0">
                          <a:effectLst/>
                        </a:rPr>
                        <a:t>Next, the unvisited adjacent node from S is C. We mark it as visited and enqueue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nchor="ctr"/>
                </a:tc>
                <a:extLst>
                  <a:ext uri="{0D108BD9-81ED-4DB2-BD59-A6C34878D82A}">
                    <a16:rowId xmlns:a16="http://schemas.microsoft.com/office/drawing/2014/main" val="1125487253"/>
                  </a:ext>
                </a:extLst>
              </a:tr>
              <a:tr h="1970888">
                <a:tc>
                  <a:txBody>
                    <a:bodyPr/>
                    <a:lstStyle/>
                    <a:p>
                      <a:pPr marL="0" marR="0">
                        <a:lnSpc>
                          <a:spcPct val="150000"/>
                        </a:lnSpc>
                        <a:spcBef>
                          <a:spcPts val="0"/>
                        </a:spcBef>
                        <a:spcAft>
                          <a:spcPts val="0"/>
                        </a:spcAft>
                      </a:pPr>
                      <a:r>
                        <a:rPr lang="en-IN" sz="18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nSpc>
                          <a:spcPct val="150000"/>
                        </a:lnSpc>
                        <a:spcBef>
                          <a:spcPts val="0"/>
                        </a:spcBef>
                        <a:spcAft>
                          <a:spcPts val="0"/>
                        </a:spcAft>
                      </a:pPr>
                      <a:endPar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141" marR="65141" marT="65141" marB="65141"/>
                </a:tc>
                <a:tc>
                  <a:txBody>
                    <a:bodyPr/>
                    <a:lstStyle/>
                    <a:p>
                      <a:pPr marL="0" marR="0">
                        <a:lnSpc>
                          <a:spcPct val="150000"/>
                        </a:lnSpc>
                        <a:spcBef>
                          <a:spcPts val="0"/>
                        </a:spcBef>
                        <a:spcAft>
                          <a:spcPts val="0"/>
                        </a:spcAft>
                      </a:pPr>
                      <a:r>
                        <a:rPr lang="en-IN" sz="1800" dirty="0">
                          <a:effectLst/>
                        </a:rPr>
                        <a:t>Now, S is left with no unvisited adjacent nodes. So, we dequeue and find 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141" marR="65141" marT="65141" marB="65141" anchor="ctr"/>
                </a:tc>
                <a:extLst>
                  <a:ext uri="{0D108BD9-81ED-4DB2-BD59-A6C34878D82A}">
                    <a16:rowId xmlns:a16="http://schemas.microsoft.com/office/drawing/2014/main" val="545349847"/>
                  </a:ext>
                </a:extLst>
              </a:tr>
            </a:tbl>
          </a:graphicData>
        </a:graphic>
      </p:graphicFrame>
      <p:pic>
        <p:nvPicPr>
          <p:cNvPr id="2061" name="Picture 29" descr="Breadth First Search Step Six">
            <a:extLst>
              <a:ext uri="{FF2B5EF4-FFF2-40B4-BE49-F238E27FC236}">
                <a16:creationId xmlns:a16="http://schemas.microsoft.com/office/drawing/2014/main" id="{637B8697-699D-4717-A745-928D5BD31C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634" b="94327"/>
          <a:stretch/>
        </p:blipFill>
        <p:spPr bwMode="auto">
          <a:xfrm>
            <a:off x="1493285" y="585523"/>
            <a:ext cx="45719" cy="457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73A2D5B-FA6F-49ED-9B76-4ACC22BC93BA}"/>
              </a:ext>
            </a:extLst>
          </p:cNvPr>
          <p:cNvPicPr>
            <a:picLocks noChangeAspect="1"/>
          </p:cNvPicPr>
          <p:nvPr/>
        </p:nvPicPr>
        <p:blipFill>
          <a:blip r:embed="rId3"/>
          <a:stretch>
            <a:fillRect/>
          </a:stretch>
        </p:blipFill>
        <p:spPr>
          <a:xfrm>
            <a:off x="1886456" y="4781443"/>
            <a:ext cx="4303870" cy="1695450"/>
          </a:xfrm>
          <a:prstGeom prst="rect">
            <a:avLst/>
          </a:prstGeom>
        </p:spPr>
      </p:pic>
      <p:pic>
        <p:nvPicPr>
          <p:cNvPr id="10" name="Picture 9">
            <a:extLst>
              <a:ext uri="{FF2B5EF4-FFF2-40B4-BE49-F238E27FC236}">
                <a16:creationId xmlns:a16="http://schemas.microsoft.com/office/drawing/2014/main" id="{2E59A9C5-9E17-481A-AB93-38CE69F95B75}"/>
              </a:ext>
            </a:extLst>
          </p:cNvPr>
          <p:cNvPicPr>
            <a:picLocks noChangeAspect="1"/>
          </p:cNvPicPr>
          <p:nvPr/>
        </p:nvPicPr>
        <p:blipFill>
          <a:blip r:embed="rId4"/>
          <a:stretch>
            <a:fillRect/>
          </a:stretch>
        </p:blipFill>
        <p:spPr>
          <a:xfrm>
            <a:off x="1886456" y="2581582"/>
            <a:ext cx="4303870" cy="1924158"/>
          </a:xfrm>
          <a:prstGeom prst="rect">
            <a:avLst/>
          </a:prstGeom>
        </p:spPr>
      </p:pic>
      <p:pic>
        <p:nvPicPr>
          <p:cNvPr id="11" name="Picture 10">
            <a:extLst>
              <a:ext uri="{FF2B5EF4-FFF2-40B4-BE49-F238E27FC236}">
                <a16:creationId xmlns:a16="http://schemas.microsoft.com/office/drawing/2014/main" id="{2D85A2B4-1E77-43BD-A11B-0C948C25E7D6}"/>
              </a:ext>
            </a:extLst>
          </p:cNvPr>
          <p:cNvPicPr>
            <a:picLocks noChangeAspect="1"/>
          </p:cNvPicPr>
          <p:nvPr/>
        </p:nvPicPr>
        <p:blipFill>
          <a:blip r:embed="rId5"/>
          <a:stretch>
            <a:fillRect/>
          </a:stretch>
        </p:blipFill>
        <p:spPr>
          <a:xfrm>
            <a:off x="1792131" y="233554"/>
            <a:ext cx="4398195" cy="2248637"/>
          </a:xfrm>
          <a:prstGeom prst="rect">
            <a:avLst/>
          </a:prstGeom>
        </p:spPr>
      </p:pic>
    </p:spTree>
    <p:extLst>
      <p:ext uri="{BB962C8B-B14F-4D97-AF65-F5344CB8AC3E}">
        <p14:creationId xmlns:p14="http://schemas.microsoft.com/office/powerpoint/2010/main" val="374343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4C35DE-CE6E-42C6-A934-B7CD02DDFBEC}"/>
              </a:ext>
            </a:extLst>
          </p:cNvPr>
          <p:cNvGraphicFramePr>
            <a:graphicFrameLocks noGrp="1"/>
          </p:cNvGraphicFramePr>
          <p:nvPr>
            <p:extLst>
              <p:ext uri="{D42A27DB-BD31-4B8C-83A1-F6EECF244321}">
                <p14:modId xmlns:p14="http://schemas.microsoft.com/office/powerpoint/2010/main" val="2145332944"/>
              </p:ext>
            </p:extLst>
          </p:nvPr>
        </p:nvGraphicFramePr>
        <p:xfrm>
          <a:off x="730595" y="1759226"/>
          <a:ext cx="8678448" cy="3339548"/>
        </p:xfrm>
        <a:graphic>
          <a:graphicData uri="http://schemas.openxmlformats.org/drawingml/2006/table">
            <a:tbl>
              <a:tblPr firstRow="1" firstCol="1" bandRow="1">
                <a:tableStyleId>{5C22544A-7EE6-4342-B048-85BDC9FD1C3A}</a:tableStyleId>
              </a:tblPr>
              <a:tblGrid>
                <a:gridCol w="1201710">
                  <a:extLst>
                    <a:ext uri="{9D8B030D-6E8A-4147-A177-3AD203B41FA5}">
                      <a16:colId xmlns:a16="http://schemas.microsoft.com/office/drawing/2014/main" val="2135695823"/>
                    </a:ext>
                  </a:extLst>
                </a:gridCol>
                <a:gridCol w="4879489">
                  <a:extLst>
                    <a:ext uri="{9D8B030D-6E8A-4147-A177-3AD203B41FA5}">
                      <a16:colId xmlns:a16="http://schemas.microsoft.com/office/drawing/2014/main" val="811504061"/>
                    </a:ext>
                  </a:extLst>
                </a:gridCol>
                <a:gridCol w="2597249">
                  <a:extLst>
                    <a:ext uri="{9D8B030D-6E8A-4147-A177-3AD203B41FA5}">
                      <a16:colId xmlns:a16="http://schemas.microsoft.com/office/drawing/2014/main" val="2494168218"/>
                    </a:ext>
                  </a:extLst>
                </a:gridCol>
              </a:tblGrid>
              <a:tr h="3339548">
                <a:tc>
                  <a:txBody>
                    <a:bodyPr/>
                    <a:lstStyle/>
                    <a:p>
                      <a:pPr marL="0" marR="0">
                        <a:lnSpc>
                          <a:spcPct val="150000"/>
                        </a:lnSpc>
                        <a:spcBef>
                          <a:spcPts val="0"/>
                        </a:spcBef>
                        <a:spcAft>
                          <a:spcPts val="0"/>
                        </a:spcAft>
                      </a:pPr>
                      <a:r>
                        <a:rPr lang="en-IN" sz="2000" dirty="0">
                          <a:effectLst/>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50000"/>
                        </a:lnSpc>
                        <a:spcBef>
                          <a:spcPts val="0"/>
                        </a:spcBef>
                        <a:spcAft>
                          <a:spcPts val="0"/>
                        </a:spcAft>
                      </a:pPr>
                      <a:endPar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50000"/>
                        </a:lnSpc>
                        <a:spcBef>
                          <a:spcPts val="0"/>
                        </a:spcBef>
                        <a:spcAft>
                          <a:spcPts val="0"/>
                        </a:spcAft>
                      </a:pPr>
                      <a:r>
                        <a:rPr lang="en-IN" sz="2000" dirty="0">
                          <a:effectLst/>
                        </a:rPr>
                        <a:t>From A we have D as an unvisited adjacent node. We mark it as visited and enqueue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02698793"/>
                  </a:ext>
                </a:extLst>
              </a:tr>
            </a:tbl>
          </a:graphicData>
        </a:graphic>
      </p:graphicFrame>
      <p:pic>
        <p:nvPicPr>
          <p:cNvPr id="3" name="Picture 2">
            <a:extLst>
              <a:ext uri="{FF2B5EF4-FFF2-40B4-BE49-F238E27FC236}">
                <a16:creationId xmlns:a16="http://schemas.microsoft.com/office/drawing/2014/main" id="{D9A4FB73-1364-413D-B143-445CAAE9C9B5}"/>
              </a:ext>
            </a:extLst>
          </p:cNvPr>
          <p:cNvPicPr>
            <a:picLocks noChangeAspect="1"/>
          </p:cNvPicPr>
          <p:nvPr/>
        </p:nvPicPr>
        <p:blipFill>
          <a:blip r:embed="rId2"/>
          <a:stretch>
            <a:fillRect/>
          </a:stretch>
        </p:blipFill>
        <p:spPr>
          <a:xfrm>
            <a:off x="2123879" y="2135731"/>
            <a:ext cx="4354315" cy="2586538"/>
          </a:xfrm>
          <a:prstGeom prst="rect">
            <a:avLst/>
          </a:prstGeom>
        </p:spPr>
      </p:pic>
    </p:spTree>
    <p:extLst>
      <p:ext uri="{BB962C8B-B14F-4D97-AF65-F5344CB8AC3E}">
        <p14:creationId xmlns:p14="http://schemas.microsoft.com/office/powerpoint/2010/main" val="93887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5B06-3998-4D3C-8BF5-23CA57690D87}"/>
              </a:ext>
            </a:extLst>
          </p:cNvPr>
          <p:cNvSpPr>
            <a:spLocks noGrp="1"/>
          </p:cNvSpPr>
          <p:nvPr>
            <p:ph type="title"/>
          </p:nvPr>
        </p:nvSpPr>
        <p:spPr/>
        <p:txBody>
          <a:bodyPr/>
          <a:lstStyle/>
          <a:p>
            <a:r>
              <a:rPr lang="en-US" dirty="0"/>
              <a:t>Functions in program</a:t>
            </a:r>
          </a:p>
        </p:txBody>
      </p:sp>
      <p:sp>
        <p:nvSpPr>
          <p:cNvPr id="3" name="Content Placeholder 2">
            <a:extLst>
              <a:ext uri="{FF2B5EF4-FFF2-40B4-BE49-F238E27FC236}">
                <a16:creationId xmlns:a16="http://schemas.microsoft.com/office/drawing/2014/main" id="{5DF05DFB-8A7B-492B-95A8-5B3E1238AF5B}"/>
              </a:ext>
            </a:extLst>
          </p:cNvPr>
          <p:cNvSpPr>
            <a:spLocks noGrp="1"/>
          </p:cNvSpPr>
          <p:nvPr>
            <p:ph idx="1"/>
          </p:nvPr>
        </p:nvSpPr>
        <p:spPr>
          <a:xfrm>
            <a:off x="680321" y="2336872"/>
            <a:ext cx="9613861" cy="4521127"/>
          </a:xfrm>
        </p:spPr>
        <p:txBody>
          <a:bodyPr>
            <a:normAutofit lnSpcReduction="10000"/>
          </a:bodyPr>
          <a:lstStyle/>
          <a:p>
            <a:pPr marL="457200" indent="-457200">
              <a:buFont typeface="+mj-lt"/>
              <a:buAutoNum type="arabicPeriod"/>
            </a:pPr>
            <a:r>
              <a:rPr lang="en-US" b="1" dirty="0" err="1">
                <a:solidFill>
                  <a:schemeClr val="bg1"/>
                </a:solidFill>
              </a:rPr>
              <a:t>ConvertString</a:t>
            </a:r>
            <a:r>
              <a:rPr lang="en-US" b="1" dirty="0">
                <a:solidFill>
                  <a:schemeClr val="bg1"/>
                </a:solidFill>
              </a:rPr>
              <a:t>(String input) </a:t>
            </a:r>
            <a:r>
              <a:rPr lang="en-US" dirty="0"/>
              <a:t>:  Convert a given input string with no space in between to string having space before capital letter.</a:t>
            </a:r>
          </a:p>
          <a:p>
            <a:pPr marL="457200" indent="-457200">
              <a:buFont typeface="+mj-lt"/>
              <a:buAutoNum type="arabicPeriod"/>
            </a:pPr>
            <a:r>
              <a:rPr lang="en-US" b="1" dirty="0" err="1">
                <a:solidFill>
                  <a:schemeClr val="bg1"/>
                </a:solidFill>
              </a:rPr>
              <a:t>searchAreaIfExistOrNot</a:t>
            </a:r>
            <a:r>
              <a:rPr lang="en-US" b="1" dirty="0">
                <a:solidFill>
                  <a:schemeClr val="bg1"/>
                </a:solidFill>
              </a:rPr>
              <a:t>(String input) </a:t>
            </a:r>
            <a:r>
              <a:rPr lang="en-US" dirty="0"/>
              <a:t>: Check whether the bus stand is already present in graph or not. If present return id of bus stand else return -1.</a:t>
            </a:r>
          </a:p>
          <a:p>
            <a:pPr marL="457200" indent="-457200">
              <a:buFont typeface="+mj-lt"/>
              <a:buAutoNum type="arabicPeriod"/>
            </a:pPr>
            <a:r>
              <a:rPr lang="en-US" b="1" dirty="0">
                <a:solidFill>
                  <a:schemeClr val="bg1"/>
                </a:solidFill>
              </a:rPr>
              <a:t> </a:t>
            </a:r>
            <a:r>
              <a:rPr lang="en-US" b="1" dirty="0" err="1">
                <a:solidFill>
                  <a:schemeClr val="bg1"/>
                </a:solidFill>
              </a:rPr>
              <a:t>searchDtcBus</a:t>
            </a:r>
            <a:r>
              <a:rPr lang="en-US" b="1" dirty="0">
                <a:solidFill>
                  <a:schemeClr val="bg1"/>
                </a:solidFill>
              </a:rPr>
              <a:t>(String input) </a:t>
            </a:r>
            <a:r>
              <a:rPr lang="en-US" dirty="0"/>
              <a:t>: Return bus id if it already exist in graph otherwise return -1.</a:t>
            </a:r>
          </a:p>
          <a:p>
            <a:pPr marL="457200" indent="-457200">
              <a:buFont typeface="+mj-lt"/>
              <a:buAutoNum type="arabicPeriod"/>
            </a:pPr>
            <a:r>
              <a:rPr lang="en-US" b="1" dirty="0" err="1">
                <a:solidFill>
                  <a:schemeClr val="bg1"/>
                </a:solidFill>
              </a:rPr>
              <a:t>InterBusStop</a:t>
            </a:r>
            <a:r>
              <a:rPr lang="en-US" b="1" dirty="0">
                <a:solidFill>
                  <a:schemeClr val="bg1"/>
                </a:solidFill>
              </a:rPr>
              <a:t>(int id, int start, int end)</a:t>
            </a:r>
            <a:r>
              <a:rPr lang="en-US" dirty="0"/>
              <a:t> : Return total no of </a:t>
            </a:r>
            <a:r>
              <a:rPr lang="en-US" dirty="0" err="1"/>
              <a:t>intermmediate</a:t>
            </a:r>
            <a:r>
              <a:rPr lang="en-US" dirty="0"/>
              <a:t> bus stop between start and end bus stop  with bus no equal to id.</a:t>
            </a:r>
          </a:p>
          <a:p>
            <a:pPr marL="457200" indent="-457200">
              <a:buFont typeface="+mj-lt"/>
              <a:buAutoNum type="arabicPeriod"/>
            </a:pPr>
            <a:r>
              <a:rPr lang="en-US" b="1" dirty="0" err="1">
                <a:solidFill>
                  <a:schemeClr val="bg1"/>
                </a:solidFill>
              </a:rPr>
              <a:t>displayIntermediate</a:t>
            </a:r>
            <a:r>
              <a:rPr lang="en-US" b="1" dirty="0">
                <a:solidFill>
                  <a:schemeClr val="bg1"/>
                </a:solidFill>
              </a:rPr>
              <a:t>(int id , int start ,int end) </a:t>
            </a:r>
            <a:r>
              <a:rPr lang="en-US" dirty="0"/>
              <a:t>: Return string having name of intermediate bus stop b/w start and end with bus no equal to id.</a:t>
            </a:r>
          </a:p>
        </p:txBody>
      </p:sp>
    </p:spTree>
    <p:extLst>
      <p:ext uri="{BB962C8B-B14F-4D97-AF65-F5344CB8AC3E}">
        <p14:creationId xmlns:p14="http://schemas.microsoft.com/office/powerpoint/2010/main" val="255518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DC482-EEAE-47EB-9A92-91B721662C5A}"/>
              </a:ext>
            </a:extLst>
          </p:cNvPr>
          <p:cNvSpPr/>
          <p:nvPr/>
        </p:nvSpPr>
        <p:spPr>
          <a:xfrm>
            <a:off x="556593" y="1073426"/>
            <a:ext cx="9925877" cy="4524315"/>
          </a:xfrm>
          <a:prstGeom prst="rect">
            <a:avLst/>
          </a:prstGeom>
        </p:spPr>
        <p:txBody>
          <a:bodyPr wrap="square">
            <a:spAutoFit/>
          </a:bodyPr>
          <a:lstStyle/>
          <a:p>
            <a:r>
              <a:rPr lang="en-US" sz="2400" dirty="0">
                <a:solidFill>
                  <a:schemeClr val="bg1"/>
                </a:solidFill>
              </a:rPr>
              <a:t>6. </a:t>
            </a:r>
            <a:r>
              <a:rPr lang="en-US" sz="2400" dirty="0" err="1">
                <a:solidFill>
                  <a:schemeClr val="bg1"/>
                </a:solidFill>
              </a:rPr>
              <a:t>bfsMinStop</a:t>
            </a:r>
            <a:r>
              <a:rPr lang="en-US" sz="2400" dirty="0">
                <a:solidFill>
                  <a:schemeClr val="bg1"/>
                </a:solidFill>
              </a:rPr>
              <a:t>(int </a:t>
            </a:r>
            <a:r>
              <a:rPr lang="en-US" sz="2400" dirty="0" err="1">
                <a:solidFill>
                  <a:schemeClr val="bg1"/>
                </a:solidFill>
              </a:rPr>
              <a:t>start,int</a:t>
            </a:r>
            <a:r>
              <a:rPr lang="en-US" sz="2400" dirty="0">
                <a:solidFill>
                  <a:schemeClr val="bg1"/>
                </a:solidFill>
              </a:rPr>
              <a:t> end) : </a:t>
            </a:r>
            <a:r>
              <a:rPr lang="en-US" sz="2400" dirty="0"/>
              <a:t>Return object of type </a:t>
            </a:r>
            <a:r>
              <a:rPr lang="en-US" sz="2400" dirty="0" err="1"/>
              <a:t>resultPair</a:t>
            </a:r>
            <a:r>
              <a:rPr lang="en-US" sz="2400" dirty="0"/>
              <a:t> that contain list of bus and stop where we have to interchange , total no of minimum stop and total interchange having least no of total bus stops.</a:t>
            </a:r>
          </a:p>
          <a:p>
            <a:r>
              <a:rPr lang="en-US" sz="2400" dirty="0">
                <a:solidFill>
                  <a:schemeClr val="bg1"/>
                </a:solidFill>
              </a:rPr>
              <a:t>7. </a:t>
            </a:r>
            <a:r>
              <a:rPr lang="en-US" sz="2400" dirty="0" err="1">
                <a:solidFill>
                  <a:schemeClr val="bg1"/>
                </a:solidFill>
              </a:rPr>
              <a:t>bfsMinChange</a:t>
            </a:r>
            <a:r>
              <a:rPr lang="en-US" sz="2400" dirty="0">
                <a:solidFill>
                  <a:schemeClr val="bg1"/>
                </a:solidFill>
              </a:rPr>
              <a:t>(int start ,int end ) :</a:t>
            </a:r>
            <a:r>
              <a:rPr lang="en-US" sz="2400" dirty="0"/>
              <a:t> Return object of type </a:t>
            </a:r>
            <a:r>
              <a:rPr lang="en-US" sz="2400" dirty="0" err="1"/>
              <a:t>resultPair</a:t>
            </a:r>
            <a:r>
              <a:rPr lang="en-US" sz="2400" dirty="0"/>
              <a:t> that contain list of bus and stop where we have to interchange , total no of minimum stop and total interchange having least interchange.</a:t>
            </a:r>
          </a:p>
          <a:p>
            <a:r>
              <a:rPr lang="en-US" sz="2400" dirty="0">
                <a:solidFill>
                  <a:schemeClr val="bg1"/>
                </a:solidFill>
              </a:rPr>
              <a:t>8. </a:t>
            </a:r>
            <a:r>
              <a:rPr lang="en-US" sz="2400" dirty="0" err="1">
                <a:solidFill>
                  <a:schemeClr val="bg1"/>
                </a:solidFill>
              </a:rPr>
              <a:t>bfsAllRoute</a:t>
            </a:r>
            <a:r>
              <a:rPr lang="en-US" sz="2400" dirty="0">
                <a:solidFill>
                  <a:schemeClr val="bg1"/>
                </a:solidFill>
              </a:rPr>
              <a:t> (int start, int end) : </a:t>
            </a:r>
            <a:r>
              <a:rPr lang="en-US" sz="2400" dirty="0"/>
              <a:t>Return at most 10 best routes in form of </a:t>
            </a:r>
            <a:r>
              <a:rPr lang="en-US" sz="2400" dirty="0" err="1"/>
              <a:t>resultPair</a:t>
            </a:r>
            <a:r>
              <a:rPr lang="en-US" sz="2400" dirty="0"/>
              <a:t> list object. </a:t>
            </a:r>
          </a:p>
          <a:p>
            <a:r>
              <a:rPr lang="en-US" sz="2400" dirty="0">
                <a:solidFill>
                  <a:schemeClr val="bg1"/>
                </a:solidFill>
              </a:rPr>
              <a:t>9.insert(String input ,Node root , int id) : </a:t>
            </a:r>
            <a:r>
              <a:rPr lang="en-US" sz="2400" dirty="0"/>
              <a:t>Insert input string and id into </a:t>
            </a:r>
            <a:r>
              <a:rPr lang="en-US" sz="2400" dirty="0" err="1"/>
              <a:t>trie</a:t>
            </a:r>
            <a:r>
              <a:rPr lang="en-US" sz="2400" dirty="0"/>
              <a:t> tree having root object name equal to root. </a:t>
            </a:r>
          </a:p>
          <a:p>
            <a:pPr algn="just"/>
            <a:r>
              <a:rPr lang="en-US" sz="2400" dirty="0">
                <a:solidFill>
                  <a:schemeClr val="bg1"/>
                </a:solidFill>
              </a:rPr>
              <a:t>10.search( String input ,Node root ) :</a:t>
            </a:r>
            <a:r>
              <a:rPr lang="en-US" sz="2400" dirty="0"/>
              <a:t> Return list of bus stand and their id having prefix value equal to input value.</a:t>
            </a:r>
          </a:p>
        </p:txBody>
      </p:sp>
    </p:spTree>
    <p:extLst>
      <p:ext uri="{BB962C8B-B14F-4D97-AF65-F5344CB8AC3E}">
        <p14:creationId xmlns:p14="http://schemas.microsoft.com/office/powerpoint/2010/main" val="30796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8D27-469D-4A98-85D3-474E8B265849}"/>
              </a:ext>
            </a:extLst>
          </p:cNvPr>
          <p:cNvSpPr>
            <a:spLocks noGrp="1"/>
          </p:cNvSpPr>
          <p:nvPr>
            <p:ph type="ctrTitle"/>
          </p:nvPr>
        </p:nvSpPr>
        <p:spPr>
          <a:xfrm>
            <a:off x="225286" y="2703443"/>
            <a:ext cx="8824456" cy="926258"/>
          </a:xfrm>
        </p:spPr>
        <p:txBody>
          <a:bodyPr/>
          <a:lstStyle/>
          <a:p>
            <a:pPr algn="just"/>
            <a:r>
              <a:rPr lang="en-US" sz="4000" dirty="0"/>
              <a:t>Overview of DTC bus guide software</a:t>
            </a:r>
          </a:p>
        </p:txBody>
      </p:sp>
    </p:spTree>
    <p:extLst>
      <p:ext uri="{BB962C8B-B14F-4D97-AF65-F5344CB8AC3E}">
        <p14:creationId xmlns:p14="http://schemas.microsoft.com/office/powerpoint/2010/main" val="323544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4D4F33-8B97-4B9C-A670-E8B0D08EA927}"/>
              </a:ext>
            </a:extLst>
          </p:cNvPr>
          <p:cNvPicPr>
            <a:picLocks noChangeAspect="1"/>
          </p:cNvPicPr>
          <p:nvPr/>
        </p:nvPicPr>
        <p:blipFill>
          <a:blip r:embed="rId2"/>
          <a:stretch>
            <a:fillRect/>
          </a:stretch>
        </p:blipFill>
        <p:spPr>
          <a:xfrm>
            <a:off x="492004" y="679584"/>
            <a:ext cx="9592901" cy="5498832"/>
          </a:xfrm>
          <a:prstGeom prst="rect">
            <a:avLst/>
          </a:prstGeom>
        </p:spPr>
      </p:pic>
      <p:sp>
        <p:nvSpPr>
          <p:cNvPr id="3" name="TextBox 2">
            <a:extLst>
              <a:ext uri="{FF2B5EF4-FFF2-40B4-BE49-F238E27FC236}">
                <a16:creationId xmlns:a16="http://schemas.microsoft.com/office/drawing/2014/main" id="{183ABDF5-8697-4A17-AD3E-6F5B93A3D312}"/>
              </a:ext>
            </a:extLst>
          </p:cNvPr>
          <p:cNvSpPr txBox="1"/>
          <p:nvPr/>
        </p:nvSpPr>
        <p:spPr>
          <a:xfrm>
            <a:off x="10667999" y="679584"/>
            <a:ext cx="1542410" cy="1077218"/>
          </a:xfrm>
          <a:prstGeom prst="rect">
            <a:avLst/>
          </a:prstGeom>
          <a:noFill/>
        </p:spPr>
        <p:txBody>
          <a:bodyPr wrap="none" rtlCol="0">
            <a:spAutoFit/>
          </a:bodyPr>
          <a:lstStyle/>
          <a:p>
            <a:r>
              <a:rPr lang="en-US" sz="3200" dirty="0"/>
              <a:t>Main</a:t>
            </a:r>
          </a:p>
          <a:p>
            <a:r>
              <a:rPr lang="en-US" sz="3200" dirty="0"/>
              <a:t> Screen</a:t>
            </a:r>
          </a:p>
        </p:txBody>
      </p:sp>
    </p:spTree>
    <p:extLst>
      <p:ext uri="{BB962C8B-B14F-4D97-AF65-F5344CB8AC3E}">
        <p14:creationId xmlns:p14="http://schemas.microsoft.com/office/powerpoint/2010/main" val="267738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36372C-BF32-44F9-AF82-26EAF298A8C5}"/>
              </a:ext>
            </a:extLst>
          </p:cNvPr>
          <p:cNvPicPr>
            <a:picLocks noChangeAspect="1"/>
          </p:cNvPicPr>
          <p:nvPr/>
        </p:nvPicPr>
        <p:blipFill rotWithShape="1">
          <a:blip r:embed="rId2"/>
          <a:srcRect l="15000" t="14863" r="18805" b="18052"/>
          <a:stretch/>
        </p:blipFill>
        <p:spPr>
          <a:xfrm>
            <a:off x="1709530" y="1484244"/>
            <a:ext cx="8574157" cy="4885440"/>
          </a:xfrm>
          <a:prstGeom prst="rect">
            <a:avLst/>
          </a:prstGeom>
        </p:spPr>
      </p:pic>
      <p:sp>
        <p:nvSpPr>
          <p:cNvPr id="3" name="TextBox 2">
            <a:extLst>
              <a:ext uri="{FF2B5EF4-FFF2-40B4-BE49-F238E27FC236}">
                <a16:creationId xmlns:a16="http://schemas.microsoft.com/office/drawing/2014/main" id="{DBA56331-B8E5-4FE1-B2A2-38475522D8A7}"/>
              </a:ext>
            </a:extLst>
          </p:cNvPr>
          <p:cNvSpPr txBox="1"/>
          <p:nvPr/>
        </p:nvSpPr>
        <p:spPr>
          <a:xfrm>
            <a:off x="10761354" y="702366"/>
            <a:ext cx="1196161" cy="1200329"/>
          </a:xfrm>
          <a:prstGeom prst="rect">
            <a:avLst/>
          </a:prstGeom>
          <a:noFill/>
        </p:spPr>
        <p:txBody>
          <a:bodyPr wrap="none" rtlCol="0">
            <a:spAutoFit/>
          </a:bodyPr>
          <a:lstStyle/>
          <a:p>
            <a:r>
              <a:rPr lang="en-US" sz="2400" dirty="0"/>
              <a:t>Search </a:t>
            </a:r>
          </a:p>
          <a:p>
            <a:r>
              <a:rPr lang="en-US" sz="2400" dirty="0"/>
              <a:t>Bus</a:t>
            </a:r>
          </a:p>
          <a:p>
            <a:r>
              <a:rPr lang="en-US" sz="2400" dirty="0"/>
              <a:t> Route</a:t>
            </a:r>
          </a:p>
        </p:txBody>
      </p:sp>
      <p:sp>
        <p:nvSpPr>
          <p:cNvPr id="5" name="Rectangle: Diagonal Corners Rounded 4">
            <a:extLst>
              <a:ext uri="{FF2B5EF4-FFF2-40B4-BE49-F238E27FC236}">
                <a16:creationId xmlns:a16="http://schemas.microsoft.com/office/drawing/2014/main" id="{93B4ABDE-90E0-4C36-B579-9712C9360ED5}"/>
              </a:ext>
            </a:extLst>
          </p:cNvPr>
          <p:cNvSpPr/>
          <p:nvPr/>
        </p:nvSpPr>
        <p:spPr>
          <a:xfrm>
            <a:off x="1802296" y="251791"/>
            <a:ext cx="1378226" cy="82163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source bus stand</a:t>
            </a:r>
          </a:p>
        </p:txBody>
      </p:sp>
      <p:cxnSp>
        <p:nvCxnSpPr>
          <p:cNvPr id="7" name="Straight Arrow Connector 6">
            <a:extLst>
              <a:ext uri="{FF2B5EF4-FFF2-40B4-BE49-F238E27FC236}">
                <a16:creationId xmlns:a16="http://schemas.microsoft.com/office/drawing/2014/main" id="{D74D07E5-04B3-4AB1-B373-8770800279D3}"/>
              </a:ext>
            </a:extLst>
          </p:cNvPr>
          <p:cNvCxnSpPr>
            <a:cxnSpLocks/>
            <a:stCxn id="5" idx="0"/>
          </p:cNvCxnSpPr>
          <p:nvPr/>
        </p:nvCxnSpPr>
        <p:spPr>
          <a:xfrm>
            <a:off x="3180522" y="662609"/>
            <a:ext cx="636104" cy="2766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Diagonal Corners Rounded 8">
            <a:extLst>
              <a:ext uri="{FF2B5EF4-FFF2-40B4-BE49-F238E27FC236}">
                <a16:creationId xmlns:a16="http://schemas.microsoft.com/office/drawing/2014/main" id="{E2BB03B6-339E-4D10-9A4E-4C17833B2A82}"/>
              </a:ext>
            </a:extLst>
          </p:cNvPr>
          <p:cNvSpPr/>
          <p:nvPr/>
        </p:nvSpPr>
        <p:spPr>
          <a:xfrm>
            <a:off x="0" y="4200938"/>
            <a:ext cx="1616765" cy="1603513"/>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Search destination bus stand</a:t>
            </a:r>
          </a:p>
        </p:txBody>
      </p:sp>
      <p:cxnSp>
        <p:nvCxnSpPr>
          <p:cNvPr id="12" name="Straight Arrow Connector 11">
            <a:extLst>
              <a:ext uri="{FF2B5EF4-FFF2-40B4-BE49-F238E27FC236}">
                <a16:creationId xmlns:a16="http://schemas.microsoft.com/office/drawing/2014/main" id="{52201638-661D-4058-BD0E-E319EAB02669}"/>
              </a:ext>
            </a:extLst>
          </p:cNvPr>
          <p:cNvCxnSpPr>
            <a:stCxn id="9" idx="0"/>
          </p:cNvCxnSpPr>
          <p:nvPr/>
        </p:nvCxnSpPr>
        <p:spPr>
          <a:xfrm flipV="1">
            <a:off x="1616765" y="4744278"/>
            <a:ext cx="2451652" cy="258417"/>
          </a:xfrm>
          <a:prstGeom prst="straightConnector1">
            <a:avLst/>
          </a:prstGeom>
          <a:ln w="3810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C8CD028F-CCE6-442B-9E6E-9F094E4EC13F}"/>
              </a:ext>
            </a:extLst>
          </p:cNvPr>
          <p:cNvSpPr/>
          <p:nvPr/>
        </p:nvSpPr>
        <p:spPr>
          <a:xfrm>
            <a:off x="7858539" y="145774"/>
            <a:ext cx="2107096" cy="12003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Bus route details showed here</a:t>
            </a:r>
          </a:p>
        </p:txBody>
      </p:sp>
      <p:cxnSp>
        <p:nvCxnSpPr>
          <p:cNvPr id="15" name="Straight Arrow Connector 14">
            <a:extLst>
              <a:ext uri="{FF2B5EF4-FFF2-40B4-BE49-F238E27FC236}">
                <a16:creationId xmlns:a16="http://schemas.microsoft.com/office/drawing/2014/main" id="{83456BEB-CBF7-4368-9D80-7A0FA0F8E53E}"/>
              </a:ext>
            </a:extLst>
          </p:cNvPr>
          <p:cNvCxnSpPr>
            <a:stCxn id="13" idx="4"/>
          </p:cNvCxnSpPr>
          <p:nvPr/>
        </p:nvCxnSpPr>
        <p:spPr>
          <a:xfrm>
            <a:off x="8912087" y="1346103"/>
            <a:ext cx="337930" cy="13705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0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CF0791-2D79-4EE5-B38B-4E5647374C7B}"/>
              </a:ext>
            </a:extLst>
          </p:cNvPr>
          <p:cNvPicPr>
            <a:picLocks noChangeAspect="1"/>
          </p:cNvPicPr>
          <p:nvPr/>
        </p:nvPicPr>
        <p:blipFill>
          <a:blip r:embed="rId2"/>
          <a:stretch>
            <a:fillRect/>
          </a:stretch>
        </p:blipFill>
        <p:spPr>
          <a:xfrm>
            <a:off x="574343" y="499900"/>
            <a:ext cx="9733535" cy="5543091"/>
          </a:xfrm>
          <a:prstGeom prst="rect">
            <a:avLst/>
          </a:prstGeom>
        </p:spPr>
      </p:pic>
      <p:sp>
        <p:nvSpPr>
          <p:cNvPr id="3" name="TextBox 2">
            <a:extLst>
              <a:ext uri="{FF2B5EF4-FFF2-40B4-BE49-F238E27FC236}">
                <a16:creationId xmlns:a16="http://schemas.microsoft.com/office/drawing/2014/main" id="{AD398C64-0DC7-4CA9-ACFC-925200E6D619}"/>
              </a:ext>
            </a:extLst>
          </p:cNvPr>
          <p:cNvSpPr txBox="1"/>
          <p:nvPr/>
        </p:nvSpPr>
        <p:spPr>
          <a:xfrm>
            <a:off x="10588487" y="636103"/>
            <a:ext cx="1603513" cy="1384995"/>
          </a:xfrm>
          <a:prstGeom prst="rect">
            <a:avLst/>
          </a:prstGeom>
          <a:noFill/>
        </p:spPr>
        <p:txBody>
          <a:bodyPr wrap="square" rtlCol="0">
            <a:spAutoFit/>
          </a:bodyPr>
          <a:lstStyle/>
          <a:p>
            <a:r>
              <a:rPr lang="en-US" sz="2800" dirty="0"/>
              <a:t>Search </a:t>
            </a:r>
          </a:p>
          <a:p>
            <a:r>
              <a:rPr lang="en-US" sz="2800" dirty="0"/>
              <a:t>bus</a:t>
            </a:r>
          </a:p>
          <a:p>
            <a:r>
              <a:rPr lang="en-US" sz="2800" dirty="0"/>
              <a:t> details</a:t>
            </a:r>
          </a:p>
        </p:txBody>
      </p:sp>
    </p:spTree>
    <p:extLst>
      <p:ext uri="{BB962C8B-B14F-4D97-AF65-F5344CB8AC3E}">
        <p14:creationId xmlns:p14="http://schemas.microsoft.com/office/powerpoint/2010/main" val="381623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0F851B-D80A-4328-9FA5-CD79DB23403C}"/>
              </a:ext>
            </a:extLst>
          </p:cNvPr>
          <p:cNvPicPr>
            <a:picLocks noChangeAspect="1"/>
          </p:cNvPicPr>
          <p:nvPr/>
        </p:nvPicPr>
        <p:blipFill rotWithShape="1">
          <a:blip r:embed="rId2"/>
          <a:srcRect l="14891" t="14861" r="18587" b="18632"/>
          <a:stretch/>
        </p:blipFill>
        <p:spPr>
          <a:xfrm>
            <a:off x="675861" y="1060174"/>
            <a:ext cx="9477767" cy="5327373"/>
          </a:xfrm>
          <a:prstGeom prst="rect">
            <a:avLst/>
          </a:prstGeom>
        </p:spPr>
      </p:pic>
      <p:sp>
        <p:nvSpPr>
          <p:cNvPr id="3" name="TextBox 2">
            <a:extLst>
              <a:ext uri="{FF2B5EF4-FFF2-40B4-BE49-F238E27FC236}">
                <a16:creationId xmlns:a16="http://schemas.microsoft.com/office/drawing/2014/main" id="{86A11603-DD6B-46D2-B0CB-E90BD8FB7F39}"/>
              </a:ext>
            </a:extLst>
          </p:cNvPr>
          <p:cNvSpPr txBox="1"/>
          <p:nvPr/>
        </p:nvSpPr>
        <p:spPr>
          <a:xfrm>
            <a:off x="10590080" y="763945"/>
            <a:ext cx="1693092" cy="830997"/>
          </a:xfrm>
          <a:prstGeom prst="rect">
            <a:avLst/>
          </a:prstGeom>
          <a:noFill/>
        </p:spPr>
        <p:txBody>
          <a:bodyPr wrap="none" rtlCol="0">
            <a:spAutoFit/>
          </a:bodyPr>
          <a:lstStyle/>
          <a:p>
            <a:r>
              <a:rPr lang="en-US" sz="2400" dirty="0"/>
              <a:t>Buses from</a:t>
            </a:r>
          </a:p>
          <a:p>
            <a:r>
              <a:rPr lang="en-US" sz="2400" dirty="0"/>
              <a:t> bus stand</a:t>
            </a:r>
          </a:p>
        </p:txBody>
      </p:sp>
      <p:sp>
        <p:nvSpPr>
          <p:cNvPr id="4" name="Speech Bubble: Rectangle with Corners Rounded 3">
            <a:extLst>
              <a:ext uri="{FF2B5EF4-FFF2-40B4-BE49-F238E27FC236}">
                <a16:creationId xmlns:a16="http://schemas.microsoft.com/office/drawing/2014/main" id="{845D5B67-98B1-4EC7-9C67-76270D179F09}"/>
              </a:ext>
            </a:extLst>
          </p:cNvPr>
          <p:cNvSpPr/>
          <p:nvPr/>
        </p:nvSpPr>
        <p:spPr>
          <a:xfrm>
            <a:off x="4081670" y="649357"/>
            <a:ext cx="1550504" cy="1577008"/>
          </a:xfrm>
          <a:prstGeom prst="wedgeRoundRectCallout">
            <a:avLst/>
          </a:prstGeom>
          <a:noFill/>
          <a:ln>
            <a:noFill/>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Speech Bubble: Rectangle with Corners Rounded 4">
            <a:extLst>
              <a:ext uri="{FF2B5EF4-FFF2-40B4-BE49-F238E27FC236}">
                <a16:creationId xmlns:a16="http://schemas.microsoft.com/office/drawing/2014/main" id="{85FB59D0-CA7F-422B-9F5F-A585A3EA0CF4}"/>
              </a:ext>
            </a:extLst>
          </p:cNvPr>
          <p:cNvSpPr/>
          <p:nvPr/>
        </p:nvSpPr>
        <p:spPr>
          <a:xfrm>
            <a:off x="3617843" y="763945"/>
            <a:ext cx="1232453" cy="1250385"/>
          </a:xfrm>
          <a:prstGeom prst="wedgeRoundRect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Search bus stand name</a:t>
            </a:r>
          </a:p>
        </p:txBody>
      </p:sp>
      <p:sp>
        <p:nvSpPr>
          <p:cNvPr id="6" name="Oval 5">
            <a:extLst>
              <a:ext uri="{FF2B5EF4-FFF2-40B4-BE49-F238E27FC236}">
                <a16:creationId xmlns:a16="http://schemas.microsoft.com/office/drawing/2014/main" id="{4AE0B581-D59C-4374-95AF-806D0919E0F0}"/>
              </a:ext>
            </a:extLst>
          </p:cNvPr>
          <p:cNvSpPr/>
          <p:nvPr/>
        </p:nvSpPr>
        <p:spPr>
          <a:xfrm>
            <a:off x="10590080" y="3313043"/>
            <a:ext cx="1363381" cy="1325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bus stand name</a:t>
            </a:r>
          </a:p>
        </p:txBody>
      </p:sp>
      <p:cxnSp>
        <p:nvCxnSpPr>
          <p:cNvPr id="8" name="Straight Arrow Connector 7">
            <a:extLst>
              <a:ext uri="{FF2B5EF4-FFF2-40B4-BE49-F238E27FC236}">
                <a16:creationId xmlns:a16="http://schemas.microsoft.com/office/drawing/2014/main" id="{0D4DFD2E-E9F8-4E82-A1A3-C3375383EF7C}"/>
              </a:ext>
            </a:extLst>
          </p:cNvPr>
          <p:cNvCxnSpPr>
            <a:cxnSpLocks/>
            <a:stCxn id="6" idx="1"/>
          </p:cNvCxnSpPr>
          <p:nvPr/>
        </p:nvCxnSpPr>
        <p:spPr>
          <a:xfrm flipH="1" flipV="1">
            <a:off x="8613915" y="2544417"/>
            <a:ext cx="2175828" cy="9627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Rectangle: Rounded Corners 10">
            <a:extLst>
              <a:ext uri="{FF2B5EF4-FFF2-40B4-BE49-F238E27FC236}">
                <a16:creationId xmlns:a16="http://schemas.microsoft.com/office/drawing/2014/main" id="{BEC35787-0357-415D-BC27-A99D9F30AB76}"/>
              </a:ext>
            </a:extLst>
          </p:cNvPr>
          <p:cNvSpPr/>
          <p:nvPr/>
        </p:nvSpPr>
        <p:spPr>
          <a:xfrm>
            <a:off x="10349948" y="5477829"/>
            <a:ext cx="1603513" cy="123245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Bus no. will be showed here</a:t>
            </a:r>
          </a:p>
        </p:txBody>
      </p:sp>
      <p:cxnSp>
        <p:nvCxnSpPr>
          <p:cNvPr id="13" name="Straight Arrow Connector 12">
            <a:extLst>
              <a:ext uri="{FF2B5EF4-FFF2-40B4-BE49-F238E27FC236}">
                <a16:creationId xmlns:a16="http://schemas.microsoft.com/office/drawing/2014/main" id="{F544B460-28D2-4BC4-96D1-AF5BDAAEB33C}"/>
              </a:ext>
            </a:extLst>
          </p:cNvPr>
          <p:cNvCxnSpPr>
            <a:stCxn id="11" idx="1"/>
          </p:cNvCxnSpPr>
          <p:nvPr/>
        </p:nvCxnSpPr>
        <p:spPr>
          <a:xfrm flipH="1" flipV="1">
            <a:off x="8269357" y="5477829"/>
            <a:ext cx="2080591" cy="616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20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7A57E2-22DC-444F-AC75-80428F2253FE}"/>
              </a:ext>
            </a:extLst>
          </p:cNvPr>
          <p:cNvPicPr>
            <a:picLocks noChangeAspect="1"/>
          </p:cNvPicPr>
          <p:nvPr/>
        </p:nvPicPr>
        <p:blipFill>
          <a:blip r:embed="rId2"/>
          <a:stretch>
            <a:fillRect/>
          </a:stretch>
        </p:blipFill>
        <p:spPr>
          <a:xfrm>
            <a:off x="0" y="1"/>
            <a:ext cx="12207082" cy="6858000"/>
          </a:xfrm>
          <a:prstGeom prst="rect">
            <a:avLst/>
          </a:prstGeom>
        </p:spPr>
      </p:pic>
    </p:spTree>
    <p:extLst>
      <p:ext uri="{BB962C8B-B14F-4D97-AF65-F5344CB8AC3E}">
        <p14:creationId xmlns:p14="http://schemas.microsoft.com/office/powerpoint/2010/main" val="218140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BFDE-40C7-4FB7-8B51-3D5E9A58B4BE}"/>
              </a:ext>
            </a:extLst>
          </p:cNvPr>
          <p:cNvSpPr>
            <a:spLocks noGrp="1"/>
          </p:cNvSpPr>
          <p:nvPr>
            <p:ph type="title"/>
          </p:nvPr>
        </p:nvSpPr>
        <p:spPr/>
        <p:txBody>
          <a:bodyPr/>
          <a:lstStyle/>
          <a:p>
            <a:r>
              <a:rPr lang="en-US" dirty="0"/>
              <a:t>Needs :</a:t>
            </a:r>
          </a:p>
        </p:txBody>
      </p:sp>
      <p:sp>
        <p:nvSpPr>
          <p:cNvPr id="3" name="Content Placeholder 2">
            <a:extLst>
              <a:ext uri="{FF2B5EF4-FFF2-40B4-BE49-F238E27FC236}">
                <a16:creationId xmlns:a16="http://schemas.microsoft.com/office/drawing/2014/main" id="{6ABC7CB7-7268-40DE-98CE-91B2263AC583}"/>
              </a:ext>
            </a:extLst>
          </p:cNvPr>
          <p:cNvSpPr>
            <a:spLocks noGrp="1"/>
          </p:cNvSpPr>
          <p:nvPr>
            <p:ph idx="1"/>
          </p:nvPr>
        </p:nvSpPr>
        <p:spPr>
          <a:xfrm>
            <a:off x="680321" y="2464904"/>
            <a:ext cx="11008096" cy="4041913"/>
          </a:xfrm>
        </p:spPr>
        <p:txBody>
          <a:bodyPr/>
          <a:lstStyle/>
          <a:p>
            <a:pPr lvl="0"/>
            <a:r>
              <a:rPr lang="en-US" dirty="0"/>
              <a:t>The need of this project is due to the fact, that people in Delhi are not familiar with the bus routes in Delhi, as they are very complex. Most of the people are unaware that which bus to board and where to interchange to reach their destination by applying minimum efforts, according to their needs.</a:t>
            </a:r>
          </a:p>
          <a:p>
            <a:pPr lvl="0"/>
            <a:r>
              <a:rPr lang="en-US" dirty="0"/>
              <a:t>Due to the unavailability of proper application for a DTC bus, this application is a must for people who occasionally or are new to Delhi Public Transport. </a:t>
            </a:r>
          </a:p>
          <a:p>
            <a:pPr marL="0" indent="0">
              <a:buNone/>
            </a:pPr>
            <a:endParaRPr lang="en-US" dirty="0"/>
          </a:p>
        </p:txBody>
      </p:sp>
    </p:spTree>
    <p:extLst>
      <p:ext uri="{BB962C8B-B14F-4D97-AF65-F5344CB8AC3E}">
        <p14:creationId xmlns:p14="http://schemas.microsoft.com/office/powerpoint/2010/main" val="230283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DD12-3694-4540-98B2-5CAC30E7AE9E}"/>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E9BAF5F5-0759-4083-9909-BBF7D8819C9C}"/>
              </a:ext>
            </a:extLst>
          </p:cNvPr>
          <p:cNvSpPr>
            <a:spLocks noGrp="1"/>
          </p:cNvSpPr>
          <p:nvPr>
            <p:ph idx="1"/>
          </p:nvPr>
        </p:nvSpPr>
        <p:spPr>
          <a:xfrm>
            <a:off x="455034" y="2336873"/>
            <a:ext cx="10902079" cy="4408484"/>
          </a:xfrm>
        </p:spPr>
        <p:txBody>
          <a:bodyPr>
            <a:normAutofit/>
          </a:bodyPr>
          <a:lstStyle/>
          <a:p>
            <a:pPr lvl="1"/>
            <a:r>
              <a:rPr lang="en-US" sz="2400" dirty="0"/>
              <a:t>Collect the data from the web to complete your database and store it as required.</a:t>
            </a:r>
            <a:endParaRPr lang="en-US" dirty="0"/>
          </a:p>
          <a:p>
            <a:pPr lvl="1"/>
            <a:r>
              <a:rPr lang="en-US" sz="2400" dirty="0"/>
              <a:t>Implement </a:t>
            </a:r>
            <a:r>
              <a:rPr lang="en-US" sz="2400" dirty="0" err="1"/>
              <a:t>Trie</a:t>
            </a:r>
            <a:r>
              <a:rPr lang="en-US" sz="2400" dirty="0"/>
              <a:t> to store all the Bus stand, for better search results.</a:t>
            </a:r>
            <a:endParaRPr lang="en-US" dirty="0"/>
          </a:p>
          <a:p>
            <a:pPr lvl="1"/>
            <a:r>
              <a:rPr lang="en-US" sz="2400" dirty="0"/>
              <a:t>Make a graph for the Delhi bus route.</a:t>
            </a:r>
            <a:endParaRPr lang="en-US" dirty="0"/>
          </a:p>
          <a:p>
            <a:pPr lvl="1"/>
            <a:r>
              <a:rPr lang="en-US" sz="2400" dirty="0"/>
              <a:t>Implement appropriate algorithm to find the route with minimum bus stops.</a:t>
            </a:r>
            <a:endParaRPr lang="en-US" dirty="0"/>
          </a:p>
          <a:p>
            <a:pPr lvl="1"/>
            <a:r>
              <a:rPr lang="en-US" sz="2400" dirty="0"/>
              <a:t>Implement appropriate algorithm to find the route with minimum changes.</a:t>
            </a:r>
            <a:endParaRPr lang="en-US" dirty="0"/>
          </a:p>
          <a:p>
            <a:pPr lvl="1"/>
            <a:r>
              <a:rPr lang="en-US" sz="2400" dirty="0"/>
              <a:t>Enhance efficiency.</a:t>
            </a:r>
            <a:endParaRPr lang="en-US" dirty="0"/>
          </a:p>
          <a:p>
            <a:pPr lvl="1"/>
            <a:r>
              <a:rPr lang="en-US" sz="2400" dirty="0"/>
              <a:t>Implement a user-friendly Interface</a:t>
            </a:r>
            <a:endParaRPr lang="en-US" dirty="0"/>
          </a:p>
          <a:p>
            <a:pPr lvl="1"/>
            <a:r>
              <a:rPr lang="en-US" sz="2400" dirty="0"/>
              <a:t>Make an application that is platform-independent.</a:t>
            </a:r>
            <a:endParaRPr lang="en-US" dirty="0"/>
          </a:p>
          <a:p>
            <a:endParaRPr lang="en-US" sz="2800" dirty="0"/>
          </a:p>
        </p:txBody>
      </p:sp>
    </p:spTree>
    <p:extLst>
      <p:ext uri="{BB962C8B-B14F-4D97-AF65-F5344CB8AC3E}">
        <p14:creationId xmlns:p14="http://schemas.microsoft.com/office/powerpoint/2010/main" val="24845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EB3A-AD5C-43EE-8D2F-C16FD29C2951}"/>
              </a:ext>
            </a:extLst>
          </p:cNvPr>
          <p:cNvSpPr>
            <a:spLocks noGrp="1"/>
          </p:cNvSpPr>
          <p:nvPr>
            <p:ph type="title"/>
          </p:nvPr>
        </p:nvSpPr>
        <p:spPr/>
        <p:txBody>
          <a:bodyPr/>
          <a:lstStyle/>
          <a:p>
            <a:r>
              <a:rPr lang="en-US" dirty="0"/>
              <a:t>Graph : </a:t>
            </a:r>
          </a:p>
        </p:txBody>
      </p:sp>
      <p:sp>
        <p:nvSpPr>
          <p:cNvPr id="3" name="Content Placeholder 2">
            <a:extLst>
              <a:ext uri="{FF2B5EF4-FFF2-40B4-BE49-F238E27FC236}">
                <a16:creationId xmlns:a16="http://schemas.microsoft.com/office/drawing/2014/main" id="{AAEC5049-CE6C-4164-A5D9-0EAE101F6100}"/>
              </a:ext>
            </a:extLst>
          </p:cNvPr>
          <p:cNvSpPr>
            <a:spLocks noGrp="1"/>
          </p:cNvSpPr>
          <p:nvPr>
            <p:ph idx="1"/>
          </p:nvPr>
        </p:nvSpPr>
        <p:spPr>
          <a:xfrm>
            <a:off x="680321" y="2336872"/>
            <a:ext cx="10769557" cy="4209701"/>
          </a:xfrm>
        </p:spPr>
        <p:txBody>
          <a:bodyPr>
            <a:normAutofit/>
          </a:bodyPr>
          <a:lstStyle/>
          <a:p>
            <a:pPr algn="just"/>
            <a:r>
              <a:rPr lang="en-IN" sz="2800" dirty="0"/>
              <a:t>Graphs are mathematical structures that represent pairwise relationships between objects. A graph is a flow structure that represents the relationship between various objects.</a:t>
            </a:r>
            <a:endParaRPr lang="en-US" sz="2800" dirty="0"/>
          </a:p>
          <a:p>
            <a:pPr algn="just"/>
            <a:r>
              <a:rPr lang="en-IN" sz="2800" dirty="0"/>
              <a:t>It consists of the following two components:</a:t>
            </a:r>
            <a:br>
              <a:rPr lang="en-IN" sz="2800" dirty="0"/>
            </a:br>
            <a:r>
              <a:rPr lang="en-IN" sz="2800" b="1" dirty="0"/>
              <a:t>1.</a:t>
            </a:r>
            <a:r>
              <a:rPr lang="en-IN" sz="2800" dirty="0"/>
              <a:t> A finite set of vertices also called nodes.</a:t>
            </a:r>
            <a:br>
              <a:rPr lang="en-IN" sz="2800" dirty="0"/>
            </a:br>
            <a:r>
              <a:rPr lang="en-IN" sz="2800" b="1" dirty="0"/>
              <a:t>2.</a:t>
            </a:r>
            <a:r>
              <a:rPr lang="en-IN" sz="2800" dirty="0"/>
              <a:t> A finite set of ordered pairs of the form (u, v) called as edge. The pair is ordered because (u, v) is not same as (v, u) in case of a directed graph(digraph). The pair of the form (u, v) indicates that there is an edge from vertex u to vertex v. The edges may contain weight/value/cost</a:t>
            </a:r>
            <a:endParaRPr lang="en-US" sz="2800" dirty="0"/>
          </a:p>
        </p:txBody>
      </p:sp>
    </p:spTree>
    <p:extLst>
      <p:ext uri="{BB962C8B-B14F-4D97-AF65-F5344CB8AC3E}">
        <p14:creationId xmlns:p14="http://schemas.microsoft.com/office/powerpoint/2010/main" val="166435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D26D4-4AB3-48CC-BC10-B85448699C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0694" y="292555"/>
            <a:ext cx="3468454" cy="2225358"/>
          </a:xfrm>
          <a:prstGeom prst="rect">
            <a:avLst/>
          </a:prstGeom>
          <a:noFill/>
          <a:ln>
            <a:noFill/>
          </a:ln>
        </p:spPr>
      </p:pic>
      <p:pic>
        <p:nvPicPr>
          <p:cNvPr id="3" name="Picture 2">
            <a:extLst>
              <a:ext uri="{FF2B5EF4-FFF2-40B4-BE49-F238E27FC236}">
                <a16:creationId xmlns:a16="http://schemas.microsoft.com/office/drawing/2014/main" id="{C4125A78-91FE-47BF-A431-A24E221B0672}"/>
              </a:ext>
            </a:extLst>
          </p:cNvPr>
          <p:cNvPicPr>
            <a:picLocks noChangeAspect="1"/>
          </p:cNvPicPr>
          <p:nvPr/>
        </p:nvPicPr>
        <p:blipFill>
          <a:blip r:embed="rId3"/>
          <a:stretch>
            <a:fillRect/>
          </a:stretch>
        </p:blipFill>
        <p:spPr>
          <a:xfrm>
            <a:off x="5354311" y="3429000"/>
            <a:ext cx="6443660" cy="2517870"/>
          </a:xfrm>
          <a:prstGeom prst="rect">
            <a:avLst/>
          </a:prstGeom>
        </p:spPr>
      </p:pic>
      <p:sp>
        <p:nvSpPr>
          <p:cNvPr id="4" name="TextBox 3">
            <a:extLst>
              <a:ext uri="{FF2B5EF4-FFF2-40B4-BE49-F238E27FC236}">
                <a16:creationId xmlns:a16="http://schemas.microsoft.com/office/drawing/2014/main" id="{E9959B1D-A7A2-4389-8730-30D3EFFE878A}"/>
              </a:ext>
            </a:extLst>
          </p:cNvPr>
          <p:cNvSpPr txBox="1"/>
          <p:nvPr/>
        </p:nvSpPr>
        <p:spPr>
          <a:xfrm>
            <a:off x="5703995" y="6016488"/>
            <a:ext cx="6093976" cy="461665"/>
          </a:xfrm>
          <a:prstGeom prst="rect">
            <a:avLst/>
          </a:prstGeom>
          <a:noFill/>
        </p:spPr>
        <p:txBody>
          <a:bodyPr wrap="none" rtlCol="0">
            <a:spAutoFit/>
          </a:bodyPr>
          <a:lstStyle/>
          <a:p>
            <a:r>
              <a:rPr lang="en-US" sz="2400" dirty="0"/>
              <a:t>Graph representation used : Adjacency list</a:t>
            </a:r>
          </a:p>
        </p:txBody>
      </p:sp>
      <p:sp>
        <p:nvSpPr>
          <p:cNvPr id="5" name="TextBox 4">
            <a:extLst>
              <a:ext uri="{FF2B5EF4-FFF2-40B4-BE49-F238E27FC236}">
                <a16:creationId xmlns:a16="http://schemas.microsoft.com/office/drawing/2014/main" id="{0C20662A-E182-4DC4-B909-225735AD0229}"/>
              </a:ext>
            </a:extLst>
          </p:cNvPr>
          <p:cNvSpPr txBox="1"/>
          <p:nvPr/>
        </p:nvSpPr>
        <p:spPr>
          <a:xfrm>
            <a:off x="394029" y="2769748"/>
            <a:ext cx="4140877" cy="461665"/>
          </a:xfrm>
          <a:prstGeom prst="rect">
            <a:avLst/>
          </a:prstGeom>
          <a:noFill/>
        </p:spPr>
        <p:txBody>
          <a:bodyPr wrap="none" rtlCol="0">
            <a:spAutoFit/>
          </a:bodyPr>
          <a:lstStyle/>
          <a:p>
            <a:r>
              <a:rPr lang="en-US" sz="2400" dirty="0"/>
              <a:t>Graph virtual representation</a:t>
            </a:r>
          </a:p>
        </p:txBody>
      </p:sp>
    </p:spTree>
    <p:extLst>
      <p:ext uri="{BB962C8B-B14F-4D97-AF65-F5344CB8AC3E}">
        <p14:creationId xmlns:p14="http://schemas.microsoft.com/office/powerpoint/2010/main" val="424566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A86C-71A7-4D30-847F-D65A501E989C}"/>
              </a:ext>
            </a:extLst>
          </p:cNvPr>
          <p:cNvSpPr>
            <a:spLocks noGrp="1"/>
          </p:cNvSpPr>
          <p:nvPr>
            <p:ph type="title"/>
          </p:nvPr>
        </p:nvSpPr>
        <p:spPr/>
        <p:txBody>
          <a:bodyPr/>
          <a:lstStyle/>
          <a:p>
            <a:r>
              <a:rPr lang="en-US" dirty="0" err="1"/>
              <a:t>Trie</a:t>
            </a:r>
            <a:r>
              <a:rPr lang="en-US" dirty="0"/>
              <a:t> data structure</a:t>
            </a:r>
          </a:p>
        </p:txBody>
      </p:sp>
      <p:sp>
        <p:nvSpPr>
          <p:cNvPr id="3" name="Content Placeholder 2">
            <a:extLst>
              <a:ext uri="{FF2B5EF4-FFF2-40B4-BE49-F238E27FC236}">
                <a16:creationId xmlns:a16="http://schemas.microsoft.com/office/drawing/2014/main" id="{98E78AB2-EC3B-4D39-A620-8EDE27784949}"/>
              </a:ext>
            </a:extLst>
          </p:cNvPr>
          <p:cNvSpPr>
            <a:spLocks noGrp="1"/>
          </p:cNvSpPr>
          <p:nvPr>
            <p:ph idx="1"/>
          </p:nvPr>
        </p:nvSpPr>
        <p:spPr>
          <a:xfrm>
            <a:off x="680321" y="2336872"/>
            <a:ext cx="10186462" cy="4368727"/>
          </a:xfrm>
        </p:spPr>
        <p:txBody>
          <a:bodyPr>
            <a:normAutofit/>
          </a:bodyPr>
          <a:lstStyle/>
          <a:p>
            <a:pPr marL="0" indent="0">
              <a:buNone/>
            </a:pPr>
            <a:r>
              <a:rPr lang="en-IN" dirty="0"/>
              <a:t>A </a:t>
            </a:r>
            <a:r>
              <a:rPr lang="en-IN" dirty="0" err="1"/>
              <a:t>Trie</a:t>
            </a:r>
            <a:r>
              <a:rPr lang="en-IN" dirty="0"/>
              <a:t> is a special tree-like data structure, wherein characters of a string are stored as nodes. </a:t>
            </a:r>
            <a:r>
              <a:rPr lang="en-IN" i="1" dirty="0" err="1">
                <a:hlinkClick r:id="rId2"/>
              </a:rPr>
              <a:t>Trie</a:t>
            </a:r>
            <a:r>
              <a:rPr lang="en-IN" dirty="0"/>
              <a:t> is an efficient information </a:t>
            </a:r>
            <a:r>
              <a:rPr lang="en-IN" dirty="0" err="1"/>
              <a:t>re</a:t>
            </a:r>
            <a:r>
              <a:rPr lang="en-IN" i="1" dirty="0" err="1"/>
              <a:t>Trie</a:t>
            </a:r>
            <a:r>
              <a:rPr lang="en-IN" dirty="0" err="1"/>
              <a:t>val</a:t>
            </a:r>
            <a:r>
              <a:rPr lang="en-IN" dirty="0"/>
              <a:t> data structure. Using </a:t>
            </a:r>
            <a:r>
              <a:rPr lang="en-IN" dirty="0" err="1"/>
              <a:t>Trie</a:t>
            </a:r>
            <a:r>
              <a:rPr lang="en-IN" dirty="0"/>
              <a:t>, search complexities can be brought to an optimal limit (key length). If we store keys in the binary search tree, a well-balanced BST will need time proportional to M * log N, where M is maximum string length and N is number of keys in tree. Using </a:t>
            </a:r>
            <a:r>
              <a:rPr lang="en-IN" dirty="0" err="1"/>
              <a:t>Trie</a:t>
            </a:r>
            <a:r>
              <a:rPr lang="en-IN" dirty="0"/>
              <a:t>, we can search the key in O(M) time. </a:t>
            </a:r>
            <a:endParaRPr lang="en-US" dirty="0"/>
          </a:p>
          <a:p>
            <a:pPr marL="0" indent="0">
              <a:buNone/>
            </a:pPr>
            <a:r>
              <a:rPr lang="en-IN" dirty="0"/>
              <a:t>It consists of nodes and edges. Each node consists of a maximum of 26 children and edges connect each parent node to its children. These 26 pointers are nothing but pointers for each of the 26 letters of the English alphabet A separate edge is maintained for every edge</a:t>
            </a:r>
            <a:endParaRPr lang="en-US" dirty="0"/>
          </a:p>
        </p:txBody>
      </p:sp>
    </p:spTree>
    <p:extLst>
      <p:ext uri="{BB962C8B-B14F-4D97-AF65-F5344CB8AC3E}">
        <p14:creationId xmlns:p14="http://schemas.microsoft.com/office/powerpoint/2010/main" val="278948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B2F44-263A-4C31-96C8-55AB11C33694}"/>
              </a:ext>
            </a:extLst>
          </p:cNvPr>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40000"/>
                    </a14:imgEffect>
                  </a14:imgLayer>
                </a14:imgProps>
              </a:ext>
              <a:ext uri="{28A0092B-C50C-407E-A947-70E740481C1C}">
                <a14:useLocalDpi xmlns:a14="http://schemas.microsoft.com/office/drawing/2010/main" val="0"/>
              </a:ext>
            </a:extLst>
          </a:blip>
          <a:srcRect b="14218"/>
          <a:stretch/>
        </p:blipFill>
        <p:spPr bwMode="auto">
          <a:xfrm>
            <a:off x="1470991" y="914398"/>
            <a:ext cx="7924800" cy="5247862"/>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2ECE12EB-C516-4D1A-B6E6-996B87FE5BF9}"/>
              </a:ext>
            </a:extLst>
          </p:cNvPr>
          <p:cNvSpPr txBox="1"/>
          <p:nvPr/>
        </p:nvSpPr>
        <p:spPr>
          <a:xfrm>
            <a:off x="10575235" y="728870"/>
            <a:ext cx="1747851" cy="923330"/>
          </a:xfrm>
          <a:prstGeom prst="rect">
            <a:avLst/>
          </a:prstGeom>
          <a:noFill/>
        </p:spPr>
        <p:txBody>
          <a:bodyPr wrap="none" rtlCol="0">
            <a:spAutoFit/>
          </a:bodyPr>
          <a:lstStyle/>
          <a:p>
            <a:r>
              <a:rPr lang="en-US" sz="3600" dirty="0" err="1"/>
              <a:t>Trie</a:t>
            </a:r>
            <a:r>
              <a:rPr lang="en-US" dirty="0"/>
              <a:t> </a:t>
            </a:r>
          </a:p>
          <a:p>
            <a:r>
              <a:rPr lang="en-US" dirty="0"/>
              <a:t>Representation</a:t>
            </a:r>
          </a:p>
        </p:txBody>
      </p:sp>
    </p:spTree>
    <p:extLst>
      <p:ext uri="{BB962C8B-B14F-4D97-AF65-F5344CB8AC3E}">
        <p14:creationId xmlns:p14="http://schemas.microsoft.com/office/powerpoint/2010/main" val="8153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78C0-F086-4D3F-8EC6-B5A289B895E8}"/>
              </a:ext>
            </a:extLst>
          </p:cNvPr>
          <p:cNvSpPr>
            <a:spLocks noGrp="1"/>
          </p:cNvSpPr>
          <p:nvPr>
            <p:ph type="title"/>
          </p:nvPr>
        </p:nvSpPr>
        <p:spPr/>
        <p:txBody>
          <a:bodyPr/>
          <a:lstStyle/>
          <a:p>
            <a:r>
              <a:rPr lang="en-IN" b="1" dirty="0"/>
              <a:t>Breadth-First Search:</a:t>
            </a:r>
            <a:endParaRPr lang="en-US" dirty="0"/>
          </a:p>
        </p:txBody>
      </p:sp>
      <p:sp>
        <p:nvSpPr>
          <p:cNvPr id="3" name="Content Placeholder 2">
            <a:extLst>
              <a:ext uri="{FF2B5EF4-FFF2-40B4-BE49-F238E27FC236}">
                <a16:creationId xmlns:a16="http://schemas.microsoft.com/office/drawing/2014/main" id="{CEB0C491-EAE4-4EF8-9818-3DF6B67D4A9B}"/>
              </a:ext>
            </a:extLst>
          </p:cNvPr>
          <p:cNvSpPr>
            <a:spLocks noGrp="1"/>
          </p:cNvSpPr>
          <p:nvPr>
            <p:ph idx="1"/>
          </p:nvPr>
        </p:nvSpPr>
        <p:spPr>
          <a:xfrm>
            <a:off x="680321" y="2336873"/>
            <a:ext cx="10822566" cy="4408484"/>
          </a:xfrm>
        </p:spPr>
        <p:txBody>
          <a:bodyPr>
            <a:normAutofit/>
          </a:bodyPr>
          <a:lstStyle/>
          <a:p>
            <a:pPr marL="0" indent="0">
              <a:buNone/>
            </a:pPr>
            <a:r>
              <a:rPr lang="en-IN" dirty="0"/>
              <a:t>A breadth-first search (BFS) is a technique for traversing a finite graph. BFS visits the sibling vertices before visiting the child vertices, and a </a:t>
            </a:r>
            <a:r>
              <a:rPr lang="en-IN" dirty="0">
                <a:hlinkClick r:id="rId2" tooltip="Queue (abstract data type)"/>
              </a:rPr>
              <a:t>queue</a:t>
            </a:r>
            <a:r>
              <a:rPr lang="en-IN" dirty="0"/>
              <a:t> is used in the search process. This algorithm is often used to find the shortest path from one vertex to another.</a:t>
            </a:r>
          </a:p>
          <a:p>
            <a:pPr marL="457200" indent="-457200">
              <a:buFont typeface="+mj-lt"/>
              <a:buAutoNum type="arabicPeriod"/>
            </a:pPr>
            <a:r>
              <a:rPr lang="en-IN" dirty="0"/>
              <a:t>As in the example given above, the BFS algorithm traverses from A to B to E to F first then to C and G lastly to D. It employs the following rules.</a:t>
            </a:r>
            <a:endParaRPr lang="en-US" dirty="0"/>
          </a:p>
          <a:p>
            <a:pPr marL="457200" indent="-457200">
              <a:buFont typeface="+mj-lt"/>
              <a:buAutoNum type="arabicPeriod"/>
            </a:pPr>
            <a:r>
              <a:rPr lang="en-IN" dirty="0"/>
              <a:t>Rule 1 − Visit the adjacent unvisited vertex. Mark it as visited. Display it. Insert it in a queue.</a:t>
            </a:r>
            <a:endParaRPr lang="en-US" dirty="0"/>
          </a:p>
          <a:p>
            <a:pPr marL="457200" indent="-457200">
              <a:buFont typeface="+mj-lt"/>
              <a:buAutoNum type="arabicPeriod"/>
            </a:pPr>
            <a:r>
              <a:rPr lang="en-IN" dirty="0"/>
              <a:t>Rule 2 − If no adjacent vertex is found, remove the first vertex from the queue.</a:t>
            </a:r>
            <a:endParaRPr lang="en-US" dirty="0"/>
          </a:p>
          <a:p>
            <a:pPr marL="457200" indent="-457200">
              <a:buFont typeface="+mj-lt"/>
              <a:buAutoNum type="arabicPeriod"/>
            </a:pPr>
            <a:r>
              <a:rPr lang="en-IN" dirty="0"/>
              <a:t>Rule 3 − Repeat Rule 1 and Rule 2 until the queue is empty.</a:t>
            </a:r>
            <a:endParaRPr lang="en-US" dirty="0"/>
          </a:p>
          <a:p>
            <a:pPr marL="457200"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71042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readth First Traversal">
            <a:extLst>
              <a:ext uri="{FF2B5EF4-FFF2-40B4-BE49-F238E27FC236}">
                <a16:creationId xmlns:a16="http://schemas.microsoft.com/office/drawing/2014/main" id="{9B3E2D80-2153-44C7-8452-70B20EF2BA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34400" y="2170222"/>
            <a:ext cx="3291135" cy="3302926"/>
          </a:xfrm>
          <a:prstGeom prst="rect">
            <a:avLst/>
          </a:prstGeom>
          <a:noFill/>
          <a:ln>
            <a:noFill/>
          </a:ln>
        </p:spPr>
      </p:pic>
      <p:sp>
        <p:nvSpPr>
          <p:cNvPr id="3" name="Rectangle 2">
            <a:extLst>
              <a:ext uri="{FF2B5EF4-FFF2-40B4-BE49-F238E27FC236}">
                <a16:creationId xmlns:a16="http://schemas.microsoft.com/office/drawing/2014/main" id="{9D9A9EEC-818F-4CA4-97ED-A92B4D572D82}"/>
              </a:ext>
            </a:extLst>
          </p:cNvPr>
          <p:cNvSpPr/>
          <p:nvPr/>
        </p:nvSpPr>
        <p:spPr>
          <a:xfrm>
            <a:off x="9056428" y="5473148"/>
            <a:ext cx="2454518" cy="369332"/>
          </a:xfrm>
          <a:prstGeom prst="rect">
            <a:avLst/>
          </a:prstGeom>
        </p:spPr>
        <p:txBody>
          <a:bodyPr wrap="none">
            <a:spAutoFit/>
          </a:bodyPr>
          <a:lstStyle/>
          <a:p>
            <a:r>
              <a:rPr lang="en-IN" b="1" dirty="0">
                <a:latin typeface="Times New Roman" panose="02020603050405020304" pitchFamily="18" charset="0"/>
                <a:ea typeface="Times New Roman" panose="02020603050405020304" pitchFamily="18" charset="0"/>
              </a:rPr>
              <a:t>Fig 2.10: BFS Iteration</a:t>
            </a:r>
            <a:endParaRPr lang="en-US" dirty="0"/>
          </a:p>
        </p:txBody>
      </p:sp>
      <p:graphicFrame>
        <p:nvGraphicFramePr>
          <p:cNvPr id="8" name="Table 7">
            <a:extLst>
              <a:ext uri="{FF2B5EF4-FFF2-40B4-BE49-F238E27FC236}">
                <a16:creationId xmlns:a16="http://schemas.microsoft.com/office/drawing/2014/main" id="{4BEE5795-7467-4CF2-B7D8-6949B8EC4F1D}"/>
              </a:ext>
            </a:extLst>
          </p:cNvPr>
          <p:cNvGraphicFramePr>
            <a:graphicFrameLocks noGrp="1"/>
          </p:cNvGraphicFramePr>
          <p:nvPr>
            <p:extLst>
              <p:ext uri="{D42A27DB-BD31-4B8C-83A1-F6EECF244321}">
                <p14:modId xmlns:p14="http://schemas.microsoft.com/office/powerpoint/2010/main" val="2132656965"/>
              </p:ext>
            </p:extLst>
          </p:nvPr>
        </p:nvGraphicFramePr>
        <p:xfrm>
          <a:off x="366465" y="1"/>
          <a:ext cx="7969152" cy="6955552"/>
        </p:xfrm>
        <a:graphic>
          <a:graphicData uri="http://schemas.openxmlformats.org/drawingml/2006/table">
            <a:tbl>
              <a:tblPr firstRow="1" firstCol="1" bandRow="1">
                <a:tableStyleId>{5C22544A-7EE6-4342-B048-85BDC9FD1C3A}</a:tableStyleId>
              </a:tblPr>
              <a:tblGrid>
                <a:gridCol w="1846648">
                  <a:extLst>
                    <a:ext uri="{9D8B030D-6E8A-4147-A177-3AD203B41FA5}">
                      <a16:colId xmlns:a16="http://schemas.microsoft.com/office/drawing/2014/main" val="115372051"/>
                    </a:ext>
                  </a:extLst>
                </a:gridCol>
                <a:gridCol w="3466120">
                  <a:extLst>
                    <a:ext uri="{9D8B030D-6E8A-4147-A177-3AD203B41FA5}">
                      <a16:colId xmlns:a16="http://schemas.microsoft.com/office/drawing/2014/main" val="2544684221"/>
                    </a:ext>
                  </a:extLst>
                </a:gridCol>
                <a:gridCol w="2656384">
                  <a:extLst>
                    <a:ext uri="{9D8B030D-6E8A-4147-A177-3AD203B41FA5}">
                      <a16:colId xmlns:a16="http://schemas.microsoft.com/office/drawing/2014/main" val="3668180002"/>
                    </a:ext>
                  </a:extLst>
                </a:gridCol>
              </a:tblGrid>
              <a:tr h="441342">
                <a:tc>
                  <a:txBody>
                    <a:bodyPr/>
                    <a:lstStyle/>
                    <a:p>
                      <a:pPr marL="0" marR="0">
                        <a:lnSpc>
                          <a:spcPct val="115000"/>
                        </a:lnSpc>
                        <a:spcBef>
                          <a:spcPts val="0"/>
                        </a:spcBef>
                        <a:spcAft>
                          <a:spcPts val="0"/>
                        </a:spcAft>
                      </a:pPr>
                      <a:r>
                        <a:rPr lang="en-IN" sz="2000" dirty="0">
                          <a:effectLst/>
                        </a:rPr>
                        <a:t>Step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15000"/>
                        </a:lnSpc>
                        <a:spcBef>
                          <a:spcPts val="0"/>
                        </a:spcBef>
                        <a:spcAft>
                          <a:spcPts val="0"/>
                        </a:spcAft>
                      </a:pPr>
                      <a:r>
                        <a:rPr lang="en-IN" sz="2000" dirty="0">
                          <a:effectLst/>
                        </a:rPr>
                        <a:t>Traversal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15000"/>
                        </a:lnSpc>
                        <a:spcBef>
                          <a:spcPts val="0"/>
                        </a:spcBef>
                        <a:spcAft>
                          <a:spcPts val="0"/>
                        </a:spcAft>
                      </a:pPr>
                      <a:r>
                        <a:rPr lang="en-IN" sz="2000" dirty="0">
                          <a:effectLst/>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tc>
                <a:extLst>
                  <a:ext uri="{0D108BD9-81ED-4DB2-BD59-A6C34878D82A}">
                    <a16:rowId xmlns:a16="http://schemas.microsoft.com/office/drawing/2014/main" val="41476735"/>
                  </a:ext>
                </a:extLst>
              </a:tr>
              <a:tr h="1634963">
                <a:tc>
                  <a:txBody>
                    <a:bodyPr/>
                    <a:lstStyle/>
                    <a:p>
                      <a:pPr marL="0" marR="0">
                        <a:lnSpc>
                          <a:spcPct val="150000"/>
                        </a:lnSpc>
                        <a:spcBef>
                          <a:spcPts val="0"/>
                        </a:spcBef>
                        <a:spcAft>
                          <a:spcPts val="0"/>
                        </a:spcAft>
                      </a:pPr>
                      <a:r>
                        <a:rPr lang="en-IN" sz="16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50000"/>
                        </a:lnSpc>
                        <a:spcBef>
                          <a:spcPts val="0"/>
                        </a:spcBef>
                        <a:spcAft>
                          <a:spcPts val="0"/>
                        </a:spcAft>
                      </a:pPr>
                      <a:endPar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50000"/>
                        </a:lnSpc>
                        <a:spcBef>
                          <a:spcPts val="0"/>
                        </a:spcBef>
                        <a:spcAft>
                          <a:spcPts val="0"/>
                        </a:spcAft>
                      </a:pPr>
                      <a:r>
                        <a:rPr lang="en-IN" sz="1600" dirty="0">
                          <a:effectLst/>
                        </a:rPr>
                        <a:t>Initialize the queue.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nchor="ctr"/>
                </a:tc>
                <a:extLst>
                  <a:ext uri="{0D108BD9-81ED-4DB2-BD59-A6C34878D82A}">
                    <a16:rowId xmlns:a16="http://schemas.microsoft.com/office/drawing/2014/main" val="3853523701"/>
                  </a:ext>
                </a:extLst>
              </a:tr>
              <a:tr h="2192185">
                <a:tc>
                  <a:txBody>
                    <a:bodyPr/>
                    <a:lstStyle/>
                    <a:p>
                      <a:pPr marL="0" marR="0">
                        <a:lnSpc>
                          <a:spcPct val="150000"/>
                        </a:lnSpc>
                        <a:spcBef>
                          <a:spcPts val="0"/>
                        </a:spcBef>
                        <a:spcAft>
                          <a:spcPts val="0"/>
                        </a:spcAft>
                      </a:pPr>
                      <a:r>
                        <a:rPr lang="en-IN" sz="16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50000"/>
                        </a:lnSpc>
                        <a:spcBef>
                          <a:spcPts val="0"/>
                        </a:spcBef>
                        <a:spcAft>
                          <a:spcPts val="0"/>
                        </a:spcAft>
                      </a:pPr>
                      <a:endPar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50000"/>
                        </a:lnSpc>
                        <a:spcBef>
                          <a:spcPts val="0"/>
                        </a:spcBef>
                        <a:spcAft>
                          <a:spcPts val="0"/>
                        </a:spcAft>
                      </a:pPr>
                      <a:r>
                        <a:rPr lang="en-IN" sz="1600" dirty="0">
                          <a:effectLst/>
                        </a:rPr>
                        <a:t>We start from visiting S (starting node), and mark it as visited.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nchor="ctr"/>
                </a:tc>
                <a:extLst>
                  <a:ext uri="{0D108BD9-81ED-4DB2-BD59-A6C34878D82A}">
                    <a16:rowId xmlns:a16="http://schemas.microsoft.com/office/drawing/2014/main" val="1453859350"/>
                  </a:ext>
                </a:extLst>
              </a:tr>
              <a:tr h="2687062">
                <a:tc>
                  <a:txBody>
                    <a:bodyPr/>
                    <a:lstStyle/>
                    <a:p>
                      <a:pPr marL="0" marR="0">
                        <a:lnSpc>
                          <a:spcPct val="150000"/>
                        </a:lnSpc>
                        <a:spcBef>
                          <a:spcPts val="0"/>
                        </a:spcBef>
                        <a:spcAft>
                          <a:spcPts val="0"/>
                        </a:spcAft>
                      </a:pPr>
                      <a:r>
                        <a:rPr lang="en-IN"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50000"/>
                        </a:lnSpc>
                        <a:spcBef>
                          <a:spcPts val="0"/>
                        </a:spcBef>
                        <a:spcAft>
                          <a:spcPts val="0"/>
                        </a:spcAft>
                      </a:pPr>
                      <a:endParaRPr lang="en-IN"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29" marR="51429" marT="51429" marB="51429"/>
                </a:tc>
                <a:tc>
                  <a:txBody>
                    <a:bodyPr/>
                    <a:lstStyle/>
                    <a:p>
                      <a:pPr marL="0" marR="0">
                        <a:lnSpc>
                          <a:spcPct val="150000"/>
                        </a:lnSpc>
                        <a:spcBef>
                          <a:spcPts val="0"/>
                        </a:spcBef>
                        <a:spcAft>
                          <a:spcPts val="0"/>
                        </a:spcAft>
                      </a:pPr>
                      <a:r>
                        <a:rPr lang="en-IN" sz="1600" dirty="0">
                          <a:effectLst/>
                        </a:rPr>
                        <a:t>We then see an unvisited adjacent node from S. In this example, we have three nodes but alphabetically we choose A, mark it as visited and enqueue 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29" marR="51429" marT="51429" marB="51429" anchor="ctr"/>
                </a:tc>
                <a:extLst>
                  <a:ext uri="{0D108BD9-81ED-4DB2-BD59-A6C34878D82A}">
                    <a16:rowId xmlns:a16="http://schemas.microsoft.com/office/drawing/2014/main" val="1599354387"/>
                  </a:ext>
                </a:extLst>
              </a:tr>
            </a:tbl>
          </a:graphicData>
        </a:graphic>
      </p:graphicFrame>
      <p:pic>
        <p:nvPicPr>
          <p:cNvPr id="23" name="Picture 22" descr="Breadth First Search Step One">
            <a:extLst>
              <a:ext uri="{FF2B5EF4-FFF2-40B4-BE49-F238E27FC236}">
                <a16:creationId xmlns:a16="http://schemas.microsoft.com/office/drawing/2014/main" id="{D5D75E41-C6BB-487D-80DC-CB531F545D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0312" y="411279"/>
            <a:ext cx="2626001" cy="1600557"/>
          </a:xfrm>
          <a:prstGeom prst="rect">
            <a:avLst/>
          </a:prstGeom>
          <a:noFill/>
          <a:ln>
            <a:noFill/>
          </a:ln>
        </p:spPr>
      </p:pic>
      <p:pic>
        <p:nvPicPr>
          <p:cNvPr id="24" name="Picture 23" descr="Breadth First Search Step Two">
            <a:extLst>
              <a:ext uri="{FF2B5EF4-FFF2-40B4-BE49-F238E27FC236}">
                <a16:creationId xmlns:a16="http://schemas.microsoft.com/office/drawing/2014/main" id="{5E92CBCE-8E43-4870-A973-80BB4ED4144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30312" y="2106729"/>
            <a:ext cx="2626001" cy="1842419"/>
          </a:xfrm>
          <a:prstGeom prst="rect">
            <a:avLst/>
          </a:prstGeom>
          <a:noFill/>
          <a:ln>
            <a:noFill/>
          </a:ln>
        </p:spPr>
      </p:pic>
      <p:pic>
        <p:nvPicPr>
          <p:cNvPr id="25" name="Picture 24" descr="Breadth First Search Step Three">
            <a:extLst>
              <a:ext uri="{FF2B5EF4-FFF2-40B4-BE49-F238E27FC236}">
                <a16:creationId xmlns:a16="http://schemas.microsoft.com/office/drawing/2014/main" id="{58996177-E1D4-45E2-A6BA-F846845723E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215514" y="4551293"/>
            <a:ext cx="2740799" cy="2151419"/>
          </a:xfrm>
          <a:prstGeom prst="rect">
            <a:avLst/>
          </a:prstGeom>
          <a:noFill/>
          <a:ln>
            <a:noFill/>
          </a:ln>
        </p:spPr>
      </p:pic>
    </p:spTree>
    <p:extLst>
      <p:ext uri="{BB962C8B-B14F-4D97-AF65-F5344CB8AC3E}">
        <p14:creationId xmlns:p14="http://schemas.microsoft.com/office/powerpoint/2010/main" val="18786326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163</TotalTime>
  <Words>687</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Trebuchet MS</vt:lpstr>
      <vt:lpstr>Berlin</vt:lpstr>
      <vt:lpstr>DTC Bus Guide</vt:lpstr>
      <vt:lpstr>Needs :</vt:lpstr>
      <vt:lpstr>Objective :</vt:lpstr>
      <vt:lpstr>Graph : </vt:lpstr>
      <vt:lpstr>PowerPoint Presentation</vt:lpstr>
      <vt:lpstr>Trie data structure</vt:lpstr>
      <vt:lpstr>PowerPoint Presentation</vt:lpstr>
      <vt:lpstr>Breadth-First Search:</vt:lpstr>
      <vt:lpstr>PowerPoint Presentation</vt:lpstr>
      <vt:lpstr>PowerPoint Presentation</vt:lpstr>
      <vt:lpstr>PowerPoint Presentation</vt:lpstr>
      <vt:lpstr>Functions in program</vt:lpstr>
      <vt:lpstr>PowerPoint Presentation</vt:lpstr>
      <vt:lpstr>Overview of DTC bus guide software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DTC Bus Guide</dc:title>
  <dc:creator>JITENDRA SHARMA</dc:creator>
  <cp:lastModifiedBy>JITENDRA SHARMA</cp:lastModifiedBy>
  <cp:revision>20</cp:revision>
  <dcterms:created xsi:type="dcterms:W3CDTF">2019-09-13T16:12:53Z</dcterms:created>
  <dcterms:modified xsi:type="dcterms:W3CDTF">2019-09-14T03:08:06Z</dcterms:modified>
</cp:coreProperties>
</file>