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6" r:id="rId2"/>
    <p:sldId id="347" r:id="rId3"/>
    <p:sldId id="337" r:id="rId4"/>
    <p:sldId id="326" r:id="rId5"/>
    <p:sldId id="338" r:id="rId6"/>
    <p:sldId id="339" r:id="rId7"/>
    <p:sldId id="340" r:id="rId8"/>
    <p:sldId id="341" r:id="rId9"/>
    <p:sldId id="343" r:id="rId10"/>
    <p:sldId id="344" r:id="rId11"/>
    <p:sldId id="345" r:id="rId12"/>
    <p:sldId id="348" r:id="rId13"/>
    <p:sldId id="349" r:id="rId14"/>
    <p:sldId id="356" r:id="rId15"/>
    <p:sldId id="350" r:id="rId16"/>
    <p:sldId id="351" r:id="rId17"/>
    <p:sldId id="352" r:id="rId18"/>
    <p:sldId id="353" r:id="rId19"/>
    <p:sldId id="354" r:id="rId20"/>
    <p:sldId id="355" r:id="rId21"/>
    <p:sldId id="357" r:id="rId22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时介绍(可选)" id="{9359586E-A46A-2441-8D4F-4630A70B68E2}">
          <p14:sldIdLst>
            <p14:sldId id="346"/>
            <p14:sldId id="347"/>
          </p14:sldIdLst>
        </p14:section>
        <p14:section name="课时讲解页(1~N，2张，老师自选)" id="{75245455-0D4A-9946-BDBB-21627299AE52}">
          <p14:sldIdLst>
            <p14:sldId id="337"/>
            <p14:sldId id="326"/>
            <p14:sldId id="338"/>
            <p14:sldId id="339"/>
            <p14:sldId id="340"/>
            <p14:sldId id="341"/>
            <p14:sldId id="343"/>
            <p14:sldId id="344"/>
            <p14:sldId id="345"/>
            <p14:sldId id="348"/>
            <p14:sldId id="349"/>
            <p14:sldId id="356"/>
            <p14:sldId id="350"/>
            <p14:sldId id="351"/>
            <p14:sldId id="352"/>
            <p14:sldId id="353"/>
            <p14:sldId id="354"/>
            <p14:sldId id="355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2EAA46"/>
    <a:srgbClr val="35B558"/>
    <a:srgbClr val="535353"/>
    <a:srgbClr val="FF5C00"/>
    <a:srgbClr val="666666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110" autoAdjust="0"/>
  </p:normalViewPr>
  <p:slideViewPr>
    <p:cSldViewPr snapToObjects="1">
      <p:cViewPr varScale="1">
        <p:scale>
          <a:sx n="35" d="100"/>
          <a:sy n="35" d="100"/>
        </p:scale>
        <p:origin x="500" y="56"/>
      </p:cViewPr>
      <p:guideLst>
        <p:guide orient="horz" pos="4320"/>
        <p:guide pos="7680"/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/>
              <a:t>课程主标题 单行</a:t>
            </a:r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>
                <a:solidFill>
                  <a:srgbClr val="FFFFFF"/>
                </a:solidFill>
              </a:rPr>
              <a:t/>
            </a:r>
            <a:br>
              <a:rPr lang="en-US" altLang="zh-CN" sz="9600" dirty="0">
                <a:solidFill>
                  <a:srgbClr val="FFFFFF"/>
                </a:solidFill>
              </a:rPr>
            </a:br>
            <a:r>
              <a:rPr lang="zh-CN" altLang="en-US" sz="9600" dirty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>
                <a:solidFill>
                  <a:srgbClr val="666666"/>
                </a:solidFill>
              </a:rPr>
              <a:t>— </a:t>
            </a:r>
            <a:r>
              <a:rPr lang="zh-CN" altLang="en-US" sz="5400" dirty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第一课时名称</a:t>
            </a:r>
            <a:endParaRPr lang="en-US" altLang="zh-CN" dirty="0"/>
          </a:p>
          <a:p>
            <a:r>
              <a:rPr lang="zh-CN" altLang="en-US" dirty="0"/>
              <a:t>第二课时名称</a:t>
            </a:r>
            <a:endParaRPr lang="en-US" altLang="zh-CN" dirty="0"/>
          </a:p>
          <a:p>
            <a:r>
              <a:rPr lang="zh-CN" altLang="en-US" dirty="0"/>
              <a:t>第三课时名称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/>
              <a:t>课程主标题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>
                <a:solidFill>
                  <a:srgbClr val="666666"/>
                </a:solidFill>
              </a:rPr>
              <a:t>— </a:t>
            </a:r>
            <a:r>
              <a:rPr lang="zh-CN" altLang="en-US" sz="5400" dirty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课时知识点</a:t>
            </a:r>
            <a:endParaRPr lang="en-US" altLang="zh-CN" dirty="0"/>
          </a:p>
          <a:p>
            <a:r>
              <a:rPr lang="zh-CN" altLang="en-US" dirty="0"/>
              <a:t>课时知识点</a:t>
            </a:r>
            <a:endParaRPr lang="en-US" altLang="zh-CN" dirty="0"/>
          </a:p>
          <a:p>
            <a:r>
              <a:rPr lang="zh-CN" altLang="en-US" dirty="0"/>
              <a:t>课时知识点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无项目符号课件正文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带项目符号内容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自由发挥区域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课程总结内容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njitxt.com&#21335;&#20140;it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mysql" TargetMode="External"/><Relationship Id="rId2" Type="http://schemas.openxmlformats.org/officeDocument/2006/relationships/hyperlink" Target="http://lib.csdn.net/base/javase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ybatis/mybatis-3/release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9600" b="1" dirty="0" err="1"/>
              <a:t>MyBatis</a:t>
            </a:r>
            <a:r>
              <a:rPr lang="zh-CN" altLang="en-US" sz="9600" b="1" dirty="0"/>
              <a:t>技术实战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3589" y="6858000"/>
            <a:ext cx="23958000" cy="158040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讲师：李晓明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6984" y="11174221"/>
            <a:ext cx="19730192" cy="656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  <a:hlinkClick r:id="rId2"/>
              </a:rPr>
              <a:t>www.njitxt.com   </a:t>
            </a:r>
            <a:r>
              <a:rPr kumimoji="0" lang="zh-CN" altLang="en-US" sz="3600" b="0" i="0" u="sng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  <a:hlinkClick r:id="rId2"/>
              </a:rPr>
              <a:t>南京</a:t>
            </a:r>
            <a:r>
              <a:rPr kumimoji="0" lang="en-US" altLang="zh-CN" sz="3600" b="0" i="0" u="sng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  <a:hlinkClick r:id="rId2"/>
              </a:rPr>
              <a:t>IT</a:t>
            </a:r>
            <a:r>
              <a:rPr kumimoji="0" lang="zh-CN" altLang="en-US" sz="3600" b="0" i="0" u="sng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学堂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488" y="2902558"/>
            <a:ext cx="857341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0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入门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——</a:t>
            </a:r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的下载与开发环境搭建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119692"/>
            <a:ext cx="22201200" cy="10119600"/>
          </a:xfrm>
        </p:spPr>
        <p:txBody>
          <a:bodyPr/>
          <a:lstStyle/>
          <a:p>
            <a:r>
              <a:rPr lang="en-US" altLang="zh-CN" sz="3600" dirty="0" err="1"/>
              <a:t>MyBatis</a:t>
            </a:r>
            <a:r>
              <a:rPr lang="zh-CN" altLang="en-US" sz="3600" dirty="0"/>
              <a:t>的基本构成与生命周期</a:t>
            </a:r>
            <a:r>
              <a:rPr lang="en-US" altLang="zh-CN" sz="3600" dirty="0"/>
              <a:t>: </a:t>
            </a:r>
          </a:p>
          <a:p>
            <a:r>
              <a:rPr lang="en-US" altLang="zh-CN" sz="3600" dirty="0"/>
              <a:t>  1.MyBatis</a:t>
            </a:r>
            <a:r>
              <a:rPr lang="zh-CN" altLang="en-US" sz="3600" dirty="0"/>
              <a:t>的核心组件：</a:t>
            </a:r>
            <a:endParaRPr lang="en-US" altLang="zh-CN" sz="3600" dirty="0"/>
          </a:p>
          <a:p>
            <a:r>
              <a:rPr lang="en-US" altLang="zh-CN" sz="3600" dirty="0"/>
              <a:t>      </a:t>
            </a:r>
            <a:r>
              <a:rPr lang="en-US" altLang="zh-CN" sz="3600" dirty="0" err="1"/>
              <a:t>SqlSessionFactoryBuilder</a:t>
            </a:r>
            <a:r>
              <a:rPr lang="en-US" altLang="zh-CN" sz="3600" dirty="0"/>
              <a:t>(</a:t>
            </a:r>
            <a:r>
              <a:rPr lang="zh-CN" altLang="en-US" sz="3600" dirty="0"/>
              <a:t>构造器</a:t>
            </a:r>
            <a:r>
              <a:rPr lang="en-US" altLang="zh-CN" sz="3600" dirty="0"/>
              <a:t>):</a:t>
            </a:r>
            <a:r>
              <a:rPr lang="zh-CN" altLang="en-US" sz="3600" dirty="0"/>
              <a:t>它会根据配置信息或者代码来生成</a:t>
            </a:r>
            <a:r>
              <a:rPr lang="en-US" altLang="zh-CN" sz="3600" dirty="0" err="1"/>
              <a:t>SqlSessionFactory</a:t>
            </a:r>
            <a:r>
              <a:rPr lang="en-US" altLang="zh-CN" sz="3600" dirty="0"/>
              <a:t>(</a:t>
            </a:r>
            <a:r>
              <a:rPr lang="zh-CN" altLang="en-US" sz="3600" dirty="0"/>
              <a:t>工厂接口</a:t>
            </a:r>
            <a:r>
              <a:rPr lang="en-US" altLang="zh-CN" sz="3600" dirty="0"/>
              <a:t>)</a:t>
            </a:r>
            <a:r>
              <a:rPr lang="zh-CN" altLang="en-US" sz="3600" dirty="0"/>
              <a:t>；</a:t>
            </a:r>
            <a:endParaRPr lang="en-US" altLang="zh-CN" sz="3600" dirty="0"/>
          </a:p>
          <a:p>
            <a:r>
              <a:rPr lang="en-US" altLang="zh-CN" sz="3600" dirty="0"/>
              <a:t>      </a:t>
            </a:r>
            <a:r>
              <a:rPr lang="en-US" altLang="zh-CN" sz="3600" dirty="0" err="1"/>
              <a:t>SqlSessionFactory</a:t>
            </a:r>
            <a:r>
              <a:rPr lang="en-US" altLang="zh-CN" sz="3600" dirty="0"/>
              <a:t>:</a:t>
            </a:r>
            <a:r>
              <a:rPr lang="zh-CN" altLang="en-US" sz="3600" dirty="0"/>
              <a:t>依靠工厂来生成</a:t>
            </a:r>
            <a:r>
              <a:rPr lang="en-US" altLang="zh-CN" sz="3600" dirty="0" err="1"/>
              <a:t>SqlSession</a:t>
            </a:r>
            <a:r>
              <a:rPr lang="en-US" altLang="zh-CN" sz="3600" dirty="0"/>
              <a:t>(</a:t>
            </a:r>
            <a:r>
              <a:rPr lang="zh-CN" altLang="en-US" sz="3600" dirty="0"/>
              <a:t>会话</a:t>
            </a:r>
            <a:r>
              <a:rPr lang="en-US" altLang="zh-CN" sz="3600" dirty="0"/>
              <a:t>);</a:t>
            </a:r>
          </a:p>
          <a:p>
            <a:r>
              <a:rPr lang="en-US" altLang="zh-CN" sz="3600" dirty="0"/>
              <a:t>      </a:t>
            </a:r>
            <a:r>
              <a:rPr lang="en-US" altLang="zh-CN" sz="3600" dirty="0" err="1"/>
              <a:t>SqlSession</a:t>
            </a:r>
            <a:r>
              <a:rPr lang="en-US" altLang="zh-CN" sz="3600" dirty="0"/>
              <a:t>:</a:t>
            </a:r>
            <a:r>
              <a:rPr lang="zh-CN" altLang="en-US" sz="3600" dirty="0"/>
              <a:t>是一个既可以发送</a:t>
            </a:r>
            <a:r>
              <a:rPr lang="en-US" altLang="zh-CN" sz="3600" dirty="0"/>
              <a:t>SQL</a:t>
            </a:r>
            <a:r>
              <a:rPr lang="zh-CN" altLang="en-US" sz="3600" dirty="0"/>
              <a:t>去执行并返回结果，也可以获取</a:t>
            </a:r>
            <a:r>
              <a:rPr lang="en-US" altLang="zh-CN" sz="3600" dirty="0" err="1"/>
              <a:t>Mappper</a:t>
            </a:r>
            <a:r>
              <a:rPr lang="zh-CN" altLang="en-US" sz="3600" dirty="0"/>
              <a:t>的接口；</a:t>
            </a:r>
            <a:endParaRPr lang="en-US" altLang="zh-CN" sz="3600" dirty="0"/>
          </a:p>
          <a:p>
            <a:r>
              <a:rPr lang="en-US" altLang="zh-CN" sz="3600" dirty="0"/>
              <a:t>      SQL Mapper:</a:t>
            </a:r>
            <a:r>
              <a:rPr lang="zh-CN" altLang="en-US" sz="3600" dirty="0"/>
              <a:t>它是</a:t>
            </a:r>
            <a:r>
              <a:rPr lang="en-US" altLang="zh-CN" sz="3600" dirty="0" err="1"/>
              <a:t>MyBatis</a:t>
            </a:r>
            <a:r>
              <a:rPr lang="zh-CN" altLang="en-US" sz="3600" dirty="0"/>
              <a:t>新设计的组件，它是由一个</a:t>
            </a:r>
            <a:r>
              <a:rPr lang="en-US" altLang="zh-CN" sz="3600" dirty="0"/>
              <a:t>Java</a:t>
            </a:r>
            <a:r>
              <a:rPr lang="zh-CN" altLang="en-US" sz="3600" dirty="0"/>
              <a:t>接口和</a:t>
            </a:r>
            <a:r>
              <a:rPr lang="en-US" altLang="zh-CN" sz="3600" dirty="0"/>
              <a:t>XML</a:t>
            </a:r>
            <a:r>
              <a:rPr lang="zh-CN" altLang="en-US" sz="3600" dirty="0"/>
              <a:t>文件（或注解）构成的，需要给出</a:t>
            </a:r>
            <a:endParaRPr lang="en-US" altLang="zh-CN" sz="3600" dirty="0"/>
          </a:p>
          <a:p>
            <a:r>
              <a:rPr lang="en-US" altLang="zh-CN" sz="3600" dirty="0"/>
              <a:t>              </a:t>
            </a:r>
            <a:r>
              <a:rPr lang="zh-CN" altLang="en-US" sz="3600" dirty="0"/>
              <a:t>  对应的</a:t>
            </a:r>
            <a:r>
              <a:rPr lang="en-US" altLang="zh-CN" sz="3600" dirty="0"/>
              <a:t>SQL</a:t>
            </a:r>
            <a:r>
              <a:rPr lang="zh-CN" altLang="en-US" sz="3600" dirty="0"/>
              <a:t>和表到</a:t>
            </a:r>
            <a:r>
              <a:rPr lang="en-US" altLang="zh-CN" sz="3600" dirty="0"/>
              <a:t>POJO</a:t>
            </a:r>
            <a:r>
              <a:rPr lang="zh-CN" altLang="en-US" sz="3600" dirty="0"/>
              <a:t>的映射规则，它负责发送</a:t>
            </a:r>
            <a:r>
              <a:rPr lang="en-US" altLang="zh-CN" sz="3600" dirty="0"/>
              <a:t>SQL</a:t>
            </a:r>
            <a:r>
              <a:rPr lang="zh-CN" altLang="en-US" sz="3600" dirty="0"/>
              <a:t>去执行，并返回结果。</a:t>
            </a:r>
            <a:endParaRPr lang="en-US" altLang="zh-CN" sz="3600" dirty="0"/>
          </a:p>
          <a:p>
            <a:r>
              <a:rPr lang="en-US" altLang="zh-CN" sz="3600" dirty="0"/>
              <a:t>   </a:t>
            </a:r>
          </a:p>
          <a:p>
            <a:r>
              <a:rPr lang="en-US" altLang="zh-CN" dirty="0"/>
              <a:t>       </a:t>
            </a:r>
            <a:endParaRPr lang="en-US" altLang="zh-CN" sz="3600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840" y="7434064"/>
            <a:ext cx="13177464" cy="58326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328" y="7434064"/>
            <a:ext cx="8090072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入门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——</a:t>
            </a:r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的下载与开发环境搭建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119692"/>
            <a:ext cx="22201200" cy="10119600"/>
          </a:xfrm>
        </p:spPr>
        <p:txBody>
          <a:bodyPr/>
          <a:lstStyle/>
          <a:p>
            <a:r>
              <a:rPr lang="en-US" altLang="zh-CN" sz="3600" dirty="0" err="1"/>
              <a:t>MyBatis</a:t>
            </a:r>
            <a:r>
              <a:rPr lang="zh-CN" altLang="en-US" sz="3600" dirty="0"/>
              <a:t>的基本构成与生命周期</a:t>
            </a:r>
            <a:r>
              <a:rPr lang="en-US" altLang="zh-CN" sz="3600" dirty="0"/>
              <a:t>: </a:t>
            </a:r>
          </a:p>
          <a:p>
            <a:r>
              <a:rPr lang="en-US" altLang="zh-CN" sz="3600" dirty="0"/>
              <a:t>  2.MyBatis</a:t>
            </a:r>
            <a:r>
              <a:rPr lang="zh-CN" altLang="en-US" sz="3600" dirty="0"/>
              <a:t>的生命周期：</a:t>
            </a:r>
            <a:endParaRPr lang="en-US" altLang="zh-CN" sz="3600" dirty="0"/>
          </a:p>
          <a:p>
            <a:r>
              <a:rPr lang="en-US" altLang="zh-CN" sz="2400" dirty="0">
                <a:solidFill>
                  <a:srgbClr val="00B0F0"/>
                </a:solidFill>
              </a:rPr>
              <a:t>     (2.1) </a:t>
            </a:r>
            <a:r>
              <a:rPr lang="en-US" altLang="zh-CN" sz="2400" dirty="0" err="1">
                <a:solidFill>
                  <a:srgbClr val="00B0F0"/>
                </a:solidFill>
              </a:rPr>
              <a:t>SqlSessionFactoryBuilder</a:t>
            </a:r>
            <a:r>
              <a:rPr lang="en-US" altLang="zh-CN" sz="2400" dirty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400" dirty="0"/>
              <a:t>             </a:t>
            </a:r>
            <a:r>
              <a:rPr lang="en-US" altLang="zh-CN" sz="2400" dirty="0" err="1"/>
              <a:t>SqlSessionFactoryBuilder</a:t>
            </a:r>
            <a:r>
              <a:rPr lang="zh-CN" altLang="en-US" sz="2400" dirty="0"/>
              <a:t>是利用</a:t>
            </a:r>
            <a:r>
              <a:rPr lang="en-US" altLang="zh-CN" sz="2400" dirty="0"/>
              <a:t>XML</a:t>
            </a:r>
            <a:r>
              <a:rPr lang="zh-CN" altLang="en-US" sz="2400" dirty="0"/>
              <a:t>或者</a:t>
            </a:r>
            <a:r>
              <a:rPr lang="en-US" altLang="zh-CN" sz="2400" b="1" dirty="0">
                <a:hlinkClick r:id="rId2" tooltip="Java SE知识库"/>
              </a:rPr>
              <a:t>Java</a:t>
            </a:r>
            <a:r>
              <a:rPr lang="zh-CN" altLang="en-US" sz="2400" dirty="0"/>
              <a:t>编码获得资源来构建</a:t>
            </a:r>
            <a:r>
              <a:rPr lang="en-US" altLang="zh-CN" sz="2400" dirty="0" err="1"/>
              <a:t>SqlSessionFactoryde</a:t>
            </a:r>
            <a:r>
              <a:rPr lang="en-US" altLang="zh-CN" sz="2400" dirty="0"/>
              <a:t> ,</a:t>
            </a:r>
            <a:r>
              <a:rPr lang="zh-CN" altLang="en-US" sz="2400" dirty="0"/>
              <a:t>通过它可以构建多个</a:t>
            </a:r>
            <a:r>
              <a:rPr lang="en-US" altLang="zh-CN" sz="2400" dirty="0" err="1"/>
              <a:t>SessionFactory</a:t>
            </a:r>
            <a:r>
              <a:rPr lang="zh-CN" altLang="en-US" sz="2400" dirty="0"/>
              <a:t>。它的作用就是一个构建器，一旦我们构建了</a:t>
            </a:r>
            <a:r>
              <a:rPr lang="en-US" altLang="zh-CN" sz="2400" dirty="0" err="1"/>
              <a:t>SqlSessionFactory</a:t>
            </a:r>
            <a:r>
              <a:rPr lang="zh-CN" altLang="en-US" sz="2400" dirty="0"/>
              <a:t>，它的作用就已经完结了，失去了存在的意义。所以它的生命周期只存在于方法的内部。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     (2.2) </a:t>
            </a:r>
            <a:r>
              <a:rPr lang="en-US" altLang="zh-CN" sz="2400" dirty="0" err="1">
                <a:solidFill>
                  <a:srgbClr val="00B0F0"/>
                </a:solidFill>
              </a:rPr>
              <a:t>SqlSessionFactory</a:t>
            </a:r>
            <a:r>
              <a:rPr lang="en-US" altLang="zh-CN" sz="2400" dirty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400" dirty="0"/>
              <a:t>             </a:t>
            </a:r>
            <a:r>
              <a:rPr lang="en-US" altLang="zh-CN" sz="2400" dirty="0" err="1"/>
              <a:t>SqlSessionFactory</a:t>
            </a:r>
            <a:r>
              <a:rPr lang="zh-CN" altLang="en-US" sz="2400" dirty="0"/>
              <a:t>的作用是创建</a:t>
            </a:r>
            <a:r>
              <a:rPr lang="en-US" altLang="zh-CN" sz="2400" dirty="0" err="1"/>
              <a:t>SqlSession</a:t>
            </a:r>
            <a:r>
              <a:rPr lang="zh-CN" altLang="en-US" sz="2400" dirty="0"/>
              <a:t>，而</a:t>
            </a:r>
            <a:r>
              <a:rPr lang="en-US" altLang="zh-CN" sz="2400" dirty="0" err="1"/>
              <a:t>SqlSession</a:t>
            </a:r>
            <a:r>
              <a:rPr lang="zh-CN" altLang="en-US" sz="2400" dirty="0"/>
              <a:t>就是一个会话，相当于</a:t>
            </a:r>
            <a:r>
              <a:rPr lang="en-US" altLang="zh-CN" sz="2400" dirty="0"/>
              <a:t>JDBC</a:t>
            </a:r>
            <a:r>
              <a:rPr lang="zh-CN" altLang="en-US" sz="2400" dirty="0"/>
              <a:t>中的</a:t>
            </a:r>
            <a:r>
              <a:rPr lang="en-US" altLang="zh-CN" sz="2400" dirty="0"/>
              <a:t>Connection</a:t>
            </a:r>
            <a:r>
              <a:rPr lang="zh-CN" altLang="en-US" sz="2400" dirty="0"/>
              <a:t>对象。每次应用程序访问</a:t>
            </a:r>
            <a:r>
              <a:rPr lang="zh-CN" altLang="en-US" sz="2400" b="1" dirty="0">
                <a:hlinkClick r:id="rId3" tooltip="MySQL知识库"/>
              </a:rPr>
              <a:t>数据库</a:t>
            </a:r>
            <a:r>
              <a:rPr lang="zh-CN" altLang="en-US" sz="2400" dirty="0"/>
              <a:t>，我们都需要</a:t>
            </a:r>
            <a:r>
              <a:rPr lang="en-US" altLang="zh-CN" sz="2400" dirty="0" err="1"/>
              <a:t>SqlSessionFactory</a:t>
            </a:r>
            <a:r>
              <a:rPr lang="zh-CN" altLang="en-US" sz="2400" dirty="0"/>
              <a:t>创建</a:t>
            </a:r>
            <a:r>
              <a:rPr lang="en-US" altLang="zh-CN" sz="2400" dirty="0" err="1"/>
              <a:t>SqlSession</a:t>
            </a:r>
            <a:r>
              <a:rPr lang="zh-CN" altLang="en-US" sz="2400" dirty="0"/>
              <a:t>，所以</a:t>
            </a:r>
            <a:r>
              <a:rPr lang="en-US" altLang="zh-CN" sz="2400" dirty="0" err="1"/>
              <a:t>SqlSessionFactory</a:t>
            </a:r>
            <a:r>
              <a:rPr lang="zh-CN" altLang="en-US" sz="2400" dirty="0"/>
              <a:t>应该在</a:t>
            </a:r>
            <a:r>
              <a:rPr lang="en-US" altLang="zh-CN" sz="2400" dirty="0" err="1"/>
              <a:t>MyBatis</a:t>
            </a:r>
            <a:r>
              <a:rPr lang="zh-CN" altLang="en-US" sz="2400" dirty="0"/>
              <a:t>应用的整个生命周期中。而如果我们多次创建同一个数据库的</a:t>
            </a:r>
            <a:r>
              <a:rPr lang="en-US" altLang="zh-CN" sz="2400" dirty="0" err="1"/>
              <a:t>SqlSessionFactory</a:t>
            </a:r>
            <a:r>
              <a:rPr lang="zh-CN" altLang="en-US" sz="2400" dirty="0"/>
              <a:t>，则每次创建</a:t>
            </a:r>
            <a:r>
              <a:rPr lang="en-US" altLang="zh-CN" sz="2400" dirty="0" err="1"/>
              <a:t>SqlSessionFactory</a:t>
            </a:r>
            <a:r>
              <a:rPr lang="zh-CN" altLang="en-US" sz="2400" dirty="0"/>
              <a:t>会打开更多的数据库连接资源，那么连接资源就很快会被耗尽。因此</a:t>
            </a:r>
            <a:r>
              <a:rPr lang="en-US" altLang="zh-CN" sz="2400" dirty="0" err="1"/>
              <a:t>SqlSessionFactory</a:t>
            </a:r>
            <a:r>
              <a:rPr lang="zh-CN" altLang="en-US" sz="2400" dirty="0"/>
              <a:t>的责任是唯一的，它的责任就是创建</a:t>
            </a:r>
            <a:r>
              <a:rPr lang="en-US" altLang="zh-CN" sz="2400" dirty="0" err="1"/>
              <a:t>SqlSession</a:t>
            </a:r>
            <a:r>
              <a:rPr lang="zh-CN" altLang="en-US" sz="2400" dirty="0"/>
              <a:t>，所以应该采用单利模式。正确的做法是使得每一个数据库只对应一个</a:t>
            </a:r>
            <a:r>
              <a:rPr lang="en-US" altLang="zh-CN" sz="2400" dirty="0" err="1"/>
              <a:t>SqlSessionFactory</a:t>
            </a:r>
            <a:r>
              <a:rPr lang="zh-CN" altLang="en-US" sz="2400" dirty="0"/>
              <a:t>，管理好数据库资源的分配，避免过多的</a:t>
            </a:r>
            <a:r>
              <a:rPr lang="en-US" altLang="zh-CN" sz="2400" dirty="0"/>
              <a:t>Connection</a:t>
            </a:r>
            <a:r>
              <a:rPr lang="zh-CN" altLang="en-US" sz="2400" dirty="0"/>
              <a:t>被消耗。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(2.3) </a:t>
            </a:r>
            <a:r>
              <a:rPr lang="en-US" altLang="zh-CN" sz="2400" dirty="0" err="1">
                <a:solidFill>
                  <a:srgbClr val="00B0F0"/>
                </a:solidFill>
              </a:rPr>
              <a:t>SqlSession</a:t>
            </a:r>
            <a:r>
              <a:rPr lang="en-US" altLang="zh-CN" sz="2400" dirty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SqlSession</a:t>
            </a:r>
            <a:r>
              <a:rPr lang="zh-CN" altLang="en-US" sz="2400" dirty="0"/>
              <a:t>是一个会话，相当于</a:t>
            </a:r>
            <a:r>
              <a:rPr lang="en-US" altLang="zh-CN" sz="2400" dirty="0"/>
              <a:t>JDBC</a:t>
            </a:r>
            <a:r>
              <a:rPr lang="zh-CN" altLang="en-US" sz="2400" dirty="0"/>
              <a:t>的一个</a:t>
            </a:r>
            <a:r>
              <a:rPr lang="en-US" altLang="zh-CN" sz="2400" dirty="0"/>
              <a:t>Connection</a:t>
            </a:r>
            <a:r>
              <a:rPr lang="zh-CN" altLang="en-US" sz="2400" dirty="0"/>
              <a:t>对象，它的生命周期应该是在请求数据库处理事务的过程中。它是一个线程不安全的对象，在涉及 多线程的时候我们需要特别小心，操作数据库需要注意其隔离级别，数据库锁等高级特效。此外，每次创建的</a:t>
            </a:r>
            <a:r>
              <a:rPr lang="en-US" altLang="zh-CN" sz="2400" dirty="0" err="1"/>
              <a:t>SqlSession</a:t>
            </a:r>
            <a:r>
              <a:rPr lang="zh-CN" altLang="en-US" sz="2400" dirty="0"/>
              <a:t>都必须及时关闭它，它的长期存在会使数据库连接池的活动资源减少，对系统性能的影响太大。它存活于一个应用的请求和操作，可以执行多条</a:t>
            </a:r>
            <a:r>
              <a:rPr lang="en-US" altLang="zh-CN" sz="2400" dirty="0"/>
              <a:t>SQL</a:t>
            </a:r>
            <a:r>
              <a:rPr lang="zh-CN" altLang="en-US" sz="2400" dirty="0"/>
              <a:t>，保证事务的一致性。</a:t>
            </a:r>
          </a:p>
          <a:p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rgbClr val="00B0F0"/>
                </a:solidFill>
              </a:rPr>
              <a:t>(2.4) Mapper</a:t>
            </a:r>
          </a:p>
          <a:p>
            <a:r>
              <a:rPr lang="en-US" altLang="zh-CN" sz="2400" dirty="0"/>
              <a:t>              Mapper</a:t>
            </a:r>
            <a:r>
              <a:rPr lang="zh-CN" altLang="en-US" sz="2400" dirty="0"/>
              <a:t>是一个接口，而没有具体的实现类，它的作用是发送</a:t>
            </a:r>
            <a:r>
              <a:rPr lang="en-US" altLang="zh-CN" sz="2400" dirty="0"/>
              <a:t>SQL</a:t>
            </a:r>
            <a:r>
              <a:rPr lang="zh-CN" altLang="en-US" sz="2400" dirty="0"/>
              <a:t>，然后返回我们需要的结果，或者执行</a:t>
            </a:r>
            <a:r>
              <a:rPr lang="en-US" altLang="zh-CN" sz="2400" dirty="0"/>
              <a:t>SQL</a:t>
            </a:r>
            <a:r>
              <a:rPr lang="zh-CN" altLang="en-US" sz="2400" dirty="0"/>
              <a:t>从而修改数据库的数据，因此它应该在一个</a:t>
            </a:r>
            <a:r>
              <a:rPr lang="en-US" altLang="zh-CN" sz="2400" dirty="0" err="1"/>
              <a:t>SqlSession</a:t>
            </a:r>
            <a:r>
              <a:rPr lang="zh-CN" altLang="en-US" sz="2400" dirty="0"/>
              <a:t>事务方法之内，是一个方法级别的东西。</a:t>
            </a:r>
          </a:p>
          <a:p>
            <a:endParaRPr lang="en-US" altLang="zh-CN" sz="3600" dirty="0"/>
          </a:p>
          <a:p>
            <a:r>
              <a:rPr lang="en-US" altLang="zh-CN" dirty="0"/>
              <a:t>       </a:t>
            </a:r>
            <a:endParaRPr lang="en-US" altLang="zh-CN" sz="36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9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入门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——mybatis-config.xml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核心配置文件构建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mybatis-config.xml</a:t>
            </a:r>
            <a:r>
              <a:rPr lang="zh-CN" altLang="en-US" dirty="0"/>
              <a:t>文件构建：</a:t>
            </a:r>
            <a:endParaRPr lang="en-US" altLang="zh-CN" dirty="0"/>
          </a:p>
          <a:p>
            <a:r>
              <a:rPr lang="zh-CN" altLang="en-US" dirty="0"/>
              <a:t>   主要包含数据库连接及数据源的相关信息、事务管理、映射器等相关配置，可以参考</a:t>
            </a:r>
            <a:r>
              <a:rPr lang="en-US" altLang="zh-CN" dirty="0" err="1"/>
              <a:t>mybatis</a:t>
            </a:r>
            <a:r>
              <a:rPr lang="zh-CN" altLang="en-US" dirty="0"/>
              <a:t>下载解压包中的</a:t>
            </a:r>
            <a:r>
              <a:rPr lang="en-US" altLang="zh-CN" dirty="0"/>
              <a:t>mybatis-3.4.1.pdf</a:t>
            </a:r>
            <a:r>
              <a:rPr lang="zh-CN" altLang="en-US" dirty="0"/>
              <a:t>文档：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52" y="4697760"/>
            <a:ext cx="5273202" cy="1008112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6287344" y="7290048"/>
            <a:ext cx="1728192" cy="311352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>
            <a:cxnSpLocks/>
          </p:cNvCxnSpPr>
          <p:nvPr/>
        </p:nvCxnSpPr>
        <p:spPr>
          <a:xfrm flipH="1">
            <a:off x="8663610" y="7971130"/>
            <a:ext cx="3096342" cy="950711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96" y="5705872"/>
            <a:ext cx="10142857" cy="7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852" y="6127016"/>
            <a:ext cx="4981500" cy="23194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2439" y="9156921"/>
            <a:ext cx="4819048" cy="40918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2638" y="5705872"/>
            <a:ext cx="5230616" cy="69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入门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——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构建实体类、映射器接口类及映射器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xml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文件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119692"/>
            <a:ext cx="22201200" cy="10119600"/>
          </a:xfrm>
        </p:spPr>
        <p:txBody>
          <a:bodyPr/>
          <a:lstStyle/>
          <a:p>
            <a:endParaRPr lang="en-US" altLang="zh-CN" sz="3600" dirty="0"/>
          </a:p>
          <a:p>
            <a:r>
              <a:rPr lang="en-US" altLang="zh-CN" dirty="0"/>
              <a:t>       </a:t>
            </a:r>
            <a:endParaRPr lang="en-US" altLang="zh-CN" sz="3600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4" y="2249488"/>
            <a:ext cx="6667825" cy="68407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80" y="9090248"/>
            <a:ext cx="6523809" cy="42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338" y="2119692"/>
            <a:ext cx="15625806" cy="37238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489" y="5884612"/>
            <a:ext cx="8961905" cy="79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5652" y="5843501"/>
            <a:ext cx="6742840" cy="62571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4214" y="12100644"/>
            <a:ext cx="6938985" cy="17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入门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——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基于注解的实现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1" y="2537520"/>
            <a:ext cx="5967495" cy="33843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87" y="2635361"/>
            <a:ext cx="17569952" cy="7200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855" y="9684358"/>
            <a:ext cx="17546304" cy="40007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3808" y="1097360"/>
            <a:ext cx="13393487" cy="15185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72" y="5987496"/>
            <a:ext cx="5967495" cy="62711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524548"/>
            <a:ext cx="6431360" cy="11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入门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——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配置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mybatis-config.xml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及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mapper.xml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文件的提示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在项目中导入对应的</a:t>
            </a:r>
            <a:r>
              <a:rPr lang="en-US" altLang="zh-CN" sz="3200" dirty="0"/>
              <a:t>mybatis-3-config.dtd</a:t>
            </a:r>
            <a:r>
              <a:rPr lang="zh-CN" altLang="en-US" sz="3200" dirty="0"/>
              <a:t>、</a:t>
            </a:r>
            <a:r>
              <a:rPr lang="en-US" altLang="zh-CN" sz="3200" dirty="0"/>
              <a:t>mybatis-3-mapper.dtd</a:t>
            </a:r>
            <a:r>
              <a:rPr lang="zh-CN" altLang="en-US" sz="3200" dirty="0"/>
              <a:t>文件，并在</a:t>
            </a:r>
            <a:r>
              <a:rPr lang="en-US" altLang="zh-CN" sz="3200" dirty="0" err="1"/>
              <a:t>eclispe</a:t>
            </a:r>
            <a:r>
              <a:rPr lang="zh-CN" altLang="en-US" sz="3200" dirty="0"/>
              <a:t>中进入如下的配置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00" y="3617640"/>
            <a:ext cx="11158800" cy="92170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466" y="3652094"/>
            <a:ext cx="10133333" cy="91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7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配置</a:t>
            </a:r>
            <a:r>
              <a:rPr kumimoji="1" lang="en-US" altLang="zh-CN" dirty="0"/>
              <a:t>——mybatis-confing.xml</a:t>
            </a:r>
            <a:r>
              <a:rPr kumimoji="1" lang="zh-CN" altLang="en-US" dirty="0"/>
              <a:t>配置详解</a:t>
            </a:r>
            <a:r>
              <a:rPr kumimoji="1" lang="en-US" altLang="zh-CN" dirty="0"/>
              <a:t>: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3006440" cy="10119600"/>
          </a:xfrm>
        </p:spPr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配置</a:t>
            </a:r>
            <a:r>
              <a:rPr lang="en-US" altLang="zh-CN" dirty="0"/>
              <a:t>XML</a:t>
            </a:r>
            <a:r>
              <a:rPr lang="zh-CN" altLang="en-US" dirty="0"/>
              <a:t>文件的层次结构，代码清单如下：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sz="2800" b="1" dirty="0"/>
              <a:t>&lt;configuration&gt;&lt;!--</a:t>
            </a:r>
            <a:r>
              <a:rPr lang="zh-CN" altLang="en-US" sz="2800" b="1" dirty="0"/>
              <a:t>配置</a:t>
            </a:r>
            <a:r>
              <a:rPr lang="en-US" altLang="zh-CN" sz="2800" b="1" dirty="0"/>
              <a:t>--&gt;</a:t>
            </a:r>
          </a:p>
          <a:p>
            <a:r>
              <a:rPr lang="en-US" altLang="zh-CN" sz="2800" b="1" dirty="0"/>
              <a:t>   &lt;properties /&gt;&lt;!--  </a:t>
            </a:r>
            <a:r>
              <a:rPr lang="zh-CN" altLang="en-US" sz="2800" b="1" dirty="0"/>
              <a:t>配置相关属性，可以在上下午中使用</a:t>
            </a:r>
            <a:r>
              <a:rPr lang="en-US" altLang="zh-CN" sz="2800" b="1" dirty="0">
                <a:sym typeface="Wingdings" panose="05000000000000000000" pitchFamily="2" charset="2"/>
              </a:rPr>
              <a:t>--&gt;</a:t>
            </a:r>
            <a:endParaRPr lang="en-US" altLang="zh-CN" sz="2800" b="1" dirty="0"/>
          </a:p>
          <a:p>
            <a:r>
              <a:rPr lang="en-US" altLang="zh-CN" sz="2800" b="1" dirty="0"/>
              <a:t>   &lt;</a:t>
            </a:r>
            <a:r>
              <a:rPr lang="en-US" altLang="zh-CN" sz="2800" b="1" dirty="0" err="1"/>
              <a:t>setings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/&gt;&lt;!– </a:t>
            </a:r>
            <a:r>
              <a:rPr lang="zh-CN" altLang="en-US" sz="2800" b="1" dirty="0"/>
              <a:t>最复杂参数配置，如缓存开关、延迟加载、自动映射字段与属性等等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Wingdings" panose="05000000000000000000" pitchFamily="2" charset="2"/>
              </a:rPr>
              <a:t>--&gt;</a:t>
            </a:r>
            <a:endParaRPr lang="en-US" altLang="zh-CN" sz="2800" b="1" dirty="0"/>
          </a:p>
          <a:p>
            <a:r>
              <a:rPr lang="en-US" altLang="zh-CN" sz="2800" b="1" dirty="0"/>
              <a:t>   &lt;</a:t>
            </a:r>
            <a:r>
              <a:rPr lang="en-US" altLang="zh-CN" sz="2800" b="1" dirty="0" err="1"/>
              <a:t>typeAliases</a:t>
            </a:r>
            <a:r>
              <a:rPr lang="en-US" altLang="zh-CN" sz="2800" b="1" dirty="0"/>
              <a:t> /&gt;&lt;!—</a:t>
            </a:r>
            <a:r>
              <a:rPr lang="zh-CN" altLang="en-US" sz="2800" b="1" dirty="0"/>
              <a:t>别名配置，系统别名、自定义别名等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ym typeface="Wingdings" panose="05000000000000000000" pitchFamily="2" charset="2"/>
              </a:rPr>
              <a:t>--&gt;</a:t>
            </a:r>
            <a:endParaRPr lang="en-US" altLang="zh-CN" sz="2800" b="1" dirty="0"/>
          </a:p>
          <a:p>
            <a:r>
              <a:rPr lang="en-US" altLang="zh-CN" sz="2800" b="1" dirty="0"/>
              <a:t>   &lt;</a:t>
            </a:r>
            <a:r>
              <a:rPr lang="en-US" altLang="zh-CN" sz="2800" b="1" dirty="0" err="1"/>
              <a:t>typeHandlers</a:t>
            </a:r>
            <a:r>
              <a:rPr lang="en-US" altLang="zh-CN" sz="2800" b="1" dirty="0"/>
              <a:t> /&gt;&lt;!– </a:t>
            </a:r>
            <a:r>
              <a:rPr lang="zh-CN" altLang="en-US" sz="2800" b="1" dirty="0"/>
              <a:t>类型处理器，系统定义的处理器、自定义处理器、枚举类型处理器等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Wingdings" panose="05000000000000000000" pitchFamily="2" charset="2"/>
              </a:rPr>
              <a:t>--&gt;</a:t>
            </a:r>
            <a:endParaRPr lang="en-US" altLang="zh-CN" sz="2800" b="1" dirty="0"/>
          </a:p>
          <a:p>
            <a:r>
              <a:rPr lang="en-US" altLang="zh-CN" sz="2800" b="1" dirty="0"/>
              <a:t>   &lt;</a:t>
            </a:r>
            <a:r>
              <a:rPr lang="en-US" altLang="zh-CN" sz="2800" b="1" dirty="0" err="1"/>
              <a:t>objectFactory</a:t>
            </a:r>
            <a:r>
              <a:rPr lang="en-US" altLang="zh-CN" sz="2800" b="1" dirty="0"/>
              <a:t> /&gt;&lt;!– </a:t>
            </a:r>
            <a:r>
              <a:rPr lang="zh-CN" altLang="en-US" sz="2800" b="1" dirty="0"/>
              <a:t>对象工厂，在构建一个返回结果的时候都会使用对象工厂来构建</a:t>
            </a:r>
            <a:r>
              <a:rPr lang="en-US" altLang="zh-CN" sz="2800" b="1" dirty="0"/>
              <a:t>POJO</a:t>
            </a:r>
            <a:r>
              <a:rPr lang="zh-CN" altLang="en-US" sz="2800" b="1" dirty="0"/>
              <a:t>，通常很少修改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Wingdings" panose="05000000000000000000" pitchFamily="2" charset="2"/>
              </a:rPr>
              <a:t>--&gt;</a:t>
            </a:r>
            <a:endParaRPr lang="en-US" altLang="zh-CN" sz="2800" b="1" dirty="0"/>
          </a:p>
          <a:p>
            <a:r>
              <a:rPr lang="en-US" altLang="zh-CN" sz="2800" b="1" dirty="0"/>
              <a:t>   &lt;plugins /&gt;&lt;!– </a:t>
            </a:r>
            <a:r>
              <a:rPr lang="zh-CN" altLang="en-US" sz="2800" b="1" dirty="0"/>
              <a:t>插件配置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Wingdings" panose="05000000000000000000" pitchFamily="2" charset="2"/>
              </a:rPr>
              <a:t>--&gt;</a:t>
            </a:r>
            <a:endParaRPr lang="en-US" altLang="zh-CN" sz="2800" b="1" dirty="0"/>
          </a:p>
          <a:p>
            <a:r>
              <a:rPr lang="en-US" altLang="zh-CN" sz="2800" b="1" dirty="0"/>
              <a:t>   &lt;environments&gt;&lt;!--  </a:t>
            </a:r>
            <a:r>
              <a:rPr lang="zh-CN" altLang="en-US" sz="2800" b="1" dirty="0"/>
              <a:t>配置环境，可以注册多个数据源，每个数据源分为两大部分，包括数据源配置与数据库事务配置</a:t>
            </a:r>
            <a:r>
              <a:rPr lang="en-US" altLang="zh-CN" sz="2800" b="1" dirty="0">
                <a:sym typeface="Wingdings" panose="05000000000000000000" pitchFamily="2" charset="2"/>
              </a:rPr>
              <a:t>--&gt;</a:t>
            </a:r>
            <a:endParaRPr lang="en-US" altLang="zh-CN" sz="2800" b="1" dirty="0"/>
          </a:p>
          <a:p>
            <a:r>
              <a:rPr lang="en-US" altLang="zh-CN" sz="2800" b="1" dirty="0"/>
              <a:t>       &lt;environment&gt;&lt;!--  </a:t>
            </a:r>
            <a:r>
              <a:rPr lang="zh-CN" altLang="en-US" sz="2800" b="1" dirty="0"/>
              <a:t>配置一个具体的数据源</a:t>
            </a:r>
            <a:r>
              <a:rPr lang="en-US" altLang="zh-CN" sz="2800" b="1" dirty="0">
                <a:sym typeface="Wingdings" panose="05000000000000000000" pitchFamily="2" charset="2"/>
              </a:rPr>
              <a:t>--&gt;</a:t>
            </a:r>
            <a:endParaRPr lang="en-US" altLang="zh-CN" sz="2800" b="1" dirty="0"/>
          </a:p>
          <a:p>
            <a:r>
              <a:rPr lang="en-US" altLang="zh-CN" sz="2800" b="1" dirty="0"/>
              <a:t>              &lt;</a:t>
            </a:r>
            <a:r>
              <a:rPr lang="en-US" altLang="zh-CN" sz="2800" b="1" dirty="0" err="1"/>
              <a:t>transactionManager</a:t>
            </a:r>
            <a:r>
              <a:rPr lang="en-US" altLang="zh-CN" sz="2800" b="1" dirty="0"/>
              <a:t> /&gt;&lt;!--  </a:t>
            </a:r>
            <a:r>
              <a:rPr lang="zh-CN" altLang="en-US" sz="2800" b="1" dirty="0"/>
              <a:t>数据库事务配置，可以配置：</a:t>
            </a:r>
            <a:r>
              <a:rPr lang="en-US" altLang="zh-CN" sz="2800" b="1" dirty="0"/>
              <a:t>JDBC,MANAGED</a:t>
            </a:r>
            <a:r>
              <a:rPr lang="zh-CN" altLang="en-US" sz="2800" b="1" dirty="0"/>
              <a:t>（采用容器方式，在</a:t>
            </a:r>
            <a:r>
              <a:rPr lang="en-US" altLang="zh-CN" sz="2800" b="1" dirty="0"/>
              <a:t>JNDI</a:t>
            </a:r>
            <a:r>
              <a:rPr lang="zh-CN" altLang="en-US" sz="2800" b="1" dirty="0"/>
              <a:t>中使用常见）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自定义</a:t>
            </a:r>
            <a:r>
              <a:rPr lang="en-US" altLang="zh-CN" sz="2800" b="1" dirty="0">
                <a:sym typeface="Wingdings" panose="05000000000000000000" pitchFamily="2" charset="2"/>
              </a:rPr>
              <a:t>--&gt;</a:t>
            </a:r>
            <a:endParaRPr lang="en-US" altLang="zh-CN" sz="2800" b="1" dirty="0"/>
          </a:p>
          <a:p>
            <a:r>
              <a:rPr lang="en-US" altLang="zh-CN" sz="2800" b="1" dirty="0"/>
              <a:t>               &lt;</a:t>
            </a:r>
            <a:r>
              <a:rPr lang="en-US" altLang="zh-CN" sz="2800" b="1" dirty="0" err="1"/>
              <a:t>dataSource</a:t>
            </a:r>
            <a:r>
              <a:rPr lang="en-US" altLang="zh-CN" sz="2800" b="1" dirty="0"/>
              <a:t> /&gt;&lt;!—</a:t>
            </a:r>
            <a:r>
              <a:rPr lang="zh-CN" altLang="en-US" sz="2800" b="1" dirty="0"/>
              <a:t>配置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数据源，</a:t>
            </a:r>
            <a:r>
              <a:rPr lang="en-US" altLang="zh-CN" sz="2800" b="1" dirty="0" err="1"/>
              <a:t>mybatis</a:t>
            </a:r>
            <a:r>
              <a:rPr lang="zh-CN" altLang="en-US" sz="2800" b="1" dirty="0"/>
              <a:t>提供三种数据源的实现：</a:t>
            </a:r>
            <a:r>
              <a:rPr lang="en-US" altLang="zh-CN" sz="2800" b="1" dirty="0"/>
              <a:t>POOLED,UNPOOLED,JNDI </a:t>
            </a:r>
            <a:r>
              <a:rPr lang="en-US" altLang="zh-CN" sz="2800" b="1" dirty="0">
                <a:sym typeface="Wingdings" panose="05000000000000000000" pitchFamily="2" charset="2"/>
              </a:rPr>
              <a:t>--&gt;</a:t>
            </a:r>
            <a:endParaRPr lang="en-US" altLang="zh-CN" sz="2800" b="1" dirty="0"/>
          </a:p>
          <a:p>
            <a:r>
              <a:rPr lang="en-US" altLang="zh-CN" sz="2800" b="1" dirty="0"/>
              <a:t>        &lt;/environment&gt;</a:t>
            </a:r>
          </a:p>
          <a:p>
            <a:r>
              <a:rPr lang="en-US" altLang="zh-CN" sz="2800" b="1" dirty="0"/>
              <a:t>&lt;/environments&gt;</a:t>
            </a:r>
          </a:p>
          <a:p>
            <a:r>
              <a:rPr lang="en-US" altLang="zh-CN" sz="2800" b="1" dirty="0"/>
              <a:t>&lt;/configuration&gt;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818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配置</a:t>
            </a:r>
            <a:r>
              <a:rPr kumimoji="1" lang="en-US" altLang="zh-CN" dirty="0"/>
              <a:t>——mybatis-confing.xml</a:t>
            </a:r>
            <a:r>
              <a:rPr kumimoji="1" lang="zh-CN" altLang="en-US" dirty="0"/>
              <a:t>配置详解</a:t>
            </a:r>
            <a:r>
              <a:rPr kumimoji="1" lang="en-US" altLang="zh-CN" dirty="0"/>
              <a:t>:</a:t>
            </a:r>
            <a:r>
              <a:rPr kumimoji="1" lang="en-US" altLang="zh-CN" dirty="0">
                <a:solidFill>
                  <a:srgbClr val="FF0000"/>
                </a:solidFill>
              </a:rPr>
              <a:t>properties</a:t>
            </a:r>
            <a:r>
              <a:rPr kumimoji="1" lang="zh-CN" altLang="en-US" dirty="0">
                <a:solidFill>
                  <a:srgbClr val="FF0000"/>
                </a:solidFill>
              </a:rPr>
              <a:t>元素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610512" cy="10725112"/>
          </a:xfrm>
        </p:spPr>
        <p:txBody>
          <a:bodyPr/>
          <a:lstStyle/>
          <a:p>
            <a:r>
              <a:rPr lang="en-US" altLang="zh-CN" sz="2400" dirty="0"/>
              <a:t>properties</a:t>
            </a:r>
            <a:r>
              <a:rPr lang="zh-CN" altLang="en-US" sz="2400" dirty="0"/>
              <a:t>是一个配置属性的元素，在</a:t>
            </a:r>
            <a:r>
              <a:rPr lang="en-US" altLang="zh-CN" sz="2400" dirty="0" err="1"/>
              <a:t>mybatis</a:t>
            </a:r>
            <a:r>
              <a:rPr lang="zh-CN" altLang="en-US" sz="2400" dirty="0"/>
              <a:t>中提供</a:t>
            </a:r>
            <a:r>
              <a:rPr lang="en-US" altLang="zh-CN" sz="2400" dirty="0"/>
              <a:t>3</a:t>
            </a:r>
            <a:r>
              <a:rPr lang="zh-CN" altLang="en-US" sz="2400" dirty="0"/>
              <a:t>中配置方式：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B050"/>
                </a:solidFill>
              </a:rPr>
              <a:t>1.property</a:t>
            </a:r>
            <a:r>
              <a:rPr lang="zh-CN" altLang="en-US" sz="2400" dirty="0">
                <a:solidFill>
                  <a:srgbClr val="00B050"/>
                </a:solidFill>
              </a:rPr>
              <a:t>子元素</a:t>
            </a:r>
            <a:r>
              <a:rPr lang="en-US" altLang="zh-CN" sz="2400" dirty="0">
                <a:solidFill>
                  <a:srgbClr val="00B050"/>
                </a:solidFill>
              </a:rPr>
              <a:t>:                                                                                                         </a:t>
            </a:r>
            <a:r>
              <a:rPr lang="zh-CN" altLang="en-US" sz="2400" dirty="0">
                <a:solidFill>
                  <a:srgbClr val="C00000"/>
                </a:solidFill>
              </a:rPr>
              <a:t>这样我们就可以在上下文中使用已经配置好的属性值了。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&lt;properties&gt;                                                                                                                  &lt;</a:t>
            </a:r>
            <a:r>
              <a:rPr lang="en-US" altLang="zh-CN" sz="2400" dirty="0" err="1"/>
              <a:t>dataSource</a:t>
            </a:r>
            <a:r>
              <a:rPr lang="en-US" altLang="zh-CN" sz="2400" dirty="0"/>
              <a:t> type=“POOLED” &gt;                                                                                     </a:t>
            </a:r>
          </a:p>
          <a:p>
            <a:r>
              <a:rPr lang="en-US" altLang="zh-CN" sz="2400" dirty="0"/>
              <a:t>    &lt;property name=“driver” value=“</a:t>
            </a:r>
            <a:r>
              <a:rPr lang="en-US" altLang="zh-CN" sz="2400" dirty="0" err="1"/>
              <a:t>com.mysql.jdbc.Driver</a:t>
            </a:r>
            <a:r>
              <a:rPr lang="en-US" altLang="zh-CN" sz="2400" dirty="0"/>
              <a:t>”/&gt;                                 &lt;property  name=“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” value=“${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}” /&gt;</a:t>
            </a:r>
          </a:p>
          <a:p>
            <a:r>
              <a:rPr lang="en-US" altLang="zh-CN" sz="2400" dirty="0"/>
              <a:t>   &lt;property  name=“</a:t>
            </a:r>
            <a:r>
              <a:rPr lang="en-US" altLang="zh-CN" sz="2400" dirty="0" err="1"/>
              <a:t>url”value</a:t>
            </a:r>
            <a:r>
              <a:rPr lang="en-US" altLang="zh-CN" sz="2400" dirty="0"/>
              <a:t>=“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://localhost:3306/</a:t>
            </a:r>
            <a:r>
              <a:rPr lang="en-US" altLang="zh-CN" sz="2400" dirty="0" err="1"/>
              <a:t>mybatis</a:t>
            </a:r>
            <a:r>
              <a:rPr lang="en-US" altLang="zh-CN" sz="2400" dirty="0"/>
              <a:t>”/&gt;                 &lt;property  name=“username” value=“${username}” /&gt;</a:t>
            </a:r>
          </a:p>
          <a:p>
            <a:r>
              <a:rPr lang="en-US" altLang="zh-CN" sz="2400" dirty="0"/>
              <a:t>  &lt;property  name=“username” value=“root” /&gt;                                                        &lt;property  name=“password” value=“${password}” /&gt;</a:t>
            </a:r>
          </a:p>
          <a:p>
            <a:r>
              <a:rPr lang="en-US" altLang="zh-CN" sz="2400" dirty="0"/>
              <a:t> &lt;property  name=“password” value=“root” /&gt;                                                     &lt;/</a:t>
            </a:r>
            <a:r>
              <a:rPr lang="en-US" altLang="zh-CN" sz="2400" dirty="0" err="1"/>
              <a:t>dataSource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&lt;/properties&gt;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2.properties</a:t>
            </a:r>
            <a:r>
              <a:rPr lang="zh-CN" altLang="en-US" sz="2400" dirty="0">
                <a:solidFill>
                  <a:srgbClr val="00B050"/>
                </a:solidFill>
              </a:rPr>
              <a:t>配置文件：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更多的时候我们系统使用</a:t>
            </a:r>
            <a:r>
              <a:rPr lang="en-US" altLang="zh-CN" sz="2400" dirty="0">
                <a:solidFill>
                  <a:schemeClr val="bg1"/>
                </a:solidFill>
              </a:rPr>
              <a:t>properties</a:t>
            </a:r>
            <a:r>
              <a:rPr lang="zh-CN" altLang="en-US" sz="2400" dirty="0">
                <a:solidFill>
                  <a:schemeClr val="bg1"/>
                </a:solidFill>
              </a:rPr>
              <a:t>配置文件来配置属性值，以方便我们在多个配置文件中重复使用它们，也方便日后的维护与随时修改。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数据库配置文件</a:t>
            </a:r>
            <a:r>
              <a:rPr lang="en-US" altLang="zh-CN" sz="2400" dirty="0" err="1">
                <a:solidFill>
                  <a:schemeClr val="bg1"/>
                </a:solidFill>
              </a:rPr>
              <a:t>jdbc.properties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driver=</a:t>
            </a:r>
            <a:r>
              <a:rPr lang="en-US" altLang="zh-CN" sz="2400" dirty="0" err="1">
                <a:solidFill>
                  <a:schemeClr val="bg1"/>
                </a:solidFill>
              </a:rPr>
              <a:t>com.mysql.jdbc.Driver</a:t>
            </a:r>
            <a:r>
              <a:rPr lang="en-US" altLang="zh-CN" sz="2400" dirty="0">
                <a:solidFill>
                  <a:schemeClr val="bg1"/>
                </a:solidFill>
              </a:rPr>
              <a:t>                        </a:t>
            </a:r>
            <a:r>
              <a:rPr lang="en-US" altLang="zh-CN" sz="2400" dirty="0" err="1">
                <a:solidFill>
                  <a:schemeClr val="bg1"/>
                </a:solidFill>
              </a:rPr>
              <a:t>url</a:t>
            </a:r>
            <a:r>
              <a:rPr lang="en-US" altLang="zh-CN" sz="2400" dirty="0">
                <a:solidFill>
                  <a:schemeClr val="bg1"/>
                </a:solidFill>
              </a:rPr>
              <a:t>=</a:t>
            </a:r>
            <a:r>
              <a:rPr lang="en-US" altLang="zh-CN" sz="2400" dirty="0" err="1">
                <a:solidFill>
                  <a:schemeClr val="bg1"/>
                </a:solidFill>
              </a:rPr>
              <a:t>jdbc:mysql</a:t>
            </a:r>
            <a:r>
              <a:rPr lang="en-US" altLang="zh-CN" sz="2400" dirty="0">
                <a:solidFill>
                  <a:schemeClr val="bg1"/>
                </a:solidFill>
              </a:rPr>
              <a:t>://localhost:3306/</a:t>
            </a:r>
            <a:r>
              <a:rPr lang="en-US" altLang="zh-CN" sz="2400" dirty="0" err="1">
                <a:solidFill>
                  <a:schemeClr val="bg1"/>
                </a:solidFill>
              </a:rPr>
              <a:t>mybatis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username=root                                               password=root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我们把</a:t>
            </a:r>
            <a:r>
              <a:rPr lang="en-US" altLang="zh-CN" sz="2400" dirty="0">
                <a:solidFill>
                  <a:srgbClr val="FF0000"/>
                </a:solidFill>
              </a:rPr>
              <a:t>properties</a:t>
            </a:r>
            <a:r>
              <a:rPr lang="zh-CN" altLang="en-US" sz="2400" dirty="0">
                <a:solidFill>
                  <a:srgbClr val="FF0000"/>
                </a:solidFill>
              </a:rPr>
              <a:t>文件放在资源包下，只要这样引入这个配置文件就可以了</a:t>
            </a:r>
            <a:r>
              <a:rPr lang="en-US" altLang="zh-CN" sz="2400" dirty="0">
                <a:solidFill>
                  <a:srgbClr val="FF0000"/>
                </a:solidFill>
              </a:rPr>
              <a:t>:&lt;properties  resource=“</a:t>
            </a:r>
            <a:r>
              <a:rPr lang="en-US" altLang="zh-CN" sz="2400" dirty="0" err="1">
                <a:solidFill>
                  <a:srgbClr val="FF0000"/>
                </a:solidFill>
              </a:rPr>
              <a:t>jdbc.properties</a:t>
            </a:r>
            <a:r>
              <a:rPr lang="en-US" altLang="zh-CN" sz="2400" dirty="0">
                <a:solidFill>
                  <a:srgbClr val="FF0000"/>
                </a:solidFill>
              </a:rPr>
              <a:t>” /&gt;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3.</a:t>
            </a:r>
            <a:r>
              <a:rPr lang="zh-CN" altLang="en-US" sz="2400" dirty="0">
                <a:solidFill>
                  <a:srgbClr val="00B050"/>
                </a:solidFill>
              </a:rPr>
              <a:t>在程序中传递参数：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</a:rPr>
              <a:t>InputStream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cfgStream</a:t>
            </a:r>
            <a:r>
              <a:rPr lang="en-US" altLang="zh-CN" sz="2400" dirty="0">
                <a:solidFill>
                  <a:schemeClr val="bg1"/>
                </a:solidFill>
              </a:rPr>
              <a:t>= </a:t>
            </a:r>
            <a:r>
              <a:rPr lang="en-US" altLang="zh-CN" sz="2400" dirty="0" err="1">
                <a:solidFill>
                  <a:schemeClr val="bg1"/>
                </a:solidFill>
              </a:rPr>
              <a:t>Resources.getResourceAsStream</a:t>
            </a:r>
            <a:r>
              <a:rPr lang="en-US" altLang="zh-CN" sz="2400" dirty="0">
                <a:solidFill>
                  <a:schemeClr val="bg1"/>
                </a:solidFill>
              </a:rPr>
              <a:t>(“mybatis-config.xml”);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Reader </a:t>
            </a:r>
            <a:r>
              <a:rPr lang="en-US" altLang="zh-CN" sz="2400" dirty="0" err="1">
                <a:solidFill>
                  <a:schemeClr val="bg1"/>
                </a:solidFill>
              </a:rPr>
              <a:t>cfgReader</a:t>
            </a:r>
            <a:r>
              <a:rPr lang="en-US" altLang="zh-CN" sz="2400" dirty="0">
                <a:solidFill>
                  <a:schemeClr val="bg1"/>
                </a:solidFill>
              </a:rPr>
              <a:t>=new </a:t>
            </a:r>
            <a:r>
              <a:rPr lang="en-US" altLang="zh-CN" sz="2400" dirty="0" err="1">
                <a:solidFill>
                  <a:schemeClr val="bg1"/>
                </a:solidFill>
              </a:rPr>
              <a:t>InputStreamReader</a:t>
            </a:r>
            <a:r>
              <a:rPr lang="en-US" altLang="zh-CN" sz="2400" dirty="0">
                <a:solidFill>
                  <a:schemeClr val="bg1"/>
                </a:solidFill>
              </a:rPr>
              <a:t>( </a:t>
            </a:r>
            <a:r>
              <a:rPr lang="en-US" altLang="zh-CN" sz="2400" dirty="0" err="1">
                <a:solidFill>
                  <a:schemeClr val="bg1"/>
                </a:solidFill>
              </a:rPr>
              <a:t>cfgStream</a:t>
            </a:r>
            <a:r>
              <a:rPr lang="en-US" altLang="zh-CN" sz="2400" dirty="0">
                <a:solidFill>
                  <a:schemeClr val="bg1"/>
                </a:solidFill>
              </a:rPr>
              <a:t>);                                   </a:t>
            </a:r>
            <a:r>
              <a:rPr lang="en-US" altLang="zh-CN" sz="2400" dirty="0" err="1">
                <a:solidFill>
                  <a:schemeClr val="bg1"/>
                </a:solidFill>
              </a:rPr>
              <a:t>Preperties</a:t>
            </a:r>
            <a:r>
              <a:rPr lang="en-US" altLang="zh-CN" sz="2400" dirty="0">
                <a:solidFill>
                  <a:schemeClr val="bg1"/>
                </a:solidFill>
              </a:rPr>
              <a:t> properties=new Properties();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</a:rPr>
              <a:t>properties.load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Resources.getReasourceAsStream</a:t>
            </a:r>
            <a:r>
              <a:rPr lang="en-US" altLang="zh-CN" sz="2400" dirty="0">
                <a:solidFill>
                  <a:schemeClr val="bg1"/>
                </a:solidFill>
              </a:rPr>
              <a:t>(“</a:t>
            </a:r>
            <a:r>
              <a:rPr lang="en-US" altLang="zh-CN" sz="2400" dirty="0" err="1">
                <a:solidFill>
                  <a:schemeClr val="bg1"/>
                </a:solidFill>
              </a:rPr>
              <a:t>jdbc.propertied</a:t>
            </a:r>
            <a:r>
              <a:rPr lang="en-US" altLang="zh-CN" sz="2400" dirty="0">
                <a:solidFill>
                  <a:schemeClr val="bg1"/>
                </a:solidFill>
              </a:rPr>
              <a:t>”));  </a:t>
            </a:r>
            <a:r>
              <a:rPr lang="en-US" altLang="zh-CN" sz="2400" dirty="0" err="1">
                <a:solidFill>
                  <a:schemeClr val="bg1"/>
                </a:solidFill>
              </a:rPr>
              <a:t>properties.setProperty</a:t>
            </a:r>
            <a:r>
              <a:rPr lang="en-US" altLang="zh-CN" sz="2400" dirty="0">
                <a:solidFill>
                  <a:schemeClr val="bg1"/>
                </a:solidFill>
              </a:rPr>
              <a:t>(“</a:t>
            </a:r>
            <a:r>
              <a:rPr lang="en-US" altLang="zh-CN" sz="2400" dirty="0" err="1">
                <a:solidFill>
                  <a:schemeClr val="bg1"/>
                </a:solidFill>
              </a:rPr>
              <a:t>username”decode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properties.getProperty</a:t>
            </a:r>
            <a:r>
              <a:rPr lang="en-US" altLang="zh-CN" sz="2400" dirty="0">
                <a:solidFill>
                  <a:schemeClr val="bg1"/>
                </a:solidFill>
              </a:rPr>
              <a:t>(“username”));………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</a:rPr>
              <a:t>SqlSessionFactory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sqlSessionFactory</a:t>
            </a:r>
            <a:r>
              <a:rPr lang="en-US" altLang="zh-CN" sz="2400" dirty="0">
                <a:solidFill>
                  <a:schemeClr val="bg1"/>
                </a:solidFill>
              </a:rPr>
              <a:t>= </a:t>
            </a:r>
            <a:r>
              <a:rPr lang="en-US" altLang="zh-CN" sz="2400" dirty="0" err="1">
                <a:solidFill>
                  <a:schemeClr val="bg1"/>
                </a:solidFill>
              </a:rPr>
              <a:t>SqlSessionFactoryBuilder</a:t>
            </a:r>
            <a:r>
              <a:rPr lang="en-US" altLang="zh-CN" sz="2400" dirty="0">
                <a:solidFill>
                  <a:schemeClr val="bg1"/>
                </a:solidFill>
              </a:rPr>
              <a:t>().build(</a:t>
            </a:r>
            <a:r>
              <a:rPr lang="en-US" altLang="zh-CN" sz="2400" dirty="0" err="1">
                <a:solidFill>
                  <a:schemeClr val="bg1"/>
                </a:solidFill>
              </a:rPr>
              <a:t>cfgReader,properties</a:t>
            </a:r>
            <a:r>
              <a:rPr lang="en-US" altLang="zh-CN" sz="2400" dirty="0">
                <a:solidFill>
                  <a:schemeClr val="bg1"/>
                </a:solidFill>
              </a:rPr>
              <a:t>);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注意：加载文件的优先级：</a:t>
            </a:r>
            <a:r>
              <a:rPr lang="en-US" altLang="zh-CN" sz="2400" dirty="0">
                <a:solidFill>
                  <a:srgbClr val="7030A0"/>
                </a:solidFill>
              </a:rPr>
              <a:t>properties</a:t>
            </a:r>
            <a:r>
              <a:rPr lang="zh-CN" altLang="en-US" sz="2400" dirty="0">
                <a:solidFill>
                  <a:srgbClr val="7030A0"/>
                </a:solidFill>
              </a:rPr>
              <a:t>首先加载，其次是</a:t>
            </a:r>
            <a:r>
              <a:rPr lang="en-US" altLang="zh-CN" sz="2400" dirty="0">
                <a:solidFill>
                  <a:srgbClr val="7030A0"/>
                </a:solidFill>
              </a:rPr>
              <a:t>properties</a:t>
            </a:r>
            <a:r>
              <a:rPr lang="zh-CN" altLang="en-US" sz="2400" dirty="0">
                <a:solidFill>
                  <a:srgbClr val="7030A0"/>
                </a:solidFill>
              </a:rPr>
              <a:t>标签中的</a:t>
            </a:r>
            <a:r>
              <a:rPr lang="en-US" altLang="zh-CN" sz="2400" dirty="0">
                <a:solidFill>
                  <a:srgbClr val="7030A0"/>
                </a:solidFill>
              </a:rPr>
              <a:t>resource</a:t>
            </a:r>
            <a:r>
              <a:rPr lang="zh-CN" altLang="en-US" sz="2400" dirty="0">
                <a:solidFill>
                  <a:srgbClr val="7030A0"/>
                </a:solidFill>
              </a:rPr>
              <a:t>属性值对应文件的加载</a:t>
            </a:r>
            <a:r>
              <a:rPr lang="en-US" altLang="zh-CN" sz="2400" dirty="0">
                <a:solidFill>
                  <a:srgbClr val="7030A0"/>
                </a:solidFill>
              </a:rPr>
              <a:t>,</a:t>
            </a:r>
            <a:r>
              <a:rPr lang="zh-CN" altLang="en-US" sz="2400" dirty="0">
                <a:solidFill>
                  <a:srgbClr val="7030A0"/>
                </a:solidFill>
              </a:rPr>
              <a:t>后面会覆盖前面的，首选通过</a:t>
            </a:r>
            <a:r>
              <a:rPr lang="en-US" altLang="zh-CN" sz="2400" dirty="0">
                <a:solidFill>
                  <a:srgbClr val="7030A0"/>
                </a:solidFill>
              </a:rPr>
              <a:t>properties</a:t>
            </a:r>
            <a:r>
              <a:rPr lang="zh-CN" altLang="en-US" sz="2400" dirty="0">
                <a:solidFill>
                  <a:srgbClr val="7030A0"/>
                </a:solidFill>
              </a:rPr>
              <a:t>文件配置方式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8371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配置</a:t>
            </a:r>
            <a:r>
              <a:rPr kumimoji="1" lang="en-US" altLang="zh-CN" dirty="0"/>
              <a:t>——mybatis-confing.xml</a:t>
            </a:r>
            <a:r>
              <a:rPr kumimoji="1" lang="zh-CN" altLang="en-US" dirty="0"/>
              <a:t>配置详解</a:t>
            </a:r>
            <a:r>
              <a:rPr kumimoji="1" lang="en-US" altLang="zh-CN" dirty="0"/>
              <a:t>:</a:t>
            </a:r>
            <a:r>
              <a:rPr kumimoji="1" lang="en-US" altLang="zh-CN" dirty="0" err="1">
                <a:solidFill>
                  <a:srgbClr val="FF0000"/>
                </a:solidFill>
              </a:rPr>
              <a:t>typeAliases</a:t>
            </a:r>
            <a:r>
              <a:rPr kumimoji="1" lang="zh-CN" altLang="en-US" dirty="0">
                <a:solidFill>
                  <a:srgbClr val="FF0000"/>
                </a:solidFill>
              </a:rPr>
              <a:t>别名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2688" y="1745432"/>
            <a:ext cx="23474608" cy="11970568"/>
          </a:xfrm>
        </p:spPr>
        <p:txBody>
          <a:bodyPr/>
          <a:lstStyle/>
          <a:p>
            <a:r>
              <a:rPr lang="zh-CN" altLang="en-US" sz="2400" dirty="0"/>
              <a:t>别名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typeAliases</a:t>
            </a:r>
            <a:r>
              <a:rPr lang="en-US" altLang="zh-CN" sz="2400" dirty="0"/>
              <a:t>)</a:t>
            </a:r>
            <a:r>
              <a:rPr lang="zh-CN" altLang="en-US" sz="2400" dirty="0"/>
              <a:t>是一个指代的名称，因为我们遇到的类全限定名过长，所以我们希望用一个简短的名称去替代它，而这个名称可以在</a:t>
            </a:r>
            <a:r>
              <a:rPr lang="en-US" altLang="zh-CN" sz="2400" dirty="0" err="1"/>
              <a:t>MyBatis</a:t>
            </a:r>
            <a:r>
              <a:rPr lang="zh-CN" altLang="en-US" sz="2400" dirty="0"/>
              <a:t>上下文中使用，别名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 err="1"/>
              <a:t>myBatis</a:t>
            </a:r>
            <a:r>
              <a:rPr lang="zh-CN" altLang="en-US" sz="2400" dirty="0"/>
              <a:t>里面分为系统定义别名和自定义别名两类，在</a:t>
            </a:r>
            <a:r>
              <a:rPr lang="en-US" altLang="zh-CN" sz="2400" dirty="0" err="1"/>
              <a:t>myBatis</a:t>
            </a:r>
            <a:r>
              <a:rPr lang="zh-CN" altLang="en-US" sz="2400" dirty="0"/>
              <a:t>中别名是不区分大小写的，一个</a:t>
            </a:r>
            <a:r>
              <a:rPr lang="en-US" altLang="zh-CN" sz="2400" dirty="0" err="1"/>
              <a:t>typeAliases</a:t>
            </a:r>
            <a:r>
              <a:rPr lang="zh-CN" altLang="en-US" sz="2400" dirty="0"/>
              <a:t>的实例是在解析配置文件时生成的，然后长期保存在</a:t>
            </a:r>
            <a:endParaRPr lang="en-US" altLang="zh-CN" sz="2400" dirty="0"/>
          </a:p>
          <a:p>
            <a:r>
              <a:rPr lang="en-US" altLang="zh-CN" sz="2400" dirty="0"/>
              <a:t>Configuration</a:t>
            </a:r>
            <a:r>
              <a:rPr lang="zh-CN" altLang="en-US" sz="2400" dirty="0"/>
              <a:t>对象中。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2EAA46"/>
                </a:solidFill>
              </a:rPr>
              <a:t>系统定义别名：</a:t>
            </a:r>
            <a:endParaRPr lang="en-US" altLang="zh-CN" sz="2400" dirty="0">
              <a:solidFill>
                <a:srgbClr val="2EAA46"/>
              </a:solidFill>
            </a:endParaRP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MyBatis</a:t>
            </a:r>
            <a:r>
              <a:rPr lang="zh-CN" altLang="en-US" sz="2400" dirty="0"/>
              <a:t>系统定义了一些经常使用的类型别名，例如数值、字符串、日期和集合等，我们可以在</a:t>
            </a:r>
            <a:r>
              <a:rPr lang="en-US" altLang="zh-CN" sz="2400" dirty="0" err="1"/>
              <a:t>mybatis</a:t>
            </a:r>
            <a:r>
              <a:rPr lang="zh-CN" altLang="en-US" sz="2400" dirty="0"/>
              <a:t>中直接使用，其源码在</a:t>
            </a:r>
            <a:r>
              <a:rPr lang="en-US" altLang="zh-CN" sz="2400" dirty="0" err="1"/>
              <a:t>org.apache.ibatis.type.TypeAliasRegistry</a:t>
            </a:r>
            <a:endParaRPr lang="en-US" altLang="zh-CN" sz="2400" dirty="0"/>
          </a:p>
          <a:p>
            <a:r>
              <a:rPr lang="zh-CN" altLang="en-US" sz="2400" dirty="0"/>
              <a:t>可以看出其自定义注册的信息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     public </a:t>
            </a:r>
            <a:r>
              <a:rPr lang="en-US" altLang="zh-CN" sz="2400" dirty="0" err="1"/>
              <a:t>TypeAliasRegistry</a:t>
            </a:r>
            <a:r>
              <a:rPr lang="en-US" altLang="zh-CN" sz="2400" dirty="0"/>
              <a:t>(){</a:t>
            </a:r>
          </a:p>
          <a:p>
            <a:r>
              <a:rPr lang="en-US" altLang="zh-CN" sz="2400" dirty="0"/>
              <a:t>                    </a:t>
            </a:r>
            <a:r>
              <a:rPr lang="en-US" altLang="zh-CN" sz="2400" dirty="0" err="1"/>
              <a:t>registerAlias</a:t>
            </a:r>
            <a:r>
              <a:rPr lang="en-US" altLang="zh-CN" sz="2400" dirty="0"/>
              <a:t>(“string”,</a:t>
            </a:r>
            <a:r>
              <a:rPr lang="en-US" altLang="zh-CN" sz="2400" dirty="0" err="1"/>
              <a:t>String.class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            </a:t>
            </a:r>
            <a:r>
              <a:rPr lang="en-US" altLang="zh-CN" sz="2400" dirty="0" err="1"/>
              <a:t>registerAlias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” </a:t>
            </a:r>
            <a:r>
              <a:rPr lang="en-US" altLang="zh-CN" sz="2400" dirty="0" err="1"/>
              <a:t>Integer.class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             </a:t>
            </a:r>
            <a:r>
              <a:rPr lang="en-US" altLang="zh-CN" sz="2400" dirty="0" err="1"/>
              <a:t>registerAlias</a:t>
            </a:r>
            <a:r>
              <a:rPr lang="en-US" altLang="zh-CN" sz="2400" dirty="0"/>
              <a:t>(“integer” </a:t>
            </a:r>
            <a:r>
              <a:rPr lang="en-US" altLang="zh-CN" sz="2400" dirty="0" err="1"/>
              <a:t>Integer.class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            </a:t>
            </a:r>
            <a:r>
              <a:rPr lang="en-US" altLang="zh-CN" sz="2400" dirty="0" err="1"/>
              <a:t>registerAlias</a:t>
            </a:r>
            <a:r>
              <a:rPr lang="en-US" altLang="zh-CN" sz="2400" dirty="0"/>
              <a:t>(“_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”,</a:t>
            </a:r>
            <a:r>
              <a:rPr lang="en-US" altLang="zh-CN" sz="2400" dirty="0" err="1"/>
              <a:t>int.class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           </a:t>
            </a:r>
            <a:r>
              <a:rPr lang="en-US" altLang="zh-CN" sz="2400" dirty="0" err="1"/>
              <a:t>registerAlias</a:t>
            </a:r>
            <a:r>
              <a:rPr lang="en-US" altLang="zh-CN" sz="2400" dirty="0"/>
              <a:t>(“_integer”,</a:t>
            </a:r>
            <a:r>
              <a:rPr lang="en-US" altLang="zh-CN" sz="2400" dirty="0" err="1"/>
              <a:t>int.class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           ………….</a:t>
            </a:r>
          </a:p>
          <a:p>
            <a:r>
              <a:rPr lang="en-US" altLang="zh-CN" sz="2400" dirty="0"/>
              <a:t>        }</a:t>
            </a:r>
          </a:p>
          <a:p>
            <a:r>
              <a:rPr lang="zh-CN" altLang="en-US" sz="2400" dirty="0">
                <a:solidFill>
                  <a:srgbClr val="35B558"/>
                </a:solidFill>
              </a:rPr>
              <a:t>自定义别名：</a:t>
            </a:r>
            <a:endParaRPr lang="en-US" altLang="zh-CN" sz="2400" dirty="0">
              <a:solidFill>
                <a:srgbClr val="35B558"/>
              </a:solidFill>
            </a:endParaRPr>
          </a:p>
          <a:p>
            <a:r>
              <a:rPr lang="en-US" altLang="zh-CN" sz="2400" dirty="0"/>
              <a:t>    &lt;</a:t>
            </a:r>
            <a:r>
              <a:rPr lang="en-US" altLang="zh-CN" sz="2400" dirty="0" err="1"/>
              <a:t>typeAliases</a:t>
            </a:r>
            <a:r>
              <a:rPr lang="en-US" altLang="zh-CN" sz="2400" dirty="0"/>
              <a:t>&gt;    &lt;!—</a:t>
            </a:r>
            <a:r>
              <a:rPr lang="zh-CN" altLang="en-US" sz="2400" dirty="0"/>
              <a:t>定义别名 </a:t>
            </a:r>
            <a:r>
              <a:rPr lang="en-US" altLang="zh-CN" sz="2400" dirty="0"/>
              <a:t>--&gt;</a:t>
            </a:r>
          </a:p>
          <a:p>
            <a:r>
              <a:rPr lang="en-US" altLang="zh-CN" sz="2400" dirty="0"/>
              <a:t>       &lt;</a:t>
            </a:r>
            <a:r>
              <a:rPr lang="en-US" altLang="zh-CN" sz="2400" dirty="0" err="1"/>
              <a:t>typeAlias</a:t>
            </a:r>
            <a:r>
              <a:rPr lang="en-US" altLang="zh-CN" sz="2400" dirty="0"/>
              <a:t>    alias=“role” type=“</a:t>
            </a:r>
            <a:r>
              <a:rPr lang="en-US" altLang="zh-CN" sz="2400" dirty="0" err="1"/>
              <a:t>com.njitxt.mybatis.entity.Role</a:t>
            </a:r>
            <a:r>
              <a:rPr lang="en-US" altLang="zh-CN" sz="2400" dirty="0"/>
              <a:t>” /&gt;</a:t>
            </a:r>
          </a:p>
          <a:p>
            <a:r>
              <a:rPr lang="en-US" altLang="zh-CN" sz="2400" dirty="0"/>
              <a:t>    &lt;/</a:t>
            </a:r>
            <a:r>
              <a:rPr lang="en-US" altLang="zh-CN" sz="2400" dirty="0" err="1"/>
              <a:t>typeAliases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&lt;!-- </a:t>
            </a:r>
            <a:r>
              <a:rPr lang="zh-CN" altLang="en-US" sz="2400" dirty="0"/>
              <a:t>通过自动扫描包自定义别名  </a:t>
            </a:r>
            <a:r>
              <a:rPr lang="en-US" altLang="zh-CN" sz="2400" dirty="0">
                <a:sym typeface="Wingdings" panose="05000000000000000000" pitchFamily="2" charset="2"/>
              </a:rPr>
              <a:t> ,</a:t>
            </a:r>
            <a:r>
              <a:rPr lang="zh-CN" altLang="en-US" sz="2400" dirty="0">
                <a:sym typeface="Wingdings" panose="05000000000000000000" pitchFamily="2" charset="2"/>
              </a:rPr>
              <a:t>我们需要在自定义类上使用注解</a:t>
            </a:r>
            <a:r>
              <a:rPr lang="en-US" altLang="zh-CN" sz="2400" dirty="0">
                <a:sym typeface="Wingdings" panose="05000000000000000000" pitchFamily="2" charset="2"/>
              </a:rPr>
              <a:t>@Alias -- &gt;</a:t>
            </a:r>
          </a:p>
          <a:p>
            <a:r>
              <a:rPr lang="en-US" altLang="zh-CN" sz="2400" dirty="0">
                <a:sym typeface="Wingdings" panose="05000000000000000000" pitchFamily="2" charset="2"/>
              </a:rPr>
              <a:t>   &lt;</a:t>
            </a:r>
            <a:r>
              <a:rPr lang="en-US" altLang="zh-CN" sz="2400" dirty="0" err="1">
                <a:sym typeface="Wingdings" panose="05000000000000000000" pitchFamily="2" charset="2"/>
              </a:rPr>
              <a:t>typeAliases</a:t>
            </a:r>
            <a:r>
              <a:rPr lang="en-US" altLang="zh-CN" sz="2400" dirty="0">
                <a:sym typeface="Wingdings" panose="05000000000000000000" pitchFamily="2" charset="2"/>
              </a:rPr>
              <a:t>&gt;                                                                                                                     @Alias(“role”)</a:t>
            </a:r>
          </a:p>
          <a:p>
            <a:r>
              <a:rPr lang="en-US" altLang="zh-CN" sz="2400" dirty="0">
                <a:sym typeface="Wingdings" panose="05000000000000000000" pitchFamily="2" charset="2"/>
              </a:rPr>
              <a:t>       &lt;package    name=“</a:t>
            </a:r>
            <a:r>
              <a:rPr lang="en-US" altLang="zh-CN" sz="2400" dirty="0" err="1">
                <a:sym typeface="Wingdings" panose="05000000000000000000" pitchFamily="2" charset="2"/>
              </a:rPr>
              <a:t>com.njitxt.mybatis.entiry</a:t>
            </a:r>
            <a:r>
              <a:rPr lang="en-US" altLang="zh-CN" sz="2400" dirty="0">
                <a:sym typeface="Wingdings" panose="05000000000000000000" pitchFamily="2" charset="2"/>
              </a:rPr>
              <a:t>” /&gt;                                                     public class Role{</a:t>
            </a:r>
          </a:p>
          <a:p>
            <a:r>
              <a:rPr lang="en-US" altLang="zh-CN" sz="2400" dirty="0">
                <a:sym typeface="Wingdings" panose="05000000000000000000" pitchFamily="2" charset="2"/>
              </a:rPr>
              <a:t>       &lt;package   name=“com.njitxt.mybatis.chapter3.po” /&gt;                                                  //some code  </a:t>
            </a:r>
          </a:p>
          <a:p>
            <a:r>
              <a:rPr lang="en-US" altLang="zh-CN" sz="2400" dirty="0">
                <a:sym typeface="Wingdings" panose="05000000000000000000" pitchFamily="2" charset="2"/>
              </a:rPr>
              <a:t>  &lt;/</a:t>
            </a:r>
            <a:r>
              <a:rPr lang="en-US" altLang="zh-CN" sz="2400" dirty="0" err="1">
                <a:sym typeface="Wingdings" panose="05000000000000000000" pitchFamily="2" charset="2"/>
              </a:rPr>
              <a:t>typeAliases</a:t>
            </a:r>
            <a:r>
              <a:rPr lang="en-US" altLang="zh-CN" sz="2400" dirty="0">
                <a:sym typeface="Wingdings" panose="05000000000000000000" pitchFamily="2" charset="2"/>
              </a:rPr>
              <a:t>&gt;                                                                                                                    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309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配置</a:t>
            </a:r>
            <a:r>
              <a:rPr kumimoji="1" lang="en-US" altLang="zh-CN" dirty="0"/>
              <a:t>——mybatis-confing.xml</a:t>
            </a:r>
            <a:r>
              <a:rPr kumimoji="1" lang="zh-CN" altLang="en-US" dirty="0"/>
              <a:t>配置详解</a:t>
            </a:r>
            <a:r>
              <a:rPr kumimoji="1" lang="en-US" altLang="zh-CN" dirty="0"/>
              <a:t>:</a:t>
            </a:r>
            <a:r>
              <a:rPr kumimoji="1" lang="en-US" altLang="zh-CN" dirty="0" err="1">
                <a:solidFill>
                  <a:srgbClr val="FF0000"/>
                </a:solidFill>
              </a:rPr>
              <a:t>typeHandlers</a:t>
            </a:r>
            <a:r>
              <a:rPr kumimoji="1" lang="zh-CN" altLang="en-US" dirty="0">
                <a:solidFill>
                  <a:srgbClr val="FF0000"/>
                </a:solidFill>
              </a:rPr>
              <a:t>类型处理器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033464"/>
            <a:ext cx="22201200" cy="10627736"/>
          </a:xfrm>
        </p:spPr>
        <p:txBody>
          <a:bodyPr/>
          <a:lstStyle/>
          <a:p>
            <a:r>
              <a:rPr lang="en-US" altLang="zh-CN" sz="2400" dirty="0" err="1"/>
              <a:t>MyBatis</a:t>
            </a:r>
            <a:r>
              <a:rPr lang="zh-CN" altLang="en-US" sz="2400" dirty="0"/>
              <a:t>在预处理语句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PreparedStatement</a:t>
            </a:r>
            <a:r>
              <a:rPr lang="en-US" altLang="zh-CN" sz="2400" dirty="0"/>
              <a:t>)</a:t>
            </a:r>
            <a:r>
              <a:rPr lang="zh-CN" altLang="en-US" sz="2400" dirty="0"/>
              <a:t>中设置一个参数时，或者从结果集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ResuletSet</a:t>
            </a:r>
            <a:r>
              <a:rPr lang="zh-CN" altLang="en-US" sz="2400" dirty="0"/>
              <a:t>）中取出一个值时，都会用注册了的</a:t>
            </a:r>
            <a:r>
              <a:rPr lang="en-US" altLang="zh-CN" sz="2400" dirty="0" err="1"/>
              <a:t>typeHandler</a:t>
            </a:r>
            <a:r>
              <a:rPr lang="zh-CN" altLang="en-US" sz="2400" dirty="0"/>
              <a:t>进行处理</a:t>
            </a:r>
            <a:r>
              <a:rPr lang="en-US" altLang="zh-CN" sz="2400" dirty="0"/>
              <a:t>(</a:t>
            </a:r>
            <a:r>
              <a:rPr lang="zh-CN" altLang="en-US" sz="2400" dirty="0"/>
              <a:t>可以参</a:t>
            </a:r>
            <a:endParaRPr lang="en-US" altLang="zh-CN" sz="2400" dirty="0"/>
          </a:p>
          <a:p>
            <a:r>
              <a:rPr lang="zh-CN" altLang="en-US" sz="2400" dirty="0"/>
              <a:t>考</a:t>
            </a:r>
            <a:r>
              <a:rPr lang="en-US" altLang="zh-CN" sz="2400" dirty="0" err="1"/>
              <a:t>org.apache.ibatis.type.TypeHanderRegistry</a:t>
            </a:r>
            <a:r>
              <a:rPr lang="en-US" altLang="zh-CN" sz="2400" dirty="0"/>
              <a:t>),</a:t>
            </a:r>
            <a:r>
              <a:rPr lang="en-US" altLang="zh-CN" sz="2400" dirty="0" err="1"/>
              <a:t>typeHandler</a:t>
            </a:r>
            <a:r>
              <a:rPr lang="zh-CN" altLang="en-US" sz="2400" dirty="0"/>
              <a:t>和别名一样分为系统和用户自定义两种，一般来说，使用</a:t>
            </a:r>
            <a:r>
              <a:rPr lang="en-US" altLang="zh-CN" sz="2400" dirty="0" err="1"/>
              <a:t>mybatis</a:t>
            </a:r>
            <a:r>
              <a:rPr lang="zh-CN" altLang="en-US" sz="2400" dirty="0"/>
              <a:t>系统定义就可以实现大部分的功能</a:t>
            </a:r>
            <a:endParaRPr lang="en-US" altLang="zh-CN" sz="2400" dirty="0"/>
          </a:p>
          <a:p>
            <a:r>
              <a:rPr lang="zh-CN" altLang="en-US" sz="2400" dirty="0"/>
              <a:t>，如果使用用户自定义的</a:t>
            </a:r>
            <a:r>
              <a:rPr lang="en-US" altLang="zh-CN" sz="2400" dirty="0" err="1"/>
              <a:t>typeHandler</a:t>
            </a:r>
            <a:r>
              <a:rPr lang="zh-CN" altLang="en-US" sz="2400" dirty="0"/>
              <a:t>，我们务必在处理的时候小心谨慎，以避免出现不必要的错误。</a:t>
            </a:r>
            <a:r>
              <a:rPr lang="en-US" altLang="zh-CN" sz="2400" dirty="0" err="1"/>
              <a:t>typeHandler</a:t>
            </a:r>
            <a:r>
              <a:rPr lang="zh-CN" altLang="en-US" sz="2400" dirty="0"/>
              <a:t>常用的配置为</a:t>
            </a:r>
            <a:r>
              <a:rPr lang="en-US" altLang="zh-CN" sz="2400" dirty="0"/>
              <a:t>Java</a:t>
            </a:r>
            <a:r>
              <a:rPr lang="zh-CN" altLang="en-US" sz="2400" dirty="0"/>
              <a:t>类型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javaType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JDBC</a:t>
            </a:r>
            <a:r>
              <a:rPr lang="zh-CN" altLang="en-US" sz="2400" dirty="0"/>
              <a:t>类</a:t>
            </a:r>
            <a:endParaRPr lang="en-US" altLang="zh-CN" sz="2400" dirty="0"/>
          </a:p>
          <a:p>
            <a:r>
              <a:rPr lang="zh-CN" altLang="en-US" sz="2400" dirty="0"/>
              <a:t>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javaType</a:t>
            </a:r>
            <a:r>
              <a:rPr lang="en-US" altLang="zh-CN" sz="2400" dirty="0"/>
              <a:t>),</a:t>
            </a:r>
            <a:r>
              <a:rPr lang="en-US" altLang="zh-CN" sz="2400" dirty="0" err="1"/>
              <a:t>typeHandler</a:t>
            </a:r>
            <a:r>
              <a:rPr lang="zh-CN" altLang="en-US" sz="2400" dirty="0"/>
              <a:t>的作用就是将参数从</a:t>
            </a:r>
            <a:r>
              <a:rPr lang="en-US" altLang="zh-CN" sz="2400" dirty="0" err="1"/>
              <a:t>javaType</a:t>
            </a:r>
            <a:r>
              <a:rPr lang="zh-CN" altLang="en-US" sz="2400" dirty="0"/>
              <a:t>转化为</a:t>
            </a:r>
            <a:r>
              <a:rPr lang="en-US" altLang="zh-CN" sz="2400" dirty="0" err="1"/>
              <a:t>jdbcType</a:t>
            </a:r>
            <a:r>
              <a:rPr lang="zh-CN" altLang="en-US" sz="2400" dirty="0"/>
              <a:t>，或者从数据库取出结果时把</a:t>
            </a:r>
            <a:r>
              <a:rPr lang="en-US" altLang="zh-CN" sz="2400" dirty="0" err="1"/>
              <a:t>jdbcType</a:t>
            </a:r>
            <a:r>
              <a:rPr lang="zh-CN" altLang="en-US" sz="2400" dirty="0"/>
              <a:t>转化为</a:t>
            </a:r>
            <a:r>
              <a:rPr lang="en-US" altLang="zh-CN" sz="2400" dirty="0" err="1"/>
              <a:t>javaType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>
                <a:solidFill>
                  <a:srgbClr val="2EAA46"/>
                </a:solidFill>
              </a:rPr>
              <a:t>系统定义的</a:t>
            </a:r>
            <a:r>
              <a:rPr lang="en-US" altLang="zh-CN" sz="2400" dirty="0" err="1">
                <a:solidFill>
                  <a:srgbClr val="2EAA46"/>
                </a:solidFill>
              </a:rPr>
              <a:t>typeHandler</a:t>
            </a:r>
            <a:r>
              <a:rPr lang="en-US" altLang="zh-CN" sz="2400" dirty="0">
                <a:solidFill>
                  <a:srgbClr val="2EAA46"/>
                </a:solidFill>
              </a:rPr>
              <a:t>:</a:t>
            </a:r>
          </a:p>
          <a:p>
            <a:r>
              <a:rPr lang="en-US" altLang="zh-CN" sz="2400" b="1" dirty="0"/>
              <a:t>public </a:t>
            </a:r>
            <a:r>
              <a:rPr lang="en-US" altLang="zh-CN" sz="2400" b="1" dirty="0" err="1"/>
              <a:t>TypeHandlerRegistry</a:t>
            </a:r>
            <a:r>
              <a:rPr lang="en-US" altLang="zh-CN" sz="2400" b="1" dirty="0"/>
              <a:t>() {</a:t>
            </a:r>
          </a:p>
          <a:p>
            <a:r>
              <a:rPr lang="en-US" altLang="zh-CN" sz="2400" dirty="0"/>
              <a:t>    register(</a:t>
            </a:r>
            <a:r>
              <a:rPr lang="en-US" altLang="zh-CN" sz="2400" dirty="0" err="1"/>
              <a:t>Boolean.</a:t>
            </a:r>
            <a:r>
              <a:rPr lang="en-US" altLang="zh-CN" sz="2400" b="1" dirty="0" err="1"/>
              <a:t>class</a:t>
            </a:r>
            <a:r>
              <a:rPr lang="en-US" altLang="zh-CN" sz="2400" b="1" dirty="0"/>
              <a:t>, new </a:t>
            </a:r>
            <a:r>
              <a:rPr lang="en-US" altLang="zh-CN" sz="2400" b="1" dirty="0" err="1"/>
              <a:t>BooleanTypeHandler</a:t>
            </a:r>
            <a:r>
              <a:rPr lang="en-US" altLang="zh-CN" sz="2400" b="1" dirty="0"/>
              <a:t>());</a:t>
            </a:r>
          </a:p>
          <a:p>
            <a:r>
              <a:rPr lang="en-US" altLang="zh-CN" sz="2400" dirty="0"/>
              <a:t>    register(</a:t>
            </a:r>
            <a:r>
              <a:rPr lang="en-US" altLang="zh-CN" sz="2400" b="1" dirty="0" err="1"/>
              <a:t>boolean.class</a:t>
            </a:r>
            <a:r>
              <a:rPr lang="en-US" altLang="zh-CN" sz="2400" b="1" dirty="0"/>
              <a:t>, new </a:t>
            </a:r>
            <a:r>
              <a:rPr lang="en-US" altLang="zh-CN" sz="2400" b="1" dirty="0" err="1"/>
              <a:t>BooleanTypeHandler</a:t>
            </a:r>
            <a:r>
              <a:rPr lang="en-US" altLang="zh-CN" sz="2400" b="1" dirty="0"/>
              <a:t>());</a:t>
            </a:r>
          </a:p>
          <a:p>
            <a:r>
              <a:rPr lang="en-US" altLang="zh-CN" sz="2400" dirty="0"/>
              <a:t>    register(</a:t>
            </a:r>
            <a:r>
              <a:rPr lang="en-US" altLang="zh-CN" sz="2400" dirty="0" err="1"/>
              <a:t>JdbcType.</a:t>
            </a:r>
            <a:r>
              <a:rPr lang="en-US" altLang="zh-CN" sz="2400" i="1" dirty="0" err="1"/>
              <a:t>BOOLEAN</a:t>
            </a:r>
            <a:r>
              <a:rPr lang="en-US" altLang="zh-CN" sz="2400" i="1" dirty="0"/>
              <a:t>, </a:t>
            </a:r>
            <a:r>
              <a:rPr lang="en-US" altLang="zh-CN" sz="2400" b="1" i="1" dirty="0"/>
              <a:t>new </a:t>
            </a:r>
            <a:r>
              <a:rPr lang="en-US" altLang="zh-CN" sz="2400" b="1" i="1" dirty="0" err="1"/>
              <a:t>BooleanTypeHandler</a:t>
            </a:r>
            <a:r>
              <a:rPr lang="en-US" altLang="zh-CN" sz="2400" b="1" i="1" dirty="0"/>
              <a:t>());</a:t>
            </a:r>
          </a:p>
          <a:p>
            <a:r>
              <a:rPr lang="en-US" altLang="zh-CN" sz="2400" dirty="0"/>
              <a:t>    register(</a:t>
            </a:r>
            <a:r>
              <a:rPr lang="en-US" altLang="zh-CN" sz="2400" dirty="0" err="1"/>
              <a:t>JdbcType.</a:t>
            </a:r>
            <a:r>
              <a:rPr lang="en-US" altLang="zh-CN" sz="2400" i="1" dirty="0" err="1"/>
              <a:t>BIT</a:t>
            </a:r>
            <a:r>
              <a:rPr lang="en-US" altLang="zh-CN" sz="2400" i="1" dirty="0"/>
              <a:t>, </a:t>
            </a:r>
            <a:r>
              <a:rPr lang="en-US" altLang="zh-CN" sz="2400" b="1" i="1" dirty="0"/>
              <a:t>new </a:t>
            </a:r>
            <a:r>
              <a:rPr lang="en-US" altLang="zh-CN" sz="2400" b="1" i="1" dirty="0" err="1"/>
              <a:t>BooleanTypeHandler</a:t>
            </a:r>
            <a:r>
              <a:rPr lang="en-US" altLang="zh-CN" sz="2400" b="1" i="1" dirty="0"/>
              <a:t>());</a:t>
            </a:r>
            <a:endParaRPr lang="en-US" altLang="zh-CN" sz="2400" dirty="0"/>
          </a:p>
          <a:p>
            <a:r>
              <a:rPr lang="en-US" altLang="zh-CN" sz="2400" dirty="0"/>
              <a:t>  …………..</a:t>
            </a:r>
          </a:p>
          <a:p>
            <a:r>
              <a:rPr lang="zh-CN" altLang="en-US" sz="2400" dirty="0"/>
              <a:t>自定义的</a:t>
            </a:r>
            <a:r>
              <a:rPr lang="en-US" altLang="zh-CN" sz="2400" dirty="0" err="1"/>
              <a:t>typeHandler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36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MyBatis</a:t>
            </a:r>
            <a:r>
              <a:rPr kumimoji="1" lang="zh-CN" altLang="en-US" dirty="0"/>
              <a:t>技术实战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课程概要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800" indent="-1143000" algn="l">
              <a:buFont typeface="Wingdings" panose="05000000000000000000" pitchFamily="2" charset="2"/>
              <a:buChar char="l"/>
            </a:pPr>
            <a:endParaRPr kumimoji="1" lang="en-US" altLang="zh-CN" sz="3600" dirty="0"/>
          </a:p>
          <a:p>
            <a:pPr marL="1333800" indent="-1143000" algn="l">
              <a:buFont typeface="Wingdings" panose="05000000000000000000" pitchFamily="2" charset="2"/>
              <a:buChar char="l"/>
            </a:pPr>
            <a:endParaRPr kumimoji="1" lang="en-US" altLang="zh-CN" sz="3600" dirty="0"/>
          </a:p>
          <a:p>
            <a:pPr marL="1333800" indent="-1143000" algn="l">
              <a:buFont typeface="Wingdings" panose="05000000000000000000" pitchFamily="2" charset="2"/>
              <a:buChar char="l"/>
            </a:pPr>
            <a:endParaRPr kumimoji="1" lang="en-US" altLang="zh-CN" sz="3600" dirty="0"/>
          </a:p>
          <a:p>
            <a:pPr marL="1333800" indent="-1143000" algn="l">
              <a:buFont typeface="Wingdings" panose="05000000000000000000" pitchFamily="2" charset="2"/>
              <a:buChar char="l"/>
            </a:pPr>
            <a:r>
              <a:rPr kumimoji="1" lang="en-US" altLang="zh-CN" sz="3600" dirty="0" err="1"/>
              <a:t>MyBatis</a:t>
            </a:r>
            <a:r>
              <a:rPr kumimoji="1" lang="zh-CN" altLang="en-US" sz="3600" dirty="0"/>
              <a:t>技术介绍</a:t>
            </a:r>
            <a:endParaRPr kumimoji="1" lang="en-US" altLang="zh-CN" sz="3600" dirty="0"/>
          </a:p>
          <a:p>
            <a:pPr marL="1333800" indent="-1143000" algn="l">
              <a:buFont typeface="Wingdings" panose="05000000000000000000" pitchFamily="2" charset="2"/>
              <a:buChar char="l"/>
            </a:pPr>
            <a:r>
              <a:rPr kumimoji="1" lang="en-US" altLang="zh-CN" sz="3600" dirty="0" err="1"/>
              <a:t>MyBatis</a:t>
            </a:r>
            <a:r>
              <a:rPr kumimoji="1" lang="zh-CN" altLang="en-US" sz="3600" dirty="0"/>
              <a:t>入门</a:t>
            </a:r>
            <a:endParaRPr kumimoji="1" lang="en-US" altLang="zh-CN" sz="3600" dirty="0"/>
          </a:p>
          <a:p>
            <a:pPr marL="1333800" indent="-1143000" algn="l">
              <a:buFont typeface="Wingdings" panose="05000000000000000000" pitchFamily="2" charset="2"/>
              <a:buChar char="l"/>
            </a:pPr>
            <a:r>
              <a:rPr kumimoji="1" lang="en-US" altLang="zh-CN" sz="3600" dirty="0"/>
              <a:t>mybatis-confing.xml</a:t>
            </a:r>
            <a:r>
              <a:rPr kumimoji="1" lang="zh-CN" altLang="en-US" sz="3600" dirty="0"/>
              <a:t>配置详解</a:t>
            </a:r>
            <a:endParaRPr kumimoji="1" lang="en-US" altLang="zh-CN" sz="3600" dirty="0"/>
          </a:p>
          <a:p>
            <a:pPr marL="1333800" indent="-1143000" algn="l">
              <a:buFont typeface="Wingdings" panose="05000000000000000000" pitchFamily="2" charset="2"/>
              <a:buChar char="l"/>
            </a:pPr>
            <a:r>
              <a:rPr kumimoji="1" lang="zh-CN" altLang="en-US" sz="3600" dirty="0"/>
              <a:t>映射器</a:t>
            </a:r>
            <a:r>
              <a:rPr kumimoji="1" lang="en-US" altLang="zh-CN" sz="3600" dirty="0"/>
              <a:t>mapper.xml</a:t>
            </a:r>
            <a:r>
              <a:rPr kumimoji="1" lang="zh-CN" altLang="en-US" sz="3600" dirty="0"/>
              <a:t>配置详解</a:t>
            </a:r>
            <a:endParaRPr kumimoji="1" lang="en-US" altLang="zh-CN" sz="3600" dirty="0"/>
          </a:p>
          <a:p>
            <a:pPr marL="1333800" indent="-1143000" algn="l">
              <a:buFont typeface="Wingdings" panose="05000000000000000000" pitchFamily="2" charset="2"/>
              <a:buChar char="l"/>
            </a:pPr>
            <a:r>
              <a:rPr kumimoji="1" lang="zh-CN" altLang="en-US" sz="3600" dirty="0"/>
              <a:t>动态</a:t>
            </a:r>
            <a:r>
              <a:rPr kumimoji="1" lang="en-US" altLang="zh-CN" sz="3600" dirty="0"/>
              <a:t>SQL</a:t>
            </a:r>
          </a:p>
          <a:p>
            <a:pPr marL="1333800" indent="-1143000" algn="l">
              <a:buFont typeface="Wingdings" panose="05000000000000000000" pitchFamily="2" charset="2"/>
              <a:buChar char="l"/>
            </a:pPr>
            <a:r>
              <a:rPr kumimoji="1" lang="en-US" altLang="zh-CN" sz="3600" dirty="0" err="1"/>
              <a:t>MyBatis</a:t>
            </a:r>
            <a:r>
              <a:rPr kumimoji="1" lang="zh-CN" altLang="en-US" sz="3600" dirty="0"/>
              <a:t>运行原理解析与插件开发介绍</a:t>
            </a:r>
            <a:endParaRPr kumimoji="1" lang="en-US" altLang="zh-CN" sz="3600" dirty="0"/>
          </a:p>
          <a:p>
            <a:pPr marL="1333800" indent="-1143000" algn="l">
              <a:buFont typeface="Wingdings" panose="05000000000000000000" pitchFamily="2" charset="2"/>
              <a:buChar char="l"/>
            </a:pPr>
            <a:r>
              <a:rPr kumimoji="1" lang="en-US" altLang="zh-CN" sz="3600" dirty="0" err="1"/>
              <a:t>MyBatis</a:t>
            </a:r>
            <a:r>
              <a:rPr kumimoji="1" lang="en-US" altLang="zh-CN" sz="3600" dirty="0"/>
              <a:t>-Spring</a:t>
            </a:r>
            <a:r>
              <a:rPr kumimoji="1" lang="zh-CN" altLang="en-US" sz="3600" dirty="0"/>
              <a:t>应用与开发</a:t>
            </a:r>
            <a:endParaRPr kumimoji="1" lang="en-US" altLang="zh-CN" sz="3600" dirty="0"/>
          </a:p>
          <a:p>
            <a:pPr marL="1333800" indent="-1143000" algn="l">
              <a:buFont typeface="Wingdings" panose="05000000000000000000" pitchFamily="2" charset="2"/>
              <a:buChar char="l"/>
            </a:pPr>
            <a:r>
              <a:rPr kumimoji="1" lang="zh-CN" altLang="en-US" sz="3600" dirty="0"/>
              <a:t>应用实战</a:t>
            </a:r>
            <a:endParaRPr kumimoji="1" lang="en-US" altLang="zh-CN" sz="3600" dirty="0"/>
          </a:p>
          <a:p>
            <a:pPr marL="1333800" indent="-1143000" algn="l">
              <a:buFont typeface="Wingdings" panose="05000000000000000000" pitchFamily="2" charset="2"/>
              <a:buChar char="l"/>
            </a:pPr>
            <a:endParaRPr kumimoji="1" lang="en-US" altLang="zh-CN" dirty="0"/>
          </a:p>
          <a:p>
            <a:pPr marL="1333800" indent="-1143000" algn="l">
              <a:buFont typeface="Wingdings" panose="05000000000000000000" pitchFamily="2" charset="2"/>
              <a:buChar char="l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4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映射器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映射器的主要元素：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72015"/>
              </p:ext>
            </p:extLst>
          </p:nvPr>
        </p:nvGraphicFramePr>
        <p:xfrm>
          <a:off x="238672" y="1673424"/>
          <a:ext cx="23402602" cy="12478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574"/>
                <a:gridCol w="9533209"/>
                <a:gridCol w="10437819"/>
              </a:tblGrid>
              <a:tr h="1232137">
                <a:tc>
                  <a:txBody>
                    <a:bodyPr/>
                    <a:lstStyle/>
                    <a:p>
                      <a:r>
                        <a:rPr lang="zh-CN" altLang="en-US" sz="5400" dirty="0" smtClean="0"/>
                        <a:t>元素名称</a:t>
                      </a:r>
                      <a:endParaRPr lang="zh-CN" altLang="en-US" sz="5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5400" dirty="0" smtClean="0"/>
                        <a:t>描述</a:t>
                      </a:r>
                      <a:endParaRPr lang="zh-CN" altLang="en-US" sz="5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5400" dirty="0" smtClean="0"/>
                        <a:t>备注</a:t>
                      </a:r>
                      <a:endParaRPr lang="zh-CN" altLang="en-US" sz="5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232137">
                <a:tc>
                  <a:txBody>
                    <a:bodyPr/>
                    <a:lstStyle/>
                    <a:p>
                      <a:r>
                        <a:rPr lang="en-US" altLang="zh-CN" sz="4000" baseline="0" dirty="0" smtClean="0"/>
                        <a:t>select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查询语句，最常用、最复杂的元素之一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可以自定义参数，返回结果集等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232137">
                <a:tc>
                  <a:txBody>
                    <a:bodyPr/>
                    <a:lstStyle/>
                    <a:p>
                      <a:r>
                        <a:rPr lang="en-US" altLang="zh-CN" sz="4000" baseline="0" dirty="0" smtClean="0"/>
                        <a:t>insert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插入语句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执行后返回一个整数，代表插入的条数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232137">
                <a:tc>
                  <a:txBody>
                    <a:bodyPr/>
                    <a:lstStyle/>
                    <a:p>
                      <a:r>
                        <a:rPr lang="en-US" altLang="zh-CN" sz="4000" baseline="0" dirty="0" smtClean="0"/>
                        <a:t>update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更新语句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执行后返回一个整数，代表更新的条数 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232137">
                <a:tc>
                  <a:txBody>
                    <a:bodyPr/>
                    <a:lstStyle/>
                    <a:p>
                      <a:r>
                        <a:rPr lang="en-US" altLang="zh-CN" sz="4000" baseline="0" dirty="0" smtClean="0"/>
                        <a:t>delete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删除语句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执行后返回一个整数 ，代表山茶花的条数 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232137">
                <a:tc>
                  <a:txBody>
                    <a:bodyPr/>
                    <a:lstStyle/>
                    <a:p>
                      <a:r>
                        <a:rPr lang="en-US" altLang="zh-CN" sz="4000" baseline="0" dirty="0" err="1" smtClean="0"/>
                        <a:t>resultMap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用来描述从数据库结果集中来加载对象，它是最复杂、最强大的元素 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它将提供映射规则 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232137">
                <a:tc>
                  <a:txBody>
                    <a:bodyPr/>
                    <a:lstStyle/>
                    <a:p>
                      <a:r>
                        <a:rPr lang="en-US" altLang="zh-CN" sz="4000" baseline="0" dirty="0" err="1" smtClean="0"/>
                        <a:t>sql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>
                          <a:solidFill>
                            <a:srgbClr val="F9F9F9"/>
                          </a:solidFill>
                        </a:rPr>
                        <a:t>容许定义一部分的</a:t>
                      </a:r>
                      <a:r>
                        <a:rPr lang="en-US" altLang="zh-CN" sz="4000" baseline="0" dirty="0" smtClean="0">
                          <a:solidFill>
                            <a:srgbClr val="F9F9F9"/>
                          </a:solidFill>
                        </a:rPr>
                        <a:t>SQL</a:t>
                      </a:r>
                      <a:r>
                        <a:rPr lang="zh-CN" altLang="en-US" sz="4000" baseline="0" dirty="0" smtClean="0">
                          <a:solidFill>
                            <a:srgbClr val="F9F9F9"/>
                          </a:solidFill>
                        </a:rPr>
                        <a:t>，然后在各个地方引用它 </a:t>
                      </a:r>
                      <a:endParaRPr lang="zh-CN" altLang="en-US" sz="4000" baseline="0" dirty="0">
                        <a:solidFill>
                          <a:srgbClr val="F9F9F9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例如：一张表的列名，我们可以一次定义，在多个</a:t>
                      </a:r>
                      <a:r>
                        <a:rPr lang="en-US" altLang="zh-CN" sz="4000" baseline="0" dirty="0" smtClean="0"/>
                        <a:t>SQL</a:t>
                      </a:r>
                      <a:r>
                        <a:rPr lang="zh-CN" altLang="en-US" sz="4000" baseline="0" dirty="0" smtClean="0"/>
                        <a:t>语句中使用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232137">
                <a:tc>
                  <a:txBody>
                    <a:bodyPr/>
                    <a:lstStyle/>
                    <a:p>
                      <a:r>
                        <a:rPr lang="en-US" altLang="zh-CN" sz="4000" baseline="0" dirty="0" err="1" smtClean="0"/>
                        <a:t>parameterMap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定义参数映射关系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即将被删除的原素，不建议大家使用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232137">
                <a:tc>
                  <a:txBody>
                    <a:bodyPr/>
                    <a:lstStyle/>
                    <a:p>
                      <a:r>
                        <a:rPr lang="en-US" altLang="zh-CN" sz="4000" baseline="0" dirty="0" smtClean="0"/>
                        <a:t>cache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给定明明空间的缓存配置 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000" baseline="0" dirty="0" smtClean="0"/>
                        <a:t>--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232137">
                <a:tc>
                  <a:txBody>
                    <a:bodyPr/>
                    <a:lstStyle/>
                    <a:p>
                      <a:r>
                        <a:rPr lang="en-US" altLang="zh-CN" sz="4000" baseline="0" dirty="0" smtClean="0"/>
                        <a:t>Cache-ref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/>
                        <a:t>其他命名空间缓存配置的引用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000" baseline="0" dirty="0" smtClean="0"/>
                        <a:t>--</a:t>
                      </a:r>
                      <a:endParaRPr lang="zh-CN" altLang="en-US" sz="4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91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映射器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单表操作：插入操作</a:t>
            </a:r>
            <a:r>
              <a:rPr lang="en-US" altLang="zh-CN" dirty="0" smtClean="0"/>
              <a:t>insert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52201"/>
              </p:ext>
            </p:extLst>
          </p:nvPr>
        </p:nvGraphicFramePr>
        <p:xfrm>
          <a:off x="880" y="1549392"/>
          <a:ext cx="24217336" cy="794207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58952"/>
                <a:gridCol w="13321480"/>
                <a:gridCol w="8136904"/>
              </a:tblGrid>
              <a:tr h="71407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属性名称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0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它和</a:t>
                      </a:r>
                      <a:r>
                        <a:rPr lang="en-US" altLang="zh-CN" dirty="0" smtClean="0"/>
                        <a:t>mapper</a:t>
                      </a:r>
                      <a:r>
                        <a:rPr lang="zh-CN" altLang="en-US" dirty="0" smtClean="0"/>
                        <a:t>的命名空间组合起来是唯一的，作为唯一标识提供给</a:t>
                      </a:r>
                      <a:r>
                        <a:rPr lang="en-US" altLang="zh-CN" dirty="0" err="1" smtClean="0"/>
                        <a:t>mybatis</a:t>
                      </a:r>
                      <a:r>
                        <a:rPr lang="zh-CN" altLang="en-US" dirty="0" smtClean="0"/>
                        <a:t>调用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如不唯一，</a:t>
                      </a:r>
                      <a:r>
                        <a:rPr lang="en-US" altLang="zh-CN" dirty="0" err="1" smtClean="0"/>
                        <a:t>mybatis</a:t>
                      </a:r>
                      <a:r>
                        <a:rPr lang="zh-CN" altLang="en-US" dirty="0" smtClean="0"/>
                        <a:t>将抛出异常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07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parameterType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你可以给出类的全命名，也可以是一个别名，但使用别名必须是</a:t>
                      </a:r>
                      <a:r>
                        <a:rPr lang="en-US" altLang="zh-CN" dirty="0" err="1" smtClean="0"/>
                        <a:t>mybatis</a:t>
                      </a:r>
                      <a:r>
                        <a:rPr lang="zh-CN" altLang="en-US" dirty="0" smtClean="0"/>
                        <a:t>内部定义或者自定义的别名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我们可以选择</a:t>
                      </a:r>
                      <a:r>
                        <a:rPr lang="en-US" altLang="zh-CN" dirty="0" smtClean="0"/>
                        <a:t>JavaBean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Map</a:t>
                      </a:r>
                      <a:r>
                        <a:rPr lang="zh-CN" altLang="en-US" dirty="0" smtClean="0"/>
                        <a:t>等参数类型传递给</a:t>
                      </a:r>
                      <a:r>
                        <a:rPr lang="en-US" altLang="zh-CN" dirty="0" smtClean="0"/>
                        <a:t>SQL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07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parameterMap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即将被废弃的元素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07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flushCache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它的作用是在调用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后，是否要求</a:t>
                      </a:r>
                      <a:r>
                        <a:rPr lang="en-US" altLang="zh-CN" dirty="0" err="1" smtClean="0"/>
                        <a:t>mybatis</a:t>
                      </a:r>
                      <a:r>
                        <a:rPr lang="zh-CN" altLang="en-US" dirty="0" smtClean="0"/>
                        <a:t>清空之前查询的本地缓存和二级缓存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取值为布尔值</a:t>
                      </a:r>
                      <a:r>
                        <a:rPr lang="en-US" altLang="zh-CN" dirty="0" smtClean="0"/>
                        <a:t>,true/false</a:t>
                      </a:r>
                      <a:r>
                        <a:rPr lang="zh-CN" altLang="en-US" dirty="0" smtClean="0"/>
                        <a:t>，默认值为</a:t>
                      </a: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07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statementType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告诉</a:t>
                      </a:r>
                      <a:r>
                        <a:rPr lang="en-US" altLang="zh-CN" dirty="0" err="1" smtClean="0"/>
                        <a:t>mybatis</a:t>
                      </a:r>
                      <a:r>
                        <a:rPr lang="zh-CN" altLang="en-US" dirty="0" smtClean="0"/>
                        <a:t>使用那个</a:t>
                      </a:r>
                      <a:r>
                        <a:rPr lang="en-US" altLang="zh-CN" dirty="0" smtClean="0"/>
                        <a:t>JDBC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Statement</a:t>
                      </a:r>
                      <a:r>
                        <a:rPr lang="zh-CN" altLang="en-US" dirty="0" smtClean="0"/>
                        <a:t>工作，取值为</a:t>
                      </a:r>
                      <a:r>
                        <a:rPr lang="en-US" altLang="zh-CN" dirty="0" smtClean="0"/>
                        <a:t>STATEMENT(Statement),PREPARED(</a:t>
                      </a:r>
                      <a:r>
                        <a:rPr lang="en-US" altLang="zh-CN" dirty="0" err="1" smtClean="0"/>
                        <a:t>PreparedStatement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err="1" smtClean="0"/>
                        <a:t>Callabletatement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</a:t>
                      </a:r>
                      <a:r>
                        <a:rPr lang="en-US" altLang="zh-CN" dirty="0" smtClean="0"/>
                        <a:t>PREPARED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07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keyProperty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表示实体的那个属性的主键，不能和</a:t>
                      </a:r>
                      <a:r>
                        <a:rPr lang="en-US" altLang="zh-CN" dirty="0" err="1" smtClean="0"/>
                        <a:t>keyProperty</a:t>
                      </a:r>
                      <a:r>
                        <a:rPr lang="zh-CN" altLang="en-US" dirty="0" smtClean="0"/>
                        <a:t>自标签同时使用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设置哪个属性作为主键，如果联合主键可以使用逗号将其隔开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07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keyColumn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指明第几列是主键，只接受整形参数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err="1" smtClean="0"/>
                        <a:t>keyProperty</a:t>
                      </a:r>
                      <a:r>
                        <a:rPr lang="zh-CN" altLang="en-US" dirty="0" smtClean="0"/>
                        <a:t>一样联合主键，可以用逗号隔开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07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useGeneratedKeys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这会令</a:t>
                      </a:r>
                      <a:r>
                        <a:rPr lang="en-US" altLang="zh-CN" dirty="0" err="1" smtClean="0"/>
                        <a:t>mybatis</a:t>
                      </a:r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JDBC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getGeneratedKeys</a:t>
                      </a:r>
                      <a:r>
                        <a:rPr lang="zh-CN" altLang="en-US" dirty="0" smtClean="0"/>
                        <a:t>方法来取出由数据库内部生成的主键，例如，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en-US" altLang="zh-CN" baseline="0" dirty="0" smtClean="0"/>
                        <a:t> Server</a:t>
                      </a:r>
                      <a:r>
                        <a:rPr lang="zh-CN" altLang="en-US" baseline="0" dirty="0" smtClean="0"/>
                        <a:t>自动递增字段，</a:t>
                      </a:r>
                      <a:r>
                        <a:rPr lang="en-US" altLang="zh-CN" baseline="0" dirty="0" smtClean="0"/>
                        <a:t>Oracle</a:t>
                      </a:r>
                      <a:r>
                        <a:rPr lang="zh-CN" altLang="en-US" baseline="0" dirty="0" smtClean="0"/>
                        <a:t>的序列等，但是使用它就必须要给</a:t>
                      </a:r>
                      <a:r>
                        <a:rPr lang="en-US" altLang="zh-CN" baseline="0" dirty="0" err="1" smtClean="0"/>
                        <a:t>keyProperty</a:t>
                      </a:r>
                      <a:r>
                        <a:rPr lang="zh-CN" altLang="en-US" baseline="0" dirty="0" smtClean="0"/>
                        <a:t>或者</a:t>
                      </a:r>
                      <a:r>
                        <a:rPr lang="en-US" altLang="zh-CN" baseline="0" dirty="0" err="1" smtClean="0"/>
                        <a:t>keyColumn</a:t>
                      </a:r>
                      <a:r>
                        <a:rPr lang="zh-CN" altLang="en-US" baseline="0" dirty="0" smtClean="0"/>
                        <a:t>赋值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取值为布尔类型，</a:t>
                      </a:r>
                      <a:r>
                        <a:rPr lang="en-US" altLang="zh-CN" dirty="0" smtClean="0"/>
                        <a:t>true/false</a:t>
                      </a:r>
                      <a:r>
                        <a:rPr lang="zh-CN" altLang="en-US" dirty="0" smtClean="0"/>
                        <a:t>，默认值为</a:t>
                      </a: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0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timeout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设置超时参数，等超时的时候抛出异常，单位为秒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默认值是数据库厂商提供的</a:t>
                      </a:r>
                      <a:r>
                        <a:rPr lang="en-US" altLang="zh-CN" dirty="0" smtClean="0"/>
                        <a:t>JDBC</a:t>
                      </a:r>
                      <a:r>
                        <a:rPr lang="zh-CN" altLang="en-US" dirty="0" smtClean="0"/>
                        <a:t>驱动所设置的秒数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" y="9541573"/>
            <a:ext cx="16008424" cy="19050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728" y="9623577"/>
            <a:ext cx="4872928" cy="14923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64" y="11517274"/>
            <a:ext cx="8568952" cy="15939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616" y="11255151"/>
            <a:ext cx="15313266" cy="5407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1640" y="11816725"/>
            <a:ext cx="15085560" cy="14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8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简介</a:t>
            </a:r>
            <a:r>
              <a:rPr lang="en-US" altLang="zh-CN" dirty="0"/>
              <a:t>——</a:t>
            </a:r>
            <a:r>
              <a:rPr lang="zh-CN" altLang="en-US" dirty="0"/>
              <a:t>课时知识点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传统的</a:t>
            </a:r>
            <a:r>
              <a:rPr lang="en-US" altLang="zh-CN" dirty="0"/>
              <a:t>JDBC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en-US" altLang="zh-CN" dirty="0"/>
              <a:t>ORM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Hibernate</a:t>
            </a:r>
          </a:p>
          <a:p>
            <a:r>
              <a:rPr lang="en-US" altLang="zh-CN" dirty="0" err="1"/>
              <a:t>MyBatis</a:t>
            </a:r>
            <a:endParaRPr lang="en-US" altLang="zh-CN" dirty="0"/>
          </a:p>
          <a:p>
            <a:pPr marL="19080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12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简介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——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传统的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JDBC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程序是通过</a:t>
            </a:r>
            <a:r>
              <a:rPr lang="en-US" altLang="zh-CN" dirty="0"/>
              <a:t>JDBC(Java </a:t>
            </a:r>
            <a:r>
              <a:rPr lang="en-US" altLang="zh-CN" dirty="0" err="1"/>
              <a:t>DataBase</a:t>
            </a:r>
            <a:r>
              <a:rPr lang="en-US" altLang="zh-CN" dirty="0"/>
              <a:t> Connectivity)</a:t>
            </a:r>
            <a:r>
              <a:rPr lang="zh-CN" altLang="en-US" dirty="0"/>
              <a:t>连接数据库的，</a:t>
            </a:r>
            <a:r>
              <a:rPr lang="en-US" altLang="zh-CN" dirty="0"/>
              <a:t>JDBC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公司制定的数据库连接的一系列规范与标准</a:t>
            </a:r>
            <a:r>
              <a:rPr lang="en-US" altLang="zh-CN" dirty="0"/>
              <a:t>,</a:t>
            </a:r>
            <a:r>
              <a:rPr lang="zh-CN" altLang="en-US" dirty="0"/>
              <a:t>并以接口呈现给开发者。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16" y="4913784"/>
            <a:ext cx="8762240" cy="8142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07824" y="5993904"/>
            <a:ext cx="12745416" cy="550920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使用传统的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JDBC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编程过程大致分为以下几步：</a:t>
            </a:r>
            <a:endParaRPr lang="en-US" altLang="zh-CN" sz="32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获取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Connection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数据库连接；</a:t>
            </a:r>
            <a:endParaRPr lang="en-US" altLang="zh-CN" sz="32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通过连接打开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Statement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、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PreparedStatement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对象；</a:t>
            </a:r>
            <a:endParaRPr lang="en-US" altLang="zh-CN" sz="32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执行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SQL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并返回结果集对象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ResultSet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或返回执行更新的一个整型值；</a:t>
            </a:r>
            <a:endParaRPr lang="en-US" altLang="zh-CN" sz="32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使用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ResultSet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遍历查询数据，并手动转换成具体的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POJO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对象；</a:t>
            </a:r>
            <a:endParaRPr lang="en-US" altLang="zh-CN" sz="32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关闭数据库相关操作连接资源。</a:t>
            </a:r>
            <a:endParaRPr lang="en-US" altLang="zh-CN" sz="32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使用传统的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JDBC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方式编程存在一些弊端：</a:t>
            </a:r>
            <a:endParaRPr lang="en-US" altLang="zh-CN" sz="32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其一，工作量相对较大，先要建立连接、出来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JDBC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的底层事务、处理数据类型、操作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Connection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、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Statement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、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ResultSet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等对象去获取数据，最终还要手动释放资源等。</a:t>
            </a:r>
            <a:endParaRPr lang="en-US" altLang="zh-CN" sz="32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其二、程序员要对</a:t>
            </a:r>
            <a:r>
              <a:rPr lang="en-US" altLang="zh-CN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JDBC</a:t>
            </a:r>
            <a:r>
              <a: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编程中产生的异常进行捕捉处理等等。</a:t>
            </a:r>
          </a:p>
        </p:txBody>
      </p: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简介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——ORM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由于</a:t>
            </a:r>
            <a:r>
              <a:rPr lang="en-US" altLang="zh-CN" dirty="0"/>
              <a:t>JDBC</a:t>
            </a:r>
            <a:r>
              <a:rPr lang="zh-CN" altLang="en-US" dirty="0"/>
              <a:t>存在的缺陷，在实际开发中很少使用</a:t>
            </a:r>
            <a:r>
              <a:rPr lang="en-US" altLang="zh-CN" dirty="0"/>
              <a:t>JDBC</a:t>
            </a:r>
            <a:r>
              <a:rPr lang="zh-CN" altLang="en-US" dirty="0"/>
              <a:t>进行编程，于是提出了对象关系映射（</a:t>
            </a:r>
            <a:r>
              <a:rPr lang="en-US" altLang="zh-CN" dirty="0"/>
              <a:t>Object Relational Mapping</a:t>
            </a:r>
            <a:r>
              <a:rPr lang="zh-CN" altLang="en-US" dirty="0"/>
              <a:t>）的概念，简单的说，</a:t>
            </a:r>
            <a:r>
              <a:rPr lang="en-US" altLang="zh-CN" dirty="0"/>
              <a:t>ORM</a:t>
            </a:r>
            <a:r>
              <a:rPr lang="zh-CN" altLang="en-US" dirty="0"/>
              <a:t>模型就是数据库的表和简单</a:t>
            </a:r>
            <a:r>
              <a:rPr lang="en-US" altLang="zh-CN" dirty="0"/>
              <a:t>Java</a:t>
            </a:r>
            <a:r>
              <a:rPr lang="zh-CN" altLang="en-US" dirty="0"/>
              <a:t>对象（</a:t>
            </a:r>
            <a:r>
              <a:rPr lang="en-US" altLang="zh-CN" dirty="0"/>
              <a:t>POJO</a:t>
            </a:r>
            <a:r>
              <a:rPr lang="zh-CN" altLang="en-US" dirty="0"/>
              <a:t>）的映射关系模型，它主要解决数据库数据和</a:t>
            </a:r>
            <a:r>
              <a:rPr lang="en-US" altLang="zh-CN" dirty="0"/>
              <a:t>POJO</a:t>
            </a:r>
            <a:r>
              <a:rPr lang="zh-CN" altLang="en-US" dirty="0"/>
              <a:t>对象的相互映射。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目前主流的</a:t>
            </a:r>
            <a:r>
              <a:rPr lang="en-US" altLang="zh-CN" dirty="0"/>
              <a:t>ORM</a:t>
            </a:r>
            <a:r>
              <a:rPr lang="zh-CN" altLang="en-US" dirty="0"/>
              <a:t>映射框架：</a:t>
            </a:r>
            <a:endParaRPr lang="en-US" altLang="zh-CN" dirty="0"/>
          </a:p>
          <a:p>
            <a:r>
              <a:rPr lang="en-US" altLang="zh-CN" dirty="0"/>
              <a:t> Hibernate     </a:t>
            </a:r>
            <a:r>
              <a:rPr lang="en-US" altLang="zh-CN" dirty="0" err="1"/>
              <a:t>MyBatis</a:t>
            </a:r>
            <a:r>
              <a:rPr lang="en-US" altLang="zh-CN" dirty="0"/>
              <a:t>/</a:t>
            </a:r>
            <a:r>
              <a:rPr lang="en-US" altLang="zh-CN" dirty="0" err="1"/>
              <a:t>Ibatis</a:t>
            </a:r>
            <a:r>
              <a:rPr lang="en-US" altLang="zh-CN" dirty="0"/>
              <a:t>    JPA    Apache OJB    Toplink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68" y="5909212"/>
            <a:ext cx="1087320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4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简介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——Hibernate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8090" y="1889448"/>
            <a:ext cx="22201200" cy="11521280"/>
          </a:xfrm>
        </p:spPr>
        <p:txBody>
          <a:bodyPr/>
          <a:lstStyle/>
          <a:p>
            <a:r>
              <a:rPr lang="en-US" altLang="zh-CN" dirty="0"/>
              <a:t>   </a:t>
            </a:r>
            <a:r>
              <a:rPr lang="en-US" altLang="zh-CN" sz="3600" dirty="0"/>
              <a:t>Hibernate</a:t>
            </a:r>
            <a:r>
              <a:rPr lang="zh-CN" altLang="en-US" sz="3600" dirty="0"/>
              <a:t>是一个开放源代码的对象关系映射框架，它对</a:t>
            </a:r>
            <a:r>
              <a:rPr lang="en-US" altLang="zh-CN" sz="3600" dirty="0"/>
              <a:t>JDBC</a:t>
            </a:r>
            <a:r>
              <a:rPr lang="zh-CN" altLang="en-US" sz="3600" dirty="0"/>
              <a:t>进行了非常轻量级的对象封装，它将</a:t>
            </a:r>
            <a:r>
              <a:rPr lang="en-US" altLang="zh-CN" sz="3600" dirty="0"/>
              <a:t>POJO</a:t>
            </a:r>
            <a:r>
              <a:rPr lang="zh-CN" altLang="en-US" sz="3600" dirty="0"/>
              <a:t>通过</a:t>
            </a:r>
            <a:r>
              <a:rPr lang="en-US" altLang="zh-CN" sz="3600" dirty="0"/>
              <a:t>XML</a:t>
            </a:r>
            <a:r>
              <a:rPr lang="zh-CN" altLang="en-US" sz="3600" dirty="0"/>
              <a:t>映射文件（或注解）与数据库表建立映射关系，是一个全自动的</a:t>
            </a:r>
            <a:r>
              <a:rPr lang="en-US" altLang="zh-CN" sz="3600" dirty="0"/>
              <a:t>ORM</a:t>
            </a:r>
            <a:r>
              <a:rPr lang="zh-CN" altLang="en-US" sz="3600" dirty="0"/>
              <a:t>框架。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400" dirty="0"/>
              <a:t>Hibernate</a:t>
            </a:r>
            <a:r>
              <a:rPr lang="zh-CN" altLang="en-US" sz="2400" dirty="0"/>
              <a:t>带来的好处：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消除了代码的映射规则，它全部被分离到了</a:t>
            </a:r>
            <a:r>
              <a:rPr lang="en-US" altLang="zh-CN" sz="2400" dirty="0"/>
              <a:t>XML</a:t>
            </a:r>
            <a:r>
              <a:rPr lang="zh-CN" altLang="en-US" sz="2400" dirty="0"/>
              <a:t>或者注解里面去配置；无需再管理数据库连接，它也配置在</a:t>
            </a:r>
            <a:r>
              <a:rPr lang="en-US" altLang="zh-CN" sz="2400" dirty="0"/>
              <a:t>XML</a:t>
            </a:r>
            <a:r>
              <a:rPr lang="zh-CN" altLang="en-US" sz="2400" dirty="0"/>
              <a:t>里面；一个会话中，不要操作多个对象，只要操作</a:t>
            </a:r>
            <a:r>
              <a:rPr lang="en-US" altLang="zh-CN" sz="2400" dirty="0"/>
              <a:t>Session</a:t>
            </a:r>
            <a:r>
              <a:rPr lang="zh-CN" altLang="en-US" sz="2400" dirty="0"/>
              <a:t>对象即可；关闭资源只需要关闭一个</a:t>
            </a:r>
            <a:r>
              <a:rPr lang="en-US" altLang="zh-CN" sz="2400" dirty="0"/>
              <a:t>Session</a:t>
            </a:r>
            <a:r>
              <a:rPr lang="zh-CN" altLang="en-US" sz="2400" dirty="0"/>
              <a:t>便可。</a:t>
            </a:r>
            <a:endParaRPr lang="en-US" altLang="zh-CN" sz="2400" dirty="0"/>
          </a:p>
          <a:p>
            <a:r>
              <a:rPr lang="en-US" altLang="zh-CN" sz="2400" dirty="0"/>
              <a:t>Hibernate</a:t>
            </a:r>
            <a:r>
              <a:rPr lang="zh-CN" altLang="en-US" sz="2400" dirty="0"/>
              <a:t>的缺点：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全表映射带来的不便，比如更新时需要发送所有的字段；无法根据不同的条件组装不同的</a:t>
            </a:r>
            <a:r>
              <a:rPr lang="en-US" altLang="zh-CN" sz="2400" dirty="0"/>
              <a:t>SQL</a:t>
            </a:r>
            <a:r>
              <a:rPr lang="zh-CN" altLang="en-US" sz="2400" dirty="0"/>
              <a:t>；对多表关联和复杂</a:t>
            </a:r>
            <a:r>
              <a:rPr lang="en-US" altLang="zh-CN" sz="2400" dirty="0"/>
              <a:t>SQL</a:t>
            </a:r>
            <a:r>
              <a:rPr lang="zh-CN" altLang="en-US" sz="2400" dirty="0"/>
              <a:t>查询支持较差，需要自己写</a:t>
            </a:r>
            <a:r>
              <a:rPr lang="en-US" altLang="zh-CN" sz="2400" dirty="0"/>
              <a:t>SQL</a:t>
            </a:r>
            <a:r>
              <a:rPr lang="zh-CN" altLang="en-US" sz="2400" dirty="0"/>
              <a:t>，返回后需要自己将数据组装为</a:t>
            </a:r>
            <a:r>
              <a:rPr lang="en-US" altLang="zh-CN" sz="2400" dirty="0"/>
              <a:t>POJO</a:t>
            </a:r>
            <a:r>
              <a:rPr lang="zh-CN" altLang="en-US" sz="2400" dirty="0"/>
              <a:t>；不能有效支持存储过程；虽然有</a:t>
            </a:r>
            <a:r>
              <a:rPr lang="en-US" altLang="zh-CN" sz="2400" dirty="0"/>
              <a:t>HQL</a:t>
            </a:r>
            <a:r>
              <a:rPr lang="zh-CN" altLang="en-US" sz="2400" dirty="0"/>
              <a:t>，但是性能较差，大型互联网系统往往需要优化</a:t>
            </a:r>
            <a:r>
              <a:rPr lang="en-US" altLang="zh-CN" sz="2400" dirty="0"/>
              <a:t>SQL</a:t>
            </a:r>
            <a:r>
              <a:rPr lang="zh-CN" altLang="en-US" sz="2400" dirty="0"/>
              <a:t>，而</a:t>
            </a:r>
            <a:r>
              <a:rPr lang="en-US" altLang="zh-CN" sz="2400" dirty="0"/>
              <a:t>Hibernate</a:t>
            </a:r>
            <a:r>
              <a:rPr lang="zh-CN" altLang="en-US" sz="2400" dirty="0"/>
              <a:t>做不到</a:t>
            </a:r>
            <a:endParaRPr lang="en-US" altLang="zh-CN" sz="2400" dirty="0"/>
          </a:p>
          <a:p>
            <a:endParaRPr lang="zh-CN" alt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2182" y="3617640"/>
            <a:ext cx="5400600" cy="612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536" y="3435167"/>
            <a:ext cx="6252754" cy="631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249" y="3605759"/>
            <a:ext cx="6840760" cy="614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128" y="3605759"/>
            <a:ext cx="3672408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简介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——</a:t>
            </a:r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    为了解决</a:t>
            </a:r>
            <a:r>
              <a:rPr lang="en-US" altLang="zh-CN" sz="3200" dirty="0"/>
              <a:t>Hibernate</a:t>
            </a:r>
            <a:r>
              <a:rPr lang="zh-CN" altLang="en-US" sz="3200" dirty="0"/>
              <a:t>的不足，一个半自动映射框架</a:t>
            </a:r>
            <a:r>
              <a:rPr lang="en-US" altLang="zh-CN" sz="3200" dirty="0" err="1"/>
              <a:t>MyBatis</a:t>
            </a:r>
            <a:r>
              <a:rPr lang="zh-CN" altLang="en-US" sz="3200" dirty="0"/>
              <a:t>应运而生，之所以称之为半自动，是因为它需要手工匹配提供</a:t>
            </a:r>
            <a:r>
              <a:rPr lang="en-US" altLang="zh-CN" sz="3200" dirty="0"/>
              <a:t>POJO</a:t>
            </a:r>
            <a:r>
              <a:rPr lang="zh-CN" altLang="en-US" sz="3200" dirty="0"/>
              <a:t>、</a:t>
            </a:r>
            <a:r>
              <a:rPr lang="en-US" altLang="zh-CN" sz="3200" dirty="0"/>
              <a:t>SQL</a:t>
            </a:r>
            <a:r>
              <a:rPr lang="zh-CN" altLang="en-US" sz="3200" dirty="0"/>
              <a:t>和映射关系，而全表映射的</a:t>
            </a:r>
            <a:r>
              <a:rPr lang="en-US" altLang="zh-CN" sz="3200" dirty="0"/>
              <a:t>Hibernate</a:t>
            </a:r>
            <a:r>
              <a:rPr lang="zh-CN" altLang="en-US" sz="3200" dirty="0"/>
              <a:t>只需要提供</a:t>
            </a:r>
            <a:r>
              <a:rPr lang="en-US" altLang="zh-CN" sz="3200" dirty="0"/>
              <a:t>POJO</a:t>
            </a:r>
            <a:r>
              <a:rPr lang="zh-CN" altLang="en-US" sz="3200" dirty="0"/>
              <a:t>和映射关系即可。</a:t>
            </a:r>
            <a:endParaRPr lang="en-US" altLang="zh-CN" sz="3200" dirty="0"/>
          </a:p>
          <a:p>
            <a:r>
              <a:rPr lang="en-US" altLang="zh-CN" sz="3200" dirty="0"/>
              <a:t>   </a:t>
            </a:r>
            <a:r>
              <a:rPr lang="en-US" altLang="zh-CN" sz="3200" dirty="0" err="1"/>
              <a:t>MyBatis</a:t>
            </a:r>
            <a:r>
              <a:rPr lang="zh-CN" altLang="en-US" sz="3200" dirty="0"/>
              <a:t>的前身是</a:t>
            </a:r>
            <a:r>
              <a:rPr lang="en-US" altLang="zh-CN" sz="3200" dirty="0"/>
              <a:t>Apache</a:t>
            </a:r>
            <a:r>
              <a:rPr lang="zh-CN" altLang="en-US" sz="3200" dirty="0"/>
              <a:t>的一个开源项目</a:t>
            </a:r>
            <a:r>
              <a:rPr lang="en-US" altLang="zh-CN" sz="3200" dirty="0" err="1"/>
              <a:t>iBatis</a:t>
            </a:r>
            <a:r>
              <a:rPr lang="zh-CN" altLang="en-US" sz="3200" dirty="0"/>
              <a:t>，</a:t>
            </a:r>
            <a:r>
              <a:rPr lang="en-US" altLang="zh-CN" sz="3200" dirty="0"/>
              <a:t>2010</a:t>
            </a:r>
            <a:r>
              <a:rPr lang="zh-CN" altLang="en-US" sz="3200" dirty="0"/>
              <a:t>年这个项目由</a:t>
            </a:r>
            <a:r>
              <a:rPr lang="en-US" altLang="zh-CN" sz="3200" dirty="0"/>
              <a:t>apache software foundation</a:t>
            </a:r>
            <a:r>
              <a:rPr lang="zh-CN" altLang="en-US" sz="3200" dirty="0"/>
              <a:t>迁移到了</a:t>
            </a:r>
            <a:r>
              <a:rPr lang="en-US" altLang="zh-CN" sz="3200" dirty="0"/>
              <a:t>google code</a:t>
            </a:r>
            <a:r>
              <a:rPr lang="zh-CN" altLang="en-US" sz="3200" dirty="0"/>
              <a:t>，并且改名为</a:t>
            </a:r>
            <a:r>
              <a:rPr lang="en-US" altLang="zh-CN" sz="3200" dirty="0" err="1"/>
              <a:t>MyBatis</a:t>
            </a:r>
            <a:r>
              <a:rPr lang="zh-CN" altLang="en-US" sz="3200" dirty="0"/>
              <a:t>。</a:t>
            </a:r>
            <a:r>
              <a:rPr lang="en-US" altLang="zh-CN" sz="3200" dirty="0"/>
              <a:t>2013</a:t>
            </a:r>
            <a:r>
              <a:rPr lang="zh-CN" altLang="en-US" sz="3200" dirty="0"/>
              <a:t>年</a:t>
            </a:r>
            <a:r>
              <a:rPr lang="en-US" altLang="zh-CN" sz="3200" dirty="0"/>
              <a:t>11</a:t>
            </a:r>
            <a:r>
              <a:rPr lang="zh-CN" altLang="en-US" sz="3200" dirty="0"/>
              <a:t>月迁移到</a:t>
            </a:r>
            <a:r>
              <a:rPr lang="en-US" altLang="zh-CN" sz="3200" dirty="0" err="1"/>
              <a:t>Github</a:t>
            </a:r>
            <a:r>
              <a:rPr lang="zh-CN" altLang="en-US" sz="3200" dirty="0"/>
              <a:t>，由</a:t>
            </a:r>
            <a:r>
              <a:rPr lang="en-US" altLang="zh-CN" sz="3200" dirty="0" err="1"/>
              <a:t>Github</a:t>
            </a:r>
            <a:r>
              <a:rPr lang="zh-CN" altLang="en-US" sz="3200" dirty="0"/>
              <a:t>维护的。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32" y="5489848"/>
            <a:ext cx="12352381" cy="68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2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入门</a:t>
            </a:r>
            <a:r>
              <a:rPr lang="en-US" altLang="zh-CN" dirty="0"/>
              <a:t>——</a:t>
            </a:r>
            <a:r>
              <a:rPr lang="zh-CN" altLang="en-US" dirty="0"/>
              <a:t>课时知识点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的下载与开发环境搭建</a:t>
            </a:r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的基本构成与生命周期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 </a:t>
            </a:r>
            <a:r>
              <a:rPr lang="en-US" altLang="zh-CN" dirty="0" err="1"/>
              <a:t>SqlSessionFactory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 </a:t>
            </a:r>
            <a:r>
              <a:rPr lang="en-US" altLang="zh-CN" dirty="0" err="1"/>
              <a:t>SqlSessionFactoryBuilder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 </a:t>
            </a:r>
            <a:r>
              <a:rPr lang="en-US" altLang="zh-CN" dirty="0" err="1"/>
              <a:t>SqlSession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 Mapper</a:t>
            </a:r>
          </a:p>
          <a:p>
            <a:r>
              <a:rPr lang="zh-CN" altLang="en-US" dirty="0"/>
              <a:t>基于</a:t>
            </a:r>
            <a:r>
              <a:rPr lang="en-US" altLang="zh-CN" dirty="0"/>
              <a:t>XML</a:t>
            </a:r>
            <a:r>
              <a:rPr lang="zh-CN" altLang="en-US" dirty="0"/>
              <a:t>配置的入门实例</a:t>
            </a:r>
            <a:endParaRPr lang="en-US" altLang="zh-CN" dirty="0"/>
          </a:p>
          <a:p>
            <a:r>
              <a:rPr lang="zh-CN" altLang="en-US" dirty="0"/>
              <a:t>基于注解的入门实例</a:t>
            </a:r>
            <a:endParaRPr lang="en-US" altLang="zh-CN" dirty="0"/>
          </a:p>
          <a:p>
            <a:pPr marL="19080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18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入门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——</a:t>
            </a:r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mybatis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的下载与开发环境搭建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119692"/>
            <a:ext cx="22201200" cy="10119600"/>
          </a:xfrm>
        </p:spPr>
        <p:txBody>
          <a:bodyPr/>
          <a:lstStyle/>
          <a:p>
            <a:r>
              <a:rPr lang="zh-CN" altLang="en-US" sz="3600" dirty="0"/>
              <a:t>下载</a:t>
            </a:r>
            <a:r>
              <a:rPr lang="en-US" altLang="zh-CN" sz="3600" dirty="0" err="1"/>
              <a:t>MyBatis</a:t>
            </a:r>
            <a:r>
              <a:rPr lang="en-US" altLang="zh-CN" sz="3600" dirty="0"/>
              <a:t>: </a:t>
            </a:r>
          </a:p>
          <a:p>
            <a:r>
              <a:rPr lang="en-US" altLang="zh-CN" dirty="0"/>
              <a:t>       </a:t>
            </a:r>
            <a:r>
              <a:rPr lang="en-US" altLang="zh-CN" dirty="0">
                <a:hlinkClick r:id="rId2"/>
              </a:rPr>
              <a:t>https://github.com/mybatis/mybatis-3/releases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600" dirty="0"/>
              <a:t>在</a:t>
            </a:r>
            <a:r>
              <a:rPr lang="en-US" altLang="zh-CN" sz="3600" dirty="0"/>
              <a:t>eclipse</a:t>
            </a:r>
            <a:r>
              <a:rPr lang="zh-CN" altLang="en-US" sz="3600" dirty="0"/>
              <a:t>中搭建开发环境</a:t>
            </a:r>
            <a:endParaRPr lang="en-US" altLang="zh-CN" sz="3600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472" y="1529408"/>
            <a:ext cx="7247619" cy="84969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488" y="3833664"/>
            <a:ext cx="4104456" cy="2311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153" y="4321380"/>
            <a:ext cx="11881320" cy="12903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215" y="6720436"/>
            <a:ext cx="14728420" cy="65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5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  <a:tailEnd type="triangle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3725</TotalTime>
  <Words>2751</Words>
  <Application>Microsoft Office PowerPoint</Application>
  <PresentationFormat>自定义</PresentationFormat>
  <Paragraphs>239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Wingdings</vt:lpstr>
      <vt:lpstr>Black</vt:lpstr>
      <vt:lpstr>MyBatis技术实战</vt:lpstr>
      <vt:lpstr>MyBatis技术实战——课程概要</vt:lpstr>
      <vt:lpstr>MyBatis简介——课时知识点</vt:lpstr>
      <vt:lpstr>MyBatis简介——传统的JDBC编程</vt:lpstr>
      <vt:lpstr>MyBatis简介——ORM模型</vt:lpstr>
      <vt:lpstr>MyBatis简介——Hibernate</vt:lpstr>
      <vt:lpstr>MyBatis简介——MyBatis</vt:lpstr>
      <vt:lpstr>MyBatis入门——课时知识点</vt:lpstr>
      <vt:lpstr>MyBatis入门——mybatis的下载与开发环境搭建</vt:lpstr>
      <vt:lpstr>MyBatis入门——mybatis的下载与开发环境搭建</vt:lpstr>
      <vt:lpstr>MyBatis入门——mybatis的下载与开发环境搭建</vt:lpstr>
      <vt:lpstr>MyBatis入门——mybatis-config.xml核心配置文件构建</vt:lpstr>
      <vt:lpstr>MyBatis入门——构建实体类、映射器接口类及映射器xml文件</vt:lpstr>
      <vt:lpstr>MyBatis入门——基于注解的实现</vt:lpstr>
      <vt:lpstr>MyBatis入门——配置mybatis-config.xml及mapper.xml文件的提示</vt:lpstr>
      <vt:lpstr>配置——mybatis-confing.xml配置详解:</vt:lpstr>
      <vt:lpstr>配置——mybatis-confing.xml配置详解:properties元素</vt:lpstr>
      <vt:lpstr>配置——mybatis-confing.xml配置详解:typeAliases别名</vt:lpstr>
      <vt:lpstr>配置——mybatis-confing.xml配置详解:typeHandlers类型处理器</vt:lpstr>
      <vt:lpstr>映射器—映射器的主要元素：</vt:lpstr>
      <vt:lpstr>映射器——单表操作：插入操作insert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lixiaoming</cp:lastModifiedBy>
  <cp:revision>239</cp:revision>
  <dcterms:created xsi:type="dcterms:W3CDTF">2015-03-23T11:35:35Z</dcterms:created>
  <dcterms:modified xsi:type="dcterms:W3CDTF">2017-01-09T14:13:38Z</dcterms:modified>
</cp:coreProperties>
</file>