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10" r:id="rId2"/>
    <p:sldId id="487" r:id="rId3"/>
    <p:sldId id="488" r:id="rId4"/>
    <p:sldId id="486" r:id="rId5"/>
    <p:sldId id="496" r:id="rId6"/>
    <p:sldId id="489" r:id="rId7"/>
    <p:sldId id="497" r:id="rId8"/>
    <p:sldId id="498" r:id="rId9"/>
    <p:sldId id="490" r:id="rId10"/>
    <p:sldId id="499" r:id="rId11"/>
    <p:sldId id="501" r:id="rId12"/>
    <p:sldId id="491" r:id="rId13"/>
    <p:sldId id="502" r:id="rId14"/>
    <p:sldId id="505" r:id="rId15"/>
    <p:sldId id="492" r:id="rId16"/>
    <p:sldId id="504" r:id="rId17"/>
    <p:sldId id="503" r:id="rId18"/>
    <p:sldId id="493" r:id="rId19"/>
    <p:sldId id="506" r:id="rId20"/>
    <p:sldId id="507" r:id="rId21"/>
    <p:sldId id="494" r:id="rId22"/>
    <p:sldId id="508" r:id="rId23"/>
    <p:sldId id="509" r:id="rId24"/>
    <p:sldId id="495" r:id="rId25"/>
    <p:sldId id="510" r:id="rId26"/>
    <p:sldId id="511" r:id="rId27"/>
    <p:sldId id="262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82" y="84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57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862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6969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13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87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08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0281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16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408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543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0414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19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73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50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88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3779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152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23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3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37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5042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26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53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338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046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82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01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90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41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192.168.1.100/" TargetMode="External"/><Relationship Id="rId4" Type="http://schemas.openxmlformats.org/officeDocument/2006/relationships/hyperlink" Target="https://www.examp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8.8.8.8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.100/" TargetMode="External"/><Relationship Id="rId5" Type="http://schemas.openxmlformats.org/officeDocument/2006/relationships/hyperlink" Target="https://example.com/" TargetMode="External"/><Relationship Id="rId4" Type="http://schemas.openxmlformats.org/officeDocument/2006/relationships/hyperlink" Target="https://www.exampl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192.168.1.10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2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://192.168.2.0/2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.1/" TargetMode="External"/><Relationship Id="rId5" Type="http://schemas.openxmlformats.org/officeDocument/2006/relationships/hyperlink" Target="http://255.255.255.0/" TargetMode="External"/><Relationship Id="rId4" Type="http://schemas.openxmlformats.org/officeDocument/2006/relationships/hyperlink" Target="http://192.168.2.0/" TargetMode="External"/><Relationship Id="rId9" Type="http://schemas.openxmlformats.org/officeDocument/2006/relationships/hyperlink" Target="http://192.168.3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192.168.1.100/" TargetMode="External"/><Relationship Id="rId5" Type="http://schemas.openxmlformats.org/officeDocument/2006/relationships/hyperlink" Target="https://www.example.com/" TargetMode="External"/><Relationship Id="rId4" Type="http://schemas.openxmlformats.org/officeDocument/2006/relationships/hyperlink" Target="http://192.168.1.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网络管理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常用命令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0500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IPconfig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3.3.1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874" y="2259401"/>
            <a:ext cx="8422963" cy="17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IPconfig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通过与操作系统的网络配置模块交互，从系统网络设置中提取网络配置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信息。当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在命令提示符中执行该命令时，它会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查询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TCP/IP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栈的配置数据，将网络接口的相关参数以直观的形式展示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出来。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对于动态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地址分配（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DHCP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）的网络环境，</a:t>
            </a:r>
            <a:r>
              <a:rPr lang="en-US" altLang="zh-CN" sz="1800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IPconfig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可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通过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与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DHCP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服务器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通信，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实现</a:t>
            </a: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的释放与重新获取。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0500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IPconfig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3.3.2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01080"/>
              </p:ext>
            </p:extLst>
          </p:nvPr>
        </p:nvGraphicFramePr>
        <p:xfrm>
          <a:off x="263663" y="2176344"/>
          <a:ext cx="8596356" cy="338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9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269294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68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显示所有网络适配器的完整配置信息，包括物理地址、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服务器地址、租约过期时间等详细内容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 /all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，可用于全面查看网络配置，排查复杂网络问题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/release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释放当前通过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地址，使网络适配器不再使用现有的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 /release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，常用于解决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地址冲突或网络连接异常时重置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26817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/renew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DHCP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服务器发送请求，重新获取新的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地址及相关网络配置参数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 /renew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，在执行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/release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后，可使用该参数重新获取有效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，恢复网络连接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26817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flushdns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清空本地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缓存，当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解析出现问题时，可通过此命令清除错误缓存记录，重新进行解析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 /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flushdns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，解决因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缓存错误导致的域名无法访问问题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displaydns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显示本地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缓存中的所有条目，方便查看已解析过的域名和对应的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ipconfig /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displaydns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，用于分析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解析历史，辅助排查域名解析故障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311036"/>
            <a:ext cx="1536966" cy="13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3.4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Tracert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命令详解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4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4544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Tracert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3.4.1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63" y="2107264"/>
            <a:ext cx="8422963" cy="424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发送探测包：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Tracert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命令利用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协议的生存时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间机制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，首先发送一组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UDP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探测数据包到目标地址。当数据包到达第一个路由器时，路由器会将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值减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变为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，由于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的数据包不可转发，路由器会返回一个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ICMP 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超时消息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给源主机。​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逐跳追踪：源主机收到超时消息后，将下一组探测数据包的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值设置为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，此时数据包会到达路径上的第二个路由器，同样，该路由器将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值减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1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后继续转发，直到下一个路由器将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值减为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0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，返回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ICMP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超时消息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到达目标主机：当探测数据包的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TTL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值足够大，能够到达目标主机时，目标主机会返回一个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ICMP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端口不可达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消息，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此时 </a:t>
            </a:r>
            <a:r>
              <a:rPr lang="en-US" altLang="zh-CN" sz="1800" dirty="0" err="1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Tracert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命令完成整个路径追踪，并显示出所有中间路由节点的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地址和响应时间。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529641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Tracert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3.4.2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38167"/>
              </p:ext>
            </p:extLst>
          </p:nvPr>
        </p:nvGraphicFramePr>
        <p:xfrm>
          <a:off x="263663" y="2123348"/>
          <a:ext cx="8596356" cy="4039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241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3711821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269294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908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禁止将中间路由节点的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地址解析为主机名，加快追踪速度，避免因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解析缓慢影响结果展示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-d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www.example.com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，适合在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解析不稳定或不需要主机名显示的场景下使用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-h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maximum_hops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命令在追踪过程中允许经过的最大跳数，可用于限制追踪范围，避免在复杂网络中无限循环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-h 15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192.168.1.100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，指定最大跳数为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，当达到该跳数还未到达目标时停止追踪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75985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-w timeout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设置等待每个响应的超时时间，若在该时间内未收到响应，则显示 “*”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-w 500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www.example.com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，将超时时间设置为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毫秒，可避免因响应过慢影响追踪效率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7099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强制使用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地址进行追踪，适用于同时支持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的网络环境，明确指定使用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-4 2001:db8::1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，在双栈网络中强制以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方式追踪到该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地址的路径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4965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强制使用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地址进行追踪，与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相对，用于追踪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网络中的路由路径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tracert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-6 2001:db8::1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协议追踪到目标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地址的路由路径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3.5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netstat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命令详解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8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542167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netstat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3.5.1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63" y="2107264"/>
            <a:ext cx="8422963" cy="21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netstat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命令通过与操作系统内核的网络模块交互，获取网络连接和状态数据。在不同操作系统中，其实现方式略有差异，但总体上都是从系统的网络连接表、路由表以及网络接口统计信息中提取数据 。它能够收集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TCP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UDP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等协议的连接信息，包括连接的源地址、目标地址、端口号、连接状态等，还能获取网络接口的字节数、数据包数等统计数据，以直观的形式呈现网络运行状态。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629849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netstat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3.4.2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6683"/>
              </p:ext>
            </p:extLst>
          </p:nvPr>
        </p:nvGraphicFramePr>
        <p:xfrm>
          <a:off x="263663" y="2123348"/>
          <a:ext cx="8596356" cy="396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05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4158642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561509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805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显示所有活动的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连接，以及计算机监听的所有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端口，可用于查看系统开放的所有网络连接和端口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，在排查网络服务异常开放或端口占用问题时常用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显示与每个连接相关的进程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），通过进程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可进一步关联到对应的进程名称和程序，方便确定占用网络连接的应用程序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，常用于排查异常网络连接的源头程序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556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显示路由表信息，包括网络目标、子网掩码、网关、接口等路由条目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-r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，帮助管理员查看和分析网络路由配置，排查路由相关故障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50753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显示创建每个连接或侦听端口的可执行程序，对于分析哪些程序正在使用网络连接非常有用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-b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系统中，可清晰看到建立网络连接的具体程序及其路径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4330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显示以太网统计信息，包括发送和接收的字节数、数据包数等，用于分析网络流量情况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，可结合其他参数，判断网络带宽使用是否正常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3.6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nslookup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详解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3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89289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nslookup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3.6.1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63" y="2107264"/>
            <a:ext cx="8422963" cy="21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nslookup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命令基于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DNS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协议工作，通过向指定的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DNS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服务器发送查询请求，获取域名与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地址的映射信息。当用户在命令行输入要查询的域名或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地址时，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nslookup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会将请求发送至默认或指定的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DNS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服务器。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DNS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服务器接收到请求后，在其数据库中查找匹配的记录，并将查询结果返回给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nslookup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，最终展示在命令行界面上 。整个过程遵循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DNS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协议的查询规则，确保域名与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地址之间的准确解析。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951362" cy="4873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目录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908" y="3966664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CONTENTS</a:t>
            </a:r>
            <a:endParaRPr kumimoji="1"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813" y="229731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8972" y="933210"/>
            <a:ext cx="121058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命令概述</a:t>
            </a:r>
            <a:endParaRPr kumimoji="1" lang="zh-CN" altLang="en-US" sz="2000" b="1" kern="0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74036" y="818910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8972" y="1664677"/>
            <a:ext cx="1811714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Ping </a:t>
            </a:r>
            <a:r>
              <a:rPr kumimoji="1" lang="zh-CN" altLang="en-US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4036" y="1545262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8972" y="2391522"/>
            <a:ext cx="228299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 dirty="0" err="1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IPconfig</a:t>
            </a:r>
            <a:r>
              <a:rPr kumimoji="1" lang="en-US" altLang="zh-CN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zh-CN" altLang="en-US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4036" y="2271614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68972" y="3117874"/>
            <a:ext cx="2127505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 dirty="0" err="1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Tracert</a:t>
            </a:r>
            <a:r>
              <a:rPr kumimoji="1" lang="en-US" altLang="zh-CN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zh-CN" altLang="en-US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74036" y="2997966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68972" y="3844226"/>
            <a:ext cx="211307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 dirty="0" err="1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netstat</a:t>
            </a:r>
            <a:r>
              <a:rPr kumimoji="1" lang="en-US" altLang="zh-CN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 </a:t>
            </a:r>
            <a:r>
              <a:rPr kumimoji="1" lang="zh-CN" altLang="en-US" sz="20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074036" y="3724318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68972" y="4572711"/>
            <a:ext cx="2409634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nslookup </a:t>
            </a: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74036" y="4452803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6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68972" y="5301196"/>
            <a:ext cx="1712328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arp </a:t>
            </a: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74036" y="5181288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7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8972" y="6029681"/>
            <a:ext cx="190949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en-US" altLang="zh-CN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route </a:t>
            </a: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命令详解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074036" y="5909773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8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70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880370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nslookup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3.6.2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50934"/>
              </p:ext>
            </p:extLst>
          </p:nvPr>
        </p:nvGraphicFramePr>
        <p:xfrm>
          <a:off x="263663" y="2123348"/>
          <a:ext cx="8596356" cy="396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00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3920647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561509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805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-type=A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查询域名对应的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地址，“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A”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记录是最常见的域名解析记录类型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nslookup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-type=A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www.example.com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，获取该域名对应的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-type=MX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查询域名的邮件交换（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）记录，用于确定邮件服务器地址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-o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，常用于排查异常网络连接的源头程序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556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-type=NS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查询域名的名称服务器（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）记录，显示负责解析该域名的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nslookup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-type=NS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example.com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，获取该域名的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50753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-type=PTR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反向查询，将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地址解析为域名，适用于排查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地址与域名的对应关系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nslookup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-type=PTR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192.168.1.100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，查询该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地址对应的域名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4330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指定使用的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服务器，可用于测试不同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服务器的解析结果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nslookup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-server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8.8.8.8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www.example.com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，使用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服务器进行查询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8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3.7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arp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详解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28808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arp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3.7.1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63" y="2107264"/>
            <a:ext cx="8692447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协议的核心功能是将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地址解析为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MAC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地址。当主机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要向主机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发送数据时，主机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首先检查自己的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缓存表中是否有主机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IP-MAC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映射记录。​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缓存命中：若存在对应记录，主机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直接使用该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MAC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地址封装数据帧并发送。​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缓存未命中：若不存在，主机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会在局域网内发送一个广播形式的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请求数据包，请求中包含目标主机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地址。所有收到该请求的主机都会检查请求中的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地址，只有目标主机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会返回一个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响应数据包，其中包含自己的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MAC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地址。主机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接收到响应后，将主机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B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IP-MAC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映射记录添加到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缓存表中，后续即可使用该记录进行数据传输 。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命令正是对这一过程产生的 </a:t>
            </a:r>
            <a:r>
              <a:rPr lang="en-US" altLang="zh-CN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ARP </a:t>
            </a: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缓存表进行管理。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28808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arp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3.7.2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32443"/>
              </p:ext>
            </p:extLst>
          </p:nvPr>
        </p:nvGraphicFramePr>
        <p:xfrm>
          <a:off x="263663" y="2123348"/>
          <a:ext cx="8596356" cy="396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00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3920647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561509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805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显示当前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缓存表中的所有内容，包括动态和静态的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IP-MAC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映射记录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-a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系统中执行，可列出所有已解析的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地址及其对应的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地址、接口信息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功能相同，也是用于显示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缓存表内容，在早期系统或部分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系统中常用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-g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，同样能展示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缓存表的详细信息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556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inet_addr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删除指定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缓存表项，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inet_addr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为要删除的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-d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192.168.1.100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，删除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地址为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192.168.1.100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对应的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记录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50753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inet_addr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ether_addr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手动添加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地址与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地址的映射关系，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inet_addr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地址，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ether_addr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-s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192.168.1.100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00-1A-2B-3C-4D-5E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，将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192.168.1.100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与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00-1A-2B-3C-4D-5E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绑定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4330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以详细模式显示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缓存表信息，包括更多的接口和状态等详细内容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-v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，在排查复杂网络问题时，可通过该参数获取更丰富的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缓存表信息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22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3.8 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route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详解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05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2" y="172278"/>
            <a:ext cx="226659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route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3.8.1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663" y="2107264"/>
            <a:ext cx="8692447" cy="29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在网络通信中，当主机发送数据包时，首先会查询本地路由表，根据目标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地址匹配相应的路由条目，确定数据包的转发路径。路由表中的条目包含网络目标地址、子网掩码、网关地址、接口等关键信息。​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直接连接网络：若目标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地址与本地网络直接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相连，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数据包将直接发送到目标主机。​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非直接连接网络：若目标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地址属于非直接连接网络，数据包会被发送到指定的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网关，由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网关继续转发。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route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命令通过与操作系统的路由管理模块交互，对路由表进行操作，修改这些转发路径的配置 ，从而实现对网络流量的控制。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59554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route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3.8.2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24686"/>
              </p:ext>
            </p:extLst>
          </p:nvPr>
        </p:nvGraphicFramePr>
        <p:xfrm>
          <a:off x="263663" y="2123348"/>
          <a:ext cx="8596356" cy="414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200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3920647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3561509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805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显示当前路由表的所有条目，包括网络目标、子网掩码、网关、接口、跃点数等信息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print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系统中执行，可查看完整的路由表内容；在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系统中常用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-n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767020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添加新的路由表条目，用于指定数据包到特定网络的转发路径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add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192.168.2.0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mask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255.255.255.0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，表示添加一条到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192.168.2.0/24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网络的路由，下一跳网关为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55612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删除指定的路由表条目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delete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192.168.2.0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，删除到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192.168.2.0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网络的路由条目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50753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修改已存在的路由表条目，如更改网关地址、跃点数等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change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192.168.2.0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mask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255.255.255.0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192.168.1.2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，将到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192.168.2.0/24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网络的下一跳网关从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修改为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192.168.1.2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43306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参数配合使用，使添加的路由条目成为永久路由，重启系统后该路由条目依然存在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-p add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192.168.3.0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mask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255.255.255.0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，添加一条永久路由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3.1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概述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3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1414824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功能</a:t>
            </a:r>
            <a:r>
              <a:rPr kumimoji="1"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概述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511" y="1567541"/>
            <a:ext cx="8286571" cy="26412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这些命令涵盖了网络测试、配置查看、路由追踪、连接监控、域名解析等多个方面。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命令用于测试网络连通性，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可查看和管理网络配置信息，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Tracert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能追踪数据包的路由路径，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netstat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用于显示网络连接状态和统计信息，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nslookup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实现域名与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地址的解析查询，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地址的映射，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则负责路由表的配置与管理 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7433" y="3358094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4" y="172278"/>
            <a:ext cx="1414824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1943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重要性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511" y="1567541"/>
            <a:ext cx="8286571" cy="2102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掌握这些命令，网络管理员能够快速定位和解决网络故障，保障网络的稳定运行；也有助于网络的优化配置，提升网络性能；同时，在网络安全管理方面，通过这些命令可及时发现异常网络活动，防范潜在风险 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7641" y="2806948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33399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3.2 Ping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命令详解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4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663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Ping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3.2.1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工作原理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874" y="2259401"/>
            <a:ext cx="8422963" cy="21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发送请求：在命令行输入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ping [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目标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IP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或域名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后，计算机生成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ICMP Echo Request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数据包，包含时间戳等信息，发送到目标地址。​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目标响应：目标主机接收到数据包后，会返回 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ICMP Echo Reply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数据包。​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结果反馈：源主机收到回复包，计算往返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时间，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并显示数据包发送、接收、丢失情况及延迟时间。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166385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Ping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命令详解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280" y="806764"/>
            <a:ext cx="22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3.2.2 </a:t>
            </a:r>
            <a:r>
              <a:rPr kumimoji="1"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常用参数</a:t>
            </a:r>
            <a:endParaRPr kumimoji="1"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21612"/>
              </p:ext>
            </p:extLst>
          </p:nvPr>
        </p:nvGraphicFramePr>
        <p:xfrm>
          <a:off x="455831" y="2144875"/>
          <a:ext cx="8299863" cy="338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079">
                  <a:extLst>
                    <a:ext uri="{9D8B030D-6E8A-4147-A177-3AD203B41FA5}">
                      <a16:colId xmlns:a16="http://schemas.microsoft.com/office/drawing/2014/main" val="3810201843"/>
                    </a:ext>
                  </a:extLst>
                </a:gridCol>
                <a:gridCol w="4348163">
                  <a:extLst>
                    <a:ext uri="{9D8B030D-6E8A-4147-A177-3AD203B41FA5}">
                      <a16:colId xmlns:a16="http://schemas.microsoft.com/office/drawing/2014/main" val="1176167611"/>
                    </a:ext>
                  </a:extLst>
                </a:gridCol>
                <a:gridCol w="2766621">
                  <a:extLst>
                    <a:ext uri="{9D8B030D-6E8A-4147-A177-3AD203B41FA5}">
                      <a16:colId xmlns:a16="http://schemas.microsoft.com/office/drawing/2014/main" val="1355259910"/>
                    </a:ext>
                  </a:extLst>
                </a:gridCol>
              </a:tblGrid>
              <a:tr h="3684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示例及说明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42118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持续发送数据包，直至手动停止（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 + C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），常用于监控网络稳定性。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 -t 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91510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 count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指定发送数据包的数量，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为具体数值，适用于快速测试连通性，避免过多数据包影响网络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 -n 10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www.example.com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（发送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个数据包）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21623"/>
                  </a:ext>
                </a:extLst>
              </a:tr>
              <a:tr h="726817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设置发送数据包的大小，单位为字节，可用于测试网络承载能力，如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 -l 1500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（发送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字节数据包）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49557"/>
                  </a:ext>
                </a:extLst>
              </a:tr>
              <a:tr h="726817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设置数据包为 “不分片”，用于检测网络路径中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MTU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是否合适，若路径中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MTU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小于数据包大小，会返回错误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 -f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192.168.1.1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8922"/>
                  </a:ext>
                </a:extLst>
              </a:tr>
              <a:tr h="514829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尝试将目标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地址反向解析为主机名，方便识别目标设备，但可能增加解析时间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ping -a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192.168.1.100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（若该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有对应主机名，会显示出来）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682965"/>
                  </a:ext>
                </a:extLst>
              </a:tr>
            </a:tbl>
          </a:graphicData>
        </a:graphic>
      </p:graphicFrame>
      <p:pic>
        <p:nvPicPr>
          <p:cNvPr id="10" name="图片 9" descr="5d132267d1c7a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298510"/>
            <a:ext cx="1536966" cy="14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960499" y="239662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3.3 </a:t>
            </a:r>
            <a:r>
              <a:rPr lang="en-US" altLang="zh-CN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IPconfig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命令详解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1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9224</TotalTime>
  <Words>2599</Words>
  <Application>Microsoft Office PowerPoint</Application>
  <PresentationFormat>全屏显示(4:3)</PresentationFormat>
  <Paragraphs>238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仿宋</vt:lpstr>
      <vt:lpstr>华文隶书</vt:lpstr>
      <vt:lpstr>楷体_GB2312</vt:lpstr>
      <vt:lpstr>宋体</vt:lpstr>
      <vt:lpstr>微软雅黑</vt:lpstr>
      <vt:lpstr>Arial</vt:lpstr>
      <vt:lpstr>Calibri</vt:lpstr>
      <vt:lpstr>Century Gothic</vt:lpstr>
      <vt:lpstr>Tahoma</vt:lpstr>
      <vt:lpstr>Office 主题</vt:lpstr>
      <vt:lpstr>网络管理常用命令</vt:lpstr>
      <vt:lpstr>目录</vt:lpstr>
      <vt:lpstr>3.1 命令概述</vt:lpstr>
      <vt:lpstr>命令概述</vt:lpstr>
      <vt:lpstr>命令概述</vt:lpstr>
      <vt:lpstr>3.2 Ping命令详解</vt:lpstr>
      <vt:lpstr>Ping命令详解</vt:lpstr>
      <vt:lpstr>Ping命令详解</vt:lpstr>
      <vt:lpstr>3.3 IPconfig命令详解</vt:lpstr>
      <vt:lpstr>IPconfig命令详解</vt:lpstr>
      <vt:lpstr>IPconfig命令详解</vt:lpstr>
      <vt:lpstr>3.4 Tracert命令详解</vt:lpstr>
      <vt:lpstr>Tracert命令详解</vt:lpstr>
      <vt:lpstr>Tracert命令详解</vt:lpstr>
      <vt:lpstr>3.5 netstat命令详解</vt:lpstr>
      <vt:lpstr>netstat命令详解</vt:lpstr>
      <vt:lpstr>netstat命令详解</vt:lpstr>
      <vt:lpstr>3.6 nslookup命令详解</vt:lpstr>
      <vt:lpstr>nslookup命令详解</vt:lpstr>
      <vt:lpstr>nslookup命令详解</vt:lpstr>
      <vt:lpstr>3.7 arp命令详解</vt:lpstr>
      <vt:lpstr>arp命令详解</vt:lpstr>
      <vt:lpstr>arp命令详解</vt:lpstr>
      <vt:lpstr>3.8 route命令详解</vt:lpstr>
      <vt:lpstr>route命令详解</vt:lpstr>
      <vt:lpstr>route命令详解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1168</cp:revision>
  <dcterms:created xsi:type="dcterms:W3CDTF">2014-07-13T02:54:52Z</dcterms:created>
  <dcterms:modified xsi:type="dcterms:W3CDTF">2025-04-27T07:21:57Z</dcterms:modified>
</cp:coreProperties>
</file>