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410" r:id="rId2"/>
    <p:sldId id="527" r:id="rId3"/>
    <p:sldId id="504" r:id="rId4"/>
    <p:sldId id="508" r:id="rId5"/>
    <p:sldId id="505" r:id="rId6"/>
    <p:sldId id="487" r:id="rId7"/>
    <p:sldId id="509" r:id="rId8"/>
    <p:sldId id="510" r:id="rId9"/>
    <p:sldId id="511" r:id="rId10"/>
    <p:sldId id="512" r:id="rId11"/>
    <p:sldId id="513" r:id="rId12"/>
    <p:sldId id="521" r:id="rId13"/>
    <p:sldId id="522" r:id="rId14"/>
    <p:sldId id="515" r:id="rId15"/>
    <p:sldId id="519" r:id="rId16"/>
    <p:sldId id="517" r:id="rId17"/>
    <p:sldId id="518" r:id="rId18"/>
    <p:sldId id="523" r:id="rId19"/>
    <p:sldId id="524" r:id="rId20"/>
    <p:sldId id="525" r:id="rId21"/>
    <p:sldId id="526" r:id="rId22"/>
    <p:sldId id="262" r:id="rId23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09" autoAdjust="0"/>
  </p:normalViewPr>
  <p:slideViewPr>
    <p:cSldViewPr snapToGrid="0" showGuides="1">
      <p:cViewPr varScale="1">
        <p:scale>
          <a:sx n="73" d="100"/>
          <a:sy n="73" d="100"/>
        </p:scale>
        <p:origin x="1074" y="60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6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2025/4/24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10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06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2025/4/24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7161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047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13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485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2025/4/24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4350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15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122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2025/4/24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5976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17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42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18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161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2025/4/24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577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78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20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877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21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17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2025/4/24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886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4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81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2025/4/24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9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6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50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7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088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2025/4/24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236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9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88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11" Type="http://schemas.openxmlformats.org/officeDocument/2006/relationships/audio" Target="../media/audio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6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910576" y="2409151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4.1 </a:t>
            </a:r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数据备份与恢复</a:t>
            </a: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55734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备份恢复的关键意义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9459" y="2715435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4.1.1.2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数据恢复定义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grpSp>
        <p:nvGrpSpPr>
          <p:cNvPr id="6" name="组 58"/>
          <p:cNvGrpSpPr/>
          <p:nvPr/>
        </p:nvGrpSpPr>
        <p:grpSpPr>
          <a:xfrm>
            <a:off x="769357" y="1293778"/>
            <a:ext cx="7290425" cy="2019180"/>
            <a:chOff x="1713834" y="1499661"/>
            <a:chExt cx="3898111" cy="1704425"/>
          </a:xfrm>
        </p:grpSpPr>
        <p:sp>
          <p:nvSpPr>
            <p:cNvPr id="7" name="矩形 6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756256" y="1368405"/>
            <a:ext cx="5200035" cy="198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遵循行业法规约束：众多行业受严格法规监管。如医疗机构定期进行数据备份，并建立健全恢复机制，确保在数据遭遇意外时能快速恢复且保障</a:t>
            </a:r>
            <a:r>
              <a:rPr lang="zh-CN" altLang="en-US" sz="16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数据安全。</a:t>
            </a:r>
            <a:endParaRPr lang="en-US" altLang="zh-CN" sz="1600" b="1" dirty="0" smtClean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应对</a:t>
            </a: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审计与监管检查：企业定期接受内部审计与外部监管机构检查。完善的备份恢复体系与记录，能证明企业在数据保护方面的合规操作。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18779" y="1616044"/>
            <a:ext cx="98456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765"/>
            <a:r>
              <a:rPr kumimoji="1" lang="en-US" altLang="zh-CN" sz="8000" b="1" dirty="0" smtClean="0">
                <a:solidFill>
                  <a:srgbClr val="FFFFFF"/>
                </a:solidFill>
                <a:latin typeface="Century Gothic"/>
              </a:rPr>
              <a:t>C</a:t>
            </a:r>
            <a:endParaRPr kumimoji="1" lang="zh-CN" altLang="en-US" sz="80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837267" y="3130016"/>
            <a:ext cx="445028" cy="4450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6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110811" y="2471782"/>
            <a:ext cx="6033189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4.1.4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备份的重要性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4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18156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数据备份的重要性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02A6B8E-E2F0-4491-87A5-847E56E5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9" y="1398305"/>
            <a:ext cx="8116251" cy="325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防止数据丢失：硬件故障、软件错误、人为失误、病毒攻击、自然灾害等都可能导致数据丢失。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保障业务连续性：对于企业来说，数据是核心资产，许多业务流程依赖数据运行。通过数据备份，可以快速恢复数据，确保业务能够持续进行，减少因数据丢失造成的经济损失和声誉损害。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满足合规性要求：在一些行业，如金融、医疗、法律等，有严格的法规和合规性要求，要求企业必须妥善保存数据一定期限。</a:t>
            </a:r>
          </a:p>
        </p:txBody>
      </p:sp>
      <p:sp>
        <p:nvSpPr>
          <p:cNvPr id="2" name="矩形 1"/>
          <p:cNvSpPr/>
          <p:nvPr/>
        </p:nvSpPr>
        <p:spPr>
          <a:xfrm>
            <a:off x="401449" y="659641"/>
            <a:ext cx="345158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4.1.4.1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数据备份的意义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473765" y="5034434"/>
            <a:ext cx="2670235" cy="16832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7404" y="4657378"/>
            <a:ext cx="1518193" cy="22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5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18156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数据备份的重要性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02A6B8E-E2F0-4491-87A5-847E56E5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9" y="1398305"/>
            <a:ext cx="8116251" cy="325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支持数据恢复和灾难恢复：当系统出现故障或遭受灾难时，数据备份是恢复系统和数据的关键。可以根据备份数据快速重建系统，将数据恢复到故障或灾难发生前的状态。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便于数据迁移和系统升级：在进行数据迁移到新的系统或设备，或者进行系统升级时，数据备份可以确保数据的安全转移和完整恢复。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支持数据分析和历史查询：备份的数据可以作为历史数据保存下来，用于数据分析、挖掘，以及对过去业务情况的查询和审计。</a:t>
            </a:r>
          </a:p>
        </p:txBody>
      </p:sp>
      <p:sp>
        <p:nvSpPr>
          <p:cNvPr id="2" name="矩形 1"/>
          <p:cNvSpPr/>
          <p:nvPr/>
        </p:nvSpPr>
        <p:spPr>
          <a:xfrm>
            <a:off x="401449" y="659641"/>
            <a:ext cx="345158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4.1.4.1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数据备份的意义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473765" y="5034434"/>
            <a:ext cx="2670235" cy="16832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4970" y="4459880"/>
            <a:ext cx="2520315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110811" y="2471782"/>
            <a:ext cx="6033189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4.1.5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备份策略一览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21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55734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数据备份策略一览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02A6B8E-E2F0-4491-87A5-847E56E5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9" y="1398305"/>
            <a:ext cx="8116251" cy="371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全量备份策略：就是在进行数据备份时，将指定范围内的所有数据完整、无遗漏地复制到备份存储介质中的过程。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增量备份策略：是一种高效且有针对性的数据备份方式。它仅对自上次备份操作以来，发生变化的数据部分进行备份，而并非全盘复制所有数据。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差异备份策略：是一种兼顾备份效率与数据恢复便捷性的数据备份手段。它备份的是自上次全量备份以来，所有发生变化的数据，而不是像增量备份那样，只备份上一次备份之后的变化。</a:t>
            </a:r>
          </a:p>
        </p:txBody>
      </p:sp>
      <p:sp>
        <p:nvSpPr>
          <p:cNvPr id="2" name="矩形 1"/>
          <p:cNvSpPr/>
          <p:nvPr/>
        </p:nvSpPr>
        <p:spPr>
          <a:xfrm>
            <a:off x="401449" y="659641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4.1.5.1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数据备份策略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473765" y="5034434"/>
            <a:ext cx="2670235" cy="16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110811" y="2471782"/>
            <a:ext cx="6033189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4.1.6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恢复策略要点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2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55734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数据恢复策略要点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02A6B8E-E2F0-4491-87A5-847E56E5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9" y="1398305"/>
            <a:ext cx="852048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全量：全量备份恢复流程最为直接，只依赖单一的全量备份文件，恢复过程简单易懂，不易出错，但恢复时间取决于备份数据量大小。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：增量备份恢复需要依赖全量备份文件以及多个增量备份文件，恢复流程较为复杂，若某个增量备份文件损坏或缺失，可能影响数据的完整恢复，但整体恢复时间相对全量备份可能较短，前提是增量备份数据量不大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差异：差异备份恢复依赖全量备份文件和最新的差异备份文件，恢复流程相对增量备份简单，恢复时间通常介于全量备份和增量备份之间，在数据恢复的便捷性和备份数据量之间取得了一定平衡。</a:t>
            </a:r>
          </a:p>
        </p:txBody>
      </p:sp>
      <p:sp>
        <p:nvSpPr>
          <p:cNvPr id="2" name="矩形 1"/>
          <p:cNvSpPr/>
          <p:nvPr/>
        </p:nvSpPr>
        <p:spPr>
          <a:xfrm>
            <a:off x="401449" y="659641"/>
            <a:ext cx="43749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4.1.6.1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不同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备份类型恢复流程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473765" y="5034434"/>
            <a:ext cx="2670235" cy="16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8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55734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数据恢复策略要点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02A6B8E-E2F0-4491-87A5-847E56E5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14" y="1398305"/>
            <a:ext cx="77154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恢复点目标（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）：指的是在发生数据丢失或系统故障后，企业所能接受的数据损失量，即从故障发生时刻回溯，数据可以恢复到的最近时间点。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恢复时间目标（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）：是指从系统或服务发生故障、数据丢失等意外事件开始，到系统恢复正常运行、数据恢复可用，业务能够重新开展所允许的最大时间延迟。</a:t>
            </a:r>
          </a:p>
        </p:txBody>
      </p:sp>
      <p:sp>
        <p:nvSpPr>
          <p:cNvPr id="2" name="矩形 1"/>
          <p:cNvSpPr/>
          <p:nvPr/>
        </p:nvSpPr>
        <p:spPr>
          <a:xfrm>
            <a:off x="401449" y="659641"/>
            <a:ext cx="537506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4.1.6.2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依据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RPO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和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RTO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确定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恢复目标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473765" y="5034434"/>
            <a:ext cx="2670235" cy="1683237"/>
          </a:xfrm>
          <a:prstGeom prst="rect">
            <a:avLst/>
          </a:prstGeom>
        </p:spPr>
      </p:pic>
      <p:pic>
        <p:nvPicPr>
          <p:cNvPr id="6" name="图片 5" descr="1831489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301413"/>
            <a:ext cx="1854926" cy="255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7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110811" y="2471782"/>
            <a:ext cx="6033189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4.1.7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常见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备份技术解读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83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1710911" cy="4873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目录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1908" y="3966664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/>
            <a:r>
              <a:rPr kumimoji="1"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CONTENTS</a:t>
            </a:r>
            <a:endParaRPr kumimoji="1"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6813" y="2297318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/>
            <a:r>
              <a:rPr kumimoji="1" lang="zh-CN" alt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zh-CN" alt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23713" y="898721"/>
            <a:ext cx="249299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数据备份与基础概念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28777" y="784421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23713" y="1755925"/>
            <a:ext cx="198002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数据丢失的风险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28777" y="1636510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23713" y="2608507"/>
            <a:ext cx="249299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备份恢复的关键意义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728777" y="2488599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23713" y="3460596"/>
            <a:ext cx="223651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数据备份的重要性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28777" y="3340688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23713" y="4312685"/>
            <a:ext cx="223651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数据备份策略一览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28777" y="4192777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23713" y="5165265"/>
            <a:ext cx="223651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数据恢复策略要点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728777" y="5044866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6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23713" y="6017354"/>
            <a:ext cx="223651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常见备份技术解读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728777" y="5896955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7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55734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数据恢复策略要点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02A6B8E-E2F0-4491-87A5-847E56E5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14" y="1398305"/>
            <a:ext cx="7552578" cy="279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传统磁带备份：将数据按照一定的格式和顺序记录在磁带介质上。通过磁带驱动器对磁带进行读写操作，实现数据的备份和恢复。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磁盘阵列备份：通过将多个磁盘组合成一个阵列，采用数据条带化、镜像、奇偶校验等技术，提高数据的存储性能和可靠性。常见的磁盘阵列级别有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RAID 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RAID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RAID 5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449" y="659641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4.1.7.1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常见备份技术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473765" y="5034434"/>
            <a:ext cx="2670235" cy="16832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346100"/>
            <a:ext cx="2371573" cy="23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55734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数据恢复策略要点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02A6B8E-E2F0-4491-87A5-847E56E5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14" y="1398305"/>
            <a:ext cx="7552578" cy="325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网络的备份：利用网络将数据从源服务器传输到备份服务器或存储设备上。可以采用集中式备份架构，也可以采用分布式备份架构。常见的网络备份技术包括网络附加存储和存储区域网络。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云备份：将数据上传到云端存储服务提供商的服务器上进行存储。用户通过互联网访问和管理自己的数据，云服务提供商负责数据的存储、管理和安全保障。</a:t>
            </a:r>
          </a:p>
        </p:txBody>
      </p:sp>
      <p:sp>
        <p:nvSpPr>
          <p:cNvPr id="2" name="矩形 1"/>
          <p:cNvSpPr/>
          <p:nvPr/>
        </p:nvSpPr>
        <p:spPr>
          <a:xfrm>
            <a:off x="401449" y="659641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4.1.7.1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常见备份技术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473765" y="5034434"/>
            <a:ext cx="2670235" cy="1683237"/>
          </a:xfrm>
          <a:prstGeom prst="rect">
            <a:avLst/>
          </a:prstGeom>
        </p:spPr>
      </p:pic>
      <p:pic>
        <p:nvPicPr>
          <p:cNvPr id="6" name="图片 5" descr="1831489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697504"/>
            <a:ext cx="1567543" cy="21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361332" y="2509360"/>
            <a:ext cx="5356783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1.1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备份与基础概念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7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732140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数据备份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与恢复基础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819459" y="2715435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4.1.1.2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数据恢复定义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grpSp>
        <p:nvGrpSpPr>
          <p:cNvPr id="7" name="组 58"/>
          <p:cNvGrpSpPr/>
          <p:nvPr/>
        </p:nvGrpSpPr>
        <p:grpSpPr>
          <a:xfrm>
            <a:off x="769357" y="1293778"/>
            <a:ext cx="7290425" cy="2019180"/>
            <a:chOff x="1713834" y="1499661"/>
            <a:chExt cx="3898111" cy="1704425"/>
          </a:xfrm>
        </p:grpSpPr>
        <p:sp>
          <p:nvSpPr>
            <p:cNvPr id="8" name="矩形 7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AACED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rgbClr val="AACED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859746" y="1510872"/>
            <a:ext cx="520003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数据备份定义：数据备份是把数据从当前存储位置复制到其他地方，防止数据因意外丢失。这种复制并非随意为之，它需要遵循特定的规则与流程，以确保数据的准确性与完整性。</a:t>
            </a:r>
            <a:endParaRPr lang="zh-CN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837267" y="3130016"/>
            <a:ext cx="445028" cy="445028"/>
          </a:xfrm>
          <a:prstGeom prst="ellipse">
            <a:avLst/>
          </a:prstGeom>
          <a:solidFill>
            <a:srgbClr val="AACE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39618" y="1616044"/>
            <a:ext cx="94288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765"/>
            <a:r>
              <a:rPr kumimoji="1" lang="en-US" altLang="zh-CN" sz="8000" b="1" dirty="0" smtClean="0">
                <a:solidFill>
                  <a:srgbClr val="FFFFFF"/>
                </a:solidFill>
                <a:latin typeface="Century Gothic"/>
              </a:rPr>
              <a:t>A</a:t>
            </a:r>
            <a:endParaRPr kumimoji="1" lang="zh-CN" altLang="en-US" sz="8000" b="1" dirty="0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13" name="组 59"/>
          <p:cNvGrpSpPr/>
          <p:nvPr/>
        </p:nvGrpSpPr>
        <p:grpSpPr>
          <a:xfrm>
            <a:off x="769357" y="3953452"/>
            <a:ext cx="7290424" cy="2019179"/>
            <a:chOff x="6195587" y="1499661"/>
            <a:chExt cx="3898111" cy="1704425"/>
          </a:xfrm>
        </p:grpSpPr>
        <p:sp>
          <p:nvSpPr>
            <p:cNvPr id="14" name="矩形 13"/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AA0A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rgbClr val="FAA0A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 flipH="1">
            <a:off x="889422" y="4156101"/>
            <a:ext cx="5195027" cy="1496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数据恢复定义：数据恢复就是让丢失、损坏或无法访问的数据重新可用</a:t>
            </a:r>
            <a:r>
              <a:rPr lang="zh-CN" altLang="en-US" sz="1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。利用</a:t>
            </a: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之前创建的数据备份，将数据还原到原始存储位置，或者指定的其他可用位置，使数据重新能够被正常使用的过程。</a:t>
            </a:r>
            <a:endParaRPr lang="zh-CN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7837267" y="3698378"/>
            <a:ext cx="445026" cy="445028"/>
          </a:xfrm>
          <a:prstGeom prst="ellipse">
            <a:avLst/>
          </a:prstGeom>
          <a:solidFill>
            <a:srgbClr val="FAA0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6728387" y="4301320"/>
            <a:ext cx="77938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765"/>
            <a:r>
              <a:rPr kumimoji="1" lang="en-US" altLang="zh-CN" sz="8000" b="1" dirty="0" smtClean="0">
                <a:solidFill>
                  <a:srgbClr val="FFFFFF"/>
                </a:solidFill>
                <a:latin typeface="Century Gothic"/>
              </a:rPr>
              <a:t>B</a:t>
            </a:r>
            <a:endParaRPr kumimoji="1" lang="zh-CN" altLang="en-US" sz="80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右箭头 30"/>
          <p:cNvSpPr/>
          <p:nvPr/>
        </p:nvSpPr>
        <p:spPr>
          <a:xfrm rot="5400000">
            <a:off x="7845438" y="3469042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rgbClr val="AACE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7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361332" y="2509360"/>
            <a:ext cx="5356783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4.1.2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丢失的风险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6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717532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数据丢失的风险</a:t>
            </a:r>
          </a:p>
        </p:txBody>
      </p:sp>
      <p:sp>
        <p:nvSpPr>
          <p:cNvPr id="7" name="矩形 6"/>
          <p:cNvSpPr/>
          <p:nvPr/>
        </p:nvSpPr>
        <p:spPr>
          <a:xfrm>
            <a:off x="819459" y="2715435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4.1.1.2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数据恢复定义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grpSp>
        <p:nvGrpSpPr>
          <p:cNvPr id="8" name="组 58"/>
          <p:cNvGrpSpPr/>
          <p:nvPr/>
        </p:nvGrpSpPr>
        <p:grpSpPr>
          <a:xfrm>
            <a:off x="769357" y="1293778"/>
            <a:ext cx="7290425" cy="2019180"/>
            <a:chOff x="1713834" y="1499661"/>
            <a:chExt cx="3898111" cy="1704425"/>
          </a:xfrm>
        </p:grpSpPr>
        <p:sp>
          <p:nvSpPr>
            <p:cNvPr id="9" name="矩形 8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AACED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rgbClr val="AACED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859746" y="1510872"/>
            <a:ext cx="520003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800" b="1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软件故障风险：由于软件本身的缺陷、错误或与其他软件、硬件的不兼容等原因，导致软件无法正常运行，进而可能对数据造成破坏、丢失或影响业务正常开展的潜在危险。</a:t>
            </a:r>
            <a:endParaRPr lang="zh-CN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37267" y="3130016"/>
            <a:ext cx="445028" cy="445028"/>
          </a:xfrm>
          <a:prstGeom prst="ellipse">
            <a:avLst/>
          </a:prstGeom>
          <a:solidFill>
            <a:srgbClr val="AACE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39618" y="1616044"/>
            <a:ext cx="94288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765"/>
            <a:r>
              <a:rPr kumimoji="1" lang="en-US" altLang="zh-CN" sz="8000" b="1" dirty="0" smtClean="0">
                <a:solidFill>
                  <a:srgbClr val="FFFFFF"/>
                </a:solidFill>
                <a:latin typeface="Century Gothic"/>
              </a:rPr>
              <a:t>A</a:t>
            </a:r>
            <a:endParaRPr kumimoji="1" lang="zh-CN" altLang="en-US" sz="8000" b="1" dirty="0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14" name="组 59"/>
          <p:cNvGrpSpPr/>
          <p:nvPr/>
        </p:nvGrpSpPr>
        <p:grpSpPr>
          <a:xfrm>
            <a:off x="769357" y="3953452"/>
            <a:ext cx="7290424" cy="2019179"/>
            <a:chOff x="6195587" y="1499661"/>
            <a:chExt cx="3898111" cy="1704425"/>
          </a:xfrm>
        </p:grpSpPr>
        <p:sp>
          <p:nvSpPr>
            <p:cNvPr id="15" name="矩形 14"/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AA0A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rgbClr val="FAA0A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 flipH="1">
            <a:off x="889422" y="4156101"/>
            <a:ext cx="5195027" cy="1496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800" b="1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硬件故障风险：硬件故障可能会对数据造成严重的破坏，导致数据丢失、损坏或无法访问，硬件故障会有存储设备故障、服务器故障、网络设备故障。</a:t>
            </a:r>
            <a:endParaRPr lang="zh-CN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7837267" y="3698378"/>
            <a:ext cx="445026" cy="445028"/>
          </a:xfrm>
          <a:prstGeom prst="ellipse">
            <a:avLst/>
          </a:prstGeom>
          <a:solidFill>
            <a:srgbClr val="FAA0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6728387" y="4301320"/>
            <a:ext cx="77938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765"/>
            <a:r>
              <a:rPr kumimoji="1" lang="en-US" altLang="zh-CN" sz="8000" b="1" dirty="0" smtClean="0">
                <a:solidFill>
                  <a:srgbClr val="FFFFFF"/>
                </a:solidFill>
                <a:latin typeface="Century Gothic"/>
              </a:rPr>
              <a:t>B</a:t>
            </a:r>
            <a:endParaRPr kumimoji="1" lang="zh-CN" altLang="en-US" sz="80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右箭头 19"/>
          <p:cNvSpPr/>
          <p:nvPr/>
        </p:nvSpPr>
        <p:spPr>
          <a:xfrm rot="5400000">
            <a:off x="7845438" y="3469042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rgbClr val="AACE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6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717532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数据丢失的风险</a:t>
            </a:r>
          </a:p>
        </p:txBody>
      </p:sp>
      <p:sp>
        <p:nvSpPr>
          <p:cNvPr id="7" name="矩形 6"/>
          <p:cNvSpPr/>
          <p:nvPr/>
        </p:nvSpPr>
        <p:spPr>
          <a:xfrm>
            <a:off x="819459" y="2715435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4.1.1.2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数据恢复定义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grpSp>
        <p:nvGrpSpPr>
          <p:cNvPr id="8" name="组 58"/>
          <p:cNvGrpSpPr/>
          <p:nvPr/>
        </p:nvGrpSpPr>
        <p:grpSpPr>
          <a:xfrm>
            <a:off x="769357" y="1293778"/>
            <a:ext cx="7290425" cy="2019180"/>
            <a:chOff x="1713834" y="1499661"/>
            <a:chExt cx="3898111" cy="1704425"/>
          </a:xfrm>
        </p:grpSpPr>
        <p:sp>
          <p:nvSpPr>
            <p:cNvPr id="9" name="矩形 8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859746" y="1510872"/>
            <a:ext cx="520003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800" b="1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人为误操作风险：由于人员在操作计算机系统、网络设备或相关软件过程中，因疏忽、不熟悉操作流程、错误判断等原因而导致的数据丢失、系统故障或安全漏洞等问题。</a:t>
            </a:r>
            <a:endParaRPr lang="zh-CN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37267" y="3130016"/>
            <a:ext cx="445028" cy="4450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18779" y="1616044"/>
            <a:ext cx="98456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765"/>
            <a:r>
              <a:rPr kumimoji="1" lang="en-US" altLang="zh-CN" sz="8000" b="1" dirty="0" smtClean="0">
                <a:solidFill>
                  <a:srgbClr val="FFFFFF"/>
                </a:solidFill>
                <a:latin typeface="Century Gothic"/>
              </a:rPr>
              <a:t>C</a:t>
            </a:r>
            <a:endParaRPr kumimoji="1" lang="zh-CN" altLang="en-US" sz="8000" b="1" dirty="0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14" name="组 59"/>
          <p:cNvGrpSpPr/>
          <p:nvPr/>
        </p:nvGrpSpPr>
        <p:grpSpPr>
          <a:xfrm>
            <a:off x="769357" y="3953452"/>
            <a:ext cx="7290424" cy="2019179"/>
            <a:chOff x="6195587" y="1499661"/>
            <a:chExt cx="3898111" cy="1704425"/>
          </a:xfrm>
        </p:grpSpPr>
        <p:sp>
          <p:nvSpPr>
            <p:cNvPr id="15" name="矩形 14"/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 flipH="1">
            <a:off x="889422" y="4156101"/>
            <a:ext cx="5195027" cy="1496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恶意攻击风险：黑客或其他恶意行为者通过各种手段对网络系统、软件或数据进行攻击，以获取敏感信息、破坏系统运行或造成其他不良后果的潜在威胁。</a:t>
            </a:r>
          </a:p>
        </p:txBody>
      </p:sp>
      <p:sp>
        <p:nvSpPr>
          <p:cNvPr id="18" name="椭圆 17"/>
          <p:cNvSpPr/>
          <p:nvPr/>
        </p:nvSpPr>
        <p:spPr>
          <a:xfrm flipH="1">
            <a:off x="7837267" y="3698378"/>
            <a:ext cx="445026" cy="4450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6666672" y="4301320"/>
            <a:ext cx="90281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765"/>
            <a:r>
              <a:rPr kumimoji="1" lang="en-US" altLang="zh-CN" sz="8000" b="1" dirty="0" smtClean="0">
                <a:solidFill>
                  <a:srgbClr val="FFFFFF"/>
                </a:solidFill>
                <a:latin typeface="Century Gothic"/>
              </a:rPr>
              <a:t>D</a:t>
            </a:r>
            <a:endParaRPr kumimoji="1" lang="zh-CN" altLang="en-US" sz="80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右箭头 19"/>
          <p:cNvSpPr/>
          <p:nvPr/>
        </p:nvSpPr>
        <p:spPr>
          <a:xfrm rot="5400000">
            <a:off x="7845438" y="3469042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9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361332" y="2509360"/>
            <a:ext cx="5356783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4.1.3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备份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恢复的关键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意义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11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55734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备份恢复的关键意义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459" y="2715435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4.1.1.2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数据恢复定义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grpSp>
        <p:nvGrpSpPr>
          <p:cNvPr id="8" name="组 58"/>
          <p:cNvGrpSpPr/>
          <p:nvPr/>
        </p:nvGrpSpPr>
        <p:grpSpPr>
          <a:xfrm>
            <a:off x="769357" y="1293778"/>
            <a:ext cx="7290425" cy="2019180"/>
            <a:chOff x="1713834" y="1499661"/>
            <a:chExt cx="3898111" cy="1704425"/>
          </a:xfrm>
        </p:grpSpPr>
        <p:sp>
          <p:nvSpPr>
            <p:cNvPr id="9" name="矩形 8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AACED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rgbClr val="AACED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756256" y="1345952"/>
            <a:ext cx="5200035" cy="198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应对突发数据危机：电商企业凭借日常严谨的数据备份，在遭遇数据危机时，能够迅速启动恢复流程，将丢失或损坏的数据还原。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维持供应链稳定：通过可靠的备份恢复，确保企业数据始终准确、可用，维持供应链各环节协同顺畅，保障整个产业链的稳定运行</a:t>
            </a:r>
          </a:p>
        </p:txBody>
      </p:sp>
      <p:sp>
        <p:nvSpPr>
          <p:cNvPr id="12" name="椭圆 11"/>
          <p:cNvSpPr/>
          <p:nvPr/>
        </p:nvSpPr>
        <p:spPr>
          <a:xfrm>
            <a:off x="7837267" y="3130016"/>
            <a:ext cx="445028" cy="445028"/>
          </a:xfrm>
          <a:prstGeom prst="ellipse">
            <a:avLst/>
          </a:prstGeom>
          <a:solidFill>
            <a:srgbClr val="AACE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39618" y="1616044"/>
            <a:ext cx="94288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765"/>
            <a:r>
              <a:rPr kumimoji="1" lang="en-US" altLang="zh-CN" sz="8000" b="1" dirty="0" smtClean="0">
                <a:solidFill>
                  <a:srgbClr val="FFFFFF"/>
                </a:solidFill>
                <a:latin typeface="Century Gothic"/>
              </a:rPr>
              <a:t>A</a:t>
            </a:r>
            <a:endParaRPr kumimoji="1" lang="zh-CN" altLang="en-US" sz="8000" b="1" dirty="0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14" name="组 59"/>
          <p:cNvGrpSpPr/>
          <p:nvPr/>
        </p:nvGrpSpPr>
        <p:grpSpPr>
          <a:xfrm>
            <a:off x="769357" y="3953452"/>
            <a:ext cx="7290424" cy="2019179"/>
            <a:chOff x="6195587" y="1499661"/>
            <a:chExt cx="3898111" cy="1704425"/>
          </a:xfrm>
        </p:grpSpPr>
        <p:sp>
          <p:nvSpPr>
            <p:cNvPr id="15" name="矩形 14"/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AA0A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rgbClr val="FAA0A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 flipH="1">
            <a:off x="875351" y="3991704"/>
            <a:ext cx="5301021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确保业务准确性：数据是企业业务开展的基石，备份恢复过程中的校验、修复机制，能保障数据在备份与恢复前后的完整性。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  <a:ea typeface="微软雅黑" panose="020B0503020204020204" charset="-122"/>
              </a:rPr>
              <a:t>支撑深度数据分析：备份恢复确保数据完整，为企业数据分析提供可靠数据源，使分析结果真实反映市场动态与用户需求，助力企业做出科学决策，优化业务策略。</a:t>
            </a:r>
            <a:endParaRPr lang="zh-CN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7837267" y="3698378"/>
            <a:ext cx="445026" cy="445028"/>
          </a:xfrm>
          <a:prstGeom prst="ellipse">
            <a:avLst/>
          </a:prstGeom>
          <a:solidFill>
            <a:srgbClr val="FAA0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6728387" y="4301320"/>
            <a:ext cx="77938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765"/>
            <a:r>
              <a:rPr kumimoji="1" lang="en-US" altLang="zh-CN" sz="8000" b="1" dirty="0" smtClean="0">
                <a:solidFill>
                  <a:srgbClr val="FFFFFF"/>
                </a:solidFill>
                <a:latin typeface="Century Gothic"/>
              </a:rPr>
              <a:t>B</a:t>
            </a:r>
            <a:endParaRPr kumimoji="1" lang="zh-CN" altLang="en-US" sz="80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右箭头 19"/>
          <p:cNvSpPr/>
          <p:nvPr/>
        </p:nvSpPr>
        <p:spPr>
          <a:xfrm rot="5400000">
            <a:off x="7845438" y="3469042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rgbClr val="AACE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5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9447</TotalTime>
  <Words>1439</Words>
  <Application>Microsoft Office PowerPoint</Application>
  <PresentationFormat>全屏显示(4:3)</PresentationFormat>
  <Paragraphs>118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仿宋</vt:lpstr>
      <vt:lpstr>华文隶书</vt:lpstr>
      <vt:lpstr>楷体_GB2312</vt:lpstr>
      <vt:lpstr>宋体</vt:lpstr>
      <vt:lpstr>微软雅黑</vt:lpstr>
      <vt:lpstr>Arial</vt:lpstr>
      <vt:lpstr>Calibri</vt:lpstr>
      <vt:lpstr>Century Gothic</vt:lpstr>
      <vt:lpstr>Tahoma</vt:lpstr>
      <vt:lpstr>Wingdings</vt:lpstr>
      <vt:lpstr>Office 主题</vt:lpstr>
      <vt:lpstr>4.1 数据备份与恢复</vt:lpstr>
      <vt:lpstr>目录</vt:lpstr>
      <vt:lpstr>4.1.1 数据备份与基础概念</vt:lpstr>
      <vt:lpstr>数据备份与恢复基础概念</vt:lpstr>
      <vt:lpstr>4.1.2 数据丢失的风险</vt:lpstr>
      <vt:lpstr>数据丢失的风险</vt:lpstr>
      <vt:lpstr>数据丢失的风险</vt:lpstr>
      <vt:lpstr>4.1.3 备份恢复的关键意义</vt:lpstr>
      <vt:lpstr>备份恢复的关键意义</vt:lpstr>
      <vt:lpstr>备份恢复的关键意义</vt:lpstr>
      <vt:lpstr>4.1.4 数据备份的重要性</vt:lpstr>
      <vt:lpstr>数据备份的重要性</vt:lpstr>
      <vt:lpstr>数据备份的重要性</vt:lpstr>
      <vt:lpstr>4.1.5 数据备份策略一览</vt:lpstr>
      <vt:lpstr>数据备份策略一览</vt:lpstr>
      <vt:lpstr>4.1.6 数据恢复策略要点</vt:lpstr>
      <vt:lpstr>数据恢复策略要点</vt:lpstr>
      <vt:lpstr>数据恢复策略要点</vt:lpstr>
      <vt:lpstr>4.1.7 常见备份技术解读</vt:lpstr>
      <vt:lpstr>数据恢复策略要点</vt:lpstr>
      <vt:lpstr>数据恢复策略要点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1181</cp:revision>
  <dcterms:created xsi:type="dcterms:W3CDTF">2014-07-13T02:54:52Z</dcterms:created>
  <dcterms:modified xsi:type="dcterms:W3CDTF">2025-04-24T05:55:28Z</dcterms:modified>
</cp:coreProperties>
</file>