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410" r:id="rId2"/>
    <p:sldId id="486" r:id="rId3"/>
    <p:sldId id="503" r:id="rId4"/>
    <p:sldId id="487" r:id="rId5"/>
    <p:sldId id="504" r:id="rId6"/>
    <p:sldId id="505" r:id="rId7"/>
    <p:sldId id="506" r:id="rId8"/>
    <p:sldId id="508" r:id="rId9"/>
    <p:sldId id="509" r:id="rId10"/>
    <p:sldId id="510" r:id="rId11"/>
    <p:sldId id="507" r:id="rId12"/>
    <p:sldId id="511" r:id="rId13"/>
    <p:sldId id="512" r:id="rId14"/>
    <p:sldId id="513" r:id="rId15"/>
    <p:sldId id="515" r:id="rId16"/>
    <p:sldId id="514" r:id="rId17"/>
    <p:sldId id="516" r:id="rId18"/>
    <p:sldId id="517" r:id="rId19"/>
    <p:sldId id="518" r:id="rId20"/>
    <p:sldId id="521" r:id="rId21"/>
    <p:sldId id="262" r:id="rId22"/>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77" d="100"/>
          <a:sy n="77" d="100"/>
        </p:scale>
        <p:origin x="1284"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10</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3759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4455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58797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8984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51274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60941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16</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47916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06676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18</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278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19</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45474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9372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7979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63083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99812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6</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8907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687749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98759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9</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306265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audio" Target="../media/audio1.bin"/><Relationship Id="rId11" Type="http://schemas.openxmlformats.org/officeDocument/2006/relationships/audio" Target="../media/audio1.bin"/><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smtClean="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endPar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7" cstate="print">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9"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mc:AlternateContent xmlns:mc="http://schemas.openxmlformats.org/markup-compatibility/2006" xmlns:p14="http://schemas.microsoft.com/office/powerpoint/2010/main">
    <mc:Choice Requires="p14">
      <p:transition>
        <p14:flip dir="r"/>
        <p:sndAc>
          <p:stSnd>
            <p:snd r:embed="rId6"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710160" y="244672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 </a:t>
            </a:r>
            <a:r>
              <a:rPr lang="zh-CN" altLang="en-US"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161098" y="2509358"/>
            <a:ext cx="587016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4.2.3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常见</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加密算法剖析</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284705"/>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常见加密算法剖析</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512553" y="1327853"/>
            <a:ext cx="798009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zh-CN" altLang="en-US" sz="2000" dirty="0" smtClean="0">
                <a:latin typeface="微软雅黑" panose="020B0503020204020204" pitchFamily="34" charset="-122"/>
                <a:ea typeface="微软雅黑" panose="020B0503020204020204" pitchFamily="34" charset="-122"/>
              </a:rPr>
              <a:t>对称</a:t>
            </a:r>
            <a:r>
              <a:rPr lang="zh-CN" altLang="en-US" sz="2000" dirty="0">
                <a:latin typeface="微软雅黑" panose="020B0503020204020204" pitchFamily="34" charset="-122"/>
                <a:ea typeface="微软雅黑" panose="020B0503020204020204" pitchFamily="34" charset="-122"/>
              </a:rPr>
              <a:t>加密算法：加密和解密使用相同的密钥</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ct val="0"/>
              </a:spcBef>
              <a:buClrTx/>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优点：是</a:t>
            </a:r>
            <a:r>
              <a:rPr lang="zh-CN" altLang="en-US" sz="2000" dirty="0">
                <a:latin typeface="微软雅黑" panose="020B0503020204020204" pitchFamily="34" charset="-122"/>
                <a:ea typeface="微软雅黑" panose="020B0503020204020204" pitchFamily="34" charset="-122"/>
              </a:rPr>
              <a:t>加密和解密速度快，效率高，适用于大量数据的加密</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ct val="0"/>
              </a:spcBef>
              <a:buClrTx/>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缺点：是</a:t>
            </a:r>
            <a:r>
              <a:rPr lang="zh-CN" altLang="en-US" sz="2000" dirty="0">
                <a:latin typeface="微软雅黑" panose="020B0503020204020204" pitchFamily="34" charset="-122"/>
                <a:ea typeface="微软雅黑" panose="020B0503020204020204" pitchFamily="34" charset="-122"/>
              </a:rPr>
              <a:t>密钥管理困难，因为通信双方需要共享相同的密钥，一旦密钥泄露，数据就会失去安全性。常见的对称加密算法</a:t>
            </a:r>
            <a:r>
              <a:rPr lang="zh-CN" altLang="en-US" sz="2000" dirty="0" smtClean="0">
                <a:latin typeface="微软雅黑" panose="020B0503020204020204" pitchFamily="34" charset="-122"/>
                <a:ea typeface="微软雅黑" panose="020B0503020204020204" pitchFamily="34" charset="-122"/>
              </a:rPr>
              <a:t>有</a:t>
            </a:r>
            <a:r>
              <a:rPr lang="en-US" altLang="zh-CN" sz="2000" dirty="0" smtClean="0">
                <a:latin typeface="微软雅黑" panose="020B0503020204020204" pitchFamily="34" charset="-122"/>
                <a:ea typeface="微软雅黑" panose="020B0503020204020204" pitchFamily="34" charset="-122"/>
              </a:rPr>
              <a:t>AES</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DES</a:t>
            </a:r>
            <a:r>
              <a:rPr lang="zh-CN" altLang="en-US" sz="2000" dirty="0" smtClean="0">
                <a:latin typeface="微软雅黑" panose="020B0503020204020204" pitchFamily="34" charset="-122"/>
                <a:ea typeface="微软雅黑" panose="020B0503020204020204" pitchFamily="34" charset="-122"/>
              </a:rPr>
              <a:t>等</a:t>
            </a:r>
            <a:r>
              <a:rPr lang="zh-CN" altLang="en-US" sz="2000" dirty="0">
                <a:latin typeface="微软雅黑" panose="020B0503020204020204" pitchFamily="34" charset="-122"/>
                <a:ea typeface="微软雅黑" panose="020B0503020204020204" pitchFamily="34" charset="-122"/>
              </a:rPr>
              <a:t>。</a:t>
            </a:r>
          </a:p>
          <a:p>
            <a:pPr>
              <a:lnSpc>
                <a:spcPct val="150000"/>
              </a:lnSpc>
              <a:spcBef>
                <a:spcPct val="0"/>
              </a:spcBef>
              <a:buClrTx/>
              <a:buNone/>
            </a:pPr>
            <a:r>
              <a:rPr lang="zh-CN" altLang="en-US" sz="2000" dirty="0">
                <a:latin typeface="微软雅黑" panose="020B0503020204020204" pitchFamily="34" charset="-122"/>
                <a:ea typeface="微软雅黑" panose="020B0503020204020204" pitchFamily="34" charset="-122"/>
              </a:rPr>
              <a:t>非对称加密算法：使用一对密钥，即公钥和私钥。公钥可以公开，用于加密数据，而私钥由用户自己保存，用于解密数据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ct val="0"/>
              </a:spcBef>
              <a:buClrTx/>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优点：是</a:t>
            </a:r>
            <a:r>
              <a:rPr lang="zh-CN" altLang="en-US" sz="2000" dirty="0">
                <a:latin typeface="微软雅黑" panose="020B0503020204020204" pitchFamily="34" charset="-122"/>
                <a:ea typeface="微软雅黑" panose="020B0503020204020204" pitchFamily="34" charset="-122"/>
              </a:rPr>
              <a:t>密钥管理相对简单，安全性较高，适用于数字签名、密钥交换等场景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ct val="0"/>
              </a:spcBef>
              <a:buClrTx/>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缺点：是</a:t>
            </a:r>
            <a:r>
              <a:rPr lang="zh-CN" altLang="en-US" sz="2000" dirty="0">
                <a:latin typeface="微软雅黑" panose="020B0503020204020204" pitchFamily="34" charset="-122"/>
                <a:ea typeface="微软雅黑" panose="020B0503020204020204" pitchFamily="34" charset="-122"/>
              </a:rPr>
              <a:t>加密和解密速度较慢，计算量较大。常见的非对称加密算法</a:t>
            </a:r>
            <a:r>
              <a:rPr lang="zh-CN" altLang="en-US" sz="2000" dirty="0" smtClean="0">
                <a:latin typeface="微软雅黑" panose="020B0503020204020204" pitchFamily="34" charset="-122"/>
                <a:ea typeface="微软雅黑" panose="020B0503020204020204" pitchFamily="34" charset="-122"/>
              </a:rPr>
              <a:t>有</a:t>
            </a:r>
            <a:r>
              <a:rPr lang="en-US" altLang="zh-CN" sz="2000" dirty="0" smtClean="0">
                <a:latin typeface="微软雅黑" panose="020B0503020204020204" pitchFamily="34" charset="-122"/>
                <a:ea typeface="微软雅黑" panose="020B0503020204020204" pitchFamily="34" charset="-122"/>
              </a:rPr>
              <a:t>RSA</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ECC</a:t>
            </a:r>
            <a:r>
              <a:rPr lang="zh-CN" altLang="en-US" sz="2000" dirty="0" smtClean="0">
                <a:latin typeface="微软雅黑" panose="020B0503020204020204" pitchFamily="34" charset="-122"/>
                <a:ea typeface="微软雅黑" panose="020B0503020204020204" pitchFamily="34" charset="-122"/>
              </a:rPr>
              <a:t>等</a:t>
            </a:r>
            <a:r>
              <a:rPr lang="zh-CN" altLang="en-US" sz="2000" dirty="0">
                <a:latin typeface="微软雅黑" panose="020B0503020204020204" pitchFamily="34" charset="-122"/>
                <a:ea typeface="微软雅黑" panose="020B0503020204020204" pitchFamily="34" charset="-122"/>
              </a:rPr>
              <a:t>。</a:t>
            </a:r>
          </a:p>
        </p:txBody>
      </p:sp>
      <p:sp>
        <p:nvSpPr>
          <p:cNvPr id="3" name="矩形 2"/>
          <p:cNvSpPr/>
          <p:nvPr/>
        </p:nvSpPr>
        <p:spPr>
          <a:xfrm>
            <a:off x="512553" y="650745"/>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4.2.3.1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加密算法</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Tree>
    <p:extLst>
      <p:ext uri="{BB962C8B-B14F-4D97-AF65-F5344CB8AC3E}">
        <p14:creationId xmlns:p14="http://schemas.microsoft.com/office/powerpoint/2010/main" val="8262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常见加密算法剖析</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512553" y="2530352"/>
            <a:ext cx="798009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zh-CN" altLang="en-US" sz="2000" dirty="0" smtClean="0">
                <a:latin typeface="微软雅黑" panose="020B0503020204020204" pitchFamily="34" charset="-122"/>
                <a:ea typeface="微软雅黑" panose="020B0503020204020204" pitchFamily="34" charset="-122"/>
              </a:rPr>
              <a:t>特点：</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ct val="0"/>
              </a:spcBef>
              <a:buClrTx/>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不可逆性：从哈希值很难反向推导出原始数据。这是哈希算法的一个重要特性，使得它在数据安全领域有广泛的应用。</a:t>
            </a:r>
          </a:p>
          <a:p>
            <a:pPr marL="342900" indent="-342900">
              <a:lnSpc>
                <a:spcPct val="150000"/>
              </a:lnSpc>
              <a:spcBef>
                <a:spcPct val="0"/>
              </a:spcBef>
              <a:buClrTx/>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高效性：计算哈希值的速度通常很快，可以在短时间内对大量数据进行哈希运算。</a:t>
            </a:r>
          </a:p>
          <a:p>
            <a:pPr marL="342900" indent="-342900">
              <a:lnSpc>
                <a:spcPct val="150000"/>
              </a:lnSpc>
              <a:spcBef>
                <a:spcPct val="0"/>
              </a:spcBef>
              <a:buClrTx/>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抗碰撞性：理想情况下，不同的数据应该产生不同的哈希值。虽然在理论上可能存在不同数据产生相同哈希值的</a:t>
            </a:r>
            <a:r>
              <a:rPr lang="zh-CN" altLang="en-US" sz="2000" dirty="0" smtClean="0">
                <a:latin typeface="微软雅黑" panose="020B0503020204020204" pitchFamily="34" charset="-122"/>
                <a:ea typeface="微软雅黑" panose="020B0503020204020204" pitchFamily="34" charset="-122"/>
              </a:rPr>
              <a:t>情况，</a:t>
            </a:r>
            <a:r>
              <a:rPr lang="zh-CN" altLang="en-US" sz="2000" dirty="0">
                <a:latin typeface="微软雅黑" panose="020B0503020204020204" pitchFamily="34" charset="-122"/>
                <a:ea typeface="微软雅黑" panose="020B0503020204020204" pitchFamily="34" charset="-122"/>
              </a:rPr>
              <a:t>但优秀的哈希算法能够将这种概率降低到非常低的水平。</a:t>
            </a:r>
          </a:p>
        </p:txBody>
      </p:sp>
      <p:sp>
        <p:nvSpPr>
          <p:cNvPr id="3" name="矩形 2"/>
          <p:cNvSpPr/>
          <p:nvPr/>
        </p:nvSpPr>
        <p:spPr>
          <a:xfrm>
            <a:off x="512553" y="650745"/>
            <a:ext cx="2528256" cy="581057"/>
          </a:xfrm>
          <a:prstGeom prst="rect">
            <a:avLst/>
          </a:prstGeom>
        </p:spPr>
        <p:txBody>
          <a:bodyPr wrap="non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4.2.3.2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哈希</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算法</a:t>
            </a:r>
          </a:p>
        </p:txBody>
      </p:sp>
      <p:grpSp>
        <p:nvGrpSpPr>
          <p:cNvPr id="6" name="组合 5">
            <a:extLst>
              <a:ext uri="{FF2B5EF4-FFF2-40B4-BE49-F238E27FC236}">
                <a16:creationId xmlns:a16="http://schemas.microsoft.com/office/drawing/2014/main" id="{AED4918E-2D8E-4C3A-9CDC-3FFCF786E30E}"/>
              </a:ext>
            </a:extLst>
          </p:cNvPr>
          <p:cNvGrpSpPr/>
          <p:nvPr/>
        </p:nvGrpSpPr>
        <p:grpSpPr>
          <a:xfrm>
            <a:off x="512553" y="1396724"/>
            <a:ext cx="7566736" cy="1133628"/>
            <a:chOff x="7625830" y="389106"/>
            <a:chExt cx="2918882" cy="1325394"/>
          </a:xfrm>
        </p:grpSpPr>
        <p:sp>
          <p:nvSpPr>
            <p:cNvPr id="7"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a:extLst>
              <a:ext uri="{FF2B5EF4-FFF2-40B4-BE49-F238E27FC236}">
                <a16:creationId xmlns:a16="http://schemas.microsoft.com/office/drawing/2014/main" id="{48FCF6F1-A4ED-492D-B0C7-EAD33F7D9C84}"/>
              </a:ext>
            </a:extLst>
          </p:cNvPr>
          <p:cNvSpPr txBox="1"/>
          <p:nvPr/>
        </p:nvSpPr>
        <p:spPr>
          <a:xfrm>
            <a:off x="923728" y="1501873"/>
            <a:ext cx="7155561" cy="923330"/>
          </a:xfrm>
          <a:prstGeom prst="rect">
            <a:avLst/>
          </a:prstGeom>
          <a:noFill/>
        </p:spPr>
        <p:txBody>
          <a:bodyPr wrap="square" rtlCol="0">
            <a:spAutoFit/>
          </a:bodyPr>
          <a:lstStyle/>
          <a:p>
            <a:r>
              <a:rPr lang="zh-CN" altLang="en-US" sz="1800" b="1" dirty="0">
                <a:solidFill>
                  <a:srgbClr val="000000">
                    <a:lumMod val="75000"/>
                    <a:lumOff val="25000"/>
                  </a:srgbClr>
                </a:solidFill>
                <a:latin typeface="Century Gothic"/>
                <a:ea typeface="微软雅黑" panose="020B0503020204020204" charset="-122"/>
              </a:rPr>
              <a:t>哈希算法原理：哈希算法通过特定的数学运算，对输入数据进行处理，生成一个固定长度的哈希值。无论输入数据的长度是多少，哈希值的长度都是固定的。</a:t>
            </a:r>
          </a:p>
        </p:txBody>
      </p:sp>
    </p:spTree>
    <p:extLst>
      <p:ext uri="{BB962C8B-B14F-4D97-AF65-F5344CB8AC3E}">
        <p14:creationId xmlns:p14="http://schemas.microsoft.com/office/powerpoint/2010/main" val="293864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311411" y="2509358"/>
            <a:ext cx="56697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4.2.4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的广泛应用场景</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987082"/>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656984"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数据加密的广泛应用场景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4.2.4.1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网络通信</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grpSp>
        <p:nvGrpSpPr>
          <p:cNvPr id="5" name="组合 4">
            <a:extLst>
              <a:ext uri="{FF2B5EF4-FFF2-40B4-BE49-F238E27FC236}">
                <a16:creationId xmlns:a16="http://schemas.microsoft.com/office/drawing/2014/main" id="{AED4918E-2D8E-4C3A-9CDC-3FFCF786E30E}"/>
              </a:ext>
            </a:extLst>
          </p:cNvPr>
          <p:cNvGrpSpPr/>
          <p:nvPr/>
        </p:nvGrpSpPr>
        <p:grpSpPr>
          <a:xfrm>
            <a:off x="512552" y="1459259"/>
            <a:ext cx="7566736" cy="1910242"/>
            <a:chOff x="7625830" y="389106"/>
            <a:chExt cx="2918882" cy="1325394"/>
          </a:xfrm>
        </p:grpSpPr>
        <p:sp>
          <p:nvSpPr>
            <p:cNvPr id="6"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文本框 7">
            <a:extLst>
              <a:ext uri="{FF2B5EF4-FFF2-40B4-BE49-F238E27FC236}">
                <a16:creationId xmlns:a16="http://schemas.microsoft.com/office/drawing/2014/main" id="{48FCF6F1-A4ED-492D-B0C7-EAD33F7D9C84}"/>
              </a:ext>
            </a:extLst>
          </p:cNvPr>
          <p:cNvSpPr txBox="1"/>
          <p:nvPr/>
        </p:nvSpPr>
        <p:spPr>
          <a:xfrm>
            <a:off x="923726" y="1494088"/>
            <a:ext cx="7155561" cy="1754326"/>
          </a:xfrm>
          <a:prstGeom prst="rect">
            <a:avLst/>
          </a:prstGeom>
          <a:noFill/>
        </p:spPr>
        <p:txBody>
          <a:bodyPr wrap="square" rtlCol="0">
            <a:spAutoFit/>
          </a:bodyPr>
          <a:lstStyle/>
          <a:p>
            <a:r>
              <a:rPr lang="en-US" altLang="zh-CN" sz="1800" b="1" dirty="0">
                <a:solidFill>
                  <a:srgbClr val="000000">
                    <a:lumMod val="75000"/>
                    <a:lumOff val="25000"/>
                  </a:srgbClr>
                </a:solidFill>
                <a:latin typeface="Century Gothic"/>
                <a:ea typeface="微软雅黑" panose="020B0503020204020204" charset="-122"/>
              </a:rPr>
              <a:t>HTTPS</a:t>
            </a:r>
            <a:r>
              <a:rPr lang="zh-CN" altLang="en-US" sz="1800" b="1" dirty="0">
                <a:solidFill>
                  <a:srgbClr val="000000">
                    <a:lumMod val="75000"/>
                    <a:lumOff val="25000"/>
                  </a:srgbClr>
                </a:solidFill>
                <a:latin typeface="Century Gothic"/>
                <a:ea typeface="微软雅黑" panose="020B0503020204020204" charset="-122"/>
              </a:rPr>
              <a:t>：</a:t>
            </a:r>
            <a:r>
              <a:rPr lang="en-US" altLang="zh-CN" sz="1800" b="1" dirty="0">
                <a:solidFill>
                  <a:srgbClr val="000000">
                    <a:lumMod val="75000"/>
                    <a:lumOff val="25000"/>
                  </a:srgbClr>
                </a:solidFill>
                <a:latin typeface="Century Gothic"/>
                <a:ea typeface="微软雅黑" panose="020B0503020204020204" charset="-122"/>
              </a:rPr>
              <a:t>HTTPS</a:t>
            </a:r>
            <a:r>
              <a:rPr lang="zh-CN" altLang="en-US" sz="1800" b="1" dirty="0">
                <a:solidFill>
                  <a:srgbClr val="000000">
                    <a:lumMod val="75000"/>
                    <a:lumOff val="25000"/>
                  </a:srgbClr>
                </a:solidFill>
                <a:latin typeface="Century Gothic"/>
                <a:ea typeface="微软雅黑" panose="020B0503020204020204" charset="-122"/>
              </a:rPr>
              <a:t>在 </a:t>
            </a:r>
            <a:r>
              <a:rPr lang="en-US" altLang="zh-CN" sz="1800" b="1" dirty="0">
                <a:solidFill>
                  <a:srgbClr val="000000">
                    <a:lumMod val="75000"/>
                    <a:lumOff val="25000"/>
                  </a:srgbClr>
                </a:solidFill>
                <a:latin typeface="Century Gothic"/>
                <a:ea typeface="微软雅黑" panose="020B0503020204020204" charset="-122"/>
              </a:rPr>
              <a:t>HTTP </a:t>
            </a:r>
            <a:r>
              <a:rPr lang="zh-CN" altLang="en-US" sz="1800" b="1" dirty="0">
                <a:solidFill>
                  <a:srgbClr val="000000">
                    <a:lumMod val="75000"/>
                    <a:lumOff val="25000"/>
                  </a:srgbClr>
                </a:solidFill>
                <a:latin typeface="Century Gothic"/>
                <a:ea typeface="微软雅黑" panose="020B0503020204020204" charset="-122"/>
              </a:rPr>
              <a:t>协议的基础上引入</a:t>
            </a:r>
            <a:r>
              <a:rPr lang="en-US" altLang="zh-CN" sz="1800" b="1" dirty="0">
                <a:solidFill>
                  <a:srgbClr val="000000">
                    <a:lumMod val="75000"/>
                    <a:lumOff val="25000"/>
                  </a:srgbClr>
                </a:solidFill>
                <a:latin typeface="Century Gothic"/>
                <a:ea typeface="微软雅黑" panose="020B0503020204020204" charset="-122"/>
              </a:rPr>
              <a:t>SSL/TLS</a:t>
            </a:r>
            <a:r>
              <a:rPr lang="zh-CN" altLang="en-US" sz="1800" b="1" dirty="0">
                <a:solidFill>
                  <a:srgbClr val="000000">
                    <a:lumMod val="75000"/>
                    <a:lumOff val="25000"/>
                  </a:srgbClr>
                </a:solidFill>
                <a:latin typeface="Century Gothic"/>
                <a:ea typeface="微软雅黑" panose="020B0503020204020204" charset="-122"/>
              </a:rPr>
              <a:t>加密层。当用户在浏览器中输入网址访问网站时，若该网站采用</a:t>
            </a:r>
            <a:r>
              <a:rPr lang="en-US" altLang="zh-CN" sz="1800" b="1" dirty="0">
                <a:solidFill>
                  <a:srgbClr val="000000">
                    <a:lumMod val="75000"/>
                    <a:lumOff val="25000"/>
                  </a:srgbClr>
                </a:solidFill>
                <a:latin typeface="Century Gothic"/>
                <a:ea typeface="微软雅黑" panose="020B0503020204020204" charset="-122"/>
              </a:rPr>
              <a:t>HTTPS</a:t>
            </a:r>
            <a:r>
              <a:rPr lang="zh-CN" altLang="en-US" sz="1800" b="1" dirty="0">
                <a:solidFill>
                  <a:srgbClr val="000000">
                    <a:lumMod val="75000"/>
                    <a:lumOff val="25000"/>
                  </a:srgbClr>
                </a:solidFill>
                <a:latin typeface="Century Gothic"/>
                <a:ea typeface="微软雅黑" panose="020B0503020204020204" charset="-122"/>
              </a:rPr>
              <a:t>加密，浏览器与网站服务器之间会建立一条加密通道。在此过程中，用户输入的账号密码、搜索信息、交易金额等敏感数据在传输过程中被加密成密文，有效防止黑客在网络传输链路中截取并窃取这些信息，为用户提供安全可靠的网页浏览环境。​</a:t>
            </a:r>
          </a:p>
        </p:txBody>
      </p:sp>
      <p:grpSp>
        <p:nvGrpSpPr>
          <p:cNvPr id="9" name="组合 8">
            <a:extLst>
              <a:ext uri="{FF2B5EF4-FFF2-40B4-BE49-F238E27FC236}">
                <a16:creationId xmlns:a16="http://schemas.microsoft.com/office/drawing/2014/main" id="{AED4918E-2D8E-4C3A-9CDC-3FFCF786E30E}"/>
              </a:ext>
            </a:extLst>
          </p:cNvPr>
          <p:cNvGrpSpPr/>
          <p:nvPr/>
        </p:nvGrpSpPr>
        <p:grpSpPr>
          <a:xfrm>
            <a:off x="512553" y="3596958"/>
            <a:ext cx="7566734" cy="1426338"/>
            <a:chOff x="7625830" y="389106"/>
            <a:chExt cx="2918882" cy="1325394"/>
          </a:xfrm>
        </p:grpSpPr>
        <p:sp>
          <p:nvSpPr>
            <p:cNvPr id="10"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2" name="文本框 11">
            <a:extLst>
              <a:ext uri="{FF2B5EF4-FFF2-40B4-BE49-F238E27FC236}">
                <a16:creationId xmlns:a16="http://schemas.microsoft.com/office/drawing/2014/main" id="{48FCF6F1-A4ED-492D-B0C7-EAD33F7D9C84}"/>
              </a:ext>
            </a:extLst>
          </p:cNvPr>
          <p:cNvSpPr txBox="1"/>
          <p:nvPr/>
        </p:nvSpPr>
        <p:spPr>
          <a:xfrm>
            <a:off x="922142" y="3709962"/>
            <a:ext cx="7155560" cy="1200329"/>
          </a:xfrm>
          <a:prstGeom prst="rect">
            <a:avLst/>
          </a:prstGeom>
          <a:noFill/>
        </p:spPr>
        <p:txBody>
          <a:bodyPr wrap="square" rtlCol="0">
            <a:spAutoFit/>
          </a:bodyPr>
          <a:lstStyle/>
          <a:p>
            <a:r>
              <a:rPr lang="en-US" altLang="zh-CN" sz="1800" b="1" dirty="0">
                <a:solidFill>
                  <a:srgbClr val="000000">
                    <a:lumMod val="75000"/>
                    <a:lumOff val="25000"/>
                  </a:srgbClr>
                </a:solidFill>
                <a:latin typeface="Century Gothic"/>
                <a:ea typeface="微软雅黑" panose="020B0503020204020204" charset="-122"/>
              </a:rPr>
              <a:t>VPN</a:t>
            </a:r>
            <a:r>
              <a:rPr lang="zh-CN" altLang="en-US" sz="1800" b="1" dirty="0">
                <a:solidFill>
                  <a:srgbClr val="000000">
                    <a:lumMod val="75000"/>
                    <a:lumOff val="25000"/>
                  </a:srgbClr>
                </a:solidFill>
                <a:latin typeface="Century Gothic"/>
                <a:ea typeface="微软雅黑" panose="020B0503020204020204" charset="-122"/>
              </a:rPr>
              <a:t>：</a:t>
            </a:r>
            <a:r>
              <a:rPr lang="en-US" altLang="zh-CN" sz="1800" b="1" dirty="0">
                <a:solidFill>
                  <a:srgbClr val="000000">
                    <a:lumMod val="75000"/>
                    <a:lumOff val="25000"/>
                  </a:srgbClr>
                </a:solidFill>
                <a:latin typeface="Century Gothic"/>
                <a:ea typeface="微软雅黑" panose="020B0503020204020204" charset="-122"/>
              </a:rPr>
              <a:t>VPN</a:t>
            </a:r>
            <a:r>
              <a:rPr lang="zh-CN" altLang="en-US" sz="1800" b="1" dirty="0">
                <a:solidFill>
                  <a:srgbClr val="000000">
                    <a:lumMod val="75000"/>
                    <a:lumOff val="25000"/>
                  </a:srgbClr>
                </a:solidFill>
                <a:latin typeface="Century Gothic"/>
                <a:ea typeface="微软雅黑" panose="020B0503020204020204" charset="-122"/>
              </a:rPr>
              <a:t>通过在公共网络上建立一条加密的专用通道，将远程用户与企业内部网络连接起来。数据在这条加密通道中传输，就像在一条被严密保护的隧道中穿梭，即使网络中有恶意攻击者试图窥探，也无法获取有意义的信息。</a:t>
            </a:r>
          </a:p>
        </p:txBody>
      </p:sp>
    </p:spTree>
    <p:extLst>
      <p:ext uri="{BB962C8B-B14F-4D97-AF65-F5344CB8AC3E}">
        <p14:creationId xmlns:p14="http://schemas.microsoft.com/office/powerpoint/2010/main" val="82819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656984"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数据加密的广泛应用场景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512553" y="1327853"/>
            <a:ext cx="828071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zh-CN" altLang="en-US" sz="2000" dirty="0">
                <a:latin typeface="微软雅黑" panose="020B0503020204020204" pitchFamily="34" charset="-122"/>
                <a:ea typeface="微软雅黑" panose="020B0503020204020204" pitchFamily="34" charset="-122"/>
              </a:rPr>
              <a:t>设备解锁加密：指纹识别、面部识别等生物特征加密技术，通过采集指纹纹路、面部几何等独特生物信息，转化为加密数据存于手机安全芯片。用户解锁时，设备实时比对采集特征与存储数据，匹配成功方可解锁，有效阻挡未经授权的访问，有力守护用户隐私与重要信息。</a:t>
            </a:r>
          </a:p>
          <a:p>
            <a:pPr>
              <a:lnSpc>
                <a:spcPct val="150000"/>
              </a:lnSpc>
              <a:spcBef>
                <a:spcPct val="0"/>
              </a:spcBef>
              <a:buClrTx/>
              <a:buNone/>
            </a:pPr>
            <a:r>
              <a:rPr lang="zh-CN" altLang="en-US" sz="2000" dirty="0">
                <a:latin typeface="微软雅黑" panose="020B0503020204020204" pitchFamily="34" charset="-122"/>
                <a:ea typeface="微软雅黑" panose="020B0503020204020204" pitchFamily="34" charset="-122"/>
              </a:rPr>
              <a:t>应用加密：众多手机系统及第三方应用设有应用加密功能。用户能为支付、办公、社交等应用设置独立密码、手势或图案密码。打开加密应用需输入正确密码，防止他人在借用手机或手机丢失时，窥探支付记录、聊天记录、公司机密文件等敏感信息。</a:t>
            </a:r>
          </a:p>
        </p:txBody>
      </p:sp>
      <p:sp>
        <p:nvSpPr>
          <p:cNvPr id="3" name="矩形 2"/>
          <p:cNvSpPr/>
          <p:nvPr/>
        </p:nvSpPr>
        <p:spPr>
          <a:xfrm>
            <a:off x="512553" y="650745"/>
            <a:ext cx="2528256" cy="581057"/>
          </a:xfrm>
          <a:prstGeom prst="rect">
            <a:avLst/>
          </a:prstGeom>
        </p:spPr>
        <p:txBody>
          <a:bodyPr wrap="non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4.2.4.2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数据存储</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图形用户界面, 应用程序, Teams&#10;&#10;描述已自动生成">
            <a:extLst>
              <a:ext uri="{FF2B5EF4-FFF2-40B4-BE49-F238E27FC236}">
                <a16:creationId xmlns:a16="http://schemas.microsoft.com/office/drawing/2014/main" id="{9BE1EEC0-9199-4173-BCA7-803DF68597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9539" y="4734838"/>
            <a:ext cx="2213732" cy="1660299"/>
          </a:xfrm>
          <a:prstGeom prst="rect">
            <a:avLst/>
          </a:prstGeom>
        </p:spPr>
      </p:pic>
    </p:spTree>
    <p:extLst>
      <p:ext uri="{BB962C8B-B14F-4D97-AF65-F5344CB8AC3E}">
        <p14:creationId xmlns:p14="http://schemas.microsoft.com/office/powerpoint/2010/main" val="224525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656984"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数据加密的广泛应用场景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4.2.4.3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移动设备</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圆角 9">
            <a:extLst>
              <a:ext uri="{FF2B5EF4-FFF2-40B4-BE49-F238E27FC236}">
                <a16:creationId xmlns:a16="http://schemas.microsoft.com/office/drawing/2014/main" id="{6AB0EAB0-945A-4B3A-9FBE-EFB5E298ADD1}"/>
              </a:ext>
            </a:extLst>
          </p:cNvPr>
          <p:cNvSpPr/>
          <p:nvPr/>
        </p:nvSpPr>
        <p:spPr>
          <a:xfrm>
            <a:off x="512553" y="1387248"/>
            <a:ext cx="8186947" cy="3624211"/>
          </a:xfrm>
          <a:prstGeom prst="roundRect">
            <a:avLst>
              <a:gd name="adj" fmla="val 7450"/>
            </a:avLst>
          </a:prstGeom>
          <a:solidFill>
            <a:schemeClr val="bg1"/>
          </a:solidFill>
          <a:ln>
            <a:noFill/>
          </a:ln>
          <a:effectLst>
            <a:outerShdw blurRad="889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27">
            <a:extLst>
              <a:ext uri="{FF2B5EF4-FFF2-40B4-BE49-F238E27FC236}">
                <a16:creationId xmlns:a16="http://schemas.microsoft.com/office/drawing/2014/main" id="{B939D1D4-12BB-4F67-A037-4422AA2F09B1}"/>
              </a:ext>
            </a:extLst>
          </p:cNvPr>
          <p:cNvSpPr/>
          <p:nvPr/>
        </p:nvSpPr>
        <p:spPr>
          <a:xfrm>
            <a:off x="512554" y="1407609"/>
            <a:ext cx="146050" cy="1822022"/>
          </a:xfrm>
          <a:custGeom>
            <a:avLst/>
            <a:gdLst>
              <a:gd name="connsiteX0" fmla="*/ 146050 w 146050"/>
              <a:gd name="connsiteY0" fmla="*/ 0 h 1308474"/>
              <a:gd name="connsiteX1" fmla="*/ 146050 w 146050"/>
              <a:gd name="connsiteY1" fmla="*/ 1308474 h 1308474"/>
              <a:gd name="connsiteX2" fmla="*/ 0 w 146050"/>
              <a:gd name="connsiteY2" fmla="*/ 1308474 h 1308474"/>
              <a:gd name="connsiteX3" fmla="*/ 0 w 146050"/>
              <a:gd name="connsiteY3" fmla="*/ 228661 h 1308474"/>
              <a:gd name="connsiteX4" fmla="*/ 74823 w 146050"/>
              <a:gd name="connsiteY4" fmla="*/ 48023 h 130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74">
                <a:moveTo>
                  <a:pt x="146050" y="0"/>
                </a:moveTo>
                <a:lnTo>
                  <a:pt x="146050" y="1308474"/>
                </a:lnTo>
                <a:lnTo>
                  <a:pt x="0" y="1308474"/>
                </a:lnTo>
                <a:lnTo>
                  <a:pt x="0" y="228661"/>
                </a:lnTo>
                <a:cubicBezTo>
                  <a:pt x="0" y="158118"/>
                  <a:pt x="28594" y="94252"/>
                  <a:pt x="74823" y="48023"/>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29">
            <a:extLst>
              <a:ext uri="{FF2B5EF4-FFF2-40B4-BE49-F238E27FC236}">
                <a16:creationId xmlns:a16="http://schemas.microsoft.com/office/drawing/2014/main" id="{871772D8-2201-4B81-BD9F-863CFCEE5D59}"/>
              </a:ext>
            </a:extLst>
          </p:cNvPr>
          <p:cNvSpPr/>
          <p:nvPr/>
        </p:nvSpPr>
        <p:spPr>
          <a:xfrm>
            <a:off x="512552" y="3199353"/>
            <a:ext cx="146052" cy="1812105"/>
          </a:xfrm>
          <a:custGeom>
            <a:avLst/>
            <a:gdLst>
              <a:gd name="connsiteX0" fmla="*/ 0 w 146050"/>
              <a:gd name="connsiteY0" fmla="*/ 0 h 1308499"/>
              <a:gd name="connsiteX1" fmla="*/ 146050 w 146050"/>
              <a:gd name="connsiteY1" fmla="*/ 0 h 1308499"/>
              <a:gd name="connsiteX2" fmla="*/ 146050 w 146050"/>
              <a:gd name="connsiteY2" fmla="*/ 1308499 h 1308499"/>
              <a:gd name="connsiteX3" fmla="*/ 74823 w 146050"/>
              <a:gd name="connsiteY3" fmla="*/ 1260476 h 1308499"/>
              <a:gd name="connsiteX4" fmla="*/ 0 w 146050"/>
              <a:gd name="connsiteY4" fmla="*/ 1079838 h 13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99">
                <a:moveTo>
                  <a:pt x="0" y="0"/>
                </a:moveTo>
                <a:lnTo>
                  <a:pt x="146050" y="0"/>
                </a:lnTo>
                <a:lnTo>
                  <a:pt x="146050" y="1308499"/>
                </a:lnTo>
                <a:lnTo>
                  <a:pt x="74823" y="1260476"/>
                </a:lnTo>
                <a:cubicBezTo>
                  <a:pt x="28594" y="1214247"/>
                  <a:pt x="0" y="1150382"/>
                  <a:pt x="0" y="1079838"/>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7"/>
          <p:cNvSpPr/>
          <p:nvPr/>
        </p:nvSpPr>
        <p:spPr>
          <a:xfrm>
            <a:off x="707092" y="1568137"/>
            <a:ext cx="7992407" cy="1631216"/>
          </a:xfrm>
          <a:prstGeom prst="rect">
            <a:avLst/>
          </a:prstGeom>
        </p:spPr>
        <p:txBody>
          <a:bodyPr wrap="square">
            <a:spAutoFit/>
          </a:bodyPr>
          <a:lstStyle/>
          <a:p>
            <a:r>
              <a:rPr lang="zh-CN" altLang="en-US" sz="2000">
                <a:latin typeface="微软雅黑" panose="020B0503020204020204" pitchFamily="34" charset="-122"/>
                <a:ea typeface="微软雅黑" panose="020B0503020204020204" pitchFamily="34" charset="-122"/>
              </a:rPr>
              <a:t>硬盘加密：在个人和企业日常办公中，硬盘存储了大量重要数据，如个人照片、财务报表、商业机密文件等。硬盘加密软件可以对硬盘上的数据进行全盘加密或对特定分区进行加密。一旦硬盘丢失或被盗，没有正确的解密密钥，攻击者无法读取硬盘中的数据，从而保护了数据所有者的隐私和利益。</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707091" y="3380243"/>
            <a:ext cx="7992407" cy="1631216"/>
          </a:xfrm>
          <a:prstGeom prst="rect">
            <a:avLst/>
          </a:prstGeom>
        </p:spPr>
        <p:txBody>
          <a:bodyPr wrap="square">
            <a:spAutoFit/>
          </a:bodyPr>
          <a:lstStyle/>
          <a:p>
            <a:r>
              <a:rPr lang="zh-CN" altLang="en-US" sz="2000">
                <a:latin typeface="微软雅黑" panose="020B0503020204020204" pitchFamily="34" charset="-122"/>
                <a:ea typeface="微软雅黑" panose="020B0503020204020204" pitchFamily="34" charset="-122"/>
              </a:rPr>
              <a:t>数据库加密：企业的数据库中存储着海量的客户信息、订单数据、产品设计文档等核心业务数据。对数据库中的敏感字段进行加密存储，能有效防止数据库遭受攻击时数据泄露。当黑客入侵数据库服务器时，即使获取了加密后的数据，由于没有对应的解密密钥，也无法还原出原始的敏感信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73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656984"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数据加密的广泛应用场景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2528256" cy="581057"/>
          </a:xfrm>
          <a:prstGeom prst="rect">
            <a:avLst/>
          </a:prstGeom>
        </p:spPr>
        <p:txBody>
          <a:bodyPr wrap="non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4.2.4.4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金融交易</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矩形: 圆角 9">
            <a:extLst>
              <a:ext uri="{FF2B5EF4-FFF2-40B4-BE49-F238E27FC236}">
                <a16:creationId xmlns:a16="http://schemas.microsoft.com/office/drawing/2014/main" id="{6AB0EAB0-945A-4B3A-9FBE-EFB5E298ADD1}"/>
              </a:ext>
            </a:extLst>
          </p:cNvPr>
          <p:cNvSpPr/>
          <p:nvPr/>
        </p:nvSpPr>
        <p:spPr>
          <a:xfrm>
            <a:off x="512553" y="1387248"/>
            <a:ext cx="8186947" cy="3931988"/>
          </a:xfrm>
          <a:prstGeom prst="roundRect">
            <a:avLst>
              <a:gd name="adj" fmla="val 7450"/>
            </a:avLst>
          </a:prstGeom>
          <a:solidFill>
            <a:schemeClr val="bg1"/>
          </a:solidFill>
          <a:ln>
            <a:noFill/>
          </a:ln>
          <a:effectLst>
            <a:outerShdw blurRad="889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7">
            <a:extLst>
              <a:ext uri="{FF2B5EF4-FFF2-40B4-BE49-F238E27FC236}">
                <a16:creationId xmlns:a16="http://schemas.microsoft.com/office/drawing/2014/main" id="{B939D1D4-12BB-4F67-A037-4422AA2F09B1}"/>
              </a:ext>
            </a:extLst>
          </p:cNvPr>
          <p:cNvSpPr/>
          <p:nvPr/>
        </p:nvSpPr>
        <p:spPr>
          <a:xfrm>
            <a:off x="512554" y="1407609"/>
            <a:ext cx="146050" cy="1972634"/>
          </a:xfrm>
          <a:custGeom>
            <a:avLst/>
            <a:gdLst>
              <a:gd name="connsiteX0" fmla="*/ 146050 w 146050"/>
              <a:gd name="connsiteY0" fmla="*/ 0 h 1308474"/>
              <a:gd name="connsiteX1" fmla="*/ 146050 w 146050"/>
              <a:gd name="connsiteY1" fmla="*/ 1308474 h 1308474"/>
              <a:gd name="connsiteX2" fmla="*/ 0 w 146050"/>
              <a:gd name="connsiteY2" fmla="*/ 1308474 h 1308474"/>
              <a:gd name="connsiteX3" fmla="*/ 0 w 146050"/>
              <a:gd name="connsiteY3" fmla="*/ 228661 h 1308474"/>
              <a:gd name="connsiteX4" fmla="*/ 74823 w 146050"/>
              <a:gd name="connsiteY4" fmla="*/ 48023 h 130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74">
                <a:moveTo>
                  <a:pt x="146050" y="0"/>
                </a:moveTo>
                <a:lnTo>
                  <a:pt x="146050" y="1308474"/>
                </a:lnTo>
                <a:lnTo>
                  <a:pt x="0" y="1308474"/>
                </a:lnTo>
                <a:lnTo>
                  <a:pt x="0" y="228661"/>
                </a:lnTo>
                <a:cubicBezTo>
                  <a:pt x="0" y="158118"/>
                  <a:pt x="28594" y="94252"/>
                  <a:pt x="74823" y="48023"/>
                </a:cubicBezTo>
                <a:close/>
              </a:path>
            </a:pathLst>
          </a:custGeom>
          <a:solidFill>
            <a:srgbClr val="FB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9">
            <a:extLst>
              <a:ext uri="{FF2B5EF4-FFF2-40B4-BE49-F238E27FC236}">
                <a16:creationId xmlns:a16="http://schemas.microsoft.com/office/drawing/2014/main" id="{871772D8-2201-4B81-BD9F-863CFCEE5D59}"/>
              </a:ext>
            </a:extLst>
          </p:cNvPr>
          <p:cNvSpPr/>
          <p:nvPr/>
        </p:nvSpPr>
        <p:spPr>
          <a:xfrm>
            <a:off x="512554" y="3319101"/>
            <a:ext cx="146050" cy="1991943"/>
          </a:xfrm>
          <a:custGeom>
            <a:avLst/>
            <a:gdLst>
              <a:gd name="connsiteX0" fmla="*/ 0 w 146050"/>
              <a:gd name="connsiteY0" fmla="*/ 0 h 1308499"/>
              <a:gd name="connsiteX1" fmla="*/ 146050 w 146050"/>
              <a:gd name="connsiteY1" fmla="*/ 0 h 1308499"/>
              <a:gd name="connsiteX2" fmla="*/ 146050 w 146050"/>
              <a:gd name="connsiteY2" fmla="*/ 1308499 h 1308499"/>
              <a:gd name="connsiteX3" fmla="*/ 74823 w 146050"/>
              <a:gd name="connsiteY3" fmla="*/ 1260476 h 1308499"/>
              <a:gd name="connsiteX4" fmla="*/ 0 w 146050"/>
              <a:gd name="connsiteY4" fmla="*/ 1079838 h 13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99">
                <a:moveTo>
                  <a:pt x="0" y="0"/>
                </a:moveTo>
                <a:lnTo>
                  <a:pt x="146050" y="0"/>
                </a:lnTo>
                <a:lnTo>
                  <a:pt x="146050" y="1308499"/>
                </a:lnTo>
                <a:lnTo>
                  <a:pt x="74823" y="1260476"/>
                </a:lnTo>
                <a:cubicBezTo>
                  <a:pt x="28594" y="1214247"/>
                  <a:pt x="0" y="1150382"/>
                  <a:pt x="0" y="1079838"/>
                </a:cubicBezTo>
                <a:close/>
              </a:path>
            </a:pathLst>
          </a:custGeom>
          <a:solidFill>
            <a:srgbClr val="91D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矩形 3"/>
          <p:cNvSpPr/>
          <p:nvPr/>
        </p:nvSpPr>
        <p:spPr>
          <a:xfrm>
            <a:off x="707092" y="1568137"/>
            <a:ext cx="7992407"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在数字化金融交易时代，在线支付融入日常生活。不管是电商购物、缴水电费，还是投资理财，支付数据安全都极为关键。用户输入的银行卡号、密码、支付金额等敏感信息，在支付时会经</a:t>
            </a:r>
            <a:r>
              <a:rPr lang="en-US" altLang="zh-CN" sz="2000" dirty="0">
                <a:latin typeface="微软雅黑" panose="020B0503020204020204" pitchFamily="34" charset="-122"/>
                <a:ea typeface="微软雅黑" panose="020B0503020204020204" pitchFamily="34" charset="-122"/>
              </a:rPr>
              <a:t>SSL/TLS</a:t>
            </a:r>
            <a:r>
              <a:rPr lang="zh-CN" altLang="en-US" sz="2000" dirty="0">
                <a:latin typeface="微软雅黑" panose="020B0503020204020204" pitchFamily="34" charset="-122"/>
                <a:ea typeface="微软雅黑" panose="020B0503020204020204" pitchFamily="34" charset="-122"/>
              </a:rPr>
              <a:t>加密协议、数字证书等技术构建的加密通道传输，且交易数据存储时也会加密，全方位保障资金安全与交易隐私 。</a:t>
            </a:r>
          </a:p>
        </p:txBody>
      </p:sp>
      <p:sp>
        <p:nvSpPr>
          <p:cNvPr id="23" name="矩形 22"/>
          <p:cNvSpPr/>
          <p:nvPr/>
        </p:nvSpPr>
        <p:spPr>
          <a:xfrm>
            <a:off x="707091" y="3380243"/>
            <a:ext cx="7992407" cy="1938992"/>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银行</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盾是重要的网上银行硬件加密设备。用户进行转账、汇款、大额支付等关键操作时，需插入</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盾。其内置加密芯片生成一对密钥，私钥存于内部无法被外部读取。交易时，</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盾用私钥对交易信息数字签名，银行系统凭公钥验证，确认交易指令合法且未篡改。这一双重加密验证机制极大提升网银交易安全性，有力防范黑客窃取账号密码盗刷，保障用户网上金融交易安全 。</a:t>
            </a:r>
          </a:p>
        </p:txBody>
      </p:sp>
    </p:spTree>
    <p:extLst>
      <p:ext uri="{BB962C8B-B14F-4D97-AF65-F5344CB8AC3E}">
        <p14:creationId xmlns:p14="http://schemas.microsoft.com/office/powerpoint/2010/main" val="105262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311411" y="2509358"/>
            <a:ext cx="5669751"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4.2.5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面临的挑战与应对</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510988"/>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020238"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数据加密面临的挑战与应对</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4682692" cy="646331"/>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4.2.5.1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计算资源消耗挑战与应对</a:t>
            </a:r>
          </a:p>
        </p:txBody>
      </p:sp>
      <p:sp>
        <p:nvSpPr>
          <p:cNvPr id="5" name="矩形: 圆角 9">
            <a:extLst>
              <a:ext uri="{FF2B5EF4-FFF2-40B4-BE49-F238E27FC236}">
                <a16:creationId xmlns:a16="http://schemas.microsoft.com/office/drawing/2014/main" id="{6AB0EAB0-945A-4B3A-9FBE-EFB5E298ADD1}"/>
              </a:ext>
            </a:extLst>
          </p:cNvPr>
          <p:cNvSpPr/>
          <p:nvPr/>
        </p:nvSpPr>
        <p:spPr>
          <a:xfrm>
            <a:off x="374767" y="1600178"/>
            <a:ext cx="8186947" cy="3143017"/>
          </a:xfrm>
          <a:prstGeom prst="roundRect">
            <a:avLst>
              <a:gd name="adj" fmla="val 7450"/>
            </a:avLst>
          </a:prstGeom>
          <a:solidFill>
            <a:schemeClr val="bg1"/>
          </a:solidFill>
          <a:ln>
            <a:noFill/>
          </a:ln>
          <a:effectLst>
            <a:outerShdw blurRad="889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27">
            <a:extLst>
              <a:ext uri="{FF2B5EF4-FFF2-40B4-BE49-F238E27FC236}">
                <a16:creationId xmlns:a16="http://schemas.microsoft.com/office/drawing/2014/main" id="{B939D1D4-12BB-4F67-A037-4422AA2F09B1}"/>
              </a:ext>
            </a:extLst>
          </p:cNvPr>
          <p:cNvSpPr/>
          <p:nvPr/>
        </p:nvSpPr>
        <p:spPr>
          <a:xfrm>
            <a:off x="374768" y="1620539"/>
            <a:ext cx="137785" cy="1310551"/>
          </a:xfrm>
          <a:custGeom>
            <a:avLst/>
            <a:gdLst>
              <a:gd name="connsiteX0" fmla="*/ 146050 w 146050"/>
              <a:gd name="connsiteY0" fmla="*/ 0 h 1308474"/>
              <a:gd name="connsiteX1" fmla="*/ 146050 w 146050"/>
              <a:gd name="connsiteY1" fmla="*/ 1308474 h 1308474"/>
              <a:gd name="connsiteX2" fmla="*/ 0 w 146050"/>
              <a:gd name="connsiteY2" fmla="*/ 1308474 h 1308474"/>
              <a:gd name="connsiteX3" fmla="*/ 0 w 146050"/>
              <a:gd name="connsiteY3" fmla="*/ 228661 h 1308474"/>
              <a:gd name="connsiteX4" fmla="*/ 74823 w 146050"/>
              <a:gd name="connsiteY4" fmla="*/ 48023 h 130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74">
                <a:moveTo>
                  <a:pt x="146050" y="0"/>
                </a:moveTo>
                <a:lnTo>
                  <a:pt x="146050" y="1308474"/>
                </a:lnTo>
                <a:lnTo>
                  <a:pt x="0" y="1308474"/>
                </a:lnTo>
                <a:lnTo>
                  <a:pt x="0" y="228661"/>
                </a:lnTo>
                <a:cubicBezTo>
                  <a:pt x="0" y="158118"/>
                  <a:pt x="28594" y="94252"/>
                  <a:pt x="74823" y="48023"/>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29">
            <a:extLst>
              <a:ext uri="{FF2B5EF4-FFF2-40B4-BE49-F238E27FC236}">
                <a16:creationId xmlns:a16="http://schemas.microsoft.com/office/drawing/2014/main" id="{871772D8-2201-4B81-BD9F-863CFCEE5D59}"/>
              </a:ext>
            </a:extLst>
          </p:cNvPr>
          <p:cNvSpPr/>
          <p:nvPr/>
        </p:nvSpPr>
        <p:spPr>
          <a:xfrm>
            <a:off x="374765" y="2931090"/>
            <a:ext cx="146052" cy="1812105"/>
          </a:xfrm>
          <a:custGeom>
            <a:avLst/>
            <a:gdLst>
              <a:gd name="connsiteX0" fmla="*/ 0 w 146050"/>
              <a:gd name="connsiteY0" fmla="*/ 0 h 1308499"/>
              <a:gd name="connsiteX1" fmla="*/ 146050 w 146050"/>
              <a:gd name="connsiteY1" fmla="*/ 0 h 1308499"/>
              <a:gd name="connsiteX2" fmla="*/ 146050 w 146050"/>
              <a:gd name="connsiteY2" fmla="*/ 1308499 h 1308499"/>
              <a:gd name="connsiteX3" fmla="*/ 74823 w 146050"/>
              <a:gd name="connsiteY3" fmla="*/ 1260476 h 1308499"/>
              <a:gd name="connsiteX4" fmla="*/ 0 w 146050"/>
              <a:gd name="connsiteY4" fmla="*/ 1079838 h 13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99">
                <a:moveTo>
                  <a:pt x="0" y="0"/>
                </a:moveTo>
                <a:lnTo>
                  <a:pt x="146050" y="0"/>
                </a:lnTo>
                <a:lnTo>
                  <a:pt x="146050" y="1308499"/>
                </a:lnTo>
                <a:lnTo>
                  <a:pt x="74823" y="1260476"/>
                </a:lnTo>
                <a:cubicBezTo>
                  <a:pt x="28594" y="1214247"/>
                  <a:pt x="0" y="1150382"/>
                  <a:pt x="0" y="1079838"/>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7"/>
          <p:cNvSpPr/>
          <p:nvPr/>
        </p:nvSpPr>
        <p:spPr>
          <a:xfrm>
            <a:off x="569306" y="1781067"/>
            <a:ext cx="7992407"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挑战：复杂的加密算法，尤其是一些高强度的非对称加密算法和新兴的加密技术，在加密和解密过程中需要进行大量复杂的数学运算，这对计算设备的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、内存等硬件资源提出了很高要求。</a:t>
            </a:r>
          </a:p>
        </p:txBody>
      </p:sp>
      <p:sp>
        <p:nvSpPr>
          <p:cNvPr id="9" name="矩形 8"/>
          <p:cNvSpPr/>
          <p:nvPr/>
        </p:nvSpPr>
        <p:spPr>
          <a:xfrm>
            <a:off x="569306" y="3021534"/>
            <a:ext cx="7992407"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应对：一方面，研究人员不断优化加密算法，通过改进算法的运算逻辑和结构，减少不必要的计算步骤，提高算法效率。另一方面，利用硬件加速技术，如在计算机主板上集成专门的加密芯片，或者使用支持硬件加速的显卡来辅助加密运算。这些硬件设备能够快速执行特定的加密算法指令，大大提高加密和解密的速度，减轻</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的负担。</a:t>
            </a:r>
          </a:p>
        </p:txBody>
      </p:sp>
      <p:pic>
        <p:nvPicPr>
          <p:cNvPr id="10" name="图片 9">
            <a:extLst>
              <a:ext uri="{FF2B5EF4-FFF2-40B4-BE49-F238E27FC236}">
                <a16:creationId xmlns:a16="http://schemas.microsoft.com/office/drawing/2014/main" id="{B8E567DF-5ED1-41B3-87CF-561C92D6B5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5956" y="4877554"/>
            <a:ext cx="2305178" cy="1666358"/>
          </a:xfrm>
          <a:prstGeom prst="rect">
            <a:avLst/>
          </a:prstGeom>
        </p:spPr>
      </p:pic>
    </p:spTree>
    <p:extLst>
      <p:ext uri="{BB962C8B-B14F-4D97-AF65-F5344CB8AC3E}">
        <p14:creationId xmlns:p14="http://schemas.microsoft.com/office/powerpoint/2010/main" val="159375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710911" cy="487363"/>
          </a:xfrm>
        </p:spPr>
        <p:txBody>
          <a:bodyPr/>
          <a:lstStyle/>
          <a:p>
            <a:pPr eaLnBrk="1" hangingPunct="1">
              <a:defRPr/>
            </a:pPr>
            <a:r>
              <a:rPr lang="zh-CN" altLang="en-US" sz="2800" dirty="0" smtClean="0">
                <a:solidFill>
                  <a:schemeClr val="bg1"/>
                </a:solidFill>
                <a:effectLst>
                  <a:outerShdw blurRad="38100" dist="38100" dir="2700000" algn="tl">
                    <a:srgbClr val="C0C0C0"/>
                  </a:outerShdw>
                </a:effectLst>
                <a:ea typeface="楷体_GB2312"/>
              </a:rPr>
              <a:t>目录</a:t>
            </a:r>
            <a:endParaRPr lang="en-US" altLang="zh-CN" sz="2800" dirty="0">
              <a:solidFill>
                <a:schemeClr val="bg1"/>
              </a:solidFill>
              <a:effectLst>
                <a:outerShdw blurRad="38100" dist="38100" dir="2700000" algn="tl">
                  <a:srgbClr val="C0C0C0"/>
                </a:outerShdw>
              </a:effectLst>
              <a:ea typeface="楷体_GB2312"/>
            </a:endParaRPr>
          </a:p>
        </p:txBody>
      </p:sp>
      <p:sp>
        <p:nvSpPr>
          <p:cNvPr id="4" name="文本框 3"/>
          <p:cNvSpPr txBox="1"/>
          <p:nvPr/>
        </p:nvSpPr>
        <p:spPr>
          <a:xfrm>
            <a:off x="671908" y="3966664"/>
            <a:ext cx="2255746" cy="584775"/>
          </a:xfrm>
          <a:prstGeom prst="rect">
            <a:avLst/>
          </a:prstGeom>
          <a:noFill/>
        </p:spPr>
        <p:txBody>
          <a:bodyPr wrap="none" rtlCol="0">
            <a:spAutoFit/>
          </a:bodyPr>
          <a:lstStyle/>
          <a:p>
            <a:pPr algn="ctr" defTabSz="913765"/>
            <a:r>
              <a:rPr kumimoji="1" lang="en-US" altLang="zh-CN" sz="3200" dirty="0">
                <a:ln w="0"/>
                <a:solidFill>
                  <a:schemeClr val="accent1"/>
                </a:solidFill>
                <a:effectLst>
                  <a:outerShdw blurRad="38100" dist="25400" dir="5400000" algn="ctr" rotWithShape="0">
                    <a:srgbClr val="6E747A">
                      <a:alpha val="43000"/>
                    </a:srgbClr>
                  </a:outerShdw>
                </a:effectLst>
                <a:latin typeface="Century Gothic"/>
              </a:rPr>
              <a:t>CONTENTS</a:t>
            </a:r>
            <a:endParaRPr kumimoji="1" lang="zh-CN" altLang="en-US" sz="3200" dirty="0">
              <a:ln w="0"/>
              <a:solidFill>
                <a:schemeClr val="accent1"/>
              </a:solidFill>
              <a:effectLst>
                <a:outerShdw blurRad="38100" dist="25400" dir="5400000" algn="ctr" rotWithShape="0">
                  <a:srgbClr val="6E747A">
                    <a:alpha val="43000"/>
                  </a:srgbClr>
                </a:outerShdw>
              </a:effectLst>
              <a:latin typeface="Century Gothic"/>
            </a:endParaRPr>
          </a:p>
        </p:txBody>
      </p:sp>
      <p:sp>
        <p:nvSpPr>
          <p:cNvPr id="5" name="文本框 4"/>
          <p:cNvSpPr txBox="1"/>
          <p:nvPr/>
        </p:nvSpPr>
        <p:spPr>
          <a:xfrm>
            <a:off x="576813" y="2297318"/>
            <a:ext cx="2441694" cy="1446550"/>
          </a:xfrm>
          <a:prstGeom prst="rect">
            <a:avLst/>
          </a:prstGeom>
          <a:noFill/>
        </p:spPr>
        <p:txBody>
          <a:bodyPr wrap="none" rtlCol="0">
            <a:spAutoFit/>
          </a:bodyPr>
          <a:lstStyle/>
          <a:p>
            <a:pPr algn="ctr" defTabSz="913765"/>
            <a:r>
              <a:rPr kumimoji="1" lang="zh-CN" altLang="en-US" sz="88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目录</a:t>
            </a:r>
            <a:endParaRPr kumimoji="1" lang="zh-CN" altLang="en-US" sz="88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586344" y="1422476"/>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数据加密的重要性</a:t>
            </a:r>
            <a:endParaRPr kumimoji="1" lang="zh-CN" altLang="en-US" sz="2000" b="1" kern="0" dirty="0" smtClean="0">
              <a:solidFill>
                <a:srgbClr val="FFFFFF"/>
              </a:solidFill>
              <a:latin typeface="Century Gothic"/>
              <a:ea typeface="微软雅黑" panose="020B0503020204020204" charset="-122"/>
            </a:endParaRPr>
          </a:p>
        </p:txBody>
      </p:sp>
      <p:sp>
        <p:nvSpPr>
          <p:cNvPr id="7" name="椭圆 6"/>
          <p:cNvSpPr/>
          <p:nvPr/>
        </p:nvSpPr>
        <p:spPr>
          <a:xfrm>
            <a:off x="3791408" y="1308176"/>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8" name="文本框 7"/>
          <p:cNvSpPr txBox="1"/>
          <p:nvPr/>
        </p:nvSpPr>
        <p:spPr>
          <a:xfrm>
            <a:off x="4586344" y="2279680"/>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数据加密基础原理</a:t>
            </a:r>
            <a:endParaRPr kumimoji="1" lang="zh-CN" altLang="en-US" sz="2000" b="1" kern="0" dirty="0" smtClean="0">
              <a:solidFill>
                <a:srgbClr val="FFFFFF"/>
              </a:solidFill>
              <a:latin typeface="Century Gothic"/>
              <a:ea typeface="微软雅黑" panose="020B0503020204020204" charset="-122"/>
            </a:endParaRPr>
          </a:p>
        </p:txBody>
      </p:sp>
      <p:sp>
        <p:nvSpPr>
          <p:cNvPr id="9" name="椭圆 8"/>
          <p:cNvSpPr/>
          <p:nvPr/>
        </p:nvSpPr>
        <p:spPr>
          <a:xfrm>
            <a:off x="3791408" y="2160265"/>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0" name="文本框 9"/>
          <p:cNvSpPr txBox="1"/>
          <p:nvPr/>
        </p:nvSpPr>
        <p:spPr>
          <a:xfrm>
            <a:off x="4586344" y="3132262"/>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常见加密算法剖析</a:t>
            </a:r>
            <a:endParaRPr kumimoji="1" lang="zh-CN" altLang="en-US" sz="2000" b="1" kern="0" dirty="0" smtClean="0">
              <a:solidFill>
                <a:srgbClr val="FFFFFF"/>
              </a:solidFill>
              <a:latin typeface="Century Gothic"/>
              <a:ea typeface="微软雅黑" panose="020B0503020204020204" charset="-122"/>
            </a:endParaRPr>
          </a:p>
        </p:txBody>
      </p:sp>
      <p:sp>
        <p:nvSpPr>
          <p:cNvPr id="11" name="椭圆 10"/>
          <p:cNvSpPr/>
          <p:nvPr/>
        </p:nvSpPr>
        <p:spPr>
          <a:xfrm>
            <a:off x="3791408" y="3012354"/>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2" name="文本框 11"/>
          <p:cNvSpPr txBox="1"/>
          <p:nvPr/>
        </p:nvSpPr>
        <p:spPr>
          <a:xfrm>
            <a:off x="4586344" y="3984351"/>
            <a:ext cx="3005951"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数据加密的广泛应用场景</a:t>
            </a:r>
            <a:endParaRPr kumimoji="1" lang="zh-CN" altLang="en-US" sz="2000" b="1" kern="0" dirty="0" smtClean="0">
              <a:solidFill>
                <a:srgbClr val="FFFFFF"/>
              </a:solidFill>
              <a:latin typeface="Century Gothic"/>
              <a:ea typeface="微软雅黑" panose="020B0503020204020204" charset="-122"/>
            </a:endParaRPr>
          </a:p>
        </p:txBody>
      </p:sp>
      <p:sp>
        <p:nvSpPr>
          <p:cNvPr id="13" name="椭圆 12"/>
          <p:cNvSpPr/>
          <p:nvPr/>
        </p:nvSpPr>
        <p:spPr>
          <a:xfrm>
            <a:off x="3791408" y="3864443"/>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4" name="文本框 13"/>
          <p:cNvSpPr txBox="1"/>
          <p:nvPr/>
        </p:nvSpPr>
        <p:spPr>
          <a:xfrm>
            <a:off x="4586344" y="4836440"/>
            <a:ext cx="3262432"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数据加密面临的挑战与应对</a:t>
            </a:r>
            <a:endParaRPr kumimoji="1" lang="zh-CN" altLang="en-US" sz="2000" b="1" kern="0" dirty="0" smtClean="0">
              <a:solidFill>
                <a:srgbClr val="FFFFFF"/>
              </a:solidFill>
              <a:latin typeface="Century Gothic"/>
              <a:ea typeface="微软雅黑" panose="020B0503020204020204" charset="-122"/>
            </a:endParaRPr>
          </a:p>
        </p:txBody>
      </p:sp>
      <p:sp>
        <p:nvSpPr>
          <p:cNvPr id="15" name="椭圆 14"/>
          <p:cNvSpPr/>
          <p:nvPr/>
        </p:nvSpPr>
        <p:spPr>
          <a:xfrm>
            <a:off x="3791408" y="4716532"/>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5</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4020238"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数据加密面临的挑战与应对</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4682692"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4.2.5.2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密钥管理难度挑战与应对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圆角 9">
            <a:extLst>
              <a:ext uri="{FF2B5EF4-FFF2-40B4-BE49-F238E27FC236}">
                <a16:creationId xmlns:a16="http://schemas.microsoft.com/office/drawing/2014/main" id="{6AB0EAB0-945A-4B3A-9FBE-EFB5E298ADD1}"/>
              </a:ext>
            </a:extLst>
          </p:cNvPr>
          <p:cNvSpPr/>
          <p:nvPr/>
        </p:nvSpPr>
        <p:spPr>
          <a:xfrm>
            <a:off x="374767" y="1600178"/>
            <a:ext cx="8186947" cy="3143017"/>
          </a:xfrm>
          <a:prstGeom prst="roundRect">
            <a:avLst>
              <a:gd name="adj" fmla="val 7450"/>
            </a:avLst>
          </a:prstGeom>
          <a:solidFill>
            <a:schemeClr val="bg1"/>
          </a:solidFill>
          <a:ln>
            <a:noFill/>
          </a:ln>
          <a:effectLst>
            <a:outerShdw blurRad="889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27">
            <a:extLst>
              <a:ext uri="{FF2B5EF4-FFF2-40B4-BE49-F238E27FC236}">
                <a16:creationId xmlns:a16="http://schemas.microsoft.com/office/drawing/2014/main" id="{B939D1D4-12BB-4F67-A037-4422AA2F09B1}"/>
              </a:ext>
            </a:extLst>
          </p:cNvPr>
          <p:cNvSpPr/>
          <p:nvPr/>
        </p:nvSpPr>
        <p:spPr>
          <a:xfrm>
            <a:off x="374764" y="1620539"/>
            <a:ext cx="137789" cy="1523494"/>
          </a:xfrm>
          <a:custGeom>
            <a:avLst/>
            <a:gdLst>
              <a:gd name="connsiteX0" fmla="*/ 146050 w 146050"/>
              <a:gd name="connsiteY0" fmla="*/ 0 h 1308474"/>
              <a:gd name="connsiteX1" fmla="*/ 146050 w 146050"/>
              <a:gd name="connsiteY1" fmla="*/ 1308474 h 1308474"/>
              <a:gd name="connsiteX2" fmla="*/ 0 w 146050"/>
              <a:gd name="connsiteY2" fmla="*/ 1308474 h 1308474"/>
              <a:gd name="connsiteX3" fmla="*/ 0 w 146050"/>
              <a:gd name="connsiteY3" fmla="*/ 228661 h 1308474"/>
              <a:gd name="connsiteX4" fmla="*/ 74823 w 146050"/>
              <a:gd name="connsiteY4" fmla="*/ 48023 h 130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74">
                <a:moveTo>
                  <a:pt x="146050" y="0"/>
                </a:moveTo>
                <a:lnTo>
                  <a:pt x="146050" y="1308474"/>
                </a:lnTo>
                <a:lnTo>
                  <a:pt x="0" y="1308474"/>
                </a:lnTo>
                <a:lnTo>
                  <a:pt x="0" y="228661"/>
                </a:lnTo>
                <a:cubicBezTo>
                  <a:pt x="0" y="158118"/>
                  <a:pt x="28594" y="94252"/>
                  <a:pt x="74823" y="48023"/>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29">
            <a:extLst>
              <a:ext uri="{FF2B5EF4-FFF2-40B4-BE49-F238E27FC236}">
                <a16:creationId xmlns:a16="http://schemas.microsoft.com/office/drawing/2014/main" id="{871772D8-2201-4B81-BD9F-863CFCEE5D59}"/>
              </a:ext>
            </a:extLst>
          </p:cNvPr>
          <p:cNvSpPr/>
          <p:nvPr/>
        </p:nvSpPr>
        <p:spPr>
          <a:xfrm>
            <a:off x="374765" y="3144033"/>
            <a:ext cx="137788" cy="1599162"/>
          </a:xfrm>
          <a:custGeom>
            <a:avLst/>
            <a:gdLst>
              <a:gd name="connsiteX0" fmla="*/ 0 w 146050"/>
              <a:gd name="connsiteY0" fmla="*/ 0 h 1308499"/>
              <a:gd name="connsiteX1" fmla="*/ 146050 w 146050"/>
              <a:gd name="connsiteY1" fmla="*/ 0 h 1308499"/>
              <a:gd name="connsiteX2" fmla="*/ 146050 w 146050"/>
              <a:gd name="connsiteY2" fmla="*/ 1308499 h 1308499"/>
              <a:gd name="connsiteX3" fmla="*/ 74823 w 146050"/>
              <a:gd name="connsiteY3" fmla="*/ 1260476 h 1308499"/>
              <a:gd name="connsiteX4" fmla="*/ 0 w 146050"/>
              <a:gd name="connsiteY4" fmla="*/ 1079838 h 1308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 h="1308499">
                <a:moveTo>
                  <a:pt x="0" y="0"/>
                </a:moveTo>
                <a:lnTo>
                  <a:pt x="146050" y="0"/>
                </a:lnTo>
                <a:lnTo>
                  <a:pt x="146050" y="1308499"/>
                </a:lnTo>
                <a:lnTo>
                  <a:pt x="74823" y="1260476"/>
                </a:lnTo>
                <a:cubicBezTo>
                  <a:pt x="28594" y="1214247"/>
                  <a:pt x="0" y="1150382"/>
                  <a:pt x="0" y="1079838"/>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7"/>
          <p:cNvSpPr/>
          <p:nvPr/>
        </p:nvSpPr>
        <p:spPr>
          <a:xfrm>
            <a:off x="569306" y="1742589"/>
            <a:ext cx="7992407"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挑战​：密钥是数据加密核心，但其管理风险重重。用户遗忘密码管理器中的加密密钥，或存储设备损坏、丢失，都可能致加密数据永久无法访问。同时，密钥在生成、传输、存储中一旦被黑客窃取，加密数据便危在旦夕，面临被破解风险。</a:t>
            </a:r>
          </a:p>
        </p:txBody>
      </p:sp>
      <p:sp>
        <p:nvSpPr>
          <p:cNvPr id="9" name="矩形 8"/>
          <p:cNvSpPr/>
          <p:nvPr/>
        </p:nvSpPr>
        <p:spPr>
          <a:xfrm>
            <a:off x="569306" y="3208439"/>
            <a:ext cx="7992407"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应对​：构建完善密钥管理体系刻不容缓。运用多因素认证，融合传统密码、生物特征识别、短信验证码等，提升密钥访问安全。实施密钥托管，委托可靠第三方保管，用户凭严格身份验证流程获取，预防密钥丢失</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B8E567DF-5ED1-41B3-87CF-561C92D6B5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5956" y="4877554"/>
            <a:ext cx="2305178" cy="1666358"/>
          </a:xfrm>
          <a:prstGeom prst="rect">
            <a:avLst/>
          </a:prstGeom>
        </p:spPr>
      </p:pic>
    </p:spTree>
    <p:extLst>
      <p:ext uri="{BB962C8B-B14F-4D97-AF65-F5344CB8AC3E}">
        <p14:creationId xmlns:p14="http://schemas.microsoft.com/office/powerpoint/2010/main" val="35637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198677" y="2421677"/>
            <a:ext cx="5945323"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4.2.1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的重要性</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437022"/>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数据加密的重要性</a:t>
            </a:r>
            <a:endParaRPr lang="en-US" altLang="zh-CN" sz="2800" dirty="0">
              <a:solidFill>
                <a:schemeClr val="bg1"/>
              </a:solidFill>
              <a:effectLst>
                <a:outerShdw blurRad="38100" dist="38100" dir="2700000" algn="tl">
                  <a:srgbClr val="C0C0C0"/>
                </a:outerShdw>
              </a:effectLst>
              <a:ea typeface="楷体_GB231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215" y="3194711"/>
            <a:ext cx="7173326" cy="3210373"/>
          </a:xfrm>
          <a:prstGeom prst="rect">
            <a:avLst/>
          </a:prstGeom>
        </p:spPr>
      </p:pic>
      <p:sp>
        <p:nvSpPr>
          <p:cNvPr id="3" name="矩形 2"/>
          <p:cNvSpPr/>
          <p:nvPr/>
        </p:nvSpPr>
        <p:spPr>
          <a:xfrm>
            <a:off x="512553" y="650745"/>
            <a:ext cx="3759362"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4.2.1.1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数据加密的重要性</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6" name="图片 5" descr="屏幕上有个手机&#10;&#10;描述已自动生成">
            <a:extLst>
              <a:ext uri="{FF2B5EF4-FFF2-40B4-BE49-F238E27FC236}">
                <a16:creationId xmlns:a16="http://schemas.microsoft.com/office/drawing/2014/main" id="{997D3200-4B2F-49BD-B166-A1ADEE5D99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1859" y="854720"/>
            <a:ext cx="2542870" cy="2116695"/>
          </a:xfrm>
          <a:prstGeom prst="rect">
            <a:avLst/>
          </a:prstGeom>
        </p:spPr>
      </p:pic>
      <p:grpSp>
        <p:nvGrpSpPr>
          <p:cNvPr id="11" name="组合 10">
            <a:extLst>
              <a:ext uri="{FF2B5EF4-FFF2-40B4-BE49-F238E27FC236}">
                <a16:creationId xmlns:a16="http://schemas.microsoft.com/office/drawing/2014/main" id="{AED4918E-2D8E-4C3A-9CDC-3FFCF786E30E}"/>
              </a:ext>
            </a:extLst>
          </p:cNvPr>
          <p:cNvGrpSpPr/>
          <p:nvPr/>
        </p:nvGrpSpPr>
        <p:grpSpPr>
          <a:xfrm>
            <a:off x="512553" y="1459259"/>
            <a:ext cx="6624486" cy="1546987"/>
            <a:chOff x="7625830" y="389106"/>
            <a:chExt cx="2918882" cy="1325394"/>
          </a:xfrm>
        </p:grpSpPr>
        <p:sp>
          <p:nvSpPr>
            <p:cNvPr id="12"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rgbClr val="FB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5" name="文本框 14">
            <a:extLst>
              <a:ext uri="{FF2B5EF4-FFF2-40B4-BE49-F238E27FC236}">
                <a16:creationId xmlns:a16="http://schemas.microsoft.com/office/drawing/2014/main" id="{48FCF6F1-A4ED-492D-B0C7-EAD33F7D9C84}"/>
              </a:ext>
            </a:extLst>
          </p:cNvPr>
          <p:cNvSpPr txBox="1"/>
          <p:nvPr/>
        </p:nvSpPr>
        <p:spPr>
          <a:xfrm>
            <a:off x="923727" y="1494088"/>
            <a:ext cx="6213312" cy="1477328"/>
          </a:xfrm>
          <a:prstGeom prst="rect">
            <a:avLst/>
          </a:prstGeom>
          <a:noFill/>
        </p:spPr>
        <p:txBody>
          <a:bodyPr wrap="square" rtlCol="0">
            <a:spAutoFit/>
          </a:bodyPr>
          <a:lstStyle/>
          <a:p>
            <a:r>
              <a:rPr lang="zh-CN" altLang="en-US" sz="1800" b="1" dirty="0">
                <a:solidFill>
                  <a:srgbClr val="000000">
                    <a:lumMod val="75000"/>
                    <a:lumOff val="25000"/>
                  </a:srgbClr>
                </a:solidFill>
                <a:latin typeface="Century Gothic"/>
                <a:ea typeface="微软雅黑" panose="020B0503020204020204" charset="-122"/>
              </a:rPr>
              <a:t>在数字化时代，数据成为企业和个人最宝贵的资产之一。​</a:t>
            </a:r>
          </a:p>
          <a:p>
            <a:r>
              <a:rPr lang="zh-CN" altLang="en-US" sz="1800" b="1" dirty="0">
                <a:solidFill>
                  <a:srgbClr val="000000">
                    <a:lumMod val="75000"/>
                    <a:lumOff val="25000"/>
                  </a:srgbClr>
                </a:solidFill>
                <a:latin typeface="Century Gothic"/>
                <a:ea typeface="微软雅黑" panose="020B0503020204020204" charset="-122"/>
              </a:rPr>
              <a:t>数据泄露事件频发，造成经济损失、声誉受损以及隐私侵犯等严重后果。​</a:t>
            </a:r>
          </a:p>
          <a:p>
            <a:r>
              <a:rPr lang="zh-CN" altLang="en-US" sz="1800" b="1" dirty="0">
                <a:solidFill>
                  <a:srgbClr val="000000">
                    <a:lumMod val="75000"/>
                    <a:lumOff val="25000"/>
                  </a:srgbClr>
                </a:solidFill>
                <a:latin typeface="Century Gothic"/>
                <a:ea typeface="微软雅黑" panose="020B0503020204020204" charset="-122"/>
              </a:rPr>
              <a:t>数据加密是保护数据安全的关键手段，防止数据在传输和存储过程中被窃取或篡改。</a:t>
            </a:r>
          </a:p>
        </p:txBody>
      </p:sp>
    </p:spTree>
    <p:extLst>
      <p:ext uri="{BB962C8B-B14F-4D97-AF65-F5344CB8AC3E}">
        <p14:creationId xmlns:p14="http://schemas.microsoft.com/office/powerpoint/2010/main" val="106720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数据加密的重要性</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263663" y="1389409"/>
            <a:ext cx="8567737"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nSpc>
                <a:spcPct val="150000"/>
              </a:lnSpc>
              <a:spcBef>
                <a:spcPct val="0"/>
              </a:spcBef>
              <a:buClrTx/>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经济损失惨重：企业因数据泄露面临巨额赔偿，</a:t>
            </a:r>
            <a:r>
              <a:rPr lang="zh-CN" altLang="en-US" sz="1800" dirty="0" smtClean="0">
                <a:latin typeface="微软雅黑" panose="020B0503020204020204" pitchFamily="34" charset="-122"/>
                <a:ea typeface="微软雅黑" panose="020B0503020204020204" pitchFamily="34" charset="-122"/>
              </a:rPr>
              <a:t>如</a:t>
            </a:r>
            <a:r>
              <a:rPr lang="en-US" altLang="zh-CN" sz="1800" dirty="0" smtClean="0">
                <a:latin typeface="微软雅黑" panose="020B0503020204020204" pitchFamily="34" charset="-122"/>
                <a:ea typeface="微软雅黑" panose="020B0503020204020204" pitchFamily="34" charset="-122"/>
              </a:rPr>
              <a:t>Equifax</a:t>
            </a:r>
            <a:r>
              <a:rPr lang="zh-CN" altLang="en-US" sz="1800" dirty="0" smtClean="0">
                <a:latin typeface="微软雅黑" panose="020B0503020204020204" pitchFamily="34" charset="-122"/>
                <a:ea typeface="微软雅黑" panose="020B0503020204020204" pitchFamily="34" charset="-122"/>
              </a:rPr>
              <a:t>因</a:t>
            </a:r>
            <a:r>
              <a:rPr lang="zh-CN" altLang="en-US" sz="1800" dirty="0">
                <a:latin typeface="微软雅黑" panose="020B0503020204020204" pitchFamily="34" charset="-122"/>
                <a:ea typeface="微软雅黑" panose="020B0503020204020204" pitchFamily="34" charset="-122"/>
              </a:rPr>
              <a:t>数据泄露支付了高</a:t>
            </a:r>
            <a:r>
              <a:rPr lang="zh-CN" altLang="en-US" sz="1800" dirty="0" smtClean="0">
                <a:latin typeface="微软雅黑" panose="020B0503020204020204" pitchFamily="34" charset="-122"/>
                <a:ea typeface="微软雅黑" panose="020B0503020204020204" pitchFamily="34" charset="-122"/>
              </a:rPr>
              <a:t>达</a:t>
            </a:r>
            <a:r>
              <a:rPr lang="en-US" altLang="zh-CN" sz="1800" dirty="0" smtClean="0">
                <a:latin typeface="微软雅黑" panose="020B0503020204020204" pitchFamily="34" charset="-122"/>
                <a:ea typeface="微软雅黑" panose="020B0503020204020204" pitchFamily="34" charset="-122"/>
              </a:rPr>
              <a:t>7</a:t>
            </a:r>
            <a:r>
              <a:rPr lang="zh-CN" altLang="en-US" sz="1800" dirty="0" smtClean="0">
                <a:latin typeface="微软雅黑" panose="020B0503020204020204" pitchFamily="34" charset="-122"/>
                <a:ea typeface="微软雅黑" panose="020B0503020204020204" pitchFamily="34" charset="-122"/>
              </a:rPr>
              <a:t>亿</a:t>
            </a:r>
            <a:r>
              <a:rPr lang="zh-CN" altLang="en-US" sz="1800" dirty="0">
                <a:latin typeface="微软雅黑" panose="020B0503020204020204" pitchFamily="34" charset="-122"/>
                <a:ea typeface="微软雅黑" panose="020B0503020204020204" pitchFamily="34" charset="-122"/>
              </a:rPr>
              <a:t>美元的和解金。同时，业务中断、客户流失也带来间接经济</a:t>
            </a:r>
            <a:r>
              <a:rPr lang="zh-CN" altLang="en-US" sz="1800" dirty="0" smtClean="0">
                <a:latin typeface="微软雅黑" panose="020B0503020204020204" pitchFamily="34" charset="-122"/>
                <a:ea typeface="微软雅黑" panose="020B0503020204020204" pitchFamily="34" charset="-122"/>
              </a:rPr>
              <a:t>损失。</a:t>
            </a:r>
            <a:r>
              <a:rPr lang="zh-CN" altLang="en-US" sz="1800" dirty="0">
                <a:latin typeface="微软雅黑" panose="020B0503020204020204" pitchFamily="34" charset="-122"/>
                <a:ea typeface="微软雅黑" panose="020B0503020204020204" pitchFamily="34" charset="-122"/>
              </a:rPr>
              <a:t>​</a:t>
            </a:r>
          </a:p>
          <a:p>
            <a:pPr marL="342900" indent="-342900">
              <a:lnSpc>
                <a:spcPct val="150000"/>
              </a:lnSpc>
              <a:spcBef>
                <a:spcPct val="0"/>
              </a:spcBef>
              <a:buClrTx/>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声誉受损难挽：雅虎因大规模数据泄露事件，品牌形象严重受损，用户信任度急剧下降，在竞争激烈的互联网市场中逐渐失去优势，</a:t>
            </a:r>
            <a:r>
              <a:rPr lang="zh-CN" altLang="en-US" sz="1800" dirty="0" smtClean="0">
                <a:latin typeface="微软雅黑" panose="020B0503020204020204" pitchFamily="34" charset="-122"/>
                <a:ea typeface="微软雅黑" panose="020B0503020204020204" pitchFamily="34" charset="-122"/>
              </a:rPr>
              <a:t>最终被 </a:t>
            </a:r>
            <a:r>
              <a:rPr lang="en-US" altLang="zh-CN" sz="1800" dirty="0" smtClean="0">
                <a:latin typeface="微软雅黑" panose="020B0503020204020204" pitchFamily="34" charset="-122"/>
                <a:ea typeface="微软雅黑" panose="020B0503020204020204" pitchFamily="34" charset="-122"/>
              </a:rPr>
              <a:t>Verizon</a:t>
            </a:r>
            <a:r>
              <a:rPr lang="zh-CN" altLang="en-US" sz="1800" dirty="0" smtClean="0">
                <a:latin typeface="微软雅黑" panose="020B0503020204020204" pitchFamily="34" charset="-122"/>
                <a:ea typeface="微软雅黑" panose="020B0503020204020204" pitchFamily="34" charset="-122"/>
              </a:rPr>
              <a:t>低价</a:t>
            </a:r>
            <a:r>
              <a:rPr lang="zh-CN" altLang="en-US" sz="1800" dirty="0">
                <a:latin typeface="微软雅黑" panose="020B0503020204020204" pitchFamily="34" charset="-122"/>
                <a:ea typeface="微软雅黑" panose="020B0503020204020204" pitchFamily="34" charset="-122"/>
              </a:rPr>
              <a:t>收购。对于个人而言，身份被盗用可能导致信用受损，影响贷款、信用卡申请等金融活动。​</a:t>
            </a:r>
          </a:p>
          <a:p>
            <a:pPr marL="342900" indent="-342900">
              <a:lnSpc>
                <a:spcPct val="150000"/>
              </a:lnSpc>
              <a:spcBef>
                <a:spcPct val="0"/>
              </a:spcBef>
              <a:buClrTx/>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隐私侵犯危机：个人隐私数据泄露后，可能被用于精准诈骗、骚扰电话等，严重干扰个人生活</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3" name="矩形 2"/>
          <p:cNvSpPr/>
          <p:nvPr/>
        </p:nvSpPr>
        <p:spPr>
          <a:xfrm>
            <a:off x="512553" y="650745"/>
            <a:ext cx="5099107" cy="581057"/>
          </a:xfrm>
          <a:prstGeom prst="rect">
            <a:avLst/>
          </a:prstGeom>
        </p:spPr>
        <p:txBody>
          <a:bodyPr wrap="squar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4.2.1.2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数据泄露带来的严重后果</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卡通人物&#10;&#10;描述已自动生成">
            <a:extLst>
              <a:ext uri="{FF2B5EF4-FFF2-40B4-BE49-F238E27FC236}">
                <a16:creationId xmlns:a16="http://schemas.microsoft.com/office/drawing/2014/main" id="{C66D021C-A8D3-4483-8607-6A37777532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13861" y="4634629"/>
            <a:ext cx="3295055" cy="2329807"/>
          </a:xfrm>
          <a:custGeom>
            <a:avLst/>
            <a:gdLst>
              <a:gd name="connsiteX0" fmla="*/ 7824837 w 9144000"/>
              <a:gd name="connsiteY0" fmla="*/ 912520 h 6858000"/>
              <a:gd name="connsiteX1" fmla="*/ 7446745 w 9144000"/>
              <a:gd name="connsiteY1" fmla="*/ 1155032 h 6858000"/>
              <a:gd name="connsiteX2" fmla="*/ 6811478 w 9144000"/>
              <a:gd name="connsiteY2" fmla="*/ 1588168 h 6858000"/>
              <a:gd name="connsiteX3" fmla="*/ 6301339 w 9144000"/>
              <a:gd name="connsiteY3" fmla="*/ 1674796 h 6858000"/>
              <a:gd name="connsiteX4" fmla="*/ 6233962 w 9144000"/>
              <a:gd name="connsiteY4" fmla="*/ 2127183 h 6858000"/>
              <a:gd name="connsiteX5" fmla="*/ 6378341 w 9144000"/>
              <a:gd name="connsiteY5" fmla="*/ 2483318 h 6858000"/>
              <a:gd name="connsiteX6" fmla="*/ 7157987 w 9144000"/>
              <a:gd name="connsiteY6" fmla="*/ 2714324 h 6858000"/>
              <a:gd name="connsiteX7" fmla="*/ 8226392 w 9144000"/>
              <a:gd name="connsiteY7" fmla="*/ 1828800 h 6858000"/>
              <a:gd name="connsiteX8" fmla="*/ 7928008 w 9144000"/>
              <a:gd name="connsiteY8" fmla="*/ 943276 h 6858000"/>
              <a:gd name="connsiteX9" fmla="*/ 7824837 w 9144000"/>
              <a:gd name="connsiteY9" fmla="*/ 912520 h 6858000"/>
              <a:gd name="connsiteX10" fmla="*/ 0 w 9144000"/>
              <a:gd name="connsiteY10" fmla="*/ 0 h 6858000"/>
              <a:gd name="connsiteX11" fmla="*/ 9144000 w 9144000"/>
              <a:gd name="connsiteY11" fmla="*/ 0 h 6858000"/>
              <a:gd name="connsiteX12" fmla="*/ 9144000 w 9144000"/>
              <a:gd name="connsiteY12" fmla="*/ 6858000 h 6858000"/>
              <a:gd name="connsiteX13" fmla="*/ 0 w 9144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6858000">
                <a:moveTo>
                  <a:pt x="7824837" y="912520"/>
                </a:moveTo>
                <a:cubicBezTo>
                  <a:pt x="7715049" y="930643"/>
                  <a:pt x="7586311" y="1074421"/>
                  <a:pt x="7446745" y="1155032"/>
                </a:cubicBezTo>
                <a:cubicBezTo>
                  <a:pt x="7260657" y="1262514"/>
                  <a:pt x="7002379" y="1501541"/>
                  <a:pt x="6811478" y="1588168"/>
                </a:cubicBezTo>
                <a:cubicBezTo>
                  <a:pt x="6620577" y="1674795"/>
                  <a:pt x="6397592" y="1584960"/>
                  <a:pt x="6301339" y="1674796"/>
                </a:cubicBezTo>
                <a:cubicBezTo>
                  <a:pt x="6205086" y="1764632"/>
                  <a:pt x="6221128" y="1992429"/>
                  <a:pt x="6233962" y="2127183"/>
                </a:cubicBezTo>
                <a:cubicBezTo>
                  <a:pt x="6246796" y="2261937"/>
                  <a:pt x="6224337" y="2385461"/>
                  <a:pt x="6378341" y="2483318"/>
                </a:cubicBezTo>
                <a:cubicBezTo>
                  <a:pt x="6532345" y="2581175"/>
                  <a:pt x="6849978" y="2823410"/>
                  <a:pt x="7157987" y="2714324"/>
                </a:cubicBezTo>
                <a:cubicBezTo>
                  <a:pt x="7465995" y="2605238"/>
                  <a:pt x="8098055" y="2123975"/>
                  <a:pt x="8226392" y="1828800"/>
                </a:cubicBezTo>
                <a:cubicBezTo>
                  <a:pt x="8354729" y="1533625"/>
                  <a:pt x="8056345" y="1058779"/>
                  <a:pt x="7928008" y="943276"/>
                </a:cubicBezTo>
                <a:cubicBezTo>
                  <a:pt x="7895924" y="914400"/>
                  <a:pt x="7861433" y="906480"/>
                  <a:pt x="7824837" y="912520"/>
                </a:cubicBezTo>
                <a:close/>
                <a:moveTo>
                  <a:pt x="0" y="0"/>
                </a:moveTo>
                <a:lnTo>
                  <a:pt x="9144000" y="0"/>
                </a:lnTo>
                <a:lnTo>
                  <a:pt x="9144000" y="6858000"/>
                </a:lnTo>
                <a:lnTo>
                  <a:pt x="0" y="6858000"/>
                </a:lnTo>
                <a:close/>
              </a:path>
            </a:pathLst>
          </a:custGeom>
        </p:spPr>
      </p:pic>
    </p:spTree>
    <p:extLst>
      <p:ext uri="{BB962C8B-B14F-4D97-AF65-F5344CB8AC3E}">
        <p14:creationId xmlns:p14="http://schemas.microsoft.com/office/powerpoint/2010/main" val="3416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161098" y="2509358"/>
            <a:ext cx="587016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4.2.2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基础原理</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146991"/>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数据加密基础原理</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512553" y="1389409"/>
            <a:ext cx="82681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zh-CN" altLang="en-US" sz="2000" dirty="0" smtClean="0">
                <a:latin typeface="微软雅黑" panose="020B0503020204020204" pitchFamily="34" charset="-122"/>
                <a:ea typeface="微软雅黑" panose="020B0503020204020204" pitchFamily="34" charset="-122"/>
              </a:rPr>
              <a:t>明文：</a:t>
            </a:r>
            <a:r>
              <a:rPr lang="zh-CN" altLang="en-US" sz="2000" dirty="0" smtClean="0">
                <a:latin typeface="微软雅黑" panose="020B0503020204020204" pitchFamily="34" charset="-122"/>
                <a:ea typeface="微软雅黑" panose="020B0503020204020204" pitchFamily="34" charset="-122"/>
              </a:rPr>
              <a:t>明文</a:t>
            </a:r>
            <a:r>
              <a:rPr lang="zh-CN" altLang="en-US" sz="2000" dirty="0">
                <a:latin typeface="微软雅黑" panose="020B0503020204020204" pitchFamily="34" charset="-122"/>
                <a:ea typeface="微软雅黑" panose="020B0503020204020204" pitchFamily="34" charset="-122"/>
              </a:rPr>
              <a:t>就如同我们日常书写的信件，是未经过任何加密处理的原始数据。它可以是一</a:t>
            </a:r>
            <a:r>
              <a:rPr lang="zh-CN" altLang="en-US" sz="2000" dirty="0" smtClean="0">
                <a:latin typeface="微软雅黑" panose="020B0503020204020204" pitchFamily="34" charset="-122"/>
                <a:ea typeface="微软雅黑" panose="020B0503020204020204" pitchFamily="34" charset="-122"/>
              </a:rPr>
              <a:t>篇</a:t>
            </a:r>
            <a:r>
              <a:rPr lang="en-US" altLang="zh-CN" sz="2000" dirty="0" smtClean="0">
                <a:latin typeface="微软雅黑" panose="020B0503020204020204" pitchFamily="34" charset="-122"/>
                <a:ea typeface="微软雅黑" panose="020B0503020204020204" pitchFamily="34" charset="-122"/>
              </a:rPr>
              <a:t>Word</a:t>
            </a:r>
            <a:r>
              <a:rPr lang="zh-CN" altLang="en-US" sz="2000" dirty="0" smtClean="0">
                <a:latin typeface="微软雅黑" panose="020B0503020204020204" pitchFamily="34" charset="-122"/>
                <a:ea typeface="微软雅黑" panose="020B0503020204020204" pitchFamily="34" charset="-122"/>
              </a:rPr>
              <a:t>文档</a:t>
            </a:r>
            <a:r>
              <a:rPr lang="zh-CN" altLang="en-US" sz="2000" dirty="0">
                <a:latin typeface="微软雅黑" panose="020B0503020204020204" pitchFamily="34" charset="-122"/>
                <a:ea typeface="微软雅黑" panose="020B0503020204020204" pitchFamily="34" charset="-122"/>
              </a:rPr>
              <a:t>、一封电子邮件的内容、数据库中的用户信息表，或者是存储在手机相册里的照片的原始数据等。</a:t>
            </a:r>
          </a:p>
          <a:p>
            <a:pPr>
              <a:lnSpc>
                <a:spcPct val="150000"/>
              </a:lnSpc>
              <a:spcBef>
                <a:spcPct val="0"/>
              </a:spcBef>
              <a:buClrTx/>
              <a:buNone/>
            </a:pPr>
            <a:r>
              <a:rPr lang="zh-CN" altLang="en-US" sz="2000" dirty="0" smtClean="0">
                <a:latin typeface="微软雅黑" panose="020B0503020204020204" pitchFamily="34" charset="-122"/>
                <a:ea typeface="微软雅黑" panose="020B0503020204020204" pitchFamily="34" charset="-122"/>
              </a:rPr>
              <a:t>密文：</a:t>
            </a:r>
            <a:r>
              <a:rPr lang="zh-CN" altLang="en-US" sz="2000" dirty="0">
                <a:latin typeface="微软雅黑" panose="020B0503020204020204" pitchFamily="34" charset="-122"/>
                <a:ea typeface="微软雅黑" panose="020B0503020204020204" pitchFamily="34" charset="-122"/>
              </a:rPr>
              <a:t>当明文经过加密处理后，就摇身一变成为了密文。密文看起来像是一堆毫无规律、杂乱无章的字符、数字或二进制代码，就像被打乱重组后的密码本。</a:t>
            </a:r>
          </a:p>
        </p:txBody>
      </p:sp>
      <p:sp>
        <p:nvSpPr>
          <p:cNvPr id="3" name="矩形 2"/>
          <p:cNvSpPr/>
          <p:nvPr/>
        </p:nvSpPr>
        <p:spPr>
          <a:xfrm>
            <a:off x="512553" y="650745"/>
            <a:ext cx="437491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4.2.2.1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明文</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和密文的基本概念</a:t>
            </a:r>
          </a:p>
        </p:txBody>
      </p:sp>
      <p:pic>
        <p:nvPicPr>
          <p:cNvPr id="5" name="图片 4" descr="卡通人物&#10;&#10;描述已自动生成">
            <a:extLst>
              <a:ext uri="{FF2B5EF4-FFF2-40B4-BE49-F238E27FC236}">
                <a16:creationId xmlns:a16="http://schemas.microsoft.com/office/drawing/2014/main" id="{71847203-97CC-4563-989A-5CFF5381BD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flipH="1">
            <a:off x="5728406" y="4251731"/>
            <a:ext cx="3265753" cy="2449315"/>
          </a:xfrm>
          <a:custGeom>
            <a:avLst/>
            <a:gdLst>
              <a:gd name="connsiteX0" fmla="*/ 3597852 w 4871199"/>
              <a:gd name="connsiteY0" fmla="*/ 354683 h 3653399"/>
              <a:gd name="connsiteX1" fmla="*/ 2977437 w 4871199"/>
              <a:gd name="connsiteY1" fmla="*/ 462881 h 3653399"/>
              <a:gd name="connsiteX2" fmla="*/ 2784397 w 4871199"/>
              <a:gd name="connsiteY2" fmla="*/ 1169001 h 3653399"/>
              <a:gd name="connsiteX3" fmla="*/ 2926637 w 4871199"/>
              <a:gd name="connsiteY3" fmla="*/ 1743041 h 3653399"/>
              <a:gd name="connsiteX4" fmla="*/ 3084117 w 4871199"/>
              <a:gd name="connsiteY4" fmla="*/ 1712561 h 3653399"/>
              <a:gd name="connsiteX5" fmla="*/ 3866437 w 4871199"/>
              <a:gd name="connsiteY5" fmla="*/ 1697321 h 3653399"/>
              <a:gd name="connsiteX6" fmla="*/ 3907077 w 4871199"/>
              <a:gd name="connsiteY6" fmla="*/ 1377281 h 3653399"/>
              <a:gd name="connsiteX7" fmla="*/ 3957877 w 4871199"/>
              <a:gd name="connsiteY7" fmla="*/ 1062321 h 3653399"/>
              <a:gd name="connsiteX8" fmla="*/ 3917237 w 4871199"/>
              <a:gd name="connsiteY8" fmla="*/ 417161 h 3653399"/>
              <a:gd name="connsiteX9" fmla="*/ 3597852 w 4871199"/>
              <a:gd name="connsiteY9" fmla="*/ 354683 h 3653399"/>
              <a:gd name="connsiteX10" fmla="*/ 0 w 4871199"/>
              <a:gd name="connsiteY10" fmla="*/ 0 h 3653399"/>
              <a:gd name="connsiteX11" fmla="*/ 4871199 w 4871199"/>
              <a:gd name="connsiteY11" fmla="*/ 0 h 3653399"/>
              <a:gd name="connsiteX12" fmla="*/ 4871199 w 4871199"/>
              <a:gd name="connsiteY12" fmla="*/ 3653399 h 3653399"/>
              <a:gd name="connsiteX13" fmla="*/ 0 w 4871199"/>
              <a:gd name="connsiteY13" fmla="*/ 3653399 h 365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1199" h="3653399">
                <a:moveTo>
                  <a:pt x="3597852" y="354683"/>
                </a:moveTo>
                <a:cubicBezTo>
                  <a:pt x="3369219" y="347258"/>
                  <a:pt x="3095441" y="384564"/>
                  <a:pt x="2977437" y="462881"/>
                </a:cubicBezTo>
                <a:cubicBezTo>
                  <a:pt x="2788630" y="588188"/>
                  <a:pt x="2792864" y="955641"/>
                  <a:pt x="2784397" y="1169001"/>
                </a:cubicBezTo>
                <a:cubicBezTo>
                  <a:pt x="2775930" y="1382361"/>
                  <a:pt x="2875837" y="1649908"/>
                  <a:pt x="2926637" y="1743041"/>
                </a:cubicBezTo>
                <a:cubicBezTo>
                  <a:pt x="2977437" y="1836174"/>
                  <a:pt x="2927484" y="1720181"/>
                  <a:pt x="3084117" y="1712561"/>
                </a:cubicBezTo>
                <a:cubicBezTo>
                  <a:pt x="3240750" y="1704941"/>
                  <a:pt x="3729277" y="1753201"/>
                  <a:pt x="3866437" y="1697321"/>
                </a:cubicBezTo>
                <a:cubicBezTo>
                  <a:pt x="4003597" y="1641441"/>
                  <a:pt x="3891837" y="1483114"/>
                  <a:pt x="3907077" y="1377281"/>
                </a:cubicBezTo>
                <a:cubicBezTo>
                  <a:pt x="3922317" y="1271448"/>
                  <a:pt x="3956184" y="1222341"/>
                  <a:pt x="3957877" y="1062321"/>
                </a:cubicBezTo>
                <a:cubicBezTo>
                  <a:pt x="3959570" y="902301"/>
                  <a:pt x="4080644" y="517068"/>
                  <a:pt x="3917237" y="417161"/>
                </a:cubicBezTo>
                <a:cubicBezTo>
                  <a:pt x="3855960" y="379696"/>
                  <a:pt x="3735032" y="359138"/>
                  <a:pt x="3597852" y="354683"/>
                </a:cubicBezTo>
                <a:close/>
                <a:moveTo>
                  <a:pt x="0" y="0"/>
                </a:moveTo>
                <a:lnTo>
                  <a:pt x="4871199" y="0"/>
                </a:lnTo>
                <a:lnTo>
                  <a:pt x="4871199" y="3653399"/>
                </a:lnTo>
                <a:lnTo>
                  <a:pt x="0" y="3653399"/>
                </a:lnTo>
                <a:close/>
              </a:path>
            </a:pathLst>
          </a:custGeom>
        </p:spPr>
      </p:pic>
    </p:spTree>
    <p:extLst>
      <p:ext uri="{BB962C8B-B14F-4D97-AF65-F5344CB8AC3E}">
        <p14:creationId xmlns:p14="http://schemas.microsoft.com/office/powerpoint/2010/main" val="264926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数据加密基础原理</a:t>
            </a:r>
            <a:endParaRPr lang="en-US" altLang="zh-CN" sz="2800" dirty="0">
              <a:solidFill>
                <a:schemeClr val="bg1"/>
              </a:solidFill>
              <a:effectLst>
                <a:outerShdw blurRad="38100" dist="38100" dir="2700000" algn="tl">
                  <a:srgbClr val="C0C0C0"/>
                </a:outerShdw>
              </a:effectLst>
              <a:ea typeface="楷体_GB2312"/>
            </a:endParaRPr>
          </a:p>
        </p:txBody>
      </p:sp>
      <p:sp>
        <p:nvSpPr>
          <p:cNvPr id="3" name="矩形 2"/>
          <p:cNvSpPr/>
          <p:nvPr/>
        </p:nvSpPr>
        <p:spPr>
          <a:xfrm>
            <a:off x="512553" y="650745"/>
            <a:ext cx="345158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4.2.2.2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密钥</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生成与管理</a:t>
            </a:r>
          </a:p>
        </p:txBody>
      </p:sp>
      <p:pic>
        <p:nvPicPr>
          <p:cNvPr id="5" name="图片 4">
            <a:extLst>
              <a:ext uri="{FF2B5EF4-FFF2-40B4-BE49-F238E27FC236}">
                <a16:creationId xmlns:a16="http://schemas.microsoft.com/office/drawing/2014/main" id="{3E4A8878-46E9-4BE3-AE1E-7CE7B8FE98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25020" y="4680158"/>
            <a:ext cx="3118980" cy="2177842"/>
          </a:xfrm>
          <a:prstGeom prst="rect">
            <a:avLst/>
          </a:prstGeom>
        </p:spPr>
      </p:pic>
      <p:grpSp>
        <p:nvGrpSpPr>
          <p:cNvPr id="6" name="组合 5">
            <a:extLst>
              <a:ext uri="{FF2B5EF4-FFF2-40B4-BE49-F238E27FC236}">
                <a16:creationId xmlns:a16="http://schemas.microsoft.com/office/drawing/2014/main" id="{AED4918E-2D8E-4C3A-9CDC-3FFCF786E30E}"/>
              </a:ext>
            </a:extLst>
          </p:cNvPr>
          <p:cNvGrpSpPr/>
          <p:nvPr/>
        </p:nvGrpSpPr>
        <p:grpSpPr>
          <a:xfrm>
            <a:off x="512552" y="1459259"/>
            <a:ext cx="7566736" cy="1346571"/>
            <a:chOff x="7625830" y="389106"/>
            <a:chExt cx="2918882" cy="1325394"/>
          </a:xfrm>
        </p:grpSpPr>
        <p:sp>
          <p:nvSpPr>
            <p:cNvPr id="7"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rgbClr val="FB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a:extLst>
              <a:ext uri="{FF2B5EF4-FFF2-40B4-BE49-F238E27FC236}">
                <a16:creationId xmlns:a16="http://schemas.microsoft.com/office/drawing/2014/main" id="{48FCF6F1-A4ED-492D-B0C7-EAD33F7D9C84}"/>
              </a:ext>
            </a:extLst>
          </p:cNvPr>
          <p:cNvSpPr txBox="1"/>
          <p:nvPr/>
        </p:nvSpPr>
        <p:spPr>
          <a:xfrm>
            <a:off x="923726" y="1494088"/>
            <a:ext cx="7155561" cy="1200329"/>
          </a:xfrm>
          <a:prstGeom prst="rect">
            <a:avLst/>
          </a:prstGeom>
          <a:noFill/>
        </p:spPr>
        <p:txBody>
          <a:bodyPr wrap="square" rtlCol="0">
            <a:spAutoFit/>
          </a:bodyPr>
          <a:lstStyle/>
          <a:p>
            <a:r>
              <a:rPr lang="zh-CN" altLang="en-US" sz="1800" b="1" dirty="0">
                <a:solidFill>
                  <a:srgbClr val="000000">
                    <a:lumMod val="75000"/>
                    <a:lumOff val="25000"/>
                  </a:srgbClr>
                </a:solidFill>
                <a:latin typeface="Century Gothic"/>
                <a:ea typeface="微软雅黑" panose="020B0503020204020204" charset="-122"/>
              </a:rPr>
              <a:t>密钥生成：密钥的生成需要遵循一定的规则和算法，以确保密钥的随机性和安全性。对于对称加密算法，密钥通常是随机生成的固定长度的比特串。对于非对称加密算法，公钥和私钥是通过特定的数学算法生成的，它们之间存在着特定的数学关系。</a:t>
            </a:r>
            <a:endParaRPr lang="zh-CN" altLang="en-US" sz="1800" b="1" dirty="0">
              <a:solidFill>
                <a:srgbClr val="000000">
                  <a:lumMod val="75000"/>
                  <a:lumOff val="25000"/>
                </a:srgbClr>
              </a:solidFill>
              <a:latin typeface="Century Gothic"/>
              <a:ea typeface="微软雅黑" panose="020B0503020204020204" charset="-122"/>
            </a:endParaRPr>
          </a:p>
        </p:txBody>
      </p:sp>
      <p:grpSp>
        <p:nvGrpSpPr>
          <p:cNvPr id="10" name="组合 9">
            <a:extLst>
              <a:ext uri="{FF2B5EF4-FFF2-40B4-BE49-F238E27FC236}">
                <a16:creationId xmlns:a16="http://schemas.microsoft.com/office/drawing/2014/main" id="{AED4918E-2D8E-4C3A-9CDC-3FFCF786E30E}"/>
              </a:ext>
            </a:extLst>
          </p:cNvPr>
          <p:cNvGrpSpPr/>
          <p:nvPr/>
        </p:nvGrpSpPr>
        <p:grpSpPr>
          <a:xfrm>
            <a:off x="512553" y="3137652"/>
            <a:ext cx="7566734" cy="1894556"/>
            <a:chOff x="7625830" y="389106"/>
            <a:chExt cx="2918882" cy="1325394"/>
          </a:xfrm>
        </p:grpSpPr>
        <p:sp>
          <p:nvSpPr>
            <p:cNvPr id="11" name="矩形: 圆角 18">
              <a:extLst>
                <a:ext uri="{FF2B5EF4-FFF2-40B4-BE49-F238E27FC236}">
                  <a16:creationId xmlns:a16="http://schemas.microsoft.com/office/drawing/2014/main" id="{51D046C1-6CE6-4A90-94B9-F62002A1AE52}"/>
                </a:ext>
              </a:extLst>
            </p:cNvPr>
            <p:cNvSpPr/>
            <p:nvPr/>
          </p:nvSpPr>
          <p:spPr>
            <a:xfrm>
              <a:off x="7625830" y="389106"/>
              <a:ext cx="2918882" cy="1325394"/>
            </a:xfrm>
            <a:prstGeom prst="roundRect">
              <a:avLst>
                <a:gd name="adj" fmla="val 7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23">
              <a:extLst>
                <a:ext uri="{FF2B5EF4-FFF2-40B4-BE49-F238E27FC236}">
                  <a16:creationId xmlns:a16="http://schemas.microsoft.com/office/drawing/2014/main" id="{BDFD5DEA-6C7A-4080-9B0B-199D0228C5AB}"/>
                </a:ext>
              </a:extLst>
            </p:cNvPr>
            <p:cNvSpPr/>
            <p:nvPr/>
          </p:nvSpPr>
          <p:spPr>
            <a:xfrm>
              <a:off x="7625830" y="389106"/>
              <a:ext cx="158000" cy="1325394"/>
            </a:xfrm>
            <a:custGeom>
              <a:avLst/>
              <a:gdLst>
                <a:gd name="connsiteX0" fmla="*/ 98848 w 158000"/>
                <a:gd name="connsiteY0" fmla="*/ 0 h 1325394"/>
                <a:gd name="connsiteX1" fmla="*/ 158000 w 158000"/>
                <a:gd name="connsiteY1" fmla="*/ 0 h 1325394"/>
                <a:gd name="connsiteX2" fmla="*/ 158000 w 158000"/>
                <a:gd name="connsiteY2" fmla="*/ 1325394 h 1325394"/>
                <a:gd name="connsiteX3" fmla="*/ 98848 w 158000"/>
                <a:gd name="connsiteY3" fmla="*/ 1325394 h 1325394"/>
                <a:gd name="connsiteX4" fmla="*/ 0 w 158000"/>
                <a:gd name="connsiteY4" fmla="*/ 1226546 h 1325394"/>
                <a:gd name="connsiteX5" fmla="*/ 0 w 158000"/>
                <a:gd name="connsiteY5" fmla="*/ 98848 h 1325394"/>
                <a:gd name="connsiteX6" fmla="*/ 98848 w 158000"/>
                <a:gd name="connsiteY6" fmla="*/ 0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00" h="1325394">
                  <a:moveTo>
                    <a:pt x="98848" y="0"/>
                  </a:moveTo>
                  <a:lnTo>
                    <a:pt x="158000" y="0"/>
                  </a:lnTo>
                  <a:lnTo>
                    <a:pt x="158000" y="1325394"/>
                  </a:lnTo>
                  <a:lnTo>
                    <a:pt x="98848" y="1325394"/>
                  </a:lnTo>
                  <a:cubicBezTo>
                    <a:pt x="44256" y="1325394"/>
                    <a:pt x="0" y="1281138"/>
                    <a:pt x="0" y="1226546"/>
                  </a:cubicBezTo>
                  <a:lnTo>
                    <a:pt x="0" y="98848"/>
                  </a:lnTo>
                  <a:cubicBezTo>
                    <a:pt x="0" y="44256"/>
                    <a:pt x="44256" y="0"/>
                    <a:pt x="98848"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3" name="文本框 12">
            <a:extLst>
              <a:ext uri="{FF2B5EF4-FFF2-40B4-BE49-F238E27FC236}">
                <a16:creationId xmlns:a16="http://schemas.microsoft.com/office/drawing/2014/main" id="{48FCF6F1-A4ED-492D-B0C7-EAD33F7D9C84}"/>
              </a:ext>
            </a:extLst>
          </p:cNvPr>
          <p:cNvSpPr txBox="1"/>
          <p:nvPr/>
        </p:nvSpPr>
        <p:spPr>
          <a:xfrm>
            <a:off x="923727" y="3172481"/>
            <a:ext cx="7155560" cy="1754326"/>
          </a:xfrm>
          <a:prstGeom prst="rect">
            <a:avLst/>
          </a:prstGeom>
          <a:noFill/>
        </p:spPr>
        <p:txBody>
          <a:bodyPr wrap="square" rtlCol="0">
            <a:spAutoFit/>
          </a:bodyPr>
          <a:lstStyle/>
          <a:p>
            <a:r>
              <a:rPr lang="zh-CN" altLang="en-US" sz="1800" b="1" dirty="0">
                <a:solidFill>
                  <a:srgbClr val="000000">
                    <a:lumMod val="75000"/>
                    <a:lumOff val="25000"/>
                  </a:srgbClr>
                </a:solidFill>
                <a:latin typeface="Century Gothic"/>
                <a:ea typeface="微软雅黑" panose="020B0503020204020204" charset="-122"/>
              </a:rPr>
              <a:t>密钥管理：包括密钥的存储、分发、更新和销毁等环节。密钥的存储需要保证安全性，通常采用加密的方式存储在安全的介质中。密钥的分发需要确保密钥能够安全地传输到授权用户手中，常用的方法有密钥交换协议、密钥托管等。密钥的更新是为了提高数据的安全性，定期更换密钥。密钥的销毁则是在密钥不再使用时，彻底删除密钥，防止密钥泄露。</a:t>
            </a:r>
          </a:p>
        </p:txBody>
      </p:sp>
    </p:spTree>
    <p:extLst>
      <p:ext uri="{BB962C8B-B14F-4D97-AF65-F5344CB8AC3E}">
        <p14:creationId xmlns:p14="http://schemas.microsoft.com/office/powerpoint/2010/main" val="151965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17532"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数据加密基础原理</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512553" y="1327853"/>
            <a:ext cx="7980094" cy="279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nSpc>
                <a:spcPct val="150000"/>
              </a:lnSpc>
              <a:spcBef>
                <a:spcPct val="0"/>
              </a:spcBef>
              <a:buClrTx/>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加密过程：将原始数据（明文）按照加密算法的规则，在密钥的控制下进行转换，生成密文。这个过程是不可逆的，即从密文中无法直接还原出明文，除非使用正确的密钥进行解密。</a:t>
            </a:r>
          </a:p>
          <a:p>
            <a:pPr marL="342900" indent="-342900">
              <a:lnSpc>
                <a:spcPct val="150000"/>
              </a:lnSpc>
              <a:spcBef>
                <a:spcPct val="0"/>
              </a:spcBef>
              <a:buClrTx/>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解密过程：是加密过程的逆操作，使用与加密相同的密钥（对称加密）或对应的私钥（非对称加密），按照解密算法的规则对密文进行处理，将其还原为原始的明文。</a:t>
            </a:r>
          </a:p>
        </p:txBody>
      </p:sp>
      <p:sp>
        <p:nvSpPr>
          <p:cNvPr id="3" name="矩形 2"/>
          <p:cNvSpPr/>
          <p:nvPr/>
        </p:nvSpPr>
        <p:spPr>
          <a:xfrm>
            <a:off x="512553" y="650745"/>
            <a:ext cx="345158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4.2.2.3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加密</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与解密过程</a:t>
            </a:r>
          </a:p>
        </p:txBody>
      </p:sp>
      <p:pic>
        <p:nvPicPr>
          <p:cNvPr id="5" name="图片 4" descr="卡通人物&#10;&#10;描述已自动生成">
            <a:extLst>
              <a:ext uri="{FF2B5EF4-FFF2-40B4-BE49-F238E27FC236}">
                <a16:creationId xmlns:a16="http://schemas.microsoft.com/office/drawing/2014/main" id="{71847203-97CC-4563-989A-5CFF5381BD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flipH="1">
            <a:off x="5728406" y="4251731"/>
            <a:ext cx="3265753" cy="2449315"/>
          </a:xfrm>
          <a:custGeom>
            <a:avLst/>
            <a:gdLst>
              <a:gd name="connsiteX0" fmla="*/ 3597852 w 4871199"/>
              <a:gd name="connsiteY0" fmla="*/ 354683 h 3653399"/>
              <a:gd name="connsiteX1" fmla="*/ 2977437 w 4871199"/>
              <a:gd name="connsiteY1" fmla="*/ 462881 h 3653399"/>
              <a:gd name="connsiteX2" fmla="*/ 2784397 w 4871199"/>
              <a:gd name="connsiteY2" fmla="*/ 1169001 h 3653399"/>
              <a:gd name="connsiteX3" fmla="*/ 2926637 w 4871199"/>
              <a:gd name="connsiteY3" fmla="*/ 1743041 h 3653399"/>
              <a:gd name="connsiteX4" fmla="*/ 3084117 w 4871199"/>
              <a:gd name="connsiteY4" fmla="*/ 1712561 h 3653399"/>
              <a:gd name="connsiteX5" fmla="*/ 3866437 w 4871199"/>
              <a:gd name="connsiteY5" fmla="*/ 1697321 h 3653399"/>
              <a:gd name="connsiteX6" fmla="*/ 3907077 w 4871199"/>
              <a:gd name="connsiteY6" fmla="*/ 1377281 h 3653399"/>
              <a:gd name="connsiteX7" fmla="*/ 3957877 w 4871199"/>
              <a:gd name="connsiteY7" fmla="*/ 1062321 h 3653399"/>
              <a:gd name="connsiteX8" fmla="*/ 3917237 w 4871199"/>
              <a:gd name="connsiteY8" fmla="*/ 417161 h 3653399"/>
              <a:gd name="connsiteX9" fmla="*/ 3597852 w 4871199"/>
              <a:gd name="connsiteY9" fmla="*/ 354683 h 3653399"/>
              <a:gd name="connsiteX10" fmla="*/ 0 w 4871199"/>
              <a:gd name="connsiteY10" fmla="*/ 0 h 3653399"/>
              <a:gd name="connsiteX11" fmla="*/ 4871199 w 4871199"/>
              <a:gd name="connsiteY11" fmla="*/ 0 h 3653399"/>
              <a:gd name="connsiteX12" fmla="*/ 4871199 w 4871199"/>
              <a:gd name="connsiteY12" fmla="*/ 3653399 h 3653399"/>
              <a:gd name="connsiteX13" fmla="*/ 0 w 4871199"/>
              <a:gd name="connsiteY13" fmla="*/ 3653399 h 365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1199" h="3653399">
                <a:moveTo>
                  <a:pt x="3597852" y="354683"/>
                </a:moveTo>
                <a:cubicBezTo>
                  <a:pt x="3369219" y="347258"/>
                  <a:pt x="3095441" y="384564"/>
                  <a:pt x="2977437" y="462881"/>
                </a:cubicBezTo>
                <a:cubicBezTo>
                  <a:pt x="2788630" y="588188"/>
                  <a:pt x="2792864" y="955641"/>
                  <a:pt x="2784397" y="1169001"/>
                </a:cubicBezTo>
                <a:cubicBezTo>
                  <a:pt x="2775930" y="1382361"/>
                  <a:pt x="2875837" y="1649908"/>
                  <a:pt x="2926637" y="1743041"/>
                </a:cubicBezTo>
                <a:cubicBezTo>
                  <a:pt x="2977437" y="1836174"/>
                  <a:pt x="2927484" y="1720181"/>
                  <a:pt x="3084117" y="1712561"/>
                </a:cubicBezTo>
                <a:cubicBezTo>
                  <a:pt x="3240750" y="1704941"/>
                  <a:pt x="3729277" y="1753201"/>
                  <a:pt x="3866437" y="1697321"/>
                </a:cubicBezTo>
                <a:cubicBezTo>
                  <a:pt x="4003597" y="1641441"/>
                  <a:pt x="3891837" y="1483114"/>
                  <a:pt x="3907077" y="1377281"/>
                </a:cubicBezTo>
                <a:cubicBezTo>
                  <a:pt x="3922317" y="1271448"/>
                  <a:pt x="3956184" y="1222341"/>
                  <a:pt x="3957877" y="1062321"/>
                </a:cubicBezTo>
                <a:cubicBezTo>
                  <a:pt x="3959570" y="902301"/>
                  <a:pt x="4080644" y="517068"/>
                  <a:pt x="3917237" y="417161"/>
                </a:cubicBezTo>
                <a:cubicBezTo>
                  <a:pt x="3855960" y="379696"/>
                  <a:pt x="3735032" y="359138"/>
                  <a:pt x="3597852" y="354683"/>
                </a:cubicBezTo>
                <a:close/>
                <a:moveTo>
                  <a:pt x="0" y="0"/>
                </a:moveTo>
                <a:lnTo>
                  <a:pt x="4871199" y="0"/>
                </a:lnTo>
                <a:lnTo>
                  <a:pt x="4871199" y="3653399"/>
                </a:lnTo>
                <a:lnTo>
                  <a:pt x="0" y="3653399"/>
                </a:lnTo>
                <a:close/>
              </a:path>
            </a:pathLst>
          </a:custGeom>
        </p:spPr>
      </p:pic>
    </p:spTree>
    <p:extLst>
      <p:ext uri="{BB962C8B-B14F-4D97-AF65-F5344CB8AC3E}">
        <p14:creationId xmlns:p14="http://schemas.microsoft.com/office/powerpoint/2010/main" val="1713949238"/>
      </p:ext>
    </p:extLst>
  </p:cSld>
  <p:clrMapOvr>
    <a:masterClrMapping/>
  </p:clrMapOvr>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9449</TotalTime>
  <Words>1906</Words>
  <Application>Microsoft Office PowerPoint</Application>
  <PresentationFormat>全屏显示(4:3)</PresentationFormat>
  <Paragraphs>107</Paragraphs>
  <Slides>21</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等线</vt:lpstr>
      <vt:lpstr>仿宋</vt:lpstr>
      <vt:lpstr>华文隶书</vt:lpstr>
      <vt:lpstr>楷体_GB2312</vt:lpstr>
      <vt:lpstr>宋体</vt:lpstr>
      <vt:lpstr>微软雅黑</vt:lpstr>
      <vt:lpstr>Arial</vt:lpstr>
      <vt:lpstr>Calibri</vt:lpstr>
      <vt:lpstr>Century Gothic</vt:lpstr>
      <vt:lpstr>Tahoma</vt:lpstr>
      <vt:lpstr>Wingdings</vt:lpstr>
      <vt:lpstr>Office 主题</vt:lpstr>
      <vt:lpstr>4.2 数据加密</vt:lpstr>
      <vt:lpstr>目录</vt:lpstr>
      <vt:lpstr>4.2.1 数据加密的重要性</vt:lpstr>
      <vt:lpstr>数据加密的重要性</vt:lpstr>
      <vt:lpstr>数据加密的重要性</vt:lpstr>
      <vt:lpstr>4.2.2 数据加密基础原理</vt:lpstr>
      <vt:lpstr>数据加密基础原理</vt:lpstr>
      <vt:lpstr>数据加密基础原理</vt:lpstr>
      <vt:lpstr>数据加密基础原理</vt:lpstr>
      <vt:lpstr>4.2.3 常见加密算法剖析</vt:lpstr>
      <vt:lpstr>常见加密算法剖析</vt:lpstr>
      <vt:lpstr>常见加密算法剖析</vt:lpstr>
      <vt:lpstr>4.2.4 数据加密的广泛应用场景</vt:lpstr>
      <vt:lpstr>数据加密的广泛应用场景</vt:lpstr>
      <vt:lpstr>数据加密的广泛应用场景</vt:lpstr>
      <vt:lpstr>数据加密的广泛应用场景</vt:lpstr>
      <vt:lpstr>数据加密的广泛应用场景</vt:lpstr>
      <vt:lpstr>4.2.5 数据加密面临的挑战与应对</vt:lpstr>
      <vt:lpstr>数据加密面临的挑战与应对</vt:lpstr>
      <vt:lpstr>数据加密面临的挑战与应对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1177</cp:revision>
  <dcterms:created xsi:type="dcterms:W3CDTF">2014-07-13T02:54:52Z</dcterms:created>
  <dcterms:modified xsi:type="dcterms:W3CDTF">2025-04-27T03:03:11Z</dcterms:modified>
</cp:coreProperties>
</file>