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4.xml" ContentType="application/vnd.openxmlformats-officedocument.themeOverride+xml"/>
  <Override PartName="/ppt/notesSlides/notesSlide17.xml" ContentType="application/vnd.openxmlformats-officedocument.presentationml.notesSlide+xml"/>
  <Override PartName="/ppt/theme/themeOverride5.xml" ContentType="application/vnd.openxmlformats-officedocument.themeOverride+xml"/>
  <Override PartName="/ppt/notesSlides/notesSlide18.xml" ContentType="application/vnd.openxmlformats-officedocument.presentationml.notesSlide+xml"/>
  <Override PartName="/ppt/theme/themeOverride6.xml" ContentType="application/vnd.openxmlformats-officedocument.themeOverride+xml"/>
  <Override PartName="/ppt/notesSlides/notesSlide19.xml" ContentType="application/vnd.openxmlformats-officedocument.presentationml.notesSlide+xml"/>
  <Override PartName="/ppt/theme/themeOverride7.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8.xml" ContentType="application/vnd.openxmlformats-officedocument.themeOverride+xml"/>
  <Override PartName="/ppt/notesSlides/notesSlide22.xml" ContentType="application/vnd.openxmlformats-officedocument.presentationml.notesSlide+xml"/>
  <Override PartName="/ppt/theme/themeOverride9.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410" r:id="rId2"/>
    <p:sldId id="486" r:id="rId3"/>
    <p:sldId id="503" r:id="rId4"/>
    <p:sldId id="487" r:id="rId5"/>
    <p:sldId id="504" r:id="rId6"/>
    <p:sldId id="505" r:id="rId7"/>
    <p:sldId id="506" r:id="rId8"/>
    <p:sldId id="524" r:id="rId9"/>
    <p:sldId id="508" r:id="rId10"/>
    <p:sldId id="509" r:id="rId11"/>
    <p:sldId id="510" r:id="rId12"/>
    <p:sldId id="525" r:id="rId13"/>
    <p:sldId id="512" r:id="rId14"/>
    <p:sldId id="513" r:id="rId15"/>
    <p:sldId id="526" r:id="rId16"/>
    <p:sldId id="516" r:id="rId17"/>
    <p:sldId id="517" r:id="rId18"/>
    <p:sldId id="527" r:id="rId19"/>
    <p:sldId id="528" r:id="rId20"/>
    <p:sldId id="529" r:id="rId21"/>
    <p:sldId id="521" r:id="rId22"/>
    <p:sldId id="522" r:id="rId23"/>
    <p:sldId id="530" r:id="rId24"/>
    <p:sldId id="262" r:id="rId25"/>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8" autoAdjust="0"/>
    <p:restoredTop sz="94660"/>
  </p:normalViewPr>
  <p:slideViewPr>
    <p:cSldViewPr snapToGrid="0" showGuides="1">
      <p:cViewPr varScale="1">
        <p:scale>
          <a:sx n="77" d="100"/>
          <a:sy n="77" d="100"/>
        </p:scale>
        <p:origin x="1296"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06760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22415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948415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06444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258337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32090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16</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254988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37425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77699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19</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4731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177813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21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24621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07768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23</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30066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31078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232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98478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6</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77511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556695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592027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9</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20680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audio" Target="../media/audio1.bin"/><Relationship Id="rId11" Type="http://schemas.openxmlformats.org/officeDocument/2006/relationships/audio" Target="../media/audio1.bin"/><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smtClean="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endPar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7" cstate="print">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9"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mc:AlternateContent xmlns:mc="http://schemas.openxmlformats.org/markup-compatibility/2006" xmlns:p14="http://schemas.microsoft.com/office/powerpoint/2010/main">
    <mc:Choice Requires="p14">
      <p:transition>
        <p14:flip dir="r"/>
        <p:sndAc>
          <p:stSnd>
            <p:snd r:embed="rId6"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hemeOverride" Target="../theme/themeOverride8.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59047"/>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zh-CN" altLang="en-US"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数据扫描</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2720975"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常见数据扫描方式</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4.3.3.1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文件扫描</a:t>
            </a:r>
          </a:p>
        </p:txBody>
      </p:sp>
      <p:pic>
        <p:nvPicPr>
          <p:cNvPr id="5" name="图片 4"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587288" y="2153016"/>
            <a:ext cx="3624972" cy="2564343"/>
          </a:xfrm>
          <a:prstGeom prst="rect">
            <a:avLst/>
          </a:prstGeom>
        </p:spPr>
      </p:pic>
      <p:sp>
        <p:nvSpPr>
          <p:cNvPr id="6" name="文本框 5"/>
          <p:cNvSpPr txBox="1"/>
          <p:nvPr/>
        </p:nvSpPr>
        <p:spPr>
          <a:xfrm>
            <a:off x="6081632" y="1614498"/>
            <a:ext cx="2931740" cy="466281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共享文件夹扫描：在企业或团队办公环境中，常常存在共享文件夹，用于成员间共享资料。此时，可通过专门的网络文件扫描工具，对共享文件夹进行扫描。一方面，能检查共享文件的完整性，防止文件因传输问题出现损坏；另一方面，可定期扫描共享文件夹，清理过期或无用文件，释放存储空间。</a:t>
            </a:r>
          </a:p>
        </p:txBody>
      </p:sp>
      <p:sp>
        <p:nvSpPr>
          <p:cNvPr id="8" name="文本框 7"/>
          <p:cNvSpPr txBox="1"/>
          <p:nvPr/>
        </p:nvSpPr>
        <p:spPr>
          <a:xfrm>
            <a:off x="-90747" y="2279444"/>
            <a:ext cx="2891791" cy="295189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本地文件扫描：在日常办公和个人电脑使用中，本地文件扫描十分常见。用户可借助系统自带的搜索功能或专门的文件扫描软件，对硬盘中的各类文件进行扫描。</a:t>
            </a:r>
            <a:endParaRPr 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8401096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2720975"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常见数据扫描方式</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4.3.3.2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网络扫描</a:t>
            </a:r>
          </a:p>
        </p:txBody>
      </p:sp>
      <p:sp>
        <p:nvSpPr>
          <p:cNvPr id="5" name="矩形 4"/>
          <p:cNvSpPr/>
          <p:nvPr/>
        </p:nvSpPr>
        <p:spPr>
          <a:xfrm>
            <a:off x="568985" y="1538409"/>
            <a:ext cx="7862496" cy="1691679"/>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6" name="矩形 5"/>
          <p:cNvSpPr/>
          <p:nvPr/>
        </p:nvSpPr>
        <p:spPr>
          <a:xfrm>
            <a:off x="512469" y="4074307"/>
            <a:ext cx="8204020" cy="1903665"/>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7" name="图片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0465" y="1209472"/>
            <a:ext cx="1613535" cy="2339340"/>
          </a:xfrm>
          <a:prstGeom prst="rect">
            <a:avLst/>
          </a:prstGeom>
        </p:spPr>
      </p:pic>
      <p:pic>
        <p:nvPicPr>
          <p:cNvPr id="8" name="图片 7"/>
          <p:cNvPicPr>
            <a:picLocks noChangeAspect="1"/>
          </p:cNvPicPr>
          <p:nvPr/>
        </p:nvPicPr>
        <p:blipFill rotWithShape="1">
          <a:blip r:embed="rId5" cstate="screen">
            <a:extLst>
              <a:ext uri="{28A0092B-C50C-407E-A947-70E740481C1C}">
                <a14:useLocalDpi xmlns:a14="http://schemas.microsoft.com/office/drawing/2010/main"/>
              </a:ext>
            </a:extLst>
          </a:blip>
          <a:srcRect/>
          <a:stretch>
            <a:fillRect/>
          </a:stretch>
        </p:blipFill>
        <p:spPr>
          <a:xfrm>
            <a:off x="266739" y="4045797"/>
            <a:ext cx="1357411" cy="1932175"/>
          </a:xfrm>
          <a:prstGeom prst="rect">
            <a:avLst/>
          </a:prstGeom>
        </p:spPr>
      </p:pic>
      <p:sp>
        <p:nvSpPr>
          <p:cNvPr id="9" name="文本框 8"/>
          <p:cNvSpPr txBox="1"/>
          <p:nvPr/>
        </p:nvSpPr>
        <p:spPr>
          <a:xfrm>
            <a:off x="1628639" y="4108856"/>
            <a:ext cx="7087849" cy="19389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20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网络拓扑扫描：网络拓扑描述了网络中各个节点的连接方式。网络拓扑扫描工具能够自动探测网络中的设备，绘制出网络拓扑图。通过这种扫描方式，网络管理员可以直观了解网络的架构，包括哪些设备在线、设备之间的连接关系等</a:t>
            </a:r>
            <a:r>
              <a:rPr lang="zh-CN" altLang="en-US" sz="2000" dirty="0" smtClean="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a:t>
            </a:r>
            <a:endParaRPr lang="zh-CN" altLang="en-US" sz="20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568984" y="1609821"/>
            <a:ext cx="7351857" cy="147732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20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端口扫描：端口是计算机与外界通信交流的出入口。端口扫描工具通过向目标计算机的一系列端口发送特定数据包，根据目标计算机的响应情况，判断哪些端口处于开放状态。</a:t>
            </a:r>
          </a:p>
        </p:txBody>
      </p:sp>
    </p:spTree>
    <p:extLst>
      <p:ext uri="{BB962C8B-B14F-4D97-AF65-F5344CB8AC3E}">
        <p14:creationId xmlns:p14="http://schemas.microsoft.com/office/powerpoint/2010/main" val="28531434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ppt_y</p:attrName>
                                        </p:attrNameLst>
                                      </p:cBhvr>
                                      <p:tavLst>
                                        <p:tav tm="0">
                                          <p:val>
                                            <p:strVal val="#ppt_y+#ppt_h*1.125000"/>
                                          </p:val>
                                        </p:tav>
                                        <p:tav tm="100000">
                                          <p:val>
                                            <p:strVal val="#ppt_y"/>
                                          </p:val>
                                        </p:tav>
                                      </p:tavLst>
                                    </p:anim>
                                    <p:animEffect transition="in" filter="wipe(up)">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2720975"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常见数据扫描方式</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836033"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4.3.3.3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数据库扫描</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4"/>
          <p:cNvSpPr/>
          <p:nvPr/>
        </p:nvSpPr>
        <p:spPr>
          <a:xfrm>
            <a:off x="568985" y="1538409"/>
            <a:ext cx="7862496" cy="1691679"/>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6" name="矩形 5"/>
          <p:cNvSpPr/>
          <p:nvPr/>
        </p:nvSpPr>
        <p:spPr>
          <a:xfrm>
            <a:off x="512469" y="4074307"/>
            <a:ext cx="8204020" cy="1903665"/>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9" name="文本框 8"/>
          <p:cNvSpPr txBox="1"/>
          <p:nvPr/>
        </p:nvSpPr>
        <p:spPr>
          <a:xfrm>
            <a:off x="1624150" y="4142305"/>
            <a:ext cx="7087849" cy="193899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200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数据安全扫描：随着数据安全问题日益突出，数据库安全扫描成为必要手段。扫描工具会检测数据库的用户权限设置是否合理，是否存在弱密码用户，以及数据库是否存在已知的安全漏洞等。</a:t>
            </a:r>
            <a:endParaRPr lang="zh-CN" altLang="en-US" sz="20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endParaRPr>
          </a:p>
        </p:txBody>
      </p:sp>
      <p:sp>
        <p:nvSpPr>
          <p:cNvPr id="11" name="文本框 10"/>
          <p:cNvSpPr txBox="1"/>
          <p:nvPr/>
        </p:nvSpPr>
        <p:spPr>
          <a:xfrm>
            <a:off x="568984" y="1609821"/>
            <a:ext cx="7351857" cy="147732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200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数据完整性扫描：数据库中的数据完整性至关重要，它确保数据的准确性和一致性。数据库扫描工具会检查数据库中的数据是否符合预先定义的完整性规则，如主键约束、外键约束等。</a:t>
            </a:r>
            <a:endParaRPr lang="zh-CN" altLang="en-US" sz="20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48245" y="1711104"/>
            <a:ext cx="966471" cy="1376045"/>
          </a:xfrm>
          <a:prstGeom prst="rect">
            <a:avLst/>
          </a:prstGeom>
        </p:spPr>
      </p:pic>
      <p:pic>
        <p:nvPicPr>
          <p:cNvPr id="12" name="图片 1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0" y="4051953"/>
            <a:ext cx="1868805" cy="1868805"/>
          </a:xfrm>
          <a:prstGeom prst="rect">
            <a:avLst/>
          </a:prstGeom>
        </p:spPr>
      </p:pic>
    </p:spTree>
    <p:extLst>
      <p:ext uri="{BB962C8B-B14F-4D97-AF65-F5344CB8AC3E}">
        <p14:creationId xmlns:p14="http://schemas.microsoft.com/office/powerpoint/2010/main" val="38814944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436489" y="2534412"/>
            <a:ext cx="54708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4.3.4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扫描的应用领域</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918010"/>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130890"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数据扫描的应用领域</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4.3.4.1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企业领域</a:t>
            </a:r>
          </a:p>
        </p:txBody>
      </p:sp>
      <p:sp>
        <p:nvSpPr>
          <p:cNvPr id="5" name="矩形 4"/>
          <p:cNvSpPr/>
          <p:nvPr/>
        </p:nvSpPr>
        <p:spPr>
          <a:xfrm>
            <a:off x="374528" y="3073532"/>
            <a:ext cx="3891282" cy="2834656"/>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6" name="图片 5"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9059" y="1132369"/>
            <a:ext cx="2522220" cy="2522220"/>
          </a:xfrm>
          <a:prstGeom prst="rect">
            <a:avLst/>
          </a:prstGeom>
        </p:spPr>
      </p:pic>
      <p:sp>
        <p:nvSpPr>
          <p:cNvPr id="7" name="矩形 6"/>
          <p:cNvSpPr/>
          <p:nvPr/>
        </p:nvSpPr>
        <p:spPr>
          <a:xfrm>
            <a:off x="4864033" y="3073532"/>
            <a:ext cx="3865452" cy="2834656"/>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8" name="图片 7"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5649" y="1132369"/>
            <a:ext cx="2522220" cy="2522220"/>
          </a:xfrm>
          <a:prstGeom prst="rect">
            <a:avLst/>
          </a:prstGeom>
        </p:spPr>
      </p:pic>
      <p:sp>
        <p:nvSpPr>
          <p:cNvPr id="9" name="文本框 8"/>
          <p:cNvSpPr txBox="1"/>
          <p:nvPr/>
        </p:nvSpPr>
        <p:spPr>
          <a:xfrm>
            <a:off x="698379" y="3272402"/>
            <a:ext cx="3243580" cy="26357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财务审计：在企业财务审计工作中，数据扫描技术发挥着关键作用。审计人员借助专业的数据扫描软件，能够快速扫描海量的财务数据，包括各类账目明细、发票信息等。通过对这些数据的系统性检查，可精准识别财务数据中的异常情况，如账目不平、费用报销异常等。​</a:t>
            </a:r>
          </a:p>
        </p:txBody>
      </p:sp>
      <p:sp>
        <p:nvSpPr>
          <p:cNvPr id="11" name="文本框 10"/>
          <p:cNvSpPr txBox="1"/>
          <p:nvPr/>
        </p:nvSpPr>
        <p:spPr>
          <a:xfrm>
            <a:off x="5174969" y="3334549"/>
            <a:ext cx="3243580" cy="231262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供应链管理：企业的供应链涉及众多环节，从原材料采购到产品销售，产生了大量数据。数据扫描用于供应链管理，可实时扫描库存数据，准确掌握各类原材料、半成品及成品的库存数量。通过分析这些数据，企业能够优化库存水平，避免库存积压或缺货情况的发生。</a:t>
            </a:r>
          </a:p>
        </p:txBody>
      </p:sp>
    </p:spTree>
    <p:extLst>
      <p:ext uri="{BB962C8B-B14F-4D97-AF65-F5344CB8AC3E}">
        <p14:creationId xmlns:p14="http://schemas.microsoft.com/office/powerpoint/2010/main" val="50065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9" grpId="0" bldLvl="0" animBg="1"/>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3130890"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数据扫描的应用领域</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4.3.4.2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科研领域</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4"/>
          <p:cNvSpPr/>
          <p:nvPr/>
        </p:nvSpPr>
        <p:spPr>
          <a:xfrm>
            <a:off x="374528" y="3073532"/>
            <a:ext cx="3891282" cy="2834656"/>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6" name="图片 5"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9059" y="1132369"/>
            <a:ext cx="2522220" cy="2522220"/>
          </a:xfrm>
          <a:prstGeom prst="rect">
            <a:avLst/>
          </a:prstGeom>
        </p:spPr>
      </p:pic>
      <p:sp>
        <p:nvSpPr>
          <p:cNvPr id="7" name="矩形 6"/>
          <p:cNvSpPr/>
          <p:nvPr/>
        </p:nvSpPr>
        <p:spPr>
          <a:xfrm>
            <a:off x="4864033" y="3073532"/>
            <a:ext cx="3865452" cy="2834656"/>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8" name="图片 7"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5649" y="1132369"/>
            <a:ext cx="2522220" cy="2522220"/>
          </a:xfrm>
          <a:prstGeom prst="rect">
            <a:avLst/>
          </a:prstGeom>
        </p:spPr>
      </p:pic>
      <p:sp>
        <p:nvSpPr>
          <p:cNvPr id="9" name="文本框 8"/>
          <p:cNvSpPr txBox="1"/>
          <p:nvPr/>
        </p:nvSpPr>
        <p:spPr>
          <a:xfrm>
            <a:off x="698379" y="3272402"/>
            <a:ext cx="3243580" cy="101995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a:solidFill>
                  <a:prstClr val="black">
                    <a:lumMod val="95000"/>
                    <a:lumOff val="5000"/>
                  </a:prstClr>
                </a:solidFill>
                <a:latin typeface="Arial"/>
                <a:cs typeface="+mn-ea"/>
                <a:sym typeface="+mn-lt"/>
              </a:rPr>
              <a:t>实验数据分析：科研实验通常会产生大量复杂的数据，数据扫描能够帮助科研人员快速梳理和分析这些数据。</a:t>
            </a:r>
            <a:endParaRPr lang="zh-CN" altLang="en-US" dirty="0">
              <a:solidFill>
                <a:prstClr val="black">
                  <a:lumMod val="95000"/>
                  <a:lumOff val="5000"/>
                </a:prstClr>
              </a:solidFill>
              <a:latin typeface="Arial"/>
              <a:cs typeface="+mn-ea"/>
              <a:sym typeface="+mn-lt"/>
            </a:endParaRPr>
          </a:p>
        </p:txBody>
      </p:sp>
      <p:sp>
        <p:nvSpPr>
          <p:cNvPr id="11" name="文本框 10"/>
          <p:cNvSpPr txBox="1"/>
          <p:nvPr/>
        </p:nvSpPr>
        <p:spPr>
          <a:xfrm>
            <a:off x="4978070" y="3272402"/>
            <a:ext cx="3637377" cy="267765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文献检索与知识挖掘：科研领域的文献数量呈爆炸式增长，数据扫描技术用于文献检索，可快速扫描学术数据库中的海量文献。通过设置关键词、作者、研究领域等检索条件，数据扫描工具能够精准定位相关文献</a:t>
            </a:r>
            <a:r>
              <a:rPr lang="zh-CN" altLang="en-US" dirty="0" smtClean="0">
                <a:solidFill>
                  <a:prstClr val="black">
                    <a:lumMod val="95000"/>
                    <a:lumOff val="5000"/>
                  </a:prstClr>
                </a:solidFill>
                <a:latin typeface="Arial"/>
                <a:cs typeface="+mn-ea"/>
                <a:sym typeface="+mn-lt"/>
              </a:rPr>
              <a:t>，同时</a:t>
            </a:r>
            <a:r>
              <a:rPr lang="zh-CN" altLang="en-US" dirty="0">
                <a:solidFill>
                  <a:prstClr val="black">
                    <a:lumMod val="95000"/>
                    <a:lumOff val="5000"/>
                  </a:prstClr>
                </a:solidFill>
                <a:latin typeface="Arial"/>
                <a:cs typeface="+mn-ea"/>
                <a:sym typeface="+mn-lt"/>
              </a:rPr>
              <a:t>，利用文本挖掘技术对扫描到的文献内容进行分析，能够挖掘出不同研究之间的关联和潜在的研究</a:t>
            </a:r>
            <a:r>
              <a:rPr lang="zh-CN" altLang="en-US" dirty="0" smtClean="0">
                <a:solidFill>
                  <a:prstClr val="black">
                    <a:lumMod val="95000"/>
                    <a:lumOff val="5000"/>
                  </a:prstClr>
                </a:solidFill>
                <a:latin typeface="Arial"/>
                <a:cs typeface="+mn-ea"/>
                <a:sym typeface="+mn-lt"/>
              </a:rPr>
              <a:t>方向。</a:t>
            </a:r>
            <a:endParaRPr lang="zh-CN" altLang="en-US" dirty="0">
              <a:solidFill>
                <a:prstClr val="black">
                  <a:lumMod val="95000"/>
                  <a:lumOff val="5000"/>
                </a:prstClr>
              </a:solidFill>
              <a:latin typeface="Arial"/>
              <a:cs typeface="+mn-ea"/>
              <a:sym typeface="+mn-lt"/>
            </a:endParaRPr>
          </a:p>
        </p:txBody>
      </p:sp>
    </p:spTree>
    <p:extLst>
      <p:ext uri="{BB962C8B-B14F-4D97-AF65-F5344CB8AC3E}">
        <p14:creationId xmlns:p14="http://schemas.microsoft.com/office/powerpoint/2010/main" val="33986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p:tgtEl>
                                          <p:spTgt spid="9"/>
                                        </p:tgtEl>
                                        <p:attrNameLst>
                                          <p:attrName>ppt_y</p:attrName>
                                        </p:attrNameLst>
                                      </p:cBhvr>
                                      <p:tavLst>
                                        <p:tav tm="0">
                                          <p:val>
                                            <p:strVal val="#ppt_y+#ppt_h*1.125000"/>
                                          </p:val>
                                        </p:tav>
                                        <p:tav tm="100000">
                                          <p:val>
                                            <p:strVal val="#ppt_y"/>
                                          </p:val>
                                        </p:tav>
                                      </p:tavLst>
                                    </p:anim>
                                    <p:animEffect transition="in" filter="wipe(up)">
                                      <p:cBhvr>
                                        <p:cTn id="16" dur="500"/>
                                        <p:tgtEl>
                                          <p:spTgt spid="9"/>
                                        </p:tgtEl>
                                      </p:cBhvr>
                                    </p:animEffect>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p:tgtEl>
                                          <p:spTgt spid="11"/>
                                        </p:tgtEl>
                                        <p:attrNameLst>
                                          <p:attrName>ppt_y</p:attrName>
                                        </p:attrNameLst>
                                      </p:cBhvr>
                                      <p:tavLst>
                                        <p:tav tm="0">
                                          <p:val>
                                            <p:strVal val="#ppt_y+#ppt_h*1.125000"/>
                                          </p:val>
                                        </p:tav>
                                        <p:tav tm="100000">
                                          <p:val>
                                            <p:strVal val="#ppt_y"/>
                                          </p:val>
                                        </p:tav>
                                      </p:tavLst>
                                    </p:anim>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9"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273651" y="2509359"/>
            <a:ext cx="5870349"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4.3.5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扫描工具介绍</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94636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3030538" cy="487362"/>
          </a:xfrm>
        </p:spPr>
        <p:txBody>
          <a:bodyPr>
            <a:normAutofit/>
          </a:bodyPr>
          <a:lstStyle/>
          <a:p>
            <a:pPr>
              <a:defRPr/>
            </a:pPr>
            <a:r>
              <a:rPr lang="zh-CN" altLang="en-US" sz="2800" dirty="0">
                <a:solidFill>
                  <a:schemeClr val="bg1"/>
                </a:solidFill>
                <a:effectLst>
                  <a:outerShdw blurRad="38100" dist="38100" dir="2700000" algn="tl">
                    <a:srgbClr val="C0C0C0"/>
                  </a:outerShdw>
                </a:effectLst>
                <a:ea typeface="楷体_GB2312"/>
              </a:rPr>
              <a:t>数据扫描工具介绍</a:t>
            </a:r>
            <a:endParaRPr lang="en-US" altLang="zh-CN" sz="2800" dirty="0">
              <a:solidFill>
                <a:schemeClr val="bg1"/>
              </a:solidFill>
              <a:effectLst>
                <a:outerShdw blurRad="38100" dist="38100" dir="2700000" algn="tl">
                  <a:srgbClr val="C0C0C0"/>
                </a:outerShdw>
              </a:effectLst>
              <a:ea typeface="楷体_GB2312"/>
            </a:endParaRPr>
          </a:p>
        </p:txBody>
      </p:sp>
      <p:sp>
        <p:nvSpPr>
          <p:cNvPr id="28675" name="Rectangle 3">
            <a:extLst>
              <a:ext uri="{FF2B5EF4-FFF2-40B4-BE49-F238E27FC236}">
                <a16:creationId xmlns:a16="http://schemas.microsoft.com/office/drawing/2014/main" id="{402A6B8E-E2F0-4491-87A5-847E56E538E2}"/>
              </a:ext>
            </a:extLst>
          </p:cNvPr>
          <p:cNvSpPr>
            <a:spLocks noChangeArrowheads="1"/>
          </p:cNvSpPr>
          <p:nvPr/>
        </p:nvSpPr>
        <p:spPr bwMode="auto">
          <a:xfrm>
            <a:off x="1573344" y="5407749"/>
            <a:ext cx="72025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rPr>
              <a:t>操作系统检测：通过分析网络数据包的特征，推测目标主机所使用的操作系统类型和版本。</a:t>
            </a:r>
          </a:p>
        </p:txBody>
      </p:sp>
      <p:sp>
        <p:nvSpPr>
          <p:cNvPr id="2" name="矩形 1"/>
          <p:cNvSpPr/>
          <p:nvPr/>
        </p:nvSpPr>
        <p:spPr>
          <a:xfrm>
            <a:off x="364511" y="659641"/>
            <a:ext cx="3167855"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4.3.5.1 </a:t>
            </a:r>
            <a:r>
              <a:rPr kumimoji="1" lang="en-US" altLang="zh-CN" sz="2400" b="1" dirty="0" err="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Nmap</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的功能</a:t>
            </a:r>
          </a:p>
        </p:txBody>
      </p:sp>
      <p:pic>
        <p:nvPicPr>
          <p:cNvPr id="5" name="图片 4"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1616301"/>
            <a:ext cx="1026160" cy="725805"/>
          </a:xfrm>
          <a:prstGeom prst="rect">
            <a:avLst/>
          </a:prstGeom>
        </p:spPr>
      </p:pic>
      <p:sp>
        <p:nvSpPr>
          <p:cNvPr id="6" name="文本框 5"/>
          <p:cNvSpPr txBox="1"/>
          <p:nvPr/>
        </p:nvSpPr>
        <p:spPr>
          <a:xfrm>
            <a:off x="1573344" y="1616301"/>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主机发现：能够找出目标网络中活跃的主机，可借助多种技术，如</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ARP</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扫描、</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ICMP</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回声请求等，确认哪些</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IP</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地址对应的主机正在运行。</a:t>
            </a:r>
          </a:p>
        </p:txBody>
      </p:sp>
      <p:pic>
        <p:nvPicPr>
          <p:cNvPr id="7" name="图片 6"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2904902"/>
            <a:ext cx="1026160" cy="725805"/>
          </a:xfrm>
          <a:prstGeom prst="rect">
            <a:avLst/>
          </a:prstGeom>
        </p:spPr>
      </p:pic>
      <p:sp>
        <p:nvSpPr>
          <p:cNvPr id="8" name="文本框 7"/>
          <p:cNvSpPr txBox="1"/>
          <p:nvPr/>
        </p:nvSpPr>
        <p:spPr>
          <a:xfrm>
            <a:off x="1573344" y="2903340"/>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端口扫描：可以对目标主机的端口进行扫描，判断端口是开放、关闭还是被过滤，从而知晓目标主机提供了哪些网络服务。</a:t>
            </a:r>
          </a:p>
        </p:txBody>
      </p:sp>
      <p:pic>
        <p:nvPicPr>
          <p:cNvPr id="9" name="图片 8"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4147366"/>
            <a:ext cx="1026160" cy="725805"/>
          </a:xfrm>
          <a:prstGeom prst="rect">
            <a:avLst/>
          </a:prstGeom>
        </p:spPr>
      </p:pic>
      <p:sp>
        <p:nvSpPr>
          <p:cNvPr id="10" name="文本框 9"/>
          <p:cNvSpPr txBox="1"/>
          <p:nvPr/>
        </p:nvSpPr>
        <p:spPr>
          <a:xfrm>
            <a:off x="1573344" y="4190380"/>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服务与版本检测：对开放端口上运行的服务及其版本进行识别，有助于发现已知版本存在的安全漏洞。</a:t>
            </a:r>
          </a:p>
        </p:txBody>
      </p:sp>
      <p:pic>
        <p:nvPicPr>
          <p:cNvPr id="11" name="图片 10"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5389830"/>
            <a:ext cx="1026160" cy="725805"/>
          </a:xfrm>
          <a:prstGeom prst="rect">
            <a:avLst/>
          </a:prstGeom>
        </p:spPr>
      </p:pic>
    </p:spTree>
    <p:extLst>
      <p:ext uri="{BB962C8B-B14F-4D97-AF65-F5344CB8AC3E}">
        <p14:creationId xmlns:p14="http://schemas.microsoft.com/office/powerpoint/2010/main" val="5232705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up)">
                                      <p:cBhvr>
                                        <p:cTn id="18" dur="500"/>
                                        <p:tgtEl>
                                          <p:spTgt spid="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p:tgtEl>
                                          <p:spTgt spid="10"/>
                                        </p:tgtEl>
                                        <p:attrNameLst>
                                          <p:attrName>ppt_y</p:attrName>
                                        </p:attrNameLst>
                                      </p:cBhvr>
                                      <p:tavLst>
                                        <p:tav tm="0">
                                          <p:val>
                                            <p:strVal val="#ppt_y+#ppt_h*1.125000"/>
                                          </p:val>
                                        </p:tav>
                                        <p:tav tm="100000">
                                          <p:val>
                                            <p:strVal val="#ppt_y"/>
                                          </p:val>
                                        </p:tav>
                                      </p:tavLst>
                                    </p:anim>
                                    <p:animEffect transition="in" filter="wipe(up)">
                                      <p:cBhvr>
                                        <p:cTn id="33" dur="500"/>
                                        <p:tgtEl>
                                          <p:spTgt spid="10"/>
                                        </p:tgtEl>
                                      </p:cBhvr>
                                    </p:animEffect>
                                  </p:childTnLst>
                                </p:cTn>
                              </p:par>
                            </p:childTnLst>
                          </p:cTn>
                        </p:par>
                        <p:par>
                          <p:cTn id="34" fill="hold">
                            <p:stCondLst>
                              <p:cond delay="3000"/>
                            </p:stCondLst>
                            <p:childTnLst>
                              <p:par>
                                <p:cTn id="35" presetID="12" presetClass="entr" presetSubtype="4"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ppt_y</p:attrName>
                                        </p:attrNameLst>
                                      </p:cBhvr>
                                      <p:tavLst>
                                        <p:tav tm="0">
                                          <p:val>
                                            <p:strVal val="#ppt_y+#ppt_h*1.125000"/>
                                          </p:val>
                                        </p:tav>
                                        <p:tav tm="100000">
                                          <p:val>
                                            <p:strVal val="#ppt_y"/>
                                          </p:val>
                                        </p:tav>
                                      </p:tavLst>
                                    </p:anim>
                                    <p:animEffect transition="in" filter="wipe(up)">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3030538" cy="487362"/>
          </a:xfrm>
        </p:spPr>
        <p:txBody>
          <a:bodyPr>
            <a:normAutofit/>
          </a:bodyPr>
          <a:lstStyle/>
          <a:p>
            <a:pPr>
              <a:defRPr/>
            </a:pPr>
            <a:r>
              <a:rPr lang="zh-CN" altLang="en-US" sz="2800" dirty="0">
                <a:solidFill>
                  <a:schemeClr val="bg1"/>
                </a:solidFill>
                <a:effectLst>
                  <a:outerShdw blurRad="38100" dist="38100" dir="2700000" algn="tl">
                    <a:srgbClr val="C0C0C0"/>
                  </a:outerShdw>
                </a:effectLst>
                <a:ea typeface="楷体_GB2312"/>
              </a:rPr>
              <a:t>数据扫描工具介绍</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3167855"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4.3.5.2 Nmap</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的特点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1616301"/>
            <a:ext cx="1026160" cy="725805"/>
          </a:xfrm>
          <a:prstGeom prst="rect">
            <a:avLst/>
          </a:prstGeom>
        </p:spPr>
      </p:pic>
      <p:sp>
        <p:nvSpPr>
          <p:cNvPr id="6" name="文本框 5"/>
          <p:cNvSpPr txBox="1"/>
          <p:nvPr/>
        </p:nvSpPr>
        <p:spPr>
          <a:xfrm>
            <a:off x="1573344" y="161630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强大的可定制性：支持多种扫描技术和参数设置，可根据具体需求灵活定制扫描任务。</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7" name="图片 6"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2904902"/>
            <a:ext cx="1026160" cy="725805"/>
          </a:xfrm>
          <a:prstGeom prst="rect">
            <a:avLst/>
          </a:prstGeom>
        </p:spPr>
      </p:pic>
      <p:sp>
        <p:nvSpPr>
          <p:cNvPr id="8" name="文本框 7"/>
          <p:cNvSpPr txBox="1"/>
          <p:nvPr/>
        </p:nvSpPr>
        <p:spPr>
          <a:xfrm>
            <a:off x="1573344" y="291386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跨平台性：可以在多种操作系统上运行，如</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Linux</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Windows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2000" dirty="0" err="1">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macOS</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等。</a:t>
            </a:r>
          </a:p>
        </p:txBody>
      </p:sp>
      <p:pic>
        <p:nvPicPr>
          <p:cNvPr id="9" name="图片 8"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4147366"/>
            <a:ext cx="1026160" cy="725805"/>
          </a:xfrm>
          <a:prstGeom prst="rect">
            <a:avLst/>
          </a:prstGeom>
        </p:spPr>
      </p:pic>
      <p:sp>
        <p:nvSpPr>
          <p:cNvPr id="10" name="文本框 9"/>
          <p:cNvSpPr txBox="1"/>
          <p:nvPr/>
        </p:nvSpPr>
        <p:spPr>
          <a:xfrm>
            <a:off x="1573344" y="4190380"/>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脚本引擎：拥有</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NSE</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，用户可以使用</a:t>
            </a:r>
            <a:r>
              <a:rPr lang="en-US" altLang="zh-CN" sz="2000" dirty="0" err="1">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Lua</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脚本扩展</a:t>
            </a:r>
            <a:r>
              <a:rPr lang="en-US" altLang="zh-CN" sz="2000" dirty="0" err="1">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Nmap</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的功能，实现更复杂的扫描和检测任务。</a:t>
            </a:r>
          </a:p>
        </p:txBody>
      </p:sp>
    </p:spTree>
    <p:extLst>
      <p:ext uri="{BB962C8B-B14F-4D97-AF65-F5344CB8AC3E}">
        <p14:creationId xmlns:p14="http://schemas.microsoft.com/office/powerpoint/2010/main" val="6454149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up)">
                                      <p:cBhvr>
                                        <p:cTn id="18" dur="500"/>
                                        <p:tgtEl>
                                          <p:spTgt spid="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p:tgtEl>
                                          <p:spTgt spid="10"/>
                                        </p:tgtEl>
                                        <p:attrNameLst>
                                          <p:attrName>ppt_y</p:attrName>
                                        </p:attrNameLst>
                                      </p:cBhvr>
                                      <p:tavLst>
                                        <p:tav tm="0">
                                          <p:val>
                                            <p:strVal val="#ppt_y+#ppt_h*1.125000"/>
                                          </p:val>
                                        </p:tav>
                                        <p:tav tm="100000">
                                          <p:val>
                                            <p:strVal val="#ppt_y"/>
                                          </p:val>
                                        </p:tav>
                                      </p:tavLst>
                                    </p:anim>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3030538" cy="487362"/>
          </a:xfrm>
        </p:spPr>
        <p:txBody>
          <a:bodyPr>
            <a:normAutofit/>
          </a:bodyPr>
          <a:lstStyle/>
          <a:p>
            <a:pPr>
              <a:defRPr/>
            </a:pPr>
            <a:r>
              <a:rPr lang="zh-CN" altLang="en-US" sz="2800" dirty="0">
                <a:solidFill>
                  <a:schemeClr val="bg1"/>
                </a:solidFill>
                <a:effectLst>
                  <a:outerShdw blurRad="38100" dist="38100" dir="2700000" algn="tl">
                    <a:srgbClr val="C0C0C0"/>
                  </a:outerShdw>
                </a:effectLst>
                <a:ea typeface="楷体_GB2312"/>
              </a:rPr>
              <a:t>数据扫描工具介绍</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3512500"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4.3.5.3 SQLmap</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的功能</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1616301"/>
            <a:ext cx="1026160" cy="725805"/>
          </a:xfrm>
          <a:prstGeom prst="rect">
            <a:avLst/>
          </a:prstGeom>
        </p:spPr>
      </p:pic>
      <p:sp>
        <p:nvSpPr>
          <p:cNvPr id="6" name="文本框 5"/>
          <p:cNvSpPr txBox="1"/>
          <p:nvPr/>
        </p:nvSpPr>
        <p:spPr>
          <a:xfrm>
            <a:off x="1573344" y="1616301"/>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SQL</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注入检测：自动检测目标网站是否存在</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SQL</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注入漏洞，支持多种数据库管理系统，如</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MySQL</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Oracle</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Microsoft SQL Server</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等。</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7" name="图片 6"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2904902"/>
            <a:ext cx="1026160" cy="725805"/>
          </a:xfrm>
          <a:prstGeom prst="rect">
            <a:avLst/>
          </a:prstGeom>
        </p:spPr>
      </p:pic>
      <p:sp>
        <p:nvSpPr>
          <p:cNvPr id="8" name="文本框 7"/>
          <p:cNvSpPr txBox="1"/>
          <p:nvPr/>
        </p:nvSpPr>
        <p:spPr>
          <a:xfrm>
            <a:off x="1573344" y="291386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数据提取：一旦发现</a:t>
            </a:r>
            <a:r>
              <a:rPr lang="en-US" altLang="zh-CN"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SQL</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注入漏洞，能够从数据库中提取数据，包括表名、列名、数据内容等。</a:t>
            </a:r>
          </a:p>
        </p:txBody>
      </p:sp>
      <p:pic>
        <p:nvPicPr>
          <p:cNvPr id="9" name="图片 8"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4147366"/>
            <a:ext cx="1026160" cy="725805"/>
          </a:xfrm>
          <a:prstGeom prst="rect">
            <a:avLst/>
          </a:prstGeom>
        </p:spPr>
      </p:pic>
      <p:sp>
        <p:nvSpPr>
          <p:cNvPr id="10" name="文本框 9"/>
          <p:cNvSpPr txBox="1"/>
          <p:nvPr/>
        </p:nvSpPr>
        <p:spPr>
          <a:xfrm>
            <a:off x="1573344" y="4190380"/>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数据库管理操作：可以执行数据库管理操作，如创建、删除数据库和表，修改数据等。</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11" name="Rectangle 3">
            <a:extLst>
              <a:ext uri="{FF2B5EF4-FFF2-40B4-BE49-F238E27FC236}">
                <a16:creationId xmlns:a16="http://schemas.microsoft.com/office/drawing/2014/main" id="{402A6B8E-E2F0-4491-87A5-847E56E538E2}"/>
              </a:ext>
            </a:extLst>
          </p:cNvPr>
          <p:cNvSpPr>
            <a:spLocks noChangeArrowheads="1"/>
          </p:cNvSpPr>
          <p:nvPr/>
        </p:nvSpPr>
        <p:spPr bwMode="auto">
          <a:xfrm>
            <a:off x="1573344" y="5407749"/>
            <a:ext cx="720252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200">
                <a:solidFill>
                  <a:schemeClr val="tx1"/>
                </a:solidFill>
                <a:latin typeface="Arial" panose="020B0604020202020204" pitchFamily="34" charset="0"/>
              </a:defRPr>
            </a:lvl2pPr>
            <a:lvl3pPr marL="1143000" indent="-228600">
              <a:spcBef>
                <a:spcPct val="20000"/>
              </a:spcBef>
              <a:buClr>
                <a:schemeClr val="accent2"/>
              </a:buClr>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None/>
            </a:pP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rPr>
              <a:t>用户权限检测：确定数据库用户的权限，了解攻击者可能利用漏洞获得的权限级别。</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endParaRPr>
          </a:p>
        </p:txBody>
      </p:sp>
      <p:pic>
        <p:nvPicPr>
          <p:cNvPr id="12" name="图片 11"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5389830"/>
            <a:ext cx="1026160" cy="725805"/>
          </a:xfrm>
          <a:prstGeom prst="rect">
            <a:avLst/>
          </a:prstGeom>
        </p:spPr>
      </p:pic>
    </p:spTree>
    <p:extLst>
      <p:ext uri="{BB962C8B-B14F-4D97-AF65-F5344CB8AC3E}">
        <p14:creationId xmlns:p14="http://schemas.microsoft.com/office/powerpoint/2010/main" val="25163196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up)">
                                      <p:cBhvr>
                                        <p:cTn id="18" dur="500"/>
                                        <p:tgtEl>
                                          <p:spTgt spid="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p:tgtEl>
                                          <p:spTgt spid="10"/>
                                        </p:tgtEl>
                                        <p:attrNameLst>
                                          <p:attrName>ppt_y</p:attrName>
                                        </p:attrNameLst>
                                      </p:cBhvr>
                                      <p:tavLst>
                                        <p:tav tm="0">
                                          <p:val>
                                            <p:strVal val="#ppt_y+#ppt_h*1.125000"/>
                                          </p:val>
                                        </p:tav>
                                        <p:tav tm="100000">
                                          <p:val>
                                            <p:strVal val="#ppt_y"/>
                                          </p:val>
                                        </p:tav>
                                      </p:tavLst>
                                    </p:anim>
                                    <p:animEffect transition="in" filter="wipe(up)">
                                      <p:cBhvr>
                                        <p:cTn id="33" dur="500"/>
                                        <p:tgtEl>
                                          <p:spTgt spid="10"/>
                                        </p:tgtEl>
                                      </p:cBhvr>
                                    </p:animEffect>
                                  </p:childTnLst>
                                </p:cTn>
                              </p:par>
                            </p:childTnLst>
                          </p:cTn>
                        </p:par>
                        <p:par>
                          <p:cTn id="34" fill="hold">
                            <p:stCondLst>
                              <p:cond delay="3000"/>
                            </p:stCondLst>
                            <p:childTnLst>
                              <p:par>
                                <p:cTn id="35" presetID="1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ppt_y</p:attrName>
                                        </p:attrNameLst>
                                      </p:cBhvr>
                                      <p:tavLst>
                                        <p:tav tm="0">
                                          <p:val>
                                            <p:strVal val="#ppt_y+#ppt_h*1.125000"/>
                                          </p:val>
                                        </p:tav>
                                        <p:tav tm="100000">
                                          <p:val>
                                            <p:strVal val="#ppt_y"/>
                                          </p:val>
                                        </p:tav>
                                      </p:tavLst>
                                    </p:anim>
                                    <p:animEffect transition="in" filter="wipe(up)">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710911" cy="487363"/>
          </a:xfrm>
        </p:spPr>
        <p:txBody>
          <a:bodyPr/>
          <a:lstStyle/>
          <a:p>
            <a:pPr eaLnBrk="1" hangingPunct="1">
              <a:defRPr/>
            </a:pPr>
            <a:r>
              <a:rPr lang="zh-CN" altLang="en-US" sz="2800" dirty="0" smtClean="0">
                <a:solidFill>
                  <a:schemeClr val="bg1"/>
                </a:solidFill>
                <a:effectLst>
                  <a:outerShdw blurRad="38100" dist="38100" dir="2700000" algn="tl">
                    <a:srgbClr val="C0C0C0"/>
                  </a:outerShdw>
                </a:effectLst>
                <a:ea typeface="楷体_GB2312"/>
              </a:rPr>
              <a:t>目录</a:t>
            </a:r>
            <a:endParaRPr lang="en-US" altLang="zh-CN" sz="2800" dirty="0">
              <a:solidFill>
                <a:schemeClr val="bg1"/>
              </a:solidFill>
              <a:effectLst>
                <a:outerShdw blurRad="38100" dist="38100" dir="2700000" algn="tl">
                  <a:srgbClr val="C0C0C0"/>
                </a:outerShdw>
              </a:effectLst>
              <a:ea typeface="楷体_GB2312"/>
            </a:endParaRPr>
          </a:p>
        </p:txBody>
      </p:sp>
      <p:sp>
        <p:nvSpPr>
          <p:cNvPr id="19" name="文本框 18"/>
          <p:cNvSpPr txBox="1"/>
          <p:nvPr/>
        </p:nvSpPr>
        <p:spPr>
          <a:xfrm>
            <a:off x="671908" y="3966664"/>
            <a:ext cx="2255746" cy="584775"/>
          </a:xfrm>
          <a:prstGeom prst="rect">
            <a:avLst/>
          </a:prstGeom>
          <a:noFill/>
        </p:spPr>
        <p:txBody>
          <a:bodyPr wrap="none" rtlCol="0">
            <a:spAutoFit/>
          </a:bodyPr>
          <a:lstStyle/>
          <a:p>
            <a:pPr algn="ctr" defTabSz="913765"/>
            <a:r>
              <a:rPr kumimoji="1" lang="en-US" altLang="zh-CN" sz="3200" dirty="0">
                <a:ln w="0"/>
                <a:solidFill>
                  <a:schemeClr val="accent1"/>
                </a:solidFill>
                <a:effectLst>
                  <a:outerShdw blurRad="38100" dist="25400" dir="5400000" algn="ctr" rotWithShape="0">
                    <a:srgbClr val="6E747A">
                      <a:alpha val="43000"/>
                    </a:srgbClr>
                  </a:outerShdw>
                </a:effectLst>
                <a:latin typeface="Century Gothic"/>
              </a:rPr>
              <a:t>CONTENTS</a:t>
            </a:r>
            <a:endParaRPr kumimoji="1" lang="zh-CN" altLang="en-US" sz="3200" dirty="0">
              <a:ln w="0"/>
              <a:solidFill>
                <a:schemeClr val="accent1"/>
              </a:solidFill>
              <a:effectLst>
                <a:outerShdw blurRad="38100" dist="25400" dir="5400000" algn="ctr" rotWithShape="0">
                  <a:srgbClr val="6E747A">
                    <a:alpha val="43000"/>
                  </a:srgbClr>
                </a:outerShdw>
              </a:effectLst>
              <a:latin typeface="Century Gothic"/>
            </a:endParaRPr>
          </a:p>
        </p:txBody>
      </p:sp>
      <p:sp>
        <p:nvSpPr>
          <p:cNvPr id="20" name="文本框 19"/>
          <p:cNvSpPr txBox="1"/>
          <p:nvPr/>
        </p:nvSpPr>
        <p:spPr>
          <a:xfrm>
            <a:off x="576813" y="2297318"/>
            <a:ext cx="2441694" cy="1446550"/>
          </a:xfrm>
          <a:prstGeom prst="rect">
            <a:avLst/>
          </a:prstGeom>
          <a:noFill/>
        </p:spPr>
        <p:txBody>
          <a:bodyPr wrap="none" rtlCol="0">
            <a:spAutoFit/>
          </a:bodyPr>
          <a:lstStyle/>
          <a:p>
            <a:pPr algn="ctr" defTabSz="913765"/>
            <a:r>
              <a:rPr kumimoji="1" lang="zh-CN" altLang="en-US" sz="88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目录</a:t>
            </a:r>
            <a:endParaRPr kumimoji="1" lang="zh-CN" altLang="en-US" sz="88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21" name="文本框 20"/>
          <p:cNvSpPr txBox="1"/>
          <p:nvPr/>
        </p:nvSpPr>
        <p:spPr>
          <a:xfrm>
            <a:off x="4642466" y="1183729"/>
            <a:ext cx="1723549"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数据扫描概述</a:t>
            </a:r>
            <a:endParaRPr kumimoji="1" lang="zh-CN" altLang="en-US" sz="2000" b="1" kern="0" dirty="0" smtClean="0">
              <a:solidFill>
                <a:srgbClr val="FFFFFF"/>
              </a:solidFill>
              <a:latin typeface="Century Gothic"/>
              <a:ea typeface="微软雅黑" panose="020B0503020204020204" charset="-122"/>
            </a:endParaRPr>
          </a:p>
        </p:txBody>
      </p:sp>
      <p:sp>
        <p:nvSpPr>
          <p:cNvPr id="22" name="椭圆 21"/>
          <p:cNvSpPr/>
          <p:nvPr/>
        </p:nvSpPr>
        <p:spPr>
          <a:xfrm>
            <a:off x="3847530" y="1069429"/>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23" name="文本框 22"/>
          <p:cNvSpPr txBox="1"/>
          <p:nvPr/>
        </p:nvSpPr>
        <p:spPr>
          <a:xfrm>
            <a:off x="4642466" y="2040933"/>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数据扫描原理剖析</a:t>
            </a:r>
            <a:endParaRPr kumimoji="1" lang="zh-CN" altLang="en-US" sz="2000" b="1" kern="0" dirty="0" smtClean="0">
              <a:solidFill>
                <a:srgbClr val="FFFFFF"/>
              </a:solidFill>
              <a:latin typeface="Century Gothic"/>
              <a:ea typeface="微软雅黑" panose="020B0503020204020204" charset="-122"/>
            </a:endParaRPr>
          </a:p>
        </p:txBody>
      </p:sp>
      <p:sp>
        <p:nvSpPr>
          <p:cNvPr id="24" name="椭圆 23"/>
          <p:cNvSpPr/>
          <p:nvPr/>
        </p:nvSpPr>
        <p:spPr>
          <a:xfrm>
            <a:off x="3847530" y="1921518"/>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25" name="文本框 24"/>
          <p:cNvSpPr txBox="1"/>
          <p:nvPr/>
        </p:nvSpPr>
        <p:spPr>
          <a:xfrm>
            <a:off x="4642466" y="2893515"/>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常见数据扫描方式</a:t>
            </a:r>
            <a:endParaRPr kumimoji="1" lang="zh-CN" altLang="en-US" sz="2000" b="1" kern="0" dirty="0" smtClean="0">
              <a:solidFill>
                <a:srgbClr val="FFFFFF"/>
              </a:solidFill>
              <a:latin typeface="Century Gothic"/>
              <a:ea typeface="微软雅黑" panose="020B0503020204020204" charset="-122"/>
            </a:endParaRPr>
          </a:p>
        </p:txBody>
      </p:sp>
      <p:sp>
        <p:nvSpPr>
          <p:cNvPr id="26" name="椭圆 25"/>
          <p:cNvSpPr/>
          <p:nvPr/>
        </p:nvSpPr>
        <p:spPr>
          <a:xfrm>
            <a:off x="3847530" y="2773607"/>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27" name="文本框 26"/>
          <p:cNvSpPr txBox="1"/>
          <p:nvPr/>
        </p:nvSpPr>
        <p:spPr>
          <a:xfrm>
            <a:off x="4642466" y="3745604"/>
            <a:ext cx="249299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数据扫描的应用领域</a:t>
            </a:r>
            <a:endParaRPr kumimoji="1" lang="zh-CN" altLang="en-US" sz="2000" b="1" kern="0" dirty="0" smtClean="0">
              <a:solidFill>
                <a:srgbClr val="FFFFFF"/>
              </a:solidFill>
              <a:latin typeface="Century Gothic"/>
              <a:ea typeface="微软雅黑" panose="020B0503020204020204" charset="-122"/>
            </a:endParaRPr>
          </a:p>
        </p:txBody>
      </p:sp>
      <p:sp>
        <p:nvSpPr>
          <p:cNvPr id="28" name="椭圆 27"/>
          <p:cNvSpPr/>
          <p:nvPr/>
        </p:nvSpPr>
        <p:spPr>
          <a:xfrm>
            <a:off x="3847530" y="3625696"/>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29" name="文本框 28"/>
          <p:cNvSpPr txBox="1"/>
          <p:nvPr/>
        </p:nvSpPr>
        <p:spPr>
          <a:xfrm>
            <a:off x="4642466" y="4597693"/>
            <a:ext cx="2236510"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数据扫描工具介绍</a:t>
            </a:r>
            <a:endParaRPr kumimoji="1" lang="zh-CN" altLang="en-US" sz="2000" b="1" kern="0" dirty="0" smtClean="0">
              <a:solidFill>
                <a:srgbClr val="FFFFFF"/>
              </a:solidFill>
              <a:latin typeface="Century Gothic"/>
              <a:ea typeface="微软雅黑" panose="020B0503020204020204" charset="-122"/>
            </a:endParaRPr>
          </a:p>
        </p:txBody>
      </p:sp>
      <p:sp>
        <p:nvSpPr>
          <p:cNvPr id="30" name="椭圆 29"/>
          <p:cNvSpPr/>
          <p:nvPr/>
        </p:nvSpPr>
        <p:spPr>
          <a:xfrm>
            <a:off x="3847530" y="4477785"/>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5</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31" name="文本框 30"/>
          <p:cNvSpPr txBox="1"/>
          <p:nvPr/>
        </p:nvSpPr>
        <p:spPr>
          <a:xfrm>
            <a:off x="4642466" y="5450273"/>
            <a:ext cx="3262432"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数据扫描面临的挑战与应对</a:t>
            </a:r>
            <a:endParaRPr kumimoji="1" lang="zh-CN" altLang="en-US" sz="2000" b="1" kern="0" dirty="0" smtClean="0">
              <a:solidFill>
                <a:srgbClr val="FFFFFF"/>
              </a:solidFill>
              <a:latin typeface="Century Gothic"/>
              <a:ea typeface="微软雅黑" panose="020B0503020204020204" charset="-122"/>
            </a:endParaRPr>
          </a:p>
        </p:txBody>
      </p:sp>
      <p:sp>
        <p:nvSpPr>
          <p:cNvPr id="32" name="椭圆 31"/>
          <p:cNvSpPr/>
          <p:nvPr/>
        </p:nvSpPr>
        <p:spPr>
          <a:xfrm>
            <a:off x="3847530" y="5329874"/>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6</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3030538" cy="487362"/>
          </a:xfrm>
        </p:spPr>
        <p:txBody>
          <a:bodyPr>
            <a:normAutofit/>
          </a:bodyPr>
          <a:lstStyle/>
          <a:p>
            <a:pPr>
              <a:defRPr/>
            </a:pPr>
            <a:r>
              <a:rPr lang="zh-CN" altLang="en-US" sz="2800" dirty="0">
                <a:solidFill>
                  <a:schemeClr val="bg1"/>
                </a:solidFill>
                <a:effectLst>
                  <a:outerShdw blurRad="38100" dist="38100" dir="2700000" algn="tl">
                    <a:srgbClr val="C0C0C0"/>
                  </a:outerShdw>
                </a:effectLst>
                <a:ea typeface="楷体_GB2312"/>
              </a:rPr>
              <a:t>数据扫描工具介绍</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3512500"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4.3.5.4 SQLmap</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的特点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1616301"/>
            <a:ext cx="1026160" cy="725805"/>
          </a:xfrm>
          <a:prstGeom prst="rect">
            <a:avLst/>
          </a:prstGeom>
        </p:spPr>
      </p:pic>
      <p:sp>
        <p:nvSpPr>
          <p:cNvPr id="6" name="文本框 5"/>
          <p:cNvSpPr txBox="1"/>
          <p:nvPr/>
        </p:nvSpPr>
        <p:spPr>
          <a:xfrm>
            <a:off x="1573344" y="161630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自动化程度高：能够自动完成漏洞检测、利用和数据提取等一系列操作，大大提高了检测效率。</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7" name="图片 6"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2904902"/>
            <a:ext cx="1026160" cy="725805"/>
          </a:xfrm>
          <a:prstGeom prst="rect">
            <a:avLst/>
          </a:prstGeom>
        </p:spPr>
      </p:pic>
      <p:sp>
        <p:nvSpPr>
          <p:cNvPr id="8" name="文本框 7"/>
          <p:cNvSpPr txBox="1"/>
          <p:nvPr/>
        </p:nvSpPr>
        <p:spPr>
          <a:xfrm>
            <a:off x="1573344" y="2913861"/>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支持多种注入方式：支持多种</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SQL</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注入技术，如联合查询注入、报错注入、盲注等，适应不同的应用场景。</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9" name="图片 8" descr="1800128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8272" y="4147366"/>
            <a:ext cx="1026160" cy="725805"/>
          </a:xfrm>
          <a:prstGeom prst="rect">
            <a:avLst/>
          </a:prstGeom>
        </p:spPr>
      </p:pic>
      <p:sp>
        <p:nvSpPr>
          <p:cNvPr id="10" name="文本框 9"/>
          <p:cNvSpPr txBox="1"/>
          <p:nvPr/>
        </p:nvSpPr>
        <p:spPr>
          <a:xfrm>
            <a:off x="1573344" y="4190380"/>
            <a:ext cx="7202521"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简单易用：提供了简洁的命令行界面，用户只需输入目标</a:t>
            </a:r>
            <a:r>
              <a:rPr lang="en-US" altLang="zh-CN"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URL</a:t>
            </a:r>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等基本信息，即可开始扫描。</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196365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ppt_y</p:attrName>
                                        </p:attrNameLst>
                                      </p:cBhvr>
                                      <p:tavLst>
                                        <p:tav tm="0">
                                          <p:val>
                                            <p:strVal val="#ppt_y+#ppt_h*1.125000"/>
                                          </p:val>
                                        </p:tav>
                                        <p:tav tm="100000">
                                          <p:val>
                                            <p:strVal val="#ppt_y"/>
                                          </p:val>
                                        </p:tav>
                                      </p:tavLst>
                                    </p:anim>
                                    <p:animEffect transition="in" filter="wipe(up)">
                                      <p:cBhvr>
                                        <p:cTn id="18" dur="500"/>
                                        <p:tgtEl>
                                          <p:spTgt spid="7"/>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p:tgtEl>
                                          <p:spTgt spid="9"/>
                                        </p:tgtEl>
                                        <p:attrNameLst>
                                          <p:attrName>ppt_y</p:attrName>
                                        </p:attrNameLst>
                                      </p:cBhvr>
                                      <p:tavLst>
                                        <p:tav tm="0">
                                          <p:val>
                                            <p:strVal val="#ppt_y+#ppt_h*1.125000"/>
                                          </p:val>
                                        </p:tav>
                                        <p:tav tm="100000">
                                          <p:val>
                                            <p:strVal val="#ppt_y"/>
                                          </p:val>
                                        </p:tav>
                                      </p:tavLst>
                                    </p:anim>
                                    <p:animEffect transition="in" filter="wipe(up)">
                                      <p:cBhvr>
                                        <p:cTn id="28" dur="500"/>
                                        <p:tgtEl>
                                          <p:spTgt spid="9"/>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p:tgtEl>
                                          <p:spTgt spid="10"/>
                                        </p:tgtEl>
                                        <p:attrNameLst>
                                          <p:attrName>ppt_y</p:attrName>
                                        </p:attrNameLst>
                                      </p:cBhvr>
                                      <p:tavLst>
                                        <p:tav tm="0">
                                          <p:val>
                                            <p:strVal val="#ppt_y+#ppt_h*1.125000"/>
                                          </p:val>
                                        </p:tav>
                                        <p:tav tm="100000">
                                          <p:val>
                                            <p:strVal val="#ppt_y"/>
                                          </p:val>
                                        </p:tav>
                                      </p:tavLst>
                                    </p:anim>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1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3311230" y="2521884"/>
            <a:ext cx="5669932"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4.3.6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扫描面临的挑战与应对</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735799"/>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矩形 23"/>
          <p:cNvSpPr/>
          <p:nvPr/>
        </p:nvSpPr>
        <p:spPr>
          <a:xfrm>
            <a:off x="2355460" y="2589982"/>
            <a:ext cx="2083790"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4021138"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数据扫描面临的挑战与应对</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1912703"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4.3.6.1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挑战</a:t>
            </a:r>
          </a:p>
        </p:txBody>
      </p:sp>
      <p:sp>
        <p:nvSpPr>
          <p:cNvPr id="5" name="矩形 4"/>
          <p:cNvSpPr/>
          <p:nvPr/>
        </p:nvSpPr>
        <p:spPr>
          <a:xfrm>
            <a:off x="187007" y="2589979"/>
            <a:ext cx="1988194"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8" name="图片 7"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18130" y="1484733"/>
            <a:ext cx="1499638" cy="1298803"/>
          </a:xfrm>
          <a:prstGeom prst="rect">
            <a:avLst/>
          </a:prstGeom>
        </p:spPr>
      </p:pic>
      <p:sp>
        <p:nvSpPr>
          <p:cNvPr id="11" name="文本框 10"/>
          <p:cNvSpPr txBox="1"/>
          <p:nvPr/>
        </p:nvSpPr>
        <p:spPr>
          <a:xfrm>
            <a:off x="325584" y="2976450"/>
            <a:ext cx="1728682" cy="267765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数据量庞大：随着数据的爆发式增长，扫描大量数据需要耗费大量的时间和资源，可能导致扫描效率低下，难以在规定时间内完成任务。</a:t>
            </a:r>
          </a:p>
        </p:txBody>
      </p:sp>
      <p:sp>
        <p:nvSpPr>
          <p:cNvPr id="13" name="文本框 12"/>
          <p:cNvSpPr txBox="1"/>
          <p:nvPr/>
        </p:nvSpPr>
        <p:spPr>
          <a:xfrm>
            <a:off x="2492923" y="2814871"/>
            <a:ext cx="1808864" cy="300082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扫描精度与误报率：在复杂的网络环境和多样化的数据中，要准确识别出真正的安全漏洞或异常数据并非易事。过高的误报率会增加分析成本，而漏报则可能导致安全隐患被忽视。</a:t>
            </a:r>
          </a:p>
        </p:txBody>
      </p:sp>
      <p:pic>
        <p:nvPicPr>
          <p:cNvPr id="21" name="图片 20"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562114" y="1484734"/>
            <a:ext cx="1499638" cy="1298803"/>
          </a:xfrm>
          <a:prstGeom prst="rect">
            <a:avLst/>
          </a:prstGeom>
        </p:spPr>
      </p:pic>
      <p:sp>
        <p:nvSpPr>
          <p:cNvPr id="25" name="矩形 24"/>
          <p:cNvSpPr/>
          <p:nvPr/>
        </p:nvSpPr>
        <p:spPr>
          <a:xfrm>
            <a:off x="4576713" y="2589982"/>
            <a:ext cx="2083790"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26" name="矩形 25"/>
          <p:cNvSpPr/>
          <p:nvPr/>
        </p:nvSpPr>
        <p:spPr>
          <a:xfrm>
            <a:off x="6797966" y="2589982"/>
            <a:ext cx="2083790"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22" name="图片 21"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4826078" y="1484733"/>
            <a:ext cx="1499638" cy="1298803"/>
          </a:xfrm>
          <a:prstGeom prst="rect">
            <a:avLst/>
          </a:prstGeom>
        </p:spPr>
      </p:pic>
      <p:pic>
        <p:nvPicPr>
          <p:cNvPr id="23" name="图片 22"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7090042" y="1484733"/>
            <a:ext cx="1499638" cy="1298803"/>
          </a:xfrm>
          <a:prstGeom prst="rect">
            <a:avLst/>
          </a:prstGeom>
        </p:spPr>
      </p:pic>
      <p:sp>
        <p:nvSpPr>
          <p:cNvPr id="15" name="文本框 14"/>
          <p:cNvSpPr txBox="1"/>
          <p:nvPr/>
        </p:nvSpPr>
        <p:spPr>
          <a:xfrm>
            <a:off x="4624920" y="2911648"/>
            <a:ext cx="1987375" cy="300082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环境复杂性：不同的网络环境、操作系统、应用程序和数据库系统具有各自独特的配置和特点，这使得数据扫描工具需要具备高度的兼容性和适应性，否则可能无法正常工作或准确检测。</a:t>
            </a:r>
          </a:p>
        </p:txBody>
      </p:sp>
      <p:sp>
        <p:nvSpPr>
          <p:cNvPr id="19" name="文本框 18"/>
          <p:cNvSpPr txBox="1"/>
          <p:nvPr/>
        </p:nvSpPr>
        <p:spPr>
          <a:xfrm>
            <a:off x="6895997" y="2978058"/>
            <a:ext cx="1887728" cy="235449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隐私和合规性问题：扫描数据可能涉及用户隐私信息或企业敏感数据，必须确保扫描过程符合相关法律法规和隐私政策，防止数据泄露和滥用。</a:t>
            </a:r>
          </a:p>
        </p:txBody>
      </p:sp>
    </p:spTree>
    <p:extLst>
      <p:ext uri="{BB962C8B-B14F-4D97-AF65-F5344CB8AC3E}">
        <p14:creationId xmlns:p14="http://schemas.microsoft.com/office/powerpoint/2010/main" val="26961862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up)">
                                      <p:cBhvr>
                                        <p:cTn id="17" dur="500"/>
                                        <p:tgtEl>
                                          <p:spTgt spid="1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childTnLst>
                          </p:cTn>
                        </p:par>
                        <p:par>
                          <p:cTn id="28" fill="hold">
                            <p:stCondLst>
                              <p:cond delay="2500"/>
                            </p:stCondLst>
                            <p:childTnLst>
                              <p:par>
                                <p:cTn id="29" presetID="16" presetClass="entr" presetSubtype="2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par>
                          <p:cTn id="32" fill="hold">
                            <p:stCondLst>
                              <p:cond delay="3000"/>
                            </p:stCondLst>
                            <p:childTnLst>
                              <p:par>
                                <p:cTn id="33" presetID="16" presetClass="entr" presetSubtype="21"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arn(inVertical)">
                                      <p:cBhvr>
                                        <p:cTn id="35" dur="500"/>
                                        <p:tgtEl>
                                          <p:spTgt spid="25"/>
                                        </p:tgtEl>
                                      </p:cBhvr>
                                    </p:animEffect>
                                  </p:childTnLst>
                                </p:cTn>
                              </p:par>
                            </p:childTnLst>
                          </p:cTn>
                        </p:par>
                        <p:par>
                          <p:cTn id="36" fill="hold">
                            <p:stCondLst>
                              <p:cond delay="3500"/>
                            </p:stCondLst>
                            <p:childTnLst>
                              <p:par>
                                <p:cTn id="37" presetID="16" presetClass="entr" presetSubtype="21"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barn(inVertical)">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5" grpId="0" bldLvl="0" animBg="1"/>
      <p:bldP spid="11" grpId="0" bldLvl="0" animBg="1"/>
      <p:bldP spid="13" grpId="0" bldLvl="0" animBg="1"/>
      <p:bldP spid="25" grpId="0" bldLvl="0" animBg="1"/>
      <p:bldP spid="26" grpId="0" bldLvl="0" animBg="1"/>
      <p:bldP spid="15" grpId="0" bldLvl="0" animBg="1"/>
      <p:bldP spid="1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15"/>
          <p:cNvSpPr/>
          <p:nvPr/>
        </p:nvSpPr>
        <p:spPr>
          <a:xfrm>
            <a:off x="6204641" y="2564957"/>
            <a:ext cx="2141331"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14" name="矩形 13"/>
          <p:cNvSpPr/>
          <p:nvPr/>
        </p:nvSpPr>
        <p:spPr>
          <a:xfrm>
            <a:off x="3229004" y="2564957"/>
            <a:ext cx="2141331"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4021138"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数据扫描面临的挑战与应对</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4.3.6.2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应对措施</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4"/>
          <p:cNvSpPr/>
          <p:nvPr/>
        </p:nvSpPr>
        <p:spPr>
          <a:xfrm>
            <a:off x="499619" y="2564957"/>
            <a:ext cx="2141331" cy="3450600"/>
          </a:xfrm>
          <a:prstGeom prst="rect">
            <a:avLst/>
          </a:prstGeom>
          <a:solidFill>
            <a:sysClr val="window" lastClr="FFFFFF"/>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a:cs typeface="+mn-ea"/>
              <a:sym typeface="+mn-lt"/>
            </a:endParaRPr>
          </a:p>
        </p:txBody>
      </p:sp>
      <p:pic>
        <p:nvPicPr>
          <p:cNvPr id="8" name="图片 7"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820466" y="1460349"/>
            <a:ext cx="1499638" cy="1298803"/>
          </a:xfrm>
          <a:prstGeom prst="rect">
            <a:avLst/>
          </a:prstGeom>
        </p:spPr>
      </p:pic>
      <p:sp>
        <p:nvSpPr>
          <p:cNvPr id="11" name="文本框 10"/>
          <p:cNvSpPr txBox="1"/>
          <p:nvPr/>
        </p:nvSpPr>
        <p:spPr>
          <a:xfrm>
            <a:off x="624802" y="2628263"/>
            <a:ext cx="1866145" cy="332398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优化扫描算法和技术：采用分布式扫描、并行计算等技术，提高扫描效率。同时，运用机器学习和人工智能算法，对数据进行智能分析，自动识别和过滤无关信息，提高扫描精度，降低误报率。</a:t>
            </a:r>
          </a:p>
        </p:txBody>
      </p:sp>
      <p:sp>
        <p:nvSpPr>
          <p:cNvPr id="13" name="文本框 12"/>
          <p:cNvSpPr txBox="1"/>
          <p:nvPr/>
        </p:nvSpPr>
        <p:spPr>
          <a:xfrm>
            <a:off x="3349545" y="2758511"/>
            <a:ext cx="1989966" cy="300082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使用多种扫描工具和技术组合：不同的扫描工具在检测不同类型的漏洞或数据异常方面各有优势。综合使用多种工具，并结合静态分析、动态分析、黑盒测试、白盒测试等多种技术，可以更全面地检测数据。</a:t>
            </a:r>
          </a:p>
        </p:txBody>
      </p:sp>
      <p:pic>
        <p:nvPicPr>
          <p:cNvPr id="21" name="图片 20"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3565428" y="1459709"/>
            <a:ext cx="1499638" cy="1298803"/>
          </a:xfrm>
          <a:prstGeom prst="rect">
            <a:avLst/>
          </a:prstGeom>
        </p:spPr>
      </p:pic>
      <p:pic>
        <p:nvPicPr>
          <p:cNvPr id="22" name="图片 21" descr="18035102"/>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6559755" y="1459708"/>
            <a:ext cx="1499638" cy="1298803"/>
          </a:xfrm>
          <a:prstGeom prst="rect">
            <a:avLst/>
          </a:prstGeom>
        </p:spPr>
      </p:pic>
      <p:sp>
        <p:nvSpPr>
          <p:cNvPr id="15" name="文本框 14"/>
          <p:cNvSpPr txBox="1"/>
          <p:nvPr/>
        </p:nvSpPr>
        <p:spPr>
          <a:xfrm>
            <a:off x="6358597" y="2789845"/>
            <a:ext cx="1987375" cy="300082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defTabSz="914400">
              <a:lnSpc>
                <a:spcPct val="150000"/>
              </a:lnSpc>
            </a:pPr>
            <a:r>
              <a:rPr lang="zh-CN" altLang="en-US" dirty="0">
                <a:solidFill>
                  <a:prstClr val="black">
                    <a:lumMod val="95000"/>
                    <a:lumOff val="5000"/>
                  </a:prstClr>
                </a:solidFill>
                <a:latin typeface="Arial"/>
                <a:cs typeface="+mn-ea"/>
                <a:sym typeface="+mn-lt"/>
              </a:rPr>
              <a:t>制定严格的隐私和合规策略：明确数据扫描的范围、目的和使用方式，确保扫描过程合法合规。对涉及隐私的数据进行加密处理，限制访问权限，严格监控数据的流向和使用情况，防止数据泄露。</a:t>
            </a:r>
          </a:p>
        </p:txBody>
      </p:sp>
    </p:spTree>
    <p:extLst>
      <p:ext uri="{BB962C8B-B14F-4D97-AF65-F5344CB8AC3E}">
        <p14:creationId xmlns:p14="http://schemas.microsoft.com/office/powerpoint/2010/main" val="21770350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ppt_y</p:attrName>
                                        </p:attrNameLst>
                                      </p:cBhvr>
                                      <p:tavLst>
                                        <p:tav tm="0">
                                          <p:val>
                                            <p:strVal val="#ppt_y+#ppt_h*1.125000"/>
                                          </p:val>
                                        </p:tav>
                                        <p:tav tm="100000">
                                          <p:val>
                                            <p:strVal val="#ppt_y"/>
                                          </p:val>
                                        </p:tav>
                                      </p:tavLst>
                                    </p:anim>
                                    <p:animEffect transition="in" filter="wipe(up)">
                                      <p:cBhvr>
                                        <p:cTn id="17" dur="500"/>
                                        <p:tgtEl>
                                          <p:spTgt spid="13"/>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p:tgtEl>
                                          <p:spTgt spid="15"/>
                                        </p:tgtEl>
                                        <p:attrNameLst>
                                          <p:attrName>ppt_y</p:attrName>
                                        </p:attrNameLst>
                                      </p:cBhvr>
                                      <p:tavLst>
                                        <p:tav tm="0">
                                          <p:val>
                                            <p:strVal val="#ppt_y+#ppt_h*1.125000"/>
                                          </p:val>
                                        </p:tav>
                                        <p:tav tm="100000">
                                          <p:val>
                                            <p:strVal val="#ppt_y"/>
                                          </p:val>
                                        </p:tav>
                                      </p:tavLst>
                                    </p:anim>
                                    <p:animEffect transition="in" filter="wipe(up)">
                                      <p:cBhvr>
                                        <p:cTn id="22" dur="500"/>
                                        <p:tgtEl>
                                          <p:spTgt spid="15"/>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4" grpId="0" bldLvl="0" animBg="1"/>
      <p:bldP spid="5" grpId="0" bldLvl="0" animBg="1"/>
      <p:bldP spid="11" grpId="0" bldLvl="0" animBg="1"/>
      <p:bldP spid="13" grpId="0" bldLvl="0" animBg="1"/>
      <p:bldP spid="1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8409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4.3.1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扫描概述</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6812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216490"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数据扫描概述</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836033"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4.3.1.1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定义与目的</a:t>
            </a:r>
          </a:p>
        </p:txBody>
      </p:sp>
      <p:sp>
        <p:nvSpPr>
          <p:cNvPr id="5" name="矩形 4"/>
          <p:cNvSpPr/>
          <p:nvPr/>
        </p:nvSpPr>
        <p:spPr>
          <a:xfrm>
            <a:off x="364511" y="1567542"/>
            <a:ext cx="8286571" cy="211653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dirty="0" smtClean="0">
                <a:solidFill>
                  <a:prstClr val="black"/>
                </a:solidFill>
                <a:latin typeface="微软雅黑" panose="020B0503020204020204" pitchFamily="34" charset="-122"/>
                <a:ea typeface="微软雅黑" panose="020B0503020204020204" pitchFamily="34" charset="-122"/>
              </a:rPr>
              <a:t>在</a:t>
            </a:r>
            <a:r>
              <a:rPr lang="zh-CN" altLang="en-US" sz="2000" dirty="0">
                <a:solidFill>
                  <a:prstClr val="black"/>
                </a:solidFill>
                <a:latin typeface="微软雅黑" panose="020B0503020204020204" pitchFamily="34" charset="-122"/>
                <a:ea typeface="微软雅黑" panose="020B0503020204020204" pitchFamily="34" charset="-122"/>
              </a:rPr>
              <a:t>数字化浪潮中，数据如潮水般涌来，而数据扫描则是驾驭这股浪潮的关键手段。数据扫描，简单来说，是借助特定技术与工具，对存储于硬盘、云端、数据库等各类介质中的数据，展开系统性的检查、读取以及分析的过程</a:t>
            </a:r>
            <a:r>
              <a:rPr lang="zh-CN" altLang="en-US" sz="2000" dirty="0" smtClean="0">
                <a:solidFill>
                  <a:prstClr val="black"/>
                </a:solidFill>
                <a:latin typeface="微软雅黑" panose="020B0503020204020204" pitchFamily="34" charset="-122"/>
                <a:ea typeface="微软雅黑" panose="020B0503020204020204" pitchFamily="34" charset="-122"/>
              </a:rPr>
              <a:t>。</a:t>
            </a:r>
            <a:endParaRPr lang="zh-CN" altLang="en-US" dirty="0">
              <a:cs typeface="+mn-ea"/>
              <a:sym typeface="+mn-lt"/>
            </a:endParaRPr>
          </a:p>
        </p:txBody>
      </p:sp>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537" y="2781897"/>
            <a:ext cx="2520315" cy="2520315"/>
          </a:xfrm>
          <a:prstGeom prst="rect">
            <a:avLst/>
          </a:prstGeom>
        </p:spPr>
      </p:pic>
    </p:spTree>
    <p:extLst>
      <p:ext uri="{BB962C8B-B14F-4D97-AF65-F5344CB8AC3E}">
        <p14:creationId xmlns:p14="http://schemas.microsoft.com/office/powerpoint/2010/main" val="401899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216490"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数据扫描概述</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836033" cy="581057"/>
          </a:xfrm>
          <a:prstGeom prst="rect">
            <a:avLst/>
          </a:prstGeom>
        </p:spPr>
        <p:txBody>
          <a:bodyPr wrap="non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4.3.1.1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定义与目的</a:t>
            </a:r>
          </a:p>
        </p:txBody>
      </p:sp>
      <p:pic>
        <p:nvPicPr>
          <p:cNvPr id="5" name="图片 4"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6842" y="1728061"/>
            <a:ext cx="1026160" cy="725805"/>
          </a:xfrm>
          <a:prstGeom prst="rect">
            <a:avLst/>
          </a:prstGeom>
        </p:spPr>
      </p:pic>
      <p:sp>
        <p:nvSpPr>
          <p:cNvPr id="6" name="文本框 5"/>
          <p:cNvSpPr txBox="1"/>
          <p:nvPr/>
        </p:nvSpPr>
        <p:spPr>
          <a:xfrm>
            <a:off x="1573344" y="1494906"/>
            <a:ext cx="7202521" cy="132343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快速获取关键信息：在海量数据中，企业决策层可能急需了解近期产品的销售趋势，科研人员渴望快速找到实验中的关键数据点。数据扫描能够迅速定位这些核心信息，节省大量人工筛选时间，为决策与研究提供及时支持。</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8272" y="3116806"/>
            <a:ext cx="1026160" cy="725805"/>
          </a:xfrm>
          <a:prstGeom prst="rect">
            <a:avLst/>
          </a:prstGeom>
        </p:spPr>
      </p:pic>
      <p:sp>
        <p:nvSpPr>
          <p:cNvPr id="9" name="文本框 8"/>
          <p:cNvSpPr txBox="1"/>
          <p:nvPr/>
        </p:nvSpPr>
        <p:spPr>
          <a:xfrm>
            <a:off x="1573344" y="3072553"/>
            <a:ext cx="7202521" cy="101566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检测数据异常：数据在存储与传输过程中，可能会出现错误或异常值。以财务数据为例，若存在账目金额错误、数据缺失等情况，通过数据扫描能够及时发现，避免后续财务风险。</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11" name="图片 10"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9228" y="4617311"/>
            <a:ext cx="1026160" cy="725805"/>
          </a:xfrm>
          <a:prstGeom prst="rect">
            <a:avLst/>
          </a:prstGeom>
        </p:spPr>
      </p:pic>
      <p:sp>
        <p:nvSpPr>
          <p:cNvPr id="12" name="文本框 11"/>
          <p:cNvSpPr txBox="1"/>
          <p:nvPr/>
        </p:nvSpPr>
        <p:spPr>
          <a:xfrm>
            <a:off x="1573344" y="4342424"/>
            <a:ext cx="7202521" cy="1631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保障数据质量：高质量的数据是企业与科研机构开展有效工作的基石。数据扫描通过检查数据的完整性、准确性、一致性等指标，确保数据可用。比如在大数据分析项目中，只有经过扫描确认质量可靠的数据，才能为分析结果提供坚实支撑，避免因数据质量问题导致错误决策。</a:t>
            </a:r>
          </a:p>
        </p:txBody>
      </p:sp>
    </p:spTree>
    <p:extLst>
      <p:ext uri="{BB962C8B-B14F-4D97-AF65-F5344CB8AC3E}">
        <p14:creationId xmlns:p14="http://schemas.microsoft.com/office/powerpoint/2010/main" val="43993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up)">
                                      <p:cBhvr>
                                        <p:cTn id="13" dur="500"/>
                                        <p:tgtEl>
                                          <p:spTgt spid="6"/>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p:tgtEl>
                                          <p:spTgt spid="9"/>
                                        </p:tgtEl>
                                        <p:attrNameLst>
                                          <p:attrName>ppt_y</p:attrName>
                                        </p:attrNameLst>
                                      </p:cBhvr>
                                      <p:tavLst>
                                        <p:tav tm="0">
                                          <p:val>
                                            <p:strVal val="#ppt_y+#ppt_h*1.125000"/>
                                          </p:val>
                                        </p:tav>
                                        <p:tav tm="100000">
                                          <p:val>
                                            <p:strVal val="#ppt_y"/>
                                          </p:val>
                                        </p:tav>
                                      </p:tavLst>
                                    </p:anim>
                                    <p:animEffect transition="in" filter="wipe(up)">
                                      <p:cBhvr>
                                        <p:cTn id="23" dur="500"/>
                                        <p:tgtEl>
                                          <p:spTgt spid="9"/>
                                        </p:tgtEl>
                                      </p:cBhvr>
                                    </p:animEffect>
                                  </p:childTnLst>
                                </p:cTn>
                              </p:par>
                            </p:childTnLst>
                          </p:cTn>
                        </p:par>
                        <p:par>
                          <p:cTn id="24" fill="hold">
                            <p:stCondLst>
                              <p:cond delay="2000"/>
                            </p:stCondLst>
                            <p:childTnLst>
                              <p:par>
                                <p:cTn id="25" presetID="1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ppt_y</p:attrName>
                                        </p:attrNameLst>
                                      </p:cBhvr>
                                      <p:tavLst>
                                        <p:tav tm="0">
                                          <p:val>
                                            <p:strVal val="#ppt_y+#ppt_h*1.125000"/>
                                          </p:val>
                                        </p:tav>
                                        <p:tav tm="100000">
                                          <p:val>
                                            <p:strVal val="#ppt_y"/>
                                          </p:val>
                                        </p:tav>
                                      </p:tavLst>
                                    </p:anim>
                                    <p:animEffect transition="in" filter="wipe(up)">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73026" y="2396625"/>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4.3.2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扫描原理剖析</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7075628"/>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20476"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数据扫描原理剖析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4.3.2.1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硬件层面</a:t>
            </a:r>
          </a:p>
        </p:txBody>
      </p:sp>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3663" y="1521042"/>
            <a:ext cx="1871660" cy="1871659"/>
          </a:xfrm>
          <a:prstGeom prst="rect">
            <a:avLst/>
          </a:prstGeom>
        </p:spPr>
      </p:pic>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3663" y="4239875"/>
            <a:ext cx="1871660" cy="1871659"/>
          </a:xfrm>
          <a:prstGeom prst="rect">
            <a:avLst/>
          </a:prstGeom>
        </p:spPr>
      </p:pic>
      <p:sp>
        <p:nvSpPr>
          <p:cNvPr id="7" name="文本框 6"/>
          <p:cNvSpPr txBox="1"/>
          <p:nvPr/>
        </p:nvSpPr>
        <p:spPr>
          <a:xfrm>
            <a:off x="2000114" y="1374208"/>
            <a:ext cx="7060759" cy="258532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以传统扫描仪为例：当我们把一份纸质文档放入扫描仪时，背后有着一套精密的光学原理在运作。扫描仪内部的光源会照亮文档，文档上的文字或图像会反射光线。这些反射光通过一系列光学透镜聚焦到电荷耦合器件或互补金属氧化物半导体传感器上。</a:t>
            </a:r>
            <a:r>
              <a:rPr lang="en-US" altLang="zh-CN"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CCD</a:t>
            </a: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或</a:t>
            </a:r>
            <a:r>
              <a:rPr lang="en-US" altLang="zh-CN"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CMOS</a:t>
            </a: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传感器就像一个个微小的光探测器，它们会根据接收到的光强度产生不同的电信号。​</a:t>
            </a:r>
          </a:p>
        </p:txBody>
      </p:sp>
      <p:sp>
        <p:nvSpPr>
          <p:cNvPr id="9" name="文本框 8"/>
          <p:cNvSpPr txBox="1"/>
          <p:nvPr/>
        </p:nvSpPr>
        <p:spPr>
          <a:xfrm>
            <a:off x="1995302" y="3959531"/>
            <a:ext cx="7065571" cy="258532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磁盘数据读取原理关联扫描：在硬盘等存储设备中，数据以二进制的形式存储在磁盘的磁道和扇区上。硬盘的读写头就如同一个微观世界里的数据“搜索者”，它通过改变自身的磁场，在高速旋转的磁盘表面感应出不同的磁场变化，从而读取存储在磁盘上的数据。在数据扫描时，系统会控制读写头按照特定的顺序遍历磁盘上的各个扇区，读取其中的数据信息。</a:t>
            </a:r>
          </a:p>
        </p:txBody>
      </p:sp>
    </p:spTree>
    <p:extLst>
      <p:ext uri="{BB962C8B-B14F-4D97-AF65-F5344CB8AC3E}">
        <p14:creationId xmlns:p14="http://schemas.microsoft.com/office/powerpoint/2010/main" val="210903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par>
                          <p:cTn id="21" fill="hold">
                            <p:stCondLst>
                              <p:cond delay="2500"/>
                            </p:stCondLst>
                            <p:childTnLst>
                              <p:par>
                                <p:cTn id="22" presetID="1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ppt_y</p:attrName>
                                        </p:attrNameLst>
                                      </p:cBhvr>
                                      <p:tavLst>
                                        <p:tav tm="0">
                                          <p:val>
                                            <p:strVal val="#ppt_y+#ppt_h*1.125000"/>
                                          </p:val>
                                        </p:tav>
                                        <p:tav tm="100000">
                                          <p:val>
                                            <p:strVal val="#ppt_y"/>
                                          </p:val>
                                        </p:tav>
                                      </p:tavLst>
                                    </p:anim>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2720476"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数据扫描原理剖析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511" y="659641"/>
            <a:ext cx="252825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4.3.2.2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软件层面</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3663" y="1521042"/>
            <a:ext cx="1871660" cy="1871659"/>
          </a:xfrm>
          <a:prstGeom prst="rect">
            <a:avLst/>
          </a:prstGeom>
        </p:spPr>
      </p:pic>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3663" y="3875477"/>
            <a:ext cx="1871660" cy="1871659"/>
          </a:xfrm>
          <a:prstGeom prst="rect">
            <a:avLst/>
          </a:prstGeom>
        </p:spPr>
      </p:pic>
      <p:sp>
        <p:nvSpPr>
          <p:cNvPr id="7" name="文本框 6"/>
          <p:cNvSpPr txBox="1"/>
          <p:nvPr/>
        </p:nvSpPr>
        <p:spPr>
          <a:xfrm>
            <a:off x="2000114" y="1506815"/>
            <a:ext cx="7060759" cy="170540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文件系统扫描算法：操作系统中的文件系统管理着存储设备上的文件。当进行数据扫描时，扫描软件会利用文件系统遍历算法。以常见的树形目录结构为例，软件从根目录开始，就像从树干出发，依次访问每一个子目录，再深入到每个目录下的文件。</a:t>
            </a:r>
          </a:p>
        </p:txBody>
      </p:sp>
      <p:sp>
        <p:nvSpPr>
          <p:cNvPr id="9" name="文本框 8"/>
          <p:cNvSpPr txBox="1"/>
          <p:nvPr/>
        </p:nvSpPr>
        <p:spPr>
          <a:xfrm>
            <a:off x="1995302" y="3875477"/>
            <a:ext cx="7065571" cy="212090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914400">
              <a:lnSpc>
                <a:spcPct val="150000"/>
              </a:lnSpc>
            </a:pP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mn-ea"/>
                <a:sym typeface="+mn-lt"/>
              </a:rPr>
              <a:t>数据特征识别算法：为了从海量数据中提取有价值的信息，扫描软件还会运用数据特征识别算法。在图像数据扫描中，利用图像识别算法，通过分析图像的颜色、纹理、形状等特征，识别出图像中的物体类别。这些算法就像智能的“筛选器”，在数据扫描过程中，快速准确地对数据进行分类和筛选，帮助用户获取所需的特定信息。</a:t>
            </a:r>
          </a:p>
        </p:txBody>
      </p:sp>
    </p:spTree>
    <p:extLst>
      <p:ext uri="{BB962C8B-B14F-4D97-AF65-F5344CB8AC3E}">
        <p14:creationId xmlns:p14="http://schemas.microsoft.com/office/powerpoint/2010/main" val="10186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p:tgtEl>
                                          <p:spTgt spid="7"/>
                                        </p:tgtEl>
                                        <p:attrNameLst>
                                          <p:attrName>ppt_y</p:attrName>
                                        </p:attrNameLst>
                                      </p:cBhvr>
                                      <p:tavLst>
                                        <p:tav tm="0">
                                          <p:val>
                                            <p:strVal val="#ppt_y+#ppt_h*1.125000"/>
                                          </p:val>
                                        </p:tav>
                                        <p:tav tm="100000">
                                          <p:val>
                                            <p:strVal val="#ppt_y"/>
                                          </p:val>
                                        </p:tav>
                                      </p:tavLst>
                                    </p:anim>
                                    <p:animEffect transition="in" filter="wipe(up)">
                                      <p:cBhvr>
                                        <p:cTn id="20" dur="500"/>
                                        <p:tgtEl>
                                          <p:spTgt spid="7"/>
                                        </p:tgtEl>
                                      </p:cBhvr>
                                    </p:animEffect>
                                  </p:childTnLst>
                                </p:cTn>
                              </p:par>
                            </p:childTnLst>
                          </p:cTn>
                        </p:par>
                        <p:par>
                          <p:cTn id="21" fill="hold">
                            <p:stCondLst>
                              <p:cond delay="2500"/>
                            </p:stCondLst>
                            <p:childTnLst>
                              <p:par>
                                <p:cTn id="22" presetID="12" presetClass="entr" presetSubtype="4"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ppt_y</p:attrName>
                                        </p:attrNameLst>
                                      </p:cBhvr>
                                      <p:tavLst>
                                        <p:tav tm="0">
                                          <p:val>
                                            <p:strVal val="#ppt_y+#ppt_h*1.125000"/>
                                          </p:val>
                                        </p:tav>
                                        <p:tav tm="100000">
                                          <p:val>
                                            <p:strVal val="#ppt_y"/>
                                          </p:val>
                                        </p:tav>
                                      </p:tavLst>
                                    </p:anim>
                                    <p:animEffect transition="in" filter="wipe(up)">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973026" y="2396625"/>
            <a:ext cx="6371390"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4.3.3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常见</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数据扫描方式</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687086"/>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9699</TotalTime>
  <Words>2015</Words>
  <Application>Microsoft Office PowerPoint</Application>
  <PresentationFormat>全屏显示(4:3)</PresentationFormat>
  <Paragraphs>122</Paragraphs>
  <Slides>24</Slides>
  <Notes>23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等线</vt:lpstr>
      <vt:lpstr>仿宋</vt:lpstr>
      <vt:lpstr>华文隶书</vt:lpstr>
      <vt:lpstr>楷体_GB2312</vt:lpstr>
      <vt:lpstr>宋体</vt:lpstr>
      <vt:lpstr>微软雅黑</vt:lpstr>
      <vt:lpstr>Arial</vt:lpstr>
      <vt:lpstr>Calibri</vt:lpstr>
      <vt:lpstr>Century Gothic</vt:lpstr>
      <vt:lpstr>Tahoma</vt:lpstr>
      <vt:lpstr>Wingdings</vt:lpstr>
      <vt:lpstr>Office 主题</vt:lpstr>
      <vt:lpstr>数据扫描</vt:lpstr>
      <vt:lpstr>目录</vt:lpstr>
      <vt:lpstr>4.3.1 数据扫描概述</vt:lpstr>
      <vt:lpstr>数据扫描概述</vt:lpstr>
      <vt:lpstr>数据扫描概述</vt:lpstr>
      <vt:lpstr>4.3.2 数据扫描原理剖析</vt:lpstr>
      <vt:lpstr>数据扫描原理剖析</vt:lpstr>
      <vt:lpstr>数据扫描原理剖析</vt:lpstr>
      <vt:lpstr>4.3.3 常见数据扫描方式</vt:lpstr>
      <vt:lpstr>常见数据扫描方式</vt:lpstr>
      <vt:lpstr>常见数据扫描方式</vt:lpstr>
      <vt:lpstr>常见数据扫描方式</vt:lpstr>
      <vt:lpstr>4.3.4 数据扫描的应用领域</vt:lpstr>
      <vt:lpstr>数据扫描的应用领域</vt:lpstr>
      <vt:lpstr>数据扫描的应用领域</vt:lpstr>
      <vt:lpstr>4.3.5 数据扫描工具介绍</vt:lpstr>
      <vt:lpstr>数据扫描工具介绍</vt:lpstr>
      <vt:lpstr>数据扫描工具介绍</vt:lpstr>
      <vt:lpstr>数据扫描工具介绍</vt:lpstr>
      <vt:lpstr>数据扫描工具介绍</vt:lpstr>
      <vt:lpstr>4.3.6 数据扫描面临的挑战与应对</vt:lpstr>
      <vt:lpstr>数据扫描面临的挑战与应对</vt:lpstr>
      <vt:lpstr>数据扫描面临的挑战与应对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1181</cp:revision>
  <dcterms:created xsi:type="dcterms:W3CDTF">2014-07-13T02:54:52Z</dcterms:created>
  <dcterms:modified xsi:type="dcterms:W3CDTF">2025-04-27T05:01:54Z</dcterms:modified>
</cp:coreProperties>
</file>