
<file path=[Content_Types].xml><?xml version="1.0" encoding="utf-8"?>
<Types xmlns="http://schemas.openxmlformats.org/package/2006/content-types">
  <Default Extension="bin" ContentType="audio/unknown"/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3"/>
  </p:notesMasterIdLst>
  <p:sldIdLst>
    <p:sldId id="410" r:id="rId2"/>
    <p:sldId id="486" r:id="rId3"/>
    <p:sldId id="499" r:id="rId4"/>
    <p:sldId id="487" r:id="rId5"/>
    <p:sldId id="500" r:id="rId6"/>
    <p:sldId id="516" r:id="rId7"/>
    <p:sldId id="517" r:id="rId8"/>
    <p:sldId id="518" r:id="rId9"/>
    <p:sldId id="504" r:id="rId10"/>
    <p:sldId id="505" r:id="rId11"/>
    <p:sldId id="519" r:id="rId12"/>
    <p:sldId id="507" r:id="rId13"/>
    <p:sldId id="520" r:id="rId14"/>
    <p:sldId id="521" r:id="rId15"/>
    <p:sldId id="522" r:id="rId16"/>
    <p:sldId id="511" r:id="rId17"/>
    <p:sldId id="512" r:id="rId18"/>
    <p:sldId id="513" r:id="rId19"/>
    <p:sldId id="523" r:id="rId20"/>
    <p:sldId id="524" r:id="rId21"/>
    <p:sldId id="262" r:id="rId22"/>
  </p:sldIdLst>
  <p:sldSz cx="9144000" cy="6858000" type="screen4x3"/>
  <p:notesSz cx="6858000" cy="9144000"/>
  <p:defaultTextStyle>
    <a:defPPr>
      <a:defRPr lang="zh-CN"/>
    </a:defPPr>
    <a:lvl1pPr marL="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1620">
          <p15:clr>
            <a:srgbClr val="A4A3A4"/>
          </p15:clr>
        </p15:guide>
        <p15:guide id="4" pos="2880">
          <p15:clr>
            <a:srgbClr val="A4A3A4"/>
          </p15:clr>
        </p15:guide>
        <p15:guide id="5" orient="horz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0000FF"/>
    <a:srgbClr val="FF5050"/>
    <a:srgbClr val="800000"/>
    <a:srgbClr val="FF9999"/>
    <a:srgbClr val="FFCC00"/>
    <a:srgbClr val="CC3300"/>
    <a:srgbClr val="FF9933"/>
    <a:srgbClr val="FAC090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8B1032C-EA38-4F05-BA0D-38AFFFC7BED3}" styleName="浅色样式 3 - 强调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中度样式 4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1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1260" y="54"/>
      </p:cViewPr>
      <p:guideLst>
        <p:guide orient="horz" pos="2160"/>
        <p:guide pos="3840"/>
        <p:guide orient="horz" pos="1620"/>
        <p:guide pos="2880"/>
        <p:guide orient="horz"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611576-DA60-41D0-A56C-EA48F4402E5D}" type="datetimeFigureOut">
              <a:rPr lang="zh-CN" altLang="en-US" smtClean="0"/>
              <a:pPr/>
              <a:t>2025/4/27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8BD09A-CB57-4FF7-A324-BE462620C540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643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223749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353127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11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46556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12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0990181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13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786677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013462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423915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16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41928834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10843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18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04410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19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9718306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20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787275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3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14900718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4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968732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5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90819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6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69020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7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200583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>
            <a:extLst>
              <a:ext uri="{FF2B5EF4-FFF2-40B4-BE49-F238E27FC236}">
                <a16:creationId xmlns:a16="http://schemas.microsoft.com/office/drawing/2014/main" id="{6ECE1222-1931-4FAC-9A84-641A9F0AB5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05C90A64-5126-426E-97AB-DCE929CA4A45}" type="slidenum">
              <a:rPr lang="zh-CN" altLang="en-US" b="0"/>
              <a:pPr/>
              <a:t>8</a:t>
            </a:fld>
            <a:endParaRPr lang="en-US" altLang="zh-CN" b="0"/>
          </a:p>
        </p:txBody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B489345D-3130-4714-BE4A-8745B319385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>
            <a:extLst>
              <a:ext uri="{FF2B5EF4-FFF2-40B4-BE49-F238E27FC236}">
                <a16:creationId xmlns:a16="http://schemas.microsoft.com/office/drawing/2014/main" id="{25EBB767-1C38-4EF3-855A-413365B464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en-US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43457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2B8245CD-7AC4-4270-A19E-9F43360ACED4}" type="datetime1">
              <a:rPr lang="zh-CN" altLang="en-US" smtClean="0">
                <a:latin typeface="Arial" charset="0"/>
              </a:rPr>
              <a:pPr eaLnBrk="1" hangingPunct="1"/>
              <a:t>2025/4/27</a:t>
            </a:fld>
            <a:endParaRPr lang="en-US" altLang="zh-CN">
              <a:latin typeface="Arial" charset="0"/>
            </a:endParaRPr>
          </a:p>
        </p:txBody>
      </p:sp>
      <p:sp>
        <p:nvSpPr>
          <p:cNvPr id="6349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1pPr>
            <a:lvl2pPr marL="685817" indent="-263776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2pPr>
            <a:lvl3pPr marL="1055103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3pPr>
            <a:lvl4pPr marL="1477145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4pPr>
            <a:lvl5pPr marL="1899186" indent="-211021" defTabSz="914423" eaLnBrk="0" hangingPunct="0"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5pPr>
            <a:lvl6pPr marL="2321227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6pPr>
            <a:lvl7pPr marL="2743269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7pPr>
            <a:lvl8pPr marL="3165310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8pPr>
            <a:lvl9pPr marL="3587351" indent="-211021" defTabSz="91442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宋体" pitchFamily="2" charset="-122"/>
              </a:defRPr>
            </a:lvl9pPr>
          </a:lstStyle>
          <a:p>
            <a:pPr eaLnBrk="1" hangingPunct="1"/>
            <a:fld id="{89505893-9F73-4A93-8FDC-0C870B895CB1}" type="slidenum">
              <a:rPr lang="en-US" altLang="zh-CN" smtClean="0">
                <a:latin typeface="Arial" charset="0"/>
              </a:rPr>
              <a:pPr eaLnBrk="1" hangingPunct="1"/>
              <a:t>9</a:t>
            </a:fld>
            <a:endParaRPr lang="en-US" altLang="zh-CN">
              <a:latin typeface="Arial" charset="0"/>
            </a:endParaRPr>
          </a:p>
        </p:txBody>
      </p:sp>
      <p:sp>
        <p:nvSpPr>
          <p:cNvPr id="6349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79127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audio" Target="../media/audio1.bin"/><Relationship Id="rId5" Type="http://schemas.microsoft.com/office/2007/relationships/hdphoto" Target="../media/hdphoto2.wdp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audio" Target="../media/audio1.bin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bin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7"/>
            <a:ext cx="6858000" cy="165576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40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/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30725" y="1617609"/>
            <a:ext cx="9144000" cy="3155096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</a:schemeClr>
              </a:gs>
              <a:gs pos="50000">
                <a:srgbClr val="00B0F0"/>
              </a:gs>
              <a:gs pos="100000">
                <a:srgbClr val="F3F3F3">
                  <a:shade val="100000"/>
                  <a:satMod val="115000"/>
                </a:srgb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 userDrawn="1"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 8"/>
          <p:cNvSpPr/>
          <p:nvPr userDrawn="1"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000" y="2183153"/>
            <a:ext cx="2080195" cy="2024008"/>
          </a:xfrm>
          <a:prstGeom prst="ellipse">
            <a:avLst/>
          </a:prstGeom>
          <a:ln w="63500" cap="rnd">
            <a:solidFill>
              <a:schemeClr val="accent6">
                <a:lumMod val="50000"/>
              </a:schemeClr>
            </a:solidFill>
          </a:ln>
          <a:effectLst>
            <a:glow rad="228600">
              <a:schemeClr val="accent1">
                <a:satMod val="175000"/>
                <a:alpha val="40000"/>
              </a:schemeClr>
            </a:glow>
            <a:outerShdw blurRad="381000" dist="292100" dir="5400000" sx="-80000" sy="-18000" rotWithShape="0">
              <a:srgbClr val="000000">
                <a:alpha val="22000"/>
              </a:srgbClr>
            </a:outerShdw>
            <a:reflection blurRad="6350" stA="50000" endA="300" endPos="55000" dir="5400000" sy="-100000" algn="bl" rotWithShape="0"/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图片 11"/>
          <p:cNvPicPr>
            <a:picLocks noChangeAspect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5502524" y="2353995"/>
            <a:ext cx="3481617" cy="2357973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774700"/>
          </a:effectLst>
        </p:spPr>
      </p:pic>
    </p:spTree>
    <p:extLst>
      <p:ext uri="{BB962C8B-B14F-4D97-AF65-F5344CB8AC3E}">
        <p14:creationId xmlns:p14="http://schemas.microsoft.com/office/powerpoint/2010/main" val="2896131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1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 hasCustomPrompt="1"/>
          </p:nvPr>
        </p:nvSpPr>
        <p:spPr>
          <a:xfrm>
            <a:off x="0" y="642364"/>
            <a:ext cx="7820868" cy="688921"/>
          </a:xfrm>
          <a:prstGeom prst="rect">
            <a:avLst/>
          </a:prstGeom>
        </p:spPr>
        <p:txBody>
          <a:bodyPr vert="horz" lIns="68580" tIns="34290" rIns="68580" bIns="34290" rtlCol="0" anchor="ctr">
            <a:normAutofit/>
          </a:bodyPr>
          <a:lstStyle>
            <a:lvl1pPr>
              <a:defRPr b="0"/>
            </a:lvl1pPr>
          </a:lstStyle>
          <a:p>
            <a:r>
              <a:rPr lang="zh-CN" altLang="en-US" dirty="0"/>
              <a:t>单击此处编母版标题样式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5023"/>
            <a:ext cx="7886700" cy="457194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515350" y="6312556"/>
            <a:ext cx="439216" cy="365125"/>
          </a:xfrm>
          <a:prstGeom prst="rect">
            <a:avLst/>
          </a:prstGeom>
        </p:spPr>
        <p:txBody>
          <a:bodyPr/>
          <a:lstStyle>
            <a:lvl1pPr algn="ctr">
              <a:defRPr/>
            </a:lvl1pPr>
          </a:lstStyle>
          <a:p>
            <a:fld id="{6AFFC8D2-8F6E-4B74-A2F2-6058810E9DA7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  <p:pic>
        <p:nvPicPr>
          <p:cNvPr id="5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65545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8" descr="but3_1">
            <a:hlinkClick r:id="" action="ppaction://hlinkshowjump?jump=next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6238608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9" descr="but1_1">
            <a:hlinkClick r:id="" action="ppaction://hlinkshowjump?jump=previousslide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0675" y="6240195"/>
            <a:ext cx="9525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0" descr="退出">
            <a:hlinkClick r:id="" action="ppaction://hlinkshowjump?jump=endshow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31" descr="主目录">
            <a:hlinkClick r:id="" action="ppaction://hlinkshowjump?jump=firstslide" tooltip="回到主目录" highlightClick="1">
              <a:snd r:embed="rId1" name="chimes.wav"/>
            </a:hlinkClick>
            <a:hlinkHover r:id="" action="ppaction://noaction" highlightClick="1"/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6237020"/>
            <a:ext cx="960437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2" descr="近览页">
            <a:hlinkClick r:id="" action="ppaction://hlinkshowjump?jump=lastslideviewed" highlightClick="1">
              <a:snd r:embed="rId1" name="chimes.wav"/>
            </a:hlinkClick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5950" y="6237020"/>
            <a:ext cx="960438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40519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1" name="chimes.wav"/>
          </p:stSnd>
        </p:sndAc>
      </p:transition>
    </mc:Choice>
    <mc:Fallback xmlns="">
      <p:transition>
        <p:fade/>
        <p:sndAc>
          <p:stSnd>
            <p:snd r:embed="rId8" name="chimes.wav"/>
          </p:stSnd>
        </p:sndAc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>
            <a:extLst>
              <a:ext uri="{FF2B5EF4-FFF2-40B4-BE49-F238E27FC236}">
                <a16:creationId xmlns:a16="http://schemas.microsoft.com/office/drawing/2014/main" id="{740F728C-9C4E-4C1A-957A-DC6B0667570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30803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11" Type="http://schemas.openxmlformats.org/officeDocument/2006/relationships/audio" Target="../media/audio1.bin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8650" y="1825624"/>
            <a:ext cx="7886700" cy="4351339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cxnSp>
        <p:nvCxnSpPr>
          <p:cNvPr id="9" name="直接连接符 8"/>
          <p:cNvCxnSpPr/>
          <p:nvPr userDrawn="1"/>
        </p:nvCxnSpPr>
        <p:spPr>
          <a:xfrm flipV="1">
            <a:off x="0" y="6726300"/>
            <a:ext cx="3886509" cy="3"/>
          </a:xfrm>
          <a:prstGeom prst="line">
            <a:avLst/>
          </a:prstGeom>
          <a:ln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 userDrawn="1"/>
        </p:nvCxnSpPr>
        <p:spPr>
          <a:xfrm flipV="1">
            <a:off x="5232400" y="6718477"/>
            <a:ext cx="3911600" cy="0"/>
          </a:xfrm>
          <a:prstGeom prst="line">
            <a:avLst/>
          </a:prstGeom>
          <a:ln w="0"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 userDrawn="1"/>
        </p:nvSpPr>
        <p:spPr>
          <a:xfrm>
            <a:off x="3918039" y="6554831"/>
            <a:ext cx="1235506" cy="276999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zh-CN" altLang="en-US" sz="1200" b="0" cap="none" spc="0" dirty="0" smtClean="0">
                <a:ln w="0"/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计算机网络管理</a:t>
            </a:r>
            <a:endParaRPr lang="zh-CN" altLang="en-US" sz="1200" b="0" cap="none" spc="0" dirty="0">
              <a:ln w="0"/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0" y="90639"/>
            <a:ext cx="8234371" cy="606858"/>
          </a:xfrm>
          <a:prstGeom prst="rect">
            <a:avLst/>
          </a:prstGeom>
          <a:gradFill>
            <a:gsLst>
              <a:gs pos="0">
                <a:schemeClr val="bg1"/>
              </a:gs>
              <a:gs pos="28000">
                <a:schemeClr val="tx2">
                  <a:lumMod val="60000"/>
                  <a:lumOff val="40000"/>
                </a:schemeClr>
              </a:gs>
              <a:gs pos="47000">
                <a:schemeClr val="accent1">
                  <a:lumMod val="75000"/>
                </a:schemeClr>
              </a:gs>
              <a:gs pos="15000">
                <a:srgbClr val="74CFEF"/>
              </a:gs>
              <a:gs pos="100000">
                <a:schemeClr val="tx2">
                  <a:lumMod val="50000"/>
                </a:schemeClr>
              </a:gs>
            </a:gsLst>
            <a:lin ang="10800000" scaled="1"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artisticCrisscrossEtching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32860"/>
          <a:stretch/>
        </p:blipFill>
        <p:spPr>
          <a:xfrm>
            <a:off x="7518509" y="12531"/>
            <a:ext cx="1640883" cy="796676"/>
          </a:xfrm>
          <a:prstGeom prst="rect">
            <a:avLst/>
          </a:prstGeom>
          <a:ln>
            <a:solidFill>
              <a:srgbClr val="1C5C85"/>
            </a:solidFill>
          </a:ln>
          <a:effectLst>
            <a:softEdge rad="241300"/>
          </a:effectLst>
        </p:spPr>
      </p:pic>
      <p:pic>
        <p:nvPicPr>
          <p:cNvPr id="22" name="图片 21"/>
          <p:cNvPicPr>
            <a:picLocks noChangeAspect="1"/>
          </p:cNvPicPr>
          <p:nvPr userDrawn="1"/>
        </p:nvPicPr>
        <p:blipFill>
          <a:blip r:embed="rId9" cstate="print"/>
          <a:stretch>
            <a:fillRect/>
          </a:stretch>
        </p:blipFill>
        <p:spPr>
          <a:xfrm>
            <a:off x="6613954" y="92588"/>
            <a:ext cx="1757593" cy="365875"/>
          </a:xfrm>
          <a:prstGeom prst="rect">
            <a:avLst/>
          </a:prstGeom>
        </p:spPr>
      </p:pic>
      <p:sp>
        <p:nvSpPr>
          <p:cNvPr id="4" name="矩形 3"/>
          <p:cNvSpPr/>
          <p:nvPr userDrawn="1"/>
        </p:nvSpPr>
        <p:spPr>
          <a:xfrm>
            <a:off x="0" y="90639"/>
            <a:ext cx="206062" cy="592428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06062" y="104255"/>
            <a:ext cx="8234370" cy="688921"/>
          </a:xfrm>
          <a:prstGeom prst="rect">
            <a:avLst/>
          </a:prstGeom>
          <a:noFill/>
        </p:spPr>
        <p:txBody>
          <a:bodyPr vert="horz" lIns="68580" tIns="34290" rIns="68580" bIns="3429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497201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5" r:id="rId3"/>
    <p:sldLayoutId id="2147483656" r:id="rId4"/>
  </p:sldLayoutIdLst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6" name="chimes.wav"/>
          </p:stSnd>
        </p:sndAc>
      </p:transition>
    </mc:Choice>
    <mc:Fallback xmlns="">
      <p:transition>
        <p:fade/>
        <p:sndAc>
          <p:stSnd>
            <p:snd r:embed="rId11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zh-CN" altLang="en-US" sz="3200" b="0" kern="1200" dirty="0">
          <a:solidFill>
            <a:srgbClr val="FFC00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bin"/><Relationship Id="rId1" Type="http://schemas.openxmlformats.org/officeDocument/2006/relationships/slideLayout" Target="../slideLayouts/slideLayout1.xml"/><Relationship Id="rId5" Type="http://schemas.openxmlformats.org/officeDocument/2006/relationships/audio" Target="../media/audio1.bin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bin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audio" Target="../media/audio1.bin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722686" y="2384099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zh-CN" altLang="en-US" sz="4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入侵检测</a:t>
            </a:r>
            <a:endParaRPr sz="4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848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6763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入侵检测技术剖析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4.4.2.2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异常检测技术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663" y="2080660"/>
            <a:ext cx="8422963" cy="378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特征检测技术：建立已知入侵行为的特征库，将实时监测到的数据与特征库对比，若匹配则判定为入侵。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​优点：其最大的优势在于检测准确率极高。由于是基于已知的入侵特征进行匹配，只要特征库足够完善，对于那些已经被识别和记录的入侵行为，几乎能够做到准确无误的检测。这使得它在应对大量常见的、已知类型的网络攻击时，能够快速且可靠地发出警报，为网络安全防护提供了坚实的保障。​</a:t>
            </a:r>
          </a:p>
          <a:p>
            <a:pPr>
              <a:lnSpc>
                <a:spcPct val="150000"/>
              </a:lnSpc>
            </a:pPr>
            <a:r>
              <a:rPr lang="zh-CN" altLang="en-US" sz="18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缺点：特征检测技术存在一个明显的短板，那就是对新出现的未知攻击几乎毫无办法。因为它完全依赖于已有的特征库，而新的攻击手段在尚未被研究人员发现并添加到特征库之前，系统无法识别。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8499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6763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入侵检测技术剖析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4.4.2.1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特征检测技术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263663" y="2080660"/>
            <a:ext cx="8422963" cy="3784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异常检测技术：通过学习正常行为模式，建立正常行为模型。当监测数据偏离正常模型达到一定程度时，判定为入侵。可检测未知攻击，但误报率相对较高。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优点：异常检测技术的显著优势在于它具备检测未知攻击的能力。因为它并非依赖于已知的攻击特征，而是通过识别偏离正常行为的异常情况来发现潜在威胁。这意味着即使面对全新的、从未出现过的攻击手段，只要这种攻击导致了网络或系统行为的异常变化，异常检测技术就有可能将其检测出来。</a:t>
            </a:r>
          </a:p>
          <a:p>
            <a:pPr>
              <a:lnSpc>
                <a:spcPct val="150000"/>
              </a:lnSpc>
            </a:pPr>
            <a:r>
              <a:rPr lang="zh-CN" altLang="en-US" sz="18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缺点：异常检测技术也存在一个较为突出的问题，即误报率相对较高。由于网络和系统的运行环境复杂多变，存在许多正常情况下也会导致行为模式短暂偏离正常模型的因素。</a:t>
            </a:r>
            <a:endParaRPr lang="zh-CN" altLang="en-US" sz="18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61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45925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4.4.3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入侵检测系统组成</a:t>
            </a:r>
            <a:endParaRPr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46074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6763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入侵检测系统组成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4.4.3.1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数据采集模块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663" y="2421175"/>
            <a:ext cx="8422963" cy="234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作用：数据采集模块是入侵检测系统的“触角”，承担着收集网络或主机中各类数据的关键任务。它如同一位不知疲倦的信息收集员，广泛地收集各种与安全相关的数据，为后续的分析工作提供充足且准确的数据基础。没有丰富、高质量的数据作为支撑，入侵检测系统就如同无米之炊，无法有效地检测入侵行为。</a:t>
            </a: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07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6763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入侵检测系统组成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314380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4.4.3.2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数据分析模块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663" y="2421175"/>
            <a:ext cx="8422963" cy="1886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作用：数据分析模块是入侵检测系统的“大脑”，负责对数据采集模块收集到的海量数据进行深入分析，从中识别出是否存在入侵行为。它运用各种先进的检测技术和算法，对数据进行筛选、分类和判断，如同一位经验丰富的分析师，从繁杂的信息中提炼出关键线索，做出准确的决策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43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76763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入侵检测系统组成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4.4.3.3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响应模块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63663" y="2421175"/>
            <a:ext cx="8422963" cy="1424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cs typeface="+mn-ea"/>
                <a:sym typeface="+mn-lt"/>
              </a:rPr>
              <a:t>作用：响应模块是入侵检测系统的 “执行者”，当数据分析模块检测到入侵行为后，响应模块立即采取行动，对入侵事件进行处理。它的作用至关重要，直接关系到能否有效阻止入侵行为的进一步发展，降低损失。</a:t>
            </a:r>
            <a:endParaRPr lang="zh-CN" altLang="en-US" sz="2000" dirty="0">
              <a:solidFill>
                <a:schemeClr val="tx1">
                  <a:lumMod val="95000"/>
                  <a:lumOff val="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 flipV="1">
            <a:off x="-1" y="1861093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 flipV="1">
            <a:off x="4957149" y="6370489"/>
            <a:ext cx="3891280" cy="76200"/>
          </a:xfrm>
          <a:prstGeom prst="rect">
            <a:avLst/>
          </a:prstGeom>
          <a:solidFill>
            <a:srgbClr val="4382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  <p:pic>
        <p:nvPicPr>
          <p:cNvPr id="8" name="图片 7" descr="5d132267d1c7a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1022258"/>
            <a:ext cx="1101091" cy="1101090"/>
          </a:xfrm>
          <a:prstGeom prst="rect">
            <a:avLst/>
          </a:prstGeom>
        </p:spPr>
      </p:pic>
      <p:pic>
        <p:nvPicPr>
          <p:cNvPr id="9" name="图片 8" descr="5d132267d1c7a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19071" y="5173248"/>
            <a:ext cx="1536966" cy="1536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70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947973" y="2534412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4.4.4  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入侵检测面临的挑战与应对</a:t>
            </a:r>
            <a:endParaRPr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73040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4007712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入侵检测面临的挑战与应对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406713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4.4.4.1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入侵检测面临的挑战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263663" y="1694533"/>
            <a:ext cx="3722871" cy="1873885"/>
          </a:xfrm>
          <a:prstGeom prst="roundRect">
            <a:avLst/>
          </a:prstGeom>
          <a:noFill/>
          <a:ln w="28575" cap="flat" cmpd="sng" algn="ctr">
            <a:solidFill>
              <a:srgbClr val="43826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2960342" y="4126296"/>
            <a:ext cx="3525520" cy="1873885"/>
          </a:xfrm>
          <a:prstGeom prst="roundRect">
            <a:avLst/>
          </a:prstGeom>
          <a:noFill/>
          <a:ln w="28575" cap="flat" cmpd="sng" algn="ctr">
            <a:solidFill>
              <a:srgbClr val="43826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7" name="圆角矩形 6"/>
          <p:cNvSpPr/>
          <p:nvPr/>
        </p:nvSpPr>
        <p:spPr>
          <a:xfrm>
            <a:off x="5405120" y="1665292"/>
            <a:ext cx="3525520" cy="1873885"/>
          </a:xfrm>
          <a:prstGeom prst="roundRect">
            <a:avLst/>
          </a:prstGeom>
          <a:noFill/>
          <a:ln w="28575" cap="flat" cmpd="sng" algn="ctr">
            <a:solidFill>
              <a:srgbClr val="43826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96693" y="1417036"/>
            <a:ext cx="1613535" cy="23393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2137" y="3796381"/>
            <a:ext cx="2286635" cy="228663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8680" y="4024985"/>
            <a:ext cx="1284605" cy="182943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30196" y="1768173"/>
            <a:ext cx="3666497" cy="17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误报与漏报问题：由于网络环境复杂多样，入侵检测系统可能将正常行为误判为入侵行为，产生大量误报，增加管理员负担；同时，新型攻击手段不断涌现，检测系统可能无法及时识别，导致漏报，使系统面临安全风险。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555821" y="1896465"/>
            <a:ext cx="3224118" cy="13849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加密流量检测困难：随着加密技术的广泛应用，大量网络流量被加密，入侵检测系统难以对加密后的流量进行深度检测，无法识别其中隐藏的攻击行为。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043745" y="4226975"/>
            <a:ext cx="3358714" cy="170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algn="ctr" defTabSz="914400">
              <a:lnSpc>
                <a:spcPct val="150000"/>
              </a:lnSpc>
            </a:pP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新型攻击检测：黑客攻击技术不断更新，如零日漏洞攻击、高级持续性威胁（</a:t>
            </a:r>
            <a:r>
              <a:rPr lang="en-US" altLang="zh-CN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APT</a:t>
            </a:r>
            <a:r>
              <a:rPr lang="zh-CN" altLang="en-US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）等，这些新型攻击往往具有隐蔽性强、攻击周期长等特点，传统的入侵检测方法难以有效检测。</a:t>
            </a:r>
          </a:p>
        </p:txBody>
      </p:sp>
    </p:spTree>
    <p:extLst>
      <p:ext uri="{BB962C8B-B14F-4D97-AF65-F5344CB8AC3E}">
        <p14:creationId xmlns:p14="http://schemas.microsoft.com/office/powerpoint/2010/main" val="2429423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ldLvl="0" animBg="1"/>
      <p:bldP spid="13" grpId="0" bldLvl="0" animBg="1"/>
      <p:bldP spid="15" grpId="0" bldLvl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405781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入侵检测面临的挑战与应对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406713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4.4.4.2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入侵检测面临的挑战</a:t>
            </a:r>
          </a:p>
        </p:txBody>
      </p:sp>
      <p:sp>
        <p:nvSpPr>
          <p:cNvPr id="5" name="圆角矩形 4"/>
          <p:cNvSpPr/>
          <p:nvPr/>
        </p:nvSpPr>
        <p:spPr>
          <a:xfrm>
            <a:off x="496322" y="1549200"/>
            <a:ext cx="7724842" cy="3624049"/>
          </a:xfrm>
          <a:prstGeom prst="roundRect">
            <a:avLst>
              <a:gd name="adj" fmla="val 9013"/>
            </a:avLst>
          </a:prstGeom>
          <a:noFill/>
          <a:ln w="28575" cap="flat" cmpd="sng" algn="ctr">
            <a:solidFill>
              <a:srgbClr val="43826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1188" y="1699230"/>
            <a:ext cx="7355110" cy="332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海量数据处理压力：网络中产生的数据量巨大，入侵检测系统需要处理和分析大量的网络流量和系统日志等数据，这对系统的性能和处理能力提出了很高的要求，可能导致检测效率低下。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环境复杂性与兼容性：不同的网络环境、操作系统、应用程序和设备具有各自独特的配置和特点，入侵检测系统需要在各种复杂环境下运行，确保与现有系统兼容，这增加了系统部署和维护的难度。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76140" y="4063121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54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405781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入侵检测面临的挑战与应对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406713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4.4.4.3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入侵检测的应对措施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496321" y="1549200"/>
            <a:ext cx="8084007" cy="3935682"/>
          </a:xfrm>
          <a:prstGeom prst="roundRect">
            <a:avLst>
              <a:gd name="adj" fmla="val 9013"/>
            </a:avLst>
          </a:prstGeom>
          <a:noFill/>
          <a:ln w="28575" cap="flat" cmpd="sng" algn="ctr">
            <a:solidFill>
              <a:srgbClr val="43826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81187" y="1699230"/>
            <a:ext cx="7786407" cy="37856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优化检测算法与模型：结合机器学习、深度学习等技术，不断优化检测算法和模型，提高对正常行为和入侵行为的区分能力，降低误报率和漏报率。例如，使用神经网络算法对网络流量数据进行学习和分析，建立更加准确的行为模型。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采用加密流量分析技术：研究和应用针对加密流量的分析方法，如基于流量特征的分析、机器学习辅助的加密流量检测等。通过分析加密流量的元数据、流量模式等特征，尝试识别其中可能存在的异常行为。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13718" y="4549990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699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1710911" cy="487363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目录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71908" y="3966664"/>
            <a:ext cx="225574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en-US" altLang="zh-CN" sz="32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Century Gothic"/>
              </a:rPr>
              <a:t>CONTENTS</a:t>
            </a:r>
            <a:endParaRPr kumimoji="1" lang="zh-CN" altLang="en-US" sz="32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Century Gothic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76813" y="2297318"/>
            <a:ext cx="2441694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913765"/>
            <a:r>
              <a:rPr kumimoji="1" lang="zh-CN" altLang="en-US" sz="8800" dirty="0" smtClean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目录</a:t>
            </a:r>
            <a:endParaRPr kumimoji="1" lang="zh-CN" altLang="en-US" sz="8800" dirty="0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498" y="1947817"/>
            <a:ext cx="1723549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入侵检测概述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7" name="椭圆 6"/>
          <p:cNvSpPr/>
          <p:nvPr/>
        </p:nvSpPr>
        <p:spPr>
          <a:xfrm>
            <a:off x="4086562" y="1833517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1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881498" y="2805021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入侵检测技术剖析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4086562" y="2685606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2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4881498" y="3657603"/>
            <a:ext cx="2236510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入侵检测系统组成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4086562" y="3537695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3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881498" y="4509692"/>
            <a:ext cx="3262432" cy="400110"/>
          </a:xfrm>
          <a:prstGeom prst="rect">
            <a:avLst/>
          </a:prstGeom>
          <a:solidFill>
            <a:schemeClr val="accent1"/>
          </a:solidFill>
        </p:spPr>
        <p:txBody>
          <a:bodyPr wrap="none" rtlCol="0">
            <a:spAutoFit/>
          </a:bodyPr>
          <a:lstStyle/>
          <a:p>
            <a:pPr defTabSz="608965">
              <a:defRPr/>
            </a:pPr>
            <a:r>
              <a:rPr kumimoji="1" lang="zh-CN" altLang="en-US" sz="2000" b="1" kern="0">
                <a:solidFill>
                  <a:srgbClr val="FFFFFF"/>
                </a:solidFill>
                <a:latin typeface="Century Gothic"/>
                <a:ea typeface="微软雅黑" panose="020B0503020204020204" charset="-122"/>
              </a:rPr>
              <a:t>入侵检测面临的挑战与应对</a:t>
            </a:r>
            <a:endParaRPr kumimoji="1" lang="zh-CN" altLang="en-US" sz="2000" b="1" kern="0" dirty="0" smtClean="0">
              <a:solidFill>
                <a:srgbClr val="FFFFFF"/>
              </a:solidFill>
              <a:latin typeface="Century Gothic"/>
              <a:ea typeface="微软雅黑" panose="020B0503020204020204" charset="-122"/>
            </a:endParaRPr>
          </a:p>
        </p:txBody>
      </p:sp>
      <p:sp>
        <p:nvSpPr>
          <p:cNvPr id="13" name="椭圆 12"/>
          <p:cNvSpPr/>
          <p:nvPr/>
        </p:nvSpPr>
        <p:spPr>
          <a:xfrm>
            <a:off x="4086562" y="4389784"/>
            <a:ext cx="639372" cy="629262"/>
          </a:xfrm>
          <a:prstGeom prst="ellipse">
            <a:avLst/>
          </a:prstGeom>
          <a:solidFill>
            <a:schemeClr val="accent1"/>
          </a:solidFill>
          <a:ln w="28575" cap="flat" cmpd="sng" algn="ctr">
            <a:solidFill>
              <a:srgbClr val="FFFFFF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896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entury Gothic"/>
                <a:ea typeface="微软雅黑" panose="020B0503020204020204" charset="-122"/>
              </a:rPr>
              <a:t>4</a:t>
            </a:r>
            <a:endParaRPr kumimoji="1" lang="zh-CN" altLang="en-US" sz="3200" b="1" i="0" u="none" strike="noStrike" kern="0" cap="none" spc="0" normalizeH="0" baseline="0" noProof="0" dirty="0" smtClean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/>
              <a:ea typeface="微软雅黑" panose="020B050302020402020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5754660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4057816" cy="487363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zh-CN" altLang="en-US" sz="280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入侵检测面临的挑战与应对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4067139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4.4.4.3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入侵检测的应对措施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263663" y="1223933"/>
            <a:ext cx="8492030" cy="4826137"/>
          </a:xfrm>
          <a:prstGeom prst="roundRect">
            <a:avLst>
              <a:gd name="adj" fmla="val 9013"/>
            </a:avLst>
          </a:prstGeom>
          <a:noFill/>
          <a:ln w="28575" cap="flat" cmpd="sng" algn="ctr">
            <a:solidFill>
              <a:srgbClr val="438264"/>
            </a:solidFill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02336" y="1337471"/>
            <a:ext cx="8214684" cy="4708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E84C53"/>
                </a:solidFill>
              </a14:hiddenFill>
            </a:ext>
          </a:extLst>
        </p:spPr>
        <p:txBody>
          <a:bodyPr wrap="square" rtlCol="0">
            <a:spAutoFit/>
          </a:bodyPr>
          <a:lstStyle/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加强对新型攻击的研究与监测：建立专门的研究团队，跟踪最新的攻击技术和趋势，及时更新入侵检测系统的规则库和特征库。同时，采用威胁情报共享机制，从多个渠道获取关于新型攻击的信息，提高对新型攻击的检测能力。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提升数据处理能力：采用分布式计算、云计算等技术，构建高性能的数据处理架构，提高入侵检测系统对海量数据的处理速度和分析效率。</a:t>
            </a:r>
          </a:p>
          <a:p>
            <a:pPr defTabSz="914400">
              <a:lnSpc>
                <a:spcPct val="150000"/>
              </a:lnSpc>
            </a:pPr>
            <a:r>
              <a:rPr lang="zh-CN" altLang="en-US" sz="2000" dirty="0">
                <a:solidFill>
                  <a:prstClr val="black">
                    <a:lumMod val="95000"/>
                    <a:lumOff val="5000"/>
                  </a:prst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进行充分的测试与适配：在部署入侵检测系统之前，对不同的网络环境、操作系统、应用程序和设备进行全面的兼容性测试，确保系统能够稳定运行并准确检测。同时，建立灵活的配置管理机制，根据不同的环境需求对系统进行优化配置。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52338" y="5068418"/>
            <a:ext cx="2080647" cy="195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12644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任意多边形 9"/>
          <p:cNvSpPr/>
          <p:nvPr/>
        </p:nvSpPr>
        <p:spPr>
          <a:xfrm>
            <a:off x="6000752" y="4818743"/>
            <a:ext cx="3143249" cy="240392"/>
          </a:xfrm>
          <a:custGeom>
            <a:avLst/>
            <a:gdLst>
              <a:gd name="connsiteX0" fmla="*/ 240393 w 4190999"/>
              <a:gd name="connsiteY0" fmla="*/ 0 h 240392"/>
              <a:gd name="connsiteX1" fmla="*/ 4190999 w 4190999"/>
              <a:gd name="connsiteY1" fmla="*/ 0 h 240392"/>
              <a:gd name="connsiteX2" fmla="*/ 4190999 w 4190999"/>
              <a:gd name="connsiteY2" fmla="*/ 240392 h 240392"/>
              <a:gd name="connsiteX3" fmla="*/ 240393 w 4190999"/>
              <a:gd name="connsiteY3" fmla="*/ 240392 h 240392"/>
              <a:gd name="connsiteX4" fmla="*/ 0 w 4190999"/>
              <a:gd name="connsiteY4" fmla="*/ 0 h 240392"/>
              <a:gd name="connsiteX5" fmla="*/ 240392 w 4190999"/>
              <a:gd name="connsiteY5" fmla="*/ 0 h 240392"/>
              <a:gd name="connsiteX6" fmla="*/ 240392 w 4190999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0999" h="240392">
                <a:moveTo>
                  <a:pt x="240393" y="0"/>
                </a:moveTo>
                <a:lnTo>
                  <a:pt x="4190999" y="0"/>
                </a:lnTo>
                <a:lnTo>
                  <a:pt x="4190999" y="240392"/>
                </a:lnTo>
                <a:lnTo>
                  <a:pt x="240393" y="240392"/>
                </a:lnTo>
                <a:close/>
                <a:moveTo>
                  <a:pt x="0" y="0"/>
                </a:moveTo>
                <a:lnTo>
                  <a:pt x="240392" y="0"/>
                </a:lnTo>
                <a:lnTo>
                  <a:pt x="240392" y="240392"/>
                </a:lnTo>
                <a:close/>
              </a:path>
            </a:pathLst>
          </a:custGeom>
          <a:solidFill>
            <a:srgbClr val="96C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16" name="任意多边形 15"/>
          <p:cNvSpPr/>
          <p:nvPr/>
        </p:nvSpPr>
        <p:spPr>
          <a:xfrm>
            <a:off x="1" y="4818743"/>
            <a:ext cx="6181045" cy="240392"/>
          </a:xfrm>
          <a:custGeom>
            <a:avLst/>
            <a:gdLst>
              <a:gd name="connsiteX0" fmla="*/ 8001001 w 8241393"/>
              <a:gd name="connsiteY0" fmla="*/ 0 h 240392"/>
              <a:gd name="connsiteX1" fmla="*/ 8241393 w 8241393"/>
              <a:gd name="connsiteY1" fmla="*/ 240392 h 240392"/>
              <a:gd name="connsiteX2" fmla="*/ 8001001 w 8241393"/>
              <a:gd name="connsiteY2" fmla="*/ 240392 h 240392"/>
              <a:gd name="connsiteX3" fmla="*/ 0 w 8241393"/>
              <a:gd name="connsiteY3" fmla="*/ 0 h 240392"/>
              <a:gd name="connsiteX4" fmla="*/ 8001000 w 8241393"/>
              <a:gd name="connsiteY4" fmla="*/ 0 h 240392"/>
              <a:gd name="connsiteX5" fmla="*/ 8001000 w 8241393"/>
              <a:gd name="connsiteY5" fmla="*/ 240392 h 240392"/>
              <a:gd name="connsiteX6" fmla="*/ 0 w 8241393"/>
              <a:gd name="connsiteY6" fmla="*/ 240392 h 240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241393" h="240392">
                <a:moveTo>
                  <a:pt x="8001001" y="0"/>
                </a:moveTo>
                <a:lnTo>
                  <a:pt x="8241393" y="240392"/>
                </a:lnTo>
                <a:lnTo>
                  <a:pt x="8001001" y="240392"/>
                </a:lnTo>
                <a:close/>
                <a:moveTo>
                  <a:pt x="0" y="0"/>
                </a:moveTo>
                <a:lnTo>
                  <a:pt x="8001000" y="0"/>
                </a:lnTo>
                <a:lnTo>
                  <a:pt x="8001000" y="240392"/>
                </a:lnTo>
                <a:lnTo>
                  <a:pt x="0" y="240392"/>
                </a:lnTo>
                <a:close/>
              </a:path>
            </a:pathLst>
          </a:cu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4909646" y="2419817"/>
            <a:ext cx="2390398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68543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8000" b="1" i="0" u="none" strike="noStrike" kern="1200" cap="none" spc="600" normalizeH="0" baseline="0" noProof="0" dirty="0">
                <a:ln w="17780" cmpd="sng">
                  <a:solidFill>
                    <a:srgbClr val="6699FF"/>
                  </a:solidFill>
                  <a:prstDash val="solid"/>
                  <a:miter lim="800000"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itchFamily="34" charset="-122"/>
                <a:ea typeface="微软雅黑" pitchFamily="34" charset="-122"/>
                <a:cs typeface="Tahoma" panose="020B0604030504040204" pitchFamily="34" charset="0"/>
              </a:rPr>
              <a:t>谢谢</a:t>
            </a:r>
            <a:endParaRPr kumimoji="0" lang="zh-CN" altLang="en-US" sz="8000" b="1" i="0" u="none" strike="noStrike" kern="1200" cap="none" spc="600" normalizeH="0" baseline="0" noProof="0" dirty="0">
              <a:ln w="17780" cmpd="sng">
                <a:solidFill>
                  <a:srgbClr val="6699FF"/>
                </a:solidFill>
                <a:prstDash val="solid"/>
                <a:miter lim="800000"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Calibri"/>
              <a:ea typeface="宋体" panose="02010600030101010101" pitchFamily="2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33885" y="615681"/>
            <a:ext cx="3859102" cy="524301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00572" y="4709016"/>
            <a:ext cx="1743607" cy="40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768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2" name="chimes.wav"/>
          </p:stSnd>
        </p:sndAc>
      </p:transition>
    </mc:Choice>
    <mc:Fallback xmlns="">
      <p:transition>
        <p:fade/>
        <p:sndAc>
          <p:stSnd>
            <p:snd r:embed="rId5" name="chimes.wav"/>
          </p:stSnd>
        </p:sndAc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 p14:presetBounceEnd="64000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64000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64000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grpId="0" nodeType="afterEffect">
                                      <p:stCondLst>
                                        <p:cond delay="0"/>
                                      </p:stCondLst>
                                      <p:iterate type="lt">
                                        <p:tmPct val="10000"/>
                                      </p:iterate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  <p:par>
                                    <p:cTn id="9" presetID="10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fade">
                                          <p:cBhvr>
                                            <p:cTn id="11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7" grpId="0"/>
        </p:bldLst>
      </p:timing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45925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4.4.1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入侵检测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概述</a:t>
            </a:r>
            <a:endParaRPr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988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366803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191270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4.4.1.1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定义</a:t>
            </a:r>
          </a:p>
        </p:txBody>
      </p:sp>
      <p:sp>
        <p:nvSpPr>
          <p:cNvPr id="5" name="矩形 4"/>
          <p:cNvSpPr/>
          <p:nvPr/>
        </p:nvSpPr>
        <p:spPr>
          <a:xfrm>
            <a:off x="364511" y="1567542"/>
            <a:ext cx="8286571" cy="211653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​通过收集和分析网络或系统中的各种数据，如网络流量、系统日志、用户行为等，来识别可能的入侵行为或违反安全策略的活动，并及时发出警报或采取相应的措施进行响应。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7537" y="2781897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44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366803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4.4.1.2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系统组成</a:t>
            </a:r>
          </a:p>
        </p:txBody>
      </p:sp>
      <p:sp>
        <p:nvSpPr>
          <p:cNvPr id="5" name="矩形 4"/>
          <p:cNvSpPr/>
          <p:nvPr/>
        </p:nvSpPr>
        <p:spPr>
          <a:xfrm>
            <a:off x="364511" y="1415440"/>
            <a:ext cx="8286571" cy="402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​数据收集模块：负责从网络设备、操作系统、应用程序等多个数据源收集数据，这些数据源包括网络数据包、系统日志文件、进程活动信息等。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数据分析模块：运用各种分析技术和算法，对收集到的数据进行处理和分析，以发现潜在的入侵行为。分析方法包括基于规则的匹配、异常检测、机器学习等。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响应模块：当检测到入侵行为时，响应模块会根据预设的策略采取相应的措施，如发出警报通知管理员、阻断可疑的网络连接、记录相关证据等。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907" y="4435333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5231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366803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2528256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4.4.1.3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主要技术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511" y="1415440"/>
            <a:ext cx="8286571" cy="402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特征检测：也称为误用检测，它基于已知的入侵特征或模式来检测攻击。将收集到的数据与预定义的入侵特征库进行比对，一旦发现匹配项，就认为检测到了入侵行为。这种方法的优点是检测准确率高，误报率低；缺点是无法检测新的、未知的攻击类型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异常检测：通过建立系统或用户的正常行为模型，将当前行为与模型进行对比，当行为偏离正常模型达到一定程度时，就认为可能存在入侵行为。异常检测能够发现未知的攻击，但误报率相对较高，需要不断优化行为模型以提高检测准确性</a:t>
            </a:r>
            <a:r>
              <a:rPr lang="zh-CN" altLang="en-US" sz="2000" dirty="0" smtClean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907" y="4435333"/>
            <a:ext cx="252031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7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366803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191270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4.4.1.4 </a:t>
            </a:r>
            <a:r>
              <a:rPr kumimoji="1" lang="zh-CN" altLang="en-US" sz="2400" b="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分类</a:t>
            </a:r>
            <a:endParaRPr kumimoji="1" lang="zh-CN" altLang="en-US" sz="24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64511" y="1415440"/>
            <a:ext cx="8286571" cy="402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​基于主机的入侵检测（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）：部署在单个主机上，主要监测主机系统的活动，如文件系统变化、进程活动、系统日志等。例如，监测系统关键文件是否被篡改，进程是否存在异常行为。​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基于网络的入侵检测（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NIDS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）：部署在网络关键节点，如路由器、交换机等，通过捕获网络数据包，分析流量特征来检测入侵。比如，检测是否存在异常的端口扫描、恶意的网络连接等。​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分布式入侵检测（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DIDS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）：结合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HIDS 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和 </a:t>
            </a:r>
            <a:r>
              <a:rPr lang="en-US" altLang="zh-CN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NIDS</a:t>
            </a:r>
            <a:r>
              <a:rPr lang="zh-CN" altLang="en-US" sz="20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，综合多个主机和网络节点的信息进行检测，适用于大规模网络环境，能更全面地发现入侵行为。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64907" y="4722312"/>
            <a:ext cx="2441931" cy="2233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572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202" name="Rectangle 2">
            <a:extLst>
              <a:ext uri="{FF2B5EF4-FFF2-40B4-BE49-F238E27FC236}">
                <a16:creationId xmlns:a16="http://schemas.microsoft.com/office/drawing/2014/main" id="{B2B7BD80-D40F-426B-BC60-2678FDCB850E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63663" y="172278"/>
            <a:ext cx="2366803" cy="487363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zh-CN" altLang="en-US" sz="2800" dirty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/>
              </a:rPr>
              <a:t>入侵检测概述</a:t>
            </a:r>
            <a:endParaRPr lang="en-US" altLang="zh-CN" sz="2800" dirty="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ea typeface="楷体_GB231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496322" y="642877"/>
            <a:ext cx="1912703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4.4.1.5 </a:t>
            </a:r>
            <a:r>
              <a:rPr kumimoji="1" lang="zh-CN" altLang="en-US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作用</a:t>
            </a:r>
          </a:p>
        </p:txBody>
      </p:sp>
      <p:sp>
        <p:nvSpPr>
          <p:cNvPr id="5" name="矩形 4"/>
          <p:cNvSpPr/>
          <p:nvPr/>
        </p:nvSpPr>
        <p:spPr>
          <a:xfrm>
            <a:off x="364511" y="1415440"/>
            <a:ext cx="8286571" cy="4020854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实时监控：持续监测网络和系统的活动，及时发现潜在的安全威胁，使管理员能够在入侵行为发生的早期阶段采取措施，降低损失。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威慑作用：入侵检测系统的存在本身就对潜在的攻击者具有一定的威慑力，使其不敢轻易尝试入侵。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安全评估：通过对检测到的入侵行为进行分析，可以评估系统和网络的安全状况，发现安全漏洞和薄弱环节，为进一步的安全加固提供依据。</a:t>
            </a:r>
          </a:p>
          <a:p>
            <a:pPr lvl="0">
              <a:lnSpc>
                <a:spcPct val="150000"/>
              </a:lnSpc>
              <a:spcBef>
                <a:spcPct val="0"/>
              </a:spcBef>
            </a:pPr>
            <a:r>
              <a:rPr lang="zh-CN" altLang="en-US" sz="200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取证分析：记录入侵行为的相关信息，如攻击源、攻击手段、受影响的系统等，为后续的调查和取证提供重要的证据。</a:t>
            </a:r>
            <a:endParaRPr lang="zh-CN" altLang="en-US" sz="20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02276" y="4659682"/>
            <a:ext cx="2441931" cy="2308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75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ldLvl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ctrTitle" idx="4294967295"/>
          </p:nvPr>
        </p:nvSpPr>
        <p:spPr bwMode="auto">
          <a:xfrm>
            <a:off x="2822713" y="2459255"/>
            <a:ext cx="6321287" cy="151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Autofit/>
          </a:bodyPr>
          <a:lstStyle/>
          <a:p>
            <a:pPr algn="ctr"/>
            <a:r>
              <a:rPr lang="en-US" altLang="zh-CN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4.4.2  </a:t>
            </a:r>
            <a:r>
              <a:rPr lang="zh-CN" altLang="en-US" sz="40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入侵</a:t>
            </a:r>
            <a:r>
              <a:rPr lang="zh-CN" altLang="en-US" sz="4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华文隶书" pitchFamily="2" charset="-122"/>
                <a:ea typeface="华文隶书" pitchFamily="2" charset="-122"/>
              </a:rPr>
              <a:t>检测技术剖析</a:t>
            </a:r>
            <a:endParaRPr sz="40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华文隶书" pitchFamily="2" charset="-122"/>
              <a:ea typeface="华文隶书" pitchFamily="2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413" y="615950"/>
            <a:ext cx="385921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00" name="图片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0838" y="4708525"/>
            <a:ext cx="1743075" cy="403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558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flip dir="r"/>
        <p:sndAc>
          <p:stSnd>
            <p:snd r:embed="rId3" name="chimes.wav"/>
          </p:stSnd>
        </p:sndAc>
      </p:transition>
    </mc:Choice>
    <mc:Fallback xmlns="">
      <p:transition>
        <p:fade/>
        <p:sndAc>
          <p:stSnd>
            <p:snd r:embed="rId6" name="chimes.wav"/>
          </p:stSnd>
        </p:sndAc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6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3" dur="1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9" grpId="0"/>
    </p:bldLst>
  </p:timing>
</p:sld>
</file>

<file path=ppt/theme/theme1.xml><?xml version="1.0" encoding="utf-8"?>
<a:theme xmlns:a="http://schemas.openxmlformats.org/drawingml/2006/main" name="Office 主题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9223</TotalTime>
  <Words>1794</Words>
  <Application>Microsoft Office PowerPoint</Application>
  <PresentationFormat>全屏显示(4:3)</PresentationFormat>
  <Paragraphs>102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1" baseType="lpstr">
      <vt:lpstr>等线</vt:lpstr>
      <vt:lpstr>华文隶书</vt:lpstr>
      <vt:lpstr>楷体_GB2312</vt:lpstr>
      <vt:lpstr>宋体</vt:lpstr>
      <vt:lpstr>微软雅黑</vt:lpstr>
      <vt:lpstr>Arial</vt:lpstr>
      <vt:lpstr>Calibri</vt:lpstr>
      <vt:lpstr>Century Gothic</vt:lpstr>
      <vt:lpstr>Tahoma</vt:lpstr>
      <vt:lpstr>Office 主题</vt:lpstr>
      <vt:lpstr>入侵检测</vt:lpstr>
      <vt:lpstr>目录</vt:lpstr>
      <vt:lpstr>4.4.1  入侵检测概述</vt:lpstr>
      <vt:lpstr>入侵检测概述</vt:lpstr>
      <vt:lpstr>入侵检测概述</vt:lpstr>
      <vt:lpstr>入侵检测概述</vt:lpstr>
      <vt:lpstr>入侵检测概述</vt:lpstr>
      <vt:lpstr>入侵检测概述</vt:lpstr>
      <vt:lpstr>4.4.2  入侵检测技术剖析</vt:lpstr>
      <vt:lpstr>入侵检测技术剖析</vt:lpstr>
      <vt:lpstr>入侵检测技术剖析</vt:lpstr>
      <vt:lpstr>4.4.3  入侵检测系统组成</vt:lpstr>
      <vt:lpstr>入侵检测系统组成</vt:lpstr>
      <vt:lpstr>入侵检测系统组成</vt:lpstr>
      <vt:lpstr>入侵检测系统组成</vt:lpstr>
      <vt:lpstr>4.4.4  入侵检测面临的挑战与应对</vt:lpstr>
      <vt:lpstr>入侵检测面临的挑战与应对</vt:lpstr>
      <vt:lpstr>入侵检测面临的挑战与应对</vt:lpstr>
      <vt:lpstr>入侵检测面临的挑战与应对</vt:lpstr>
      <vt:lpstr>入侵检测面临的挑战与应对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HZW</dc:creator>
  <cp:lastModifiedBy>Administrator</cp:lastModifiedBy>
  <cp:revision>1169</cp:revision>
  <dcterms:created xsi:type="dcterms:W3CDTF">2014-07-13T02:54:52Z</dcterms:created>
  <dcterms:modified xsi:type="dcterms:W3CDTF">2025-04-27T05:53:08Z</dcterms:modified>
</cp:coreProperties>
</file>