
<file path=[Content_Types].xml><?xml version="1.0" encoding="utf-8"?>
<Types xmlns="http://schemas.openxmlformats.org/package/2006/content-types">
  <Default Extension="bin" ContentType="audio/unknown"/>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theme/themeOverride5.xml" ContentType="application/vnd.openxmlformats-officedocument.themeOverride+xml"/>
  <Override PartName="/ppt/notesSlides/notesSlide11.xml" ContentType="application/vnd.openxmlformats-officedocument.presentationml.notesSlide+xml"/>
  <Override PartName="/ppt/theme/themeOverride6.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7.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410" r:id="rId2"/>
    <p:sldId id="486" r:id="rId3"/>
    <p:sldId id="504" r:id="rId4"/>
    <p:sldId id="488" r:id="rId5"/>
    <p:sldId id="505" r:id="rId6"/>
    <p:sldId id="506" r:id="rId7"/>
    <p:sldId id="507" r:id="rId8"/>
    <p:sldId id="526" r:id="rId9"/>
    <p:sldId id="527" r:id="rId10"/>
    <p:sldId id="528" r:id="rId11"/>
    <p:sldId id="529" r:id="rId12"/>
    <p:sldId id="530" r:id="rId13"/>
    <p:sldId id="513" r:id="rId14"/>
    <p:sldId id="514" r:id="rId15"/>
    <p:sldId id="515" r:id="rId16"/>
    <p:sldId id="516" r:id="rId17"/>
    <p:sldId id="517" r:id="rId18"/>
    <p:sldId id="518" r:id="rId19"/>
    <p:sldId id="531" r:id="rId20"/>
    <p:sldId id="532" r:id="rId21"/>
    <p:sldId id="533" r:id="rId22"/>
    <p:sldId id="262" r:id="rId23"/>
  </p:sldIdLst>
  <p:sldSz cx="9144000" cy="6858000" type="screen4x3"/>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guide id="5" orient="horz"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5050"/>
    <a:srgbClr val="800000"/>
    <a:srgbClr val="FF9999"/>
    <a:srgbClr val="FFCC00"/>
    <a:srgbClr val="CC3300"/>
    <a:srgbClr val="FF9933"/>
    <a:srgbClr val="FAC09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showGuides="1">
      <p:cViewPr varScale="1">
        <p:scale>
          <a:sx n="77" d="100"/>
          <a:sy n="77" d="100"/>
        </p:scale>
        <p:origin x="1260" y="84"/>
      </p:cViewPr>
      <p:guideLst>
        <p:guide orient="horz" pos="2160"/>
        <p:guide pos="3840"/>
        <p:guide orient="horz" pos="1620"/>
        <p:guide pos="2880"/>
        <p:guide orient="horz"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11576-DA60-41D0-A56C-EA48F4402E5D}" type="datetimeFigureOut">
              <a:rPr lang="zh-CN" altLang="en-US" smtClean="0"/>
              <a:pPr/>
              <a:t>2025/4/27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8BD09A-CB57-4FF7-A324-BE462620C540}" type="slidenum">
              <a:rPr lang="zh-CN" altLang="en-US" smtClean="0"/>
              <a:pPr/>
              <a:t>‹#›</a:t>
            </a:fld>
            <a:endParaRPr lang="zh-CN" altLang="en-US"/>
          </a:p>
        </p:txBody>
      </p:sp>
    </p:spTree>
    <p:extLst>
      <p:ext uri="{BB962C8B-B14F-4D97-AF65-F5344CB8AC3E}">
        <p14:creationId xmlns:p14="http://schemas.microsoft.com/office/powerpoint/2010/main" val="2689643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223749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960366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148592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9252802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477112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833911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088868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16</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75476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17</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807044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5346799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19</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347243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20</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7452747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21</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693887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3</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42619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4</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326476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5</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270140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dt" sz="quarter" idx="1"/>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2B8245CD-7AC4-4270-A19E-9F43360ACED4}" type="datetime1">
              <a:rPr lang="zh-CN" altLang="en-US" smtClean="0">
                <a:latin typeface="Arial" charset="0"/>
              </a:rPr>
              <a:pPr eaLnBrk="1" hangingPunct="1"/>
              <a:t>2025/4/27</a:t>
            </a:fld>
            <a:endParaRPr lang="en-US" altLang="zh-CN">
              <a:latin typeface="Arial" charset="0"/>
            </a:endParaRPr>
          </a:p>
        </p:txBody>
      </p:sp>
      <p:sp>
        <p:nvSpPr>
          <p:cNvPr id="63491" name="Rectangle 7"/>
          <p:cNvSpPr>
            <a:spLocks noGrp="1" noChangeArrowheads="1"/>
          </p:cNvSpPr>
          <p:nvPr>
            <p:ph type="sldNum" sz="quarter" idx="5"/>
          </p:nvPr>
        </p:nvSpPr>
        <p:spPr>
          <a:noFill/>
        </p:spPr>
        <p:txBody>
          <a:bodyPr/>
          <a:lstStyle>
            <a:lvl1pPr defTabSz="914423" eaLnBrk="0" hangingPunct="0">
              <a:defRPr>
                <a:solidFill>
                  <a:schemeClr val="tx1"/>
                </a:solidFill>
                <a:latin typeface="Verdana" pitchFamily="34" charset="0"/>
                <a:ea typeface="宋体" pitchFamily="2" charset="-122"/>
              </a:defRPr>
            </a:lvl1pPr>
            <a:lvl2pPr marL="685817" indent="-263776" defTabSz="914423" eaLnBrk="0" hangingPunct="0">
              <a:defRPr>
                <a:solidFill>
                  <a:schemeClr val="tx1"/>
                </a:solidFill>
                <a:latin typeface="Verdana" pitchFamily="34" charset="0"/>
                <a:ea typeface="宋体" pitchFamily="2" charset="-122"/>
              </a:defRPr>
            </a:lvl2pPr>
            <a:lvl3pPr marL="1055103" indent="-211021" defTabSz="914423" eaLnBrk="0" hangingPunct="0">
              <a:defRPr>
                <a:solidFill>
                  <a:schemeClr val="tx1"/>
                </a:solidFill>
                <a:latin typeface="Verdana" pitchFamily="34" charset="0"/>
                <a:ea typeface="宋体" pitchFamily="2" charset="-122"/>
              </a:defRPr>
            </a:lvl3pPr>
            <a:lvl4pPr marL="1477145" indent="-211021" defTabSz="914423" eaLnBrk="0" hangingPunct="0">
              <a:defRPr>
                <a:solidFill>
                  <a:schemeClr val="tx1"/>
                </a:solidFill>
                <a:latin typeface="Verdana" pitchFamily="34" charset="0"/>
                <a:ea typeface="宋体" pitchFamily="2" charset="-122"/>
              </a:defRPr>
            </a:lvl4pPr>
            <a:lvl5pPr marL="1899186" indent="-211021" defTabSz="914423" eaLnBrk="0" hangingPunct="0">
              <a:defRPr>
                <a:solidFill>
                  <a:schemeClr val="tx1"/>
                </a:solidFill>
                <a:latin typeface="Verdana" pitchFamily="34" charset="0"/>
                <a:ea typeface="宋体" pitchFamily="2" charset="-122"/>
              </a:defRPr>
            </a:lvl5pPr>
            <a:lvl6pPr marL="2321227" indent="-211021" defTabSz="914423" eaLnBrk="0" fontAlgn="base" hangingPunct="0">
              <a:spcBef>
                <a:spcPct val="0"/>
              </a:spcBef>
              <a:spcAft>
                <a:spcPct val="0"/>
              </a:spcAft>
              <a:defRPr>
                <a:solidFill>
                  <a:schemeClr val="tx1"/>
                </a:solidFill>
                <a:latin typeface="Verdana" pitchFamily="34" charset="0"/>
                <a:ea typeface="宋体" pitchFamily="2" charset="-122"/>
              </a:defRPr>
            </a:lvl6pPr>
            <a:lvl7pPr marL="2743269" indent="-211021" defTabSz="914423" eaLnBrk="0" fontAlgn="base" hangingPunct="0">
              <a:spcBef>
                <a:spcPct val="0"/>
              </a:spcBef>
              <a:spcAft>
                <a:spcPct val="0"/>
              </a:spcAft>
              <a:defRPr>
                <a:solidFill>
                  <a:schemeClr val="tx1"/>
                </a:solidFill>
                <a:latin typeface="Verdana" pitchFamily="34" charset="0"/>
                <a:ea typeface="宋体" pitchFamily="2" charset="-122"/>
              </a:defRPr>
            </a:lvl7pPr>
            <a:lvl8pPr marL="3165310" indent="-211021" defTabSz="914423" eaLnBrk="0" fontAlgn="base" hangingPunct="0">
              <a:spcBef>
                <a:spcPct val="0"/>
              </a:spcBef>
              <a:spcAft>
                <a:spcPct val="0"/>
              </a:spcAft>
              <a:defRPr>
                <a:solidFill>
                  <a:schemeClr val="tx1"/>
                </a:solidFill>
                <a:latin typeface="Verdana" pitchFamily="34" charset="0"/>
                <a:ea typeface="宋体" pitchFamily="2" charset="-122"/>
              </a:defRPr>
            </a:lvl8pPr>
            <a:lvl9pPr marL="3587351" indent="-211021" defTabSz="914423"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89505893-9F73-4A93-8FDC-0C870B895CB1}" type="slidenum">
              <a:rPr lang="en-US" altLang="zh-CN" smtClean="0">
                <a:latin typeface="Arial" charset="0"/>
              </a:rPr>
              <a:pPr eaLnBrk="1" hangingPunct="1"/>
              <a:t>6</a:t>
            </a:fld>
            <a:endParaRPr lang="en-US" altLang="zh-CN">
              <a:latin typeface="Arial" charset="0"/>
            </a:endParaRPr>
          </a:p>
        </p:txBody>
      </p:sp>
      <p:sp>
        <p:nvSpPr>
          <p:cNvPr id="63492" name="Rectangle 2"/>
          <p:cNvSpPr>
            <a:spLocks noGrp="1" noRot="1" noChangeAspect="1" noChangeArrowheads="1" noTextEdit="1"/>
          </p:cNvSpPr>
          <p:nvPr>
            <p:ph type="sldImg"/>
          </p:nvPr>
        </p:nvSpPr>
        <p:spPr>
          <a:ln cap="flat"/>
        </p:spPr>
      </p:sp>
      <p:sp>
        <p:nvSpPr>
          <p:cNvPr id="6349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81788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7</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155893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8</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2209422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ECE1222-1931-4FAC-9A84-641A9F0AB538}"/>
              </a:ext>
            </a:extLst>
          </p:cNvPr>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05C90A64-5126-426E-97AB-DCE929CA4A45}" type="slidenum">
              <a:rPr lang="zh-CN" altLang="en-US" b="0"/>
              <a:pPr/>
              <a:t>9</a:t>
            </a:fld>
            <a:endParaRPr lang="en-US" altLang="zh-CN" b="0"/>
          </a:p>
        </p:txBody>
      </p:sp>
      <p:sp>
        <p:nvSpPr>
          <p:cNvPr id="29699" name="Rectangle 2">
            <a:extLst>
              <a:ext uri="{FF2B5EF4-FFF2-40B4-BE49-F238E27FC236}">
                <a16:creationId xmlns:a16="http://schemas.microsoft.com/office/drawing/2014/main" id="{B489345D-3130-4714-BE4A-8745B3193858}"/>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25EBB767-1C38-4EF3-855A-413365B464FD}"/>
              </a:ext>
            </a:extLst>
          </p:cNvPr>
          <p:cNvSpPr>
            <a:spLocks noGrp="1" noChangeArrowheads="1"/>
          </p:cNvSpPr>
          <p:nvPr>
            <p:ph type="body" idx="1"/>
          </p:nvPr>
        </p:nvSpPr>
        <p:spPr>
          <a:noFill/>
        </p:spPr>
        <p:txBody>
          <a:bodyPr/>
          <a:lstStyle/>
          <a:p>
            <a:pPr eaLnBrk="1" hangingPunct="1"/>
            <a:endParaRPr lang="zh-CN" altLang="en-US">
              <a:ea typeface="宋体" panose="02010600030101010101" pitchFamily="2" charset="-122"/>
            </a:endParaRPr>
          </a:p>
        </p:txBody>
      </p:sp>
    </p:spTree>
    <p:extLst>
      <p:ext uri="{BB962C8B-B14F-4D97-AF65-F5344CB8AC3E}">
        <p14:creationId xmlns:p14="http://schemas.microsoft.com/office/powerpoint/2010/main" val="3294281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audio" Target="../media/audio1.bin"/><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8" Type="http://schemas.openxmlformats.org/officeDocument/2006/relationships/audio" Target="../media/audio1.bin"/><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slideMaster" Target="../slideMasters/slideMaster1.xml"/><Relationship Id="rId1" Type="http://schemas.openxmlformats.org/officeDocument/2006/relationships/audio" Target="../media/audio1.bin"/><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p>
            <a:fld id="{6AFFC8D2-8F6E-4B74-A2F2-6058810E9DA7}" type="slidenum">
              <a:rPr lang="zh-CN" altLang="en-US" smtClean="0"/>
              <a:pPr/>
              <a:t>‹#›</a:t>
            </a:fld>
            <a:endParaRPr lang="zh-CN" altLang="en-US"/>
          </a:p>
        </p:txBody>
      </p:sp>
      <p:sp>
        <p:nvSpPr>
          <p:cNvPr id="7" name="矩形 6"/>
          <p:cNvSpPr/>
          <p:nvPr userDrawn="1"/>
        </p:nvSpPr>
        <p:spPr>
          <a:xfrm>
            <a:off x="-30725" y="1617609"/>
            <a:ext cx="9144000" cy="3155096"/>
          </a:xfrm>
          <a:prstGeom prst="rect">
            <a:avLst/>
          </a:prstGeom>
          <a:gradFill flip="none" rotWithShape="1">
            <a:gsLst>
              <a:gs pos="0">
                <a:schemeClr val="accent1">
                  <a:lumMod val="50000"/>
                </a:schemeClr>
              </a:gs>
              <a:gs pos="50000">
                <a:srgbClr val="00B0F0"/>
              </a:gs>
              <a:gs pos="100000">
                <a:srgbClr val="F3F3F3">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8" name="任意多边形 7"/>
          <p:cNvSpPr/>
          <p:nvPr userDrawn="1"/>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 name="任意多边形 8"/>
          <p:cNvSpPr/>
          <p:nvPr userDrawn="1"/>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pic>
        <p:nvPicPr>
          <p:cNvPr id="10" name="图片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43000" y="2183153"/>
            <a:ext cx="2080195" cy="2024008"/>
          </a:xfrm>
          <a:prstGeom prst="ellipse">
            <a:avLst/>
          </a:prstGeom>
          <a:ln w="63500" cap="rnd">
            <a:solidFill>
              <a:schemeClr val="accent6">
                <a:lumMod val="50000"/>
              </a:schemeClr>
            </a:solidFill>
          </a:ln>
          <a:effectLst>
            <a:glow rad="228600">
              <a:schemeClr val="accent1">
                <a:satMod val="175000"/>
                <a:alpha val="40000"/>
              </a:schemeClr>
            </a:glow>
            <a:outerShdw blurRad="381000" dist="292100" dir="5400000" sx="-80000" sy="-18000" rotWithShape="0">
              <a:srgbClr val="000000">
                <a:alpha val="22000"/>
              </a:srgbClr>
            </a:outerShdw>
            <a:reflection blurRad="6350" stA="50000" endA="300" endPos="55000" dir="5400000" sy="-100000" algn="bl" rotWithShape="0"/>
          </a:effectLst>
          <a:scene3d>
            <a:camera prst="orthographicFront"/>
            <a:lightRig rig="contrasting" dir="t">
              <a:rot lat="0" lon="0" rev="3000000"/>
            </a:lightRig>
          </a:scene3d>
          <a:sp3d contourW="7620">
            <a:bevelT w="95250" h="31750"/>
            <a:contourClr>
              <a:srgbClr val="333333"/>
            </a:contourClr>
          </a:sp3d>
        </p:spPr>
      </p:pic>
      <p:pic>
        <p:nvPicPr>
          <p:cNvPr id="12" name="图片 11"/>
          <p:cNvPicPr>
            <a:picLocks noChangeAspect="1"/>
          </p:cNvPicPr>
          <p:nvPr/>
        </p:nvPicPr>
        <p:blipFill rotWithShape="1">
          <a:blip r:embed="rId4" cstate="print">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b="32860"/>
          <a:stretch/>
        </p:blipFill>
        <p:spPr>
          <a:xfrm>
            <a:off x="5502524" y="2353995"/>
            <a:ext cx="3481617" cy="2357973"/>
          </a:xfrm>
          <a:prstGeom prst="rect">
            <a:avLst/>
          </a:prstGeom>
          <a:ln>
            <a:solidFill>
              <a:srgbClr val="1C5C85"/>
            </a:solidFill>
          </a:ln>
          <a:effectLst>
            <a:softEdge rad="774700"/>
          </a:effectLst>
        </p:spPr>
      </p:pic>
    </p:spTree>
    <p:extLst>
      <p:ext uri="{BB962C8B-B14F-4D97-AF65-F5344CB8AC3E}">
        <p14:creationId xmlns:p14="http://schemas.microsoft.com/office/powerpoint/2010/main" val="2896131586"/>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after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p:cNvSpPr>
            <a:spLocks noGrp="1"/>
          </p:cNvSpPr>
          <p:nvPr>
            <p:ph type="title" hasCustomPrompt="1"/>
          </p:nvPr>
        </p:nvSpPr>
        <p:spPr>
          <a:xfrm>
            <a:off x="0" y="642364"/>
            <a:ext cx="7820868" cy="688921"/>
          </a:xfrm>
          <a:prstGeom prst="rect">
            <a:avLst/>
          </a:prstGeom>
        </p:spPr>
        <p:txBody>
          <a:bodyPr vert="horz" lIns="68580" tIns="34290" rIns="68580" bIns="34290" rtlCol="0" anchor="ctr">
            <a:normAutofit/>
          </a:bodyPr>
          <a:lstStyle>
            <a:lvl1pPr>
              <a:defRPr b="0"/>
            </a:lvl1pPr>
          </a:lstStyle>
          <a:p>
            <a:r>
              <a:rPr lang="zh-CN" altLang="en-US" dirty="0"/>
              <a:t>单击此处编母版标题样式</a:t>
            </a:r>
          </a:p>
        </p:txBody>
      </p:sp>
      <p:sp>
        <p:nvSpPr>
          <p:cNvPr id="3" name="内容占位符 2"/>
          <p:cNvSpPr>
            <a:spLocks noGrp="1"/>
          </p:cNvSpPr>
          <p:nvPr>
            <p:ph idx="1"/>
          </p:nvPr>
        </p:nvSpPr>
        <p:spPr>
          <a:xfrm>
            <a:off x="628650" y="1605023"/>
            <a:ext cx="7886700" cy="457194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a:xfrm>
            <a:off x="8515350" y="6312556"/>
            <a:ext cx="439216" cy="365125"/>
          </a:xfrm>
          <a:prstGeom prst="rect">
            <a:avLst/>
          </a:prstGeom>
        </p:spPr>
        <p:txBody>
          <a:bodyPr/>
          <a:lstStyle>
            <a:lvl1pPr algn="ctr">
              <a:defRPr/>
            </a:lvl1pPr>
          </a:lstStyle>
          <a:p>
            <a:fld id="{6AFFC8D2-8F6E-4B74-A2F2-6058810E9DA7}" type="slidenum">
              <a:rPr lang="zh-CN" altLang="en-US" smtClean="0"/>
              <a:pPr/>
              <a:t>‹#›</a:t>
            </a:fld>
            <a:endParaRPr lang="zh-CN" altLang="en-US" dirty="0"/>
          </a:p>
        </p:txBody>
      </p:sp>
      <p:pic>
        <p:nvPicPr>
          <p:cNvPr id="5"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5545442"/>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3" name="Picture 28" descr="but3_1">
            <a:hlinkClick r:id="" action="ppaction://hlinkshowjump?jump=nextslide" highlightClick="1">
              <a:snd r:embed="rId1" name="chimes.wav"/>
            </a:hlinkClick>
            <a:hlinkHover r:id="" action="ppaction://noaction" highlightClick="1"/>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3175" y="6238608"/>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9" descr="but1_1">
            <a:hlinkClick r:id="" action="ppaction://hlinkshowjump?jump=previousslide" highlightClick="1">
              <a:snd r:embed="rId1" name="chimes.wav"/>
            </a:hlinkClick>
            <a:hlinkHover r:id="" action="ppaction://noaction" highlightClick="1"/>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130675" y="6240195"/>
            <a:ext cx="95250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0" descr="退出">
            <a:hlinkClick r:id="" action="ppaction://hlinkshowjump?jump=endshow" highlightClick="1">
              <a:snd r:embed="rId1" name="chimes.wav"/>
            </a:hlinkClick>
            <a:hlinkHover r:id="" action="ppaction://noaction" highlightClick="1"/>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1186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1" descr="主目录">
            <a:hlinkClick r:id="" action="ppaction://hlinkshowjump?jump=firstslide" tooltip="回到主目录" highlightClick="1">
              <a:snd r:embed="rId1" name="chimes.wav"/>
            </a:hlinkClick>
            <a:hlinkHover r:id="" action="ppaction://noaction" highlightClick="1"/>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195513" y="6237020"/>
            <a:ext cx="960437"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2" descr="近览页">
            <a:hlinkClick r:id="" action="ppaction://hlinkshowjump?jump=lastslideviewed" highlightClick="1">
              <a:snd r:embed="rId1" name="chimes.wav"/>
            </a:hlinkClick>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55950" y="6237020"/>
            <a:ext cx="960438"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0519584"/>
      </p:ext>
    </p:extLst>
  </p:cSld>
  <p:clrMapOvr>
    <a:masterClrMapping/>
  </p:clrMapOvr>
  <mc:AlternateContent xmlns:mc="http://schemas.openxmlformats.org/markup-compatibility/2006" xmlns:p14="http://schemas.microsoft.com/office/powerpoint/2010/main">
    <mc:Choice Requires="p14">
      <p:transition>
        <p14:flip dir="r"/>
        <p:sndAc>
          <p:stSnd>
            <p:snd r:embed="rId1" name="chimes.wav"/>
          </p:stSnd>
        </p:sndAc>
      </p:transition>
    </mc:Choice>
    <mc:Fallback xmlns="">
      <p:transition>
        <p:fade/>
        <p:sndAc>
          <p:stSnd>
            <p:snd r:embed="rId8" name="chimes.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740F728C-9C4E-4C1A-957A-DC6B06675709}"/>
              </a:ext>
            </a:extLst>
          </p:cNvPr>
          <p:cNvSpPr>
            <a:spLocks noGrp="1" noChangeArrowheads="1"/>
          </p:cNvSpPr>
          <p:nvPr>
            <p:ph type="dt" sz="half"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930803975"/>
      </p:ext>
    </p:extLst>
  </p:cSld>
  <p:clrMapOvr>
    <a:masterClrMapping/>
  </p:clrMapOvr>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audio" Target="../media/audio1.bin"/><Relationship Id="rId11" Type="http://schemas.openxmlformats.org/officeDocument/2006/relationships/audio" Target="../media/audio1.bin"/><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628650" y="1825624"/>
            <a:ext cx="7886700" cy="4351339"/>
          </a:xfrm>
          <a:prstGeom prst="rect">
            <a:avLst/>
          </a:prstGeom>
        </p:spPr>
        <p:txBody>
          <a:bodyPr vert="horz" lIns="68580" tIns="34290" rIns="68580" bIns="342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9" name="直接连接符 8"/>
          <p:cNvCxnSpPr/>
          <p:nvPr userDrawn="1"/>
        </p:nvCxnSpPr>
        <p:spPr>
          <a:xfrm flipV="1">
            <a:off x="0" y="6726300"/>
            <a:ext cx="3886509" cy="3"/>
          </a:xfrm>
          <a:prstGeom prst="line">
            <a:avLst/>
          </a:prstGeom>
          <a:ln>
            <a:tailEnd type="ova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nvCxnSpPr>
        <p:spPr>
          <a:xfrm flipV="1">
            <a:off x="5232400" y="6718477"/>
            <a:ext cx="3911600" cy="0"/>
          </a:xfrm>
          <a:prstGeom prst="line">
            <a:avLst/>
          </a:prstGeom>
          <a:ln w="0">
            <a:headEnd type="oval"/>
            <a:tailEnd type="none"/>
          </a:ln>
        </p:spPr>
        <p:style>
          <a:lnRef idx="1">
            <a:schemeClr val="accent1"/>
          </a:lnRef>
          <a:fillRef idx="0">
            <a:schemeClr val="accent1"/>
          </a:fillRef>
          <a:effectRef idx="0">
            <a:schemeClr val="accent1"/>
          </a:effectRef>
          <a:fontRef idx="minor">
            <a:schemeClr val="tx1"/>
          </a:fontRef>
        </p:style>
      </p:cxnSp>
      <p:sp>
        <p:nvSpPr>
          <p:cNvPr id="17" name="文本框 16"/>
          <p:cNvSpPr txBox="1"/>
          <p:nvPr userDrawn="1"/>
        </p:nvSpPr>
        <p:spPr>
          <a:xfrm>
            <a:off x="3918039" y="6554831"/>
            <a:ext cx="1235506" cy="276999"/>
          </a:xfrm>
          <a:prstGeom prst="rect">
            <a:avLst/>
          </a:prstGeom>
          <a:noFill/>
        </p:spPr>
        <p:txBody>
          <a:bodyPr wrap="square" lIns="0" rIns="0" rtlCol="0">
            <a:spAutoFit/>
          </a:bodyPr>
          <a:lstStyle/>
          <a:p>
            <a:pPr algn="ctr"/>
            <a:r>
              <a:rPr lang="zh-CN" altLang="en-US" sz="1200" b="0" cap="none" spc="0" dirty="0" smtClean="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计算机网络管理</a:t>
            </a:r>
            <a:endParaRPr lang="zh-CN" altLang="en-US" sz="1200" b="0" cap="none" spc="0"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8" name="矩形 7"/>
          <p:cNvSpPr/>
          <p:nvPr userDrawn="1"/>
        </p:nvSpPr>
        <p:spPr>
          <a:xfrm>
            <a:off x="0" y="90639"/>
            <a:ext cx="8234371" cy="606858"/>
          </a:xfrm>
          <a:prstGeom prst="rect">
            <a:avLst/>
          </a:prstGeom>
          <a:gradFill>
            <a:gsLst>
              <a:gs pos="0">
                <a:schemeClr val="bg1"/>
              </a:gs>
              <a:gs pos="28000">
                <a:schemeClr val="tx2">
                  <a:lumMod val="60000"/>
                  <a:lumOff val="40000"/>
                </a:schemeClr>
              </a:gs>
              <a:gs pos="47000">
                <a:schemeClr val="accent1">
                  <a:lumMod val="75000"/>
                </a:schemeClr>
              </a:gs>
              <a:gs pos="15000">
                <a:srgbClr val="74CFEF"/>
              </a:gs>
              <a:gs pos="100000">
                <a:schemeClr val="tx2">
                  <a:lumMod val="50000"/>
                </a:schemeClr>
              </a:gs>
            </a:gsLst>
            <a:lin ang="108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p>
        </p:txBody>
      </p:sp>
      <p:pic>
        <p:nvPicPr>
          <p:cNvPr id="14" name="图片 13"/>
          <p:cNvPicPr>
            <a:picLocks noChangeAspect="1"/>
          </p:cNvPicPr>
          <p:nvPr userDrawn="1"/>
        </p:nvPicPr>
        <p:blipFill rotWithShape="1">
          <a:blip r:embed="rId7" cstate="print">
            <a:extLst>
              <a:ext uri="{BEBA8EAE-BF5A-486C-A8C5-ECC9F3942E4B}">
                <a14:imgProps xmlns:a14="http://schemas.microsoft.com/office/drawing/2010/main">
                  <a14:imgLayer r:embed="rId8">
                    <a14:imgEffect>
                      <a14:artisticCrisscrossEtching/>
                    </a14:imgEffect>
                  </a14:imgLayer>
                </a14:imgProps>
              </a:ext>
              <a:ext uri="{28A0092B-C50C-407E-A947-70E740481C1C}">
                <a14:useLocalDpi xmlns:a14="http://schemas.microsoft.com/office/drawing/2010/main" val="0"/>
              </a:ext>
            </a:extLst>
          </a:blip>
          <a:srcRect b="32860"/>
          <a:stretch/>
        </p:blipFill>
        <p:spPr>
          <a:xfrm>
            <a:off x="7518509" y="12531"/>
            <a:ext cx="1640883" cy="796676"/>
          </a:xfrm>
          <a:prstGeom prst="rect">
            <a:avLst/>
          </a:prstGeom>
          <a:ln>
            <a:solidFill>
              <a:srgbClr val="1C5C85"/>
            </a:solidFill>
          </a:ln>
          <a:effectLst>
            <a:softEdge rad="241300"/>
          </a:effectLst>
        </p:spPr>
      </p:pic>
      <p:pic>
        <p:nvPicPr>
          <p:cNvPr id="22" name="图片 21"/>
          <p:cNvPicPr>
            <a:picLocks noChangeAspect="1"/>
          </p:cNvPicPr>
          <p:nvPr userDrawn="1"/>
        </p:nvPicPr>
        <p:blipFill>
          <a:blip r:embed="rId9" cstate="print"/>
          <a:stretch>
            <a:fillRect/>
          </a:stretch>
        </p:blipFill>
        <p:spPr>
          <a:xfrm>
            <a:off x="6613954" y="92588"/>
            <a:ext cx="1757593" cy="365875"/>
          </a:xfrm>
          <a:prstGeom prst="rect">
            <a:avLst/>
          </a:prstGeom>
        </p:spPr>
      </p:pic>
      <p:sp>
        <p:nvSpPr>
          <p:cNvPr id="4" name="矩形 3"/>
          <p:cNvSpPr/>
          <p:nvPr userDrawn="1"/>
        </p:nvSpPr>
        <p:spPr>
          <a:xfrm>
            <a:off x="0" y="90639"/>
            <a:ext cx="206062" cy="59242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206062" y="104255"/>
            <a:ext cx="8234370" cy="688921"/>
          </a:xfrm>
          <a:prstGeom prst="rect">
            <a:avLst/>
          </a:prstGeom>
          <a:noFill/>
        </p:spPr>
        <p:txBody>
          <a:bodyPr vert="horz" lIns="68580" tIns="34290" rIns="68580" bIns="34290" rtlCol="0" anchor="ctr">
            <a:normAutofit/>
          </a:bodyPr>
          <a:lstStyle/>
          <a:p>
            <a:r>
              <a:rPr lang="zh-CN" altLang="en-US" dirty="0"/>
              <a:t>单击此处编辑母版标题样式</a:t>
            </a:r>
          </a:p>
        </p:txBody>
      </p:sp>
    </p:spTree>
    <p:extLst>
      <p:ext uri="{BB962C8B-B14F-4D97-AF65-F5344CB8AC3E}">
        <p14:creationId xmlns:p14="http://schemas.microsoft.com/office/powerpoint/2010/main" val="1449720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Lst>
  <mc:AlternateContent xmlns:mc="http://schemas.openxmlformats.org/markup-compatibility/2006" xmlns:p14="http://schemas.microsoft.com/office/powerpoint/2010/main">
    <mc:Choice Requires="p14">
      <p:transition>
        <p14:flip dir="r"/>
        <p:sndAc>
          <p:stSnd>
            <p:snd r:embed="rId6" name="chimes.wav"/>
          </p:stSnd>
        </p:sndAc>
      </p:transition>
    </mc:Choice>
    <mc:Fallback xmlns="">
      <p:transition>
        <p:fade/>
        <p:sndAc>
          <p:stSnd>
            <p:snd r:embed="rId11" name="chimes.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p:txStyles>
    <p:titleStyle>
      <a:lvl1pPr algn="l" defTabSz="685800" rtl="0" eaLnBrk="1" latinLnBrk="0" hangingPunct="1">
        <a:lnSpc>
          <a:spcPct val="90000"/>
        </a:lnSpc>
        <a:spcBef>
          <a:spcPct val="0"/>
        </a:spcBef>
        <a:buNone/>
        <a:defRPr lang="zh-CN" altLang="en-US" sz="3200" b="0" kern="1200" dirty="0">
          <a:solidFill>
            <a:srgbClr val="FFC000"/>
          </a:solidFill>
          <a:latin typeface="微软雅黑" panose="020B0503020204020204" pitchFamily="34" charset="-122"/>
          <a:ea typeface="微软雅黑" panose="020B0503020204020204" pitchFamily="34" charset="-122"/>
          <a:cs typeface="+mn-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hemeOverride" Target="../theme/themeOverride4.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hemeOverride" Target="../theme/themeOverride5.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hemeOverride" Target="../theme/themeOverride6.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hemeOverride" Target="../theme/themeOverride7.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bin"/><Relationship Id="rId1" Type="http://schemas.openxmlformats.org/officeDocument/2006/relationships/slideLayout" Target="../slideLayouts/slideLayout1.xml"/><Relationship Id="rId5" Type="http://schemas.openxmlformats.org/officeDocument/2006/relationships/audio" Target="../media/audio1.bin"/><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audio" Target="../media/audio1.bin"/><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hemeOverride" Target="../theme/themeOverride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hemeOverride" Target="../theme/themeOverride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3.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597426" y="2246313"/>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zh-CN" altLang="en-US" sz="48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防火墙</a:t>
            </a:r>
            <a:endParaRPr sz="48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848403"/>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37491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4.5.2.4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应用代理防火墙的缺点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364491" y="2155641"/>
            <a:ext cx="8422963" cy="2953373"/>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性能开销较大：由于需要对应用层数据进行深度处理和分析，应用代理防火墙的性能相对较低，处理速度可能较慢。</a:t>
            </a:r>
          </a:p>
          <a:p>
            <a:pPr>
              <a:lnSpc>
                <a:spcPct val="150000"/>
              </a:lnSpc>
            </a:pPr>
            <a:r>
              <a:rPr lang="zh-CN" altLang="en-US" sz="1800">
                <a:solidFill>
                  <a:schemeClr val="tx1">
                    <a:lumMod val="95000"/>
                    <a:lumOff val="5000"/>
                  </a:schemeClr>
                </a:solidFill>
                <a:cs typeface="+mn-ea"/>
                <a:sym typeface="+mn-lt"/>
              </a:rPr>
              <a:t>对应用的兼容性要求高：需要针对不同的应用程序进行专门的配置和支持。</a:t>
            </a:r>
          </a:p>
          <a:p>
            <a:pPr>
              <a:lnSpc>
                <a:spcPct val="150000"/>
              </a:lnSpc>
            </a:pPr>
            <a:r>
              <a:rPr lang="zh-CN" altLang="en-US" sz="1800">
                <a:solidFill>
                  <a:schemeClr val="tx1">
                    <a:lumMod val="95000"/>
                    <a:lumOff val="5000"/>
                  </a:schemeClr>
                </a:solidFill>
                <a:cs typeface="+mn-ea"/>
                <a:sym typeface="+mn-lt"/>
              </a:rPr>
              <a:t>部署和管理复杂：应用代理防火墙的部署需要考虑到网络拓扑结构、应用程序的分布以及用户的访问需求等多个因素，配置过程相对复杂。</a:t>
            </a:r>
          </a:p>
          <a:p>
            <a:pPr>
              <a:lnSpc>
                <a:spcPct val="150000"/>
              </a:lnSpc>
            </a:pPr>
            <a:r>
              <a:rPr lang="zh-CN" altLang="en-US" sz="1800">
                <a:solidFill>
                  <a:schemeClr val="tx1">
                    <a:lumMod val="95000"/>
                    <a:lumOff val="5000"/>
                  </a:schemeClr>
                </a:solidFill>
                <a:cs typeface="+mn-ea"/>
                <a:sym typeface="+mn-lt"/>
              </a:rPr>
              <a:t>单点故障风险：如果代理服务器出现故障，可能会导致整个网络的通信中断，因为所有的网络流量都需要通过代理服务器进行转发和处理。</a:t>
            </a:r>
            <a:endParaRPr lang="zh-CN" altLang="en-US" sz="1800" dirty="0">
              <a:solidFill>
                <a:schemeClr val="tx1">
                  <a:lumMod val="95000"/>
                  <a:lumOff val="5000"/>
                </a:schemeClr>
              </a:solidFill>
              <a:cs typeface="+mn-ea"/>
              <a:sym typeface="+mn-lt"/>
            </a:endParaRP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94924" y="5398718"/>
            <a:ext cx="1349076" cy="1274438"/>
          </a:xfrm>
          <a:prstGeom prst="rect">
            <a:avLst/>
          </a:prstGeom>
        </p:spPr>
      </p:pic>
    </p:spTree>
    <p:extLst>
      <p:ext uri="{BB962C8B-B14F-4D97-AF65-F5344CB8AC3E}">
        <p14:creationId xmlns:p14="http://schemas.microsoft.com/office/powerpoint/2010/main" val="2040202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37491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4.5.2.5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状态检测防火墙的优点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364491" y="2155641"/>
            <a:ext cx="8422963" cy="378436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高效的检测性能：状态检测防火墙工作在网络层和传输层之间，能够在不影响网络性能的情况下，对网络流量进行快速检测。</a:t>
            </a:r>
          </a:p>
          <a:p>
            <a:pPr>
              <a:lnSpc>
                <a:spcPct val="150000"/>
              </a:lnSpc>
            </a:pPr>
            <a:r>
              <a:rPr lang="zh-CN" altLang="en-US" sz="1800">
                <a:solidFill>
                  <a:schemeClr val="tx1">
                    <a:lumMod val="95000"/>
                    <a:lumOff val="5000"/>
                  </a:schemeClr>
                </a:solidFill>
                <a:cs typeface="+mn-ea"/>
                <a:sym typeface="+mn-lt"/>
              </a:rPr>
              <a:t>深度包检测能力：不仅能够检查数据包的源</a:t>
            </a:r>
            <a:r>
              <a:rPr lang="en-US" altLang="zh-CN" sz="1800">
                <a:solidFill>
                  <a:schemeClr val="tx1">
                    <a:lumMod val="95000"/>
                    <a:lumOff val="5000"/>
                  </a:schemeClr>
                </a:solidFill>
                <a:cs typeface="+mn-ea"/>
                <a:sym typeface="+mn-lt"/>
              </a:rPr>
              <a:t>IP</a:t>
            </a:r>
            <a:r>
              <a:rPr lang="zh-CN" altLang="en-US" sz="1800">
                <a:solidFill>
                  <a:schemeClr val="tx1">
                    <a:lumMod val="95000"/>
                    <a:lumOff val="5000"/>
                  </a:schemeClr>
                </a:solidFill>
                <a:cs typeface="+mn-ea"/>
                <a:sym typeface="+mn-lt"/>
              </a:rPr>
              <a:t>地址、目的</a:t>
            </a:r>
            <a:r>
              <a:rPr lang="en-US" altLang="zh-CN" sz="1800">
                <a:solidFill>
                  <a:schemeClr val="tx1">
                    <a:lumMod val="95000"/>
                    <a:lumOff val="5000"/>
                  </a:schemeClr>
                </a:solidFill>
                <a:cs typeface="+mn-ea"/>
                <a:sym typeface="+mn-lt"/>
              </a:rPr>
              <a:t>IP</a:t>
            </a:r>
            <a:r>
              <a:rPr lang="zh-CN" altLang="en-US" sz="1800">
                <a:solidFill>
                  <a:schemeClr val="tx1">
                    <a:lumMod val="95000"/>
                    <a:lumOff val="5000"/>
                  </a:schemeClr>
                </a:solidFill>
                <a:cs typeface="+mn-ea"/>
                <a:sym typeface="+mn-lt"/>
              </a:rPr>
              <a:t>地址、端口号和协议等基本信息，还能对数据包的内容进行深度检测，识别出隐藏在数据包中的恶意代码、病毒和攻击行为。</a:t>
            </a:r>
          </a:p>
          <a:p>
            <a:pPr>
              <a:lnSpc>
                <a:spcPct val="150000"/>
              </a:lnSpc>
            </a:pPr>
            <a:r>
              <a:rPr lang="zh-CN" altLang="en-US" sz="1800">
                <a:solidFill>
                  <a:schemeClr val="tx1">
                    <a:lumMod val="95000"/>
                    <a:lumOff val="5000"/>
                  </a:schemeClr>
                </a:solidFill>
                <a:cs typeface="+mn-ea"/>
                <a:sym typeface="+mn-lt"/>
              </a:rPr>
              <a:t>对动态协议的支持：能够很好地处理动态协议。这些协议在通信过程中会动态地打开和关闭端口，传统的包过滤防火墙难以对其进行有效的控制。</a:t>
            </a:r>
          </a:p>
          <a:p>
            <a:pPr>
              <a:lnSpc>
                <a:spcPct val="150000"/>
              </a:lnSpc>
            </a:pPr>
            <a:r>
              <a:rPr lang="zh-CN" altLang="en-US" sz="1800">
                <a:solidFill>
                  <a:schemeClr val="tx1">
                    <a:lumMod val="95000"/>
                    <a:lumOff val="5000"/>
                  </a:schemeClr>
                </a:solidFill>
                <a:cs typeface="+mn-ea"/>
                <a:sym typeface="+mn-lt"/>
              </a:rPr>
              <a:t>抗 </a:t>
            </a:r>
            <a:r>
              <a:rPr lang="en-US" altLang="zh-CN" sz="1800">
                <a:solidFill>
                  <a:schemeClr val="tx1">
                    <a:lumMod val="95000"/>
                    <a:lumOff val="5000"/>
                  </a:schemeClr>
                </a:solidFill>
                <a:cs typeface="+mn-ea"/>
                <a:sym typeface="+mn-lt"/>
              </a:rPr>
              <a:t>IP </a:t>
            </a:r>
            <a:r>
              <a:rPr lang="zh-CN" altLang="en-US" sz="1800">
                <a:solidFill>
                  <a:schemeClr val="tx1">
                    <a:lumMod val="95000"/>
                    <a:lumOff val="5000"/>
                  </a:schemeClr>
                </a:solidFill>
                <a:cs typeface="+mn-ea"/>
                <a:sym typeface="+mn-lt"/>
              </a:rPr>
              <a:t>地址欺骗能力强：通过对连接状态的跟踪和验证，状态检测防火墙可以有效地防止 </a:t>
            </a:r>
            <a:r>
              <a:rPr lang="en-US" altLang="zh-CN" sz="1800">
                <a:solidFill>
                  <a:schemeClr val="tx1">
                    <a:lumMod val="95000"/>
                    <a:lumOff val="5000"/>
                  </a:schemeClr>
                </a:solidFill>
                <a:cs typeface="+mn-ea"/>
                <a:sym typeface="+mn-lt"/>
              </a:rPr>
              <a:t>IP </a:t>
            </a:r>
            <a:r>
              <a:rPr lang="zh-CN" altLang="en-US" sz="1800">
                <a:solidFill>
                  <a:schemeClr val="tx1">
                    <a:lumMod val="95000"/>
                    <a:lumOff val="5000"/>
                  </a:schemeClr>
                </a:solidFill>
                <a:cs typeface="+mn-ea"/>
                <a:sym typeface="+mn-lt"/>
              </a:rPr>
              <a:t>地址欺骗攻击。</a:t>
            </a:r>
            <a:endParaRPr lang="zh-CN" altLang="en-US" sz="1800" dirty="0">
              <a:solidFill>
                <a:schemeClr val="tx1">
                  <a:lumMod val="95000"/>
                  <a:lumOff val="5000"/>
                </a:schemeClr>
              </a:solidFill>
              <a:cs typeface="+mn-ea"/>
              <a:sym typeface="+mn-lt"/>
            </a:endParaRP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94924" y="5398718"/>
            <a:ext cx="1349076" cy="1274438"/>
          </a:xfrm>
          <a:prstGeom prst="rect">
            <a:avLst/>
          </a:prstGeom>
        </p:spPr>
      </p:pic>
    </p:spTree>
    <p:extLst>
      <p:ext uri="{BB962C8B-B14F-4D97-AF65-F5344CB8AC3E}">
        <p14:creationId xmlns:p14="http://schemas.microsoft.com/office/powerpoint/2010/main" val="34759571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37491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4.5.2.6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状态检测防火墙的缺点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364491" y="2155641"/>
            <a:ext cx="8422963" cy="2537874"/>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配置复杂：由于状态检测防火墙具有丰富的功能和灵活的策略设置，其配置相对复杂。</a:t>
            </a:r>
          </a:p>
          <a:p>
            <a:pPr>
              <a:lnSpc>
                <a:spcPct val="150000"/>
              </a:lnSpc>
            </a:pPr>
            <a:r>
              <a:rPr lang="zh-CN" altLang="en-US" sz="1800">
                <a:solidFill>
                  <a:schemeClr val="tx1">
                    <a:lumMod val="95000"/>
                    <a:lumOff val="5000"/>
                  </a:schemeClr>
                </a:solidFill>
                <a:cs typeface="+mn-ea"/>
                <a:sym typeface="+mn-lt"/>
              </a:rPr>
              <a:t>对资源要求较高：为了实现对网络流量的状态检测和深度包检测，状态检测防火墙需要占用较多的系统资源。</a:t>
            </a:r>
          </a:p>
          <a:p>
            <a:pPr>
              <a:lnSpc>
                <a:spcPct val="150000"/>
              </a:lnSpc>
            </a:pPr>
            <a:r>
              <a:rPr lang="zh-CN" altLang="en-US" sz="1800">
                <a:solidFill>
                  <a:schemeClr val="tx1">
                    <a:lumMod val="95000"/>
                    <a:lumOff val="5000"/>
                  </a:schemeClr>
                </a:solidFill>
                <a:cs typeface="+mn-ea"/>
                <a:sym typeface="+mn-lt"/>
              </a:rPr>
              <a:t>无法防范应用层的所有攻击：虽然状态检测防火墙能够对应用层数据进行一定程度的检测，但它并不能像应用代理防火墙那样对所有的应用层攻击进行全面的防范。</a:t>
            </a:r>
            <a:endParaRPr lang="zh-CN" altLang="en-US" sz="1800" dirty="0">
              <a:solidFill>
                <a:schemeClr val="tx1">
                  <a:lumMod val="95000"/>
                  <a:lumOff val="5000"/>
                </a:schemeClr>
              </a:solidFill>
              <a:cs typeface="+mn-ea"/>
              <a:sym typeface="+mn-lt"/>
            </a:endParaRP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94924" y="5398718"/>
            <a:ext cx="1349076" cy="1274438"/>
          </a:xfrm>
          <a:prstGeom prst="rect">
            <a:avLst/>
          </a:prstGeom>
        </p:spPr>
      </p:pic>
    </p:spTree>
    <p:extLst>
      <p:ext uri="{BB962C8B-B14F-4D97-AF65-F5344CB8AC3E}">
        <p14:creationId xmlns:p14="http://schemas.microsoft.com/office/powerpoint/2010/main" val="36038012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8409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4.5.3 </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防火墙工作原理​</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8399344"/>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9"/>
            <a:ext cx="2417763" cy="487362"/>
          </a:xfrm>
        </p:spPr>
        <p:txBody>
          <a:bodyPr>
            <a:normAutofit fontScale="90000"/>
          </a:bodyPr>
          <a:lstStyle/>
          <a:p>
            <a:pPr>
              <a:defRPr/>
            </a:pPr>
            <a:r>
              <a:rPr lang="zh-CN" altLang="en-US" sz="2800" dirty="0" smtClean="0">
                <a:solidFill>
                  <a:schemeClr val="bg1"/>
                </a:solidFill>
                <a:effectLst>
                  <a:outerShdw blurRad="38100" dist="38100" dir="2700000" algn="tl">
                    <a:srgbClr val="C0C0C0"/>
                  </a:outerShdw>
                </a:effectLst>
                <a:ea typeface="楷体_GB2312"/>
              </a:rPr>
              <a:t>防火墙工作</a:t>
            </a:r>
            <a:r>
              <a:rPr lang="zh-CN" altLang="en-US" sz="2800" dirty="0">
                <a:solidFill>
                  <a:schemeClr val="bg1"/>
                </a:solidFill>
                <a:effectLst>
                  <a:outerShdw blurRad="38100" dist="38100" dir="2700000" algn="tl">
                    <a:srgbClr val="C0C0C0"/>
                  </a:outerShdw>
                </a:effectLst>
                <a:ea typeface="楷体_GB2312"/>
              </a:rPr>
              <a:t>原理​</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3143809"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4.5.3.1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包过滤防火墙</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4"/>
          <p:cNvSpPr/>
          <p:nvPr/>
        </p:nvSpPr>
        <p:spPr>
          <a:xfrm>
            <a:off x="364511" y="1567542"/>
            <a:ext cx="8286571" cy="211653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工作层次：主要工作在网络层和传输层。</a:t>
            </a:r>
          </a:p>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原理：检查每个进出网络的数据包的头部信息，包括源 </a:t>
            </a:r>
            <a:r>
              <a:rPr lang="en-US" altLang="zh-CN" sz="2000">
                <a:solidFill>
                  <a:prstClr val="black"/>
                </a:solidFill>
                <a:latin typeface="微软雅黑" panose="020B0503020204020204" pitchFamily="34" charset="-122"/>
                <a:ea typeface="微软雅黑" panose="020B0503020204020204" pitchFamily="34" charset="-122"/>
              </a:rPr>
              <a:t>IP </a:t>
            </a:r>
            <a:r>
              <a:rPr lang="zh-CN" altLang="en-US" sz="2000">
                <a:solidFill>
                  <a:prstClr val="black"/>
                </a:solidFill>
                <a:latin typeface="微软雅黑" panose="020B0503020204020204" pitchFamily="34" charset="-122"/>
                <a:ea typeface="微软雅黑" panose="020B0503020204020204" pitchFamily="34" charset="-122"/>
              </a:rPr>
              <a:t>地址、目的 </a:t>
            </a:r>
            <a:r>
              <a:rPr lang="en-US" altLang="zh-CN" sz="2000">
                <a:solidFill>
                  <a:prstClr val="black"/>
                </a:solidFill>
                <a:latin typeface="微软雅黑" panose="020B0503020204020204" pitchFamily="34" charset="-122"/>
                <a:ea typeface="微软雅黑" panose="020B0503020204020204" pitchFamily="34" charset="-122"/>
              </a:rPr>
              <a:t>IP </a:t>
            </a:r>
            <a:r>
              <a:rPr lang="zh-CN" altLang="en-US" sz="2000">
                <a:solidFill>
                  <a:prstClr val="black"/>
                </a:solidFill>
                <a:latin typeface="微软雅黑" panose="020B0503020204020204" pitchFamily="34" charset="-122"/>
                <a:ea typeface="微软雅黑" panose="020B0503020204020204" pitchFamily="34" charset="-122"/>
              </a:rPr>
              <a:t>地址、源端口号、目的端口号、协议类型等。然后根据预先设定的规则来决定是否允许该数据包通过。</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927537" y="2781897"/>
            <a:ext cx="2520315" cy="2520315"/>
          </a:xfrm>
          <a:prstGeom prst="rect">
            <a:avLst/>
          </a:prstGeom>
        </p:spPr>
      </p:pic>
    </p:spTree>
    <p:extLst>
      <p:ext uri="{BB962C8B-B14F-4D97-AF65-F5344CB8AC3E}">
        <p14:creationId xmlns:p14="http://schemas.microsoft.com/office/powerpoint/2010/main" val="311038050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dirty="0" smtClean="0">
                <a:solidFill>
                  <a:schemeClr val="bg1"/>
                </a:solidFill>
                <a:effectLst>
                  <a:outerShdw blurRad="38100" dist="38100" dir="2700000" algn="tl">
                    <a:srgbClr val="C0C0C0"/>
                  </a:outerShdw>
                </a:effectLst>
                <a:ea typeface="楷体_GB2312"/>
              </a:rPr>
              <a:t>防火墙工作</a:t>
            </a:r>
            <a:r>
              <a:rPr lang="zh-CN" altLang="en-US" sz="2800" dirty="0">
                <a:solidFill>
                  <a:schemeClr val="bg1"/>
                </a:solidFill>
                <a:effectLst>
                  <a:outerShdw blurRad="38100" dist="38100" dir="2700000" algn="tl">
                    <a:srgbClr val="C0C0C0"/>
                  </a:outerShdw>
                </a:effectLst>
                <a:ea typeface="楷体_GB2312"/>
              </a:rPr>
              <a:t>原理​</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345158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4.5.3.2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应用</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代理防火墙</a:t>
            </a:r>
          </a:p>
        </p:txBody>
      </p:sp>
      <p:sp>
        <p:nvSpPr>
          <p:cNvPr id="5" name="矩形 4"/>
          <p:cNvSpPr/>
          <p:nvPr/>
        </p:nvSpPr>
        <p:spPr>
          <a:xfrm>
            <a:off x="364511" y="1567541"/>
            <a:ext cx="8286571" cy="324245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工作层次：工作在应用层。</a:t>
            </a:r>
          </a:p>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原理：在内部网络和外部网络之间建立一个代理服务器。当内部用户请求访问外部网络的服务时，请求首先发送到代理服务器，代理服务器代表用户与外部服务器建立连接，并获取相应的信息，然后再将信息返回给内部用户。代理服务器会对应用层的数据进行深度检查和分析，根据预先设定的规则来过滤和处理数据，防止恶意数据进入内部网络。</a:t>
            </a:r>
          </a:p>
        </p:txBody>
      </p:sp>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52589" y="3876679"/>
            <a:ext cx="2520315" cy="2520315"/>
          </a:xfrm>
          <a:prstGeom prst="rect">
            <a:avLst/>
          </a:prstGeom>
        </p:spPr>
      </p:pic>
    </p:spTree>
    <p:extLst>
      <p:ext uri="{BB962C8B-B14F-4D97-AF65-F5344CB8AC3E}">
        <p14:creationId xmlns:p14="http://schemas.microsoft.com/office/powerpoint/2010/main" val="287413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dirty="0" smtClean="0">
                <a:solidFill>
                  <a:schemeClr val="bg1"/>
                </a:solidFill>
                <a:effectLst>
                  <a:outerShdw blurRad="38100" dist="38100" dir="2700000" algn="tl">
                    <a:srgbClr val="C0C0C0"/>
                  </a:outerShdw>
                </a:effectLst>
                <a:ea typeface="楷体_GB2312"/>
              </a:rPr>
              <a:t>防火墙工作</a:t>
            </a:r>
            <a:r>
              <a:rPr lang="zh-CN" altLang="en-US" sz="2800" dirty="0">
                <a:solidFill>
                  <a:schemeClr val="bg1"/>
                </a:solidFill>
                <a:effectLst>
                  <a:outerShdw blurRad="38100" dist="38100" dir="2700000" algn="tl">
                    <a:srgbClr val="C0C0C0"/>
                  </a:outerShdw>
                </a:effectLst>
                <a:ea typeface="楷体_GB2312"/>
              </a:rPr>
              <a:t>原理​</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3451586" cy="581057"/>
          </a:xfrm>
          <a:prstGeom prst="rect">
            <a:avLst/>
          </a:prstGeom>
        </p:spPr>
        <p:txBody>
          <a:bodyPr wrap="none">
            <a:spAutoFit/>
          </a:bodyPr>
          <a:lstStyle/>
          <a:p>
            <a:pPr>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4.5.3.3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状态检测防火墙</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矩形 4"/>
          <p:cNvSpPr/>
          <p:nvPr/>
        </p:nvSpPr>
        <p:spPr>
          <a:xfrm>
            <a:off x="364511" y="1567541"/>
            <a:ext cx="8286571" cy="300445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工作层次：融合了网络层、传输层和部分应用层的功能。</a:t>
            </a:r>
          </a:p>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原理：通过维护一个连接状态表来跟踪所有通过防火墙的连接状态。当一个连接建立时，防火墙会记录该连接的相关信息。对于后续属于该连接的数据包，防火墙会根据连接状态表中的信息进行快速检查和判断，只要数据包符合连接的正常状态，就会允许其通过。同时，状态检测防火墙也会对数据包进行深度检测，以发现潜在的攻击行为。</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77641" y="3638685"/>
            <a:ext cx="2520315" cy="2520315"/>
          </a:xfrm>
          <a:prstGeom prst="rect">
            <a:avLst/>
          </a:prstGeom>
        </p:spPr>
      </p:pic>
    </p:spTree>
    <p:extLst>
      <p:ext uri="{BB962C8B-B14F-4D97-AF65-F5344CB8AC3E}">
        <p14:creationId xmlns:p14="http://schemas.microsoft.com/office/powerpoint/2010/main" val="2451952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8409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4.5.4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防火墙</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应用场景​</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197631"/>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防火墙应用场景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2528256"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4.5.4.1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企业</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网络</a:t>
            </a:r>
          </a:p>
        </p:txBody>
      </p:sp>
      <p:pic>
        <p:nvPicPr>
          <p:cNvPr id="5" name="图片 4"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1728061"/>
            <a:ext cx="1026160" cy="725805"/>
          </a:xfrm>
          <a:prstGeom prst="rect">
            <a:avLst/>
          </a:prstGeom>
        </p:spPr>
      </p:pic>
      <p:sp>
        <p:nvSpPr>
          <p:cNvPr id="7" name="文本框 6"/>
          <p:cNvSpPr txBox="1"/>
          <p:nvPr/>
        </p:nvSpPr>
        <p:spPr>
          <a:xfrm>
            <a:off x="1628619" y="1481677"/>
            <a:ext cx="6939184" cy="1631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保护内部网络安全：在企业网络中，防火墙通常被部署在企业内部网络与外部网络之间，防止外部未经授权的访问进入企业内部网络，保护企业的关键信息资产。同时，防火墙也可以限制内部网络中不同部门或区域之间的非法访问，实现网络的安全隔离。</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3702672"/>
            <a:ext cx="1026160" cy="725805"/>
          </a:xfrm>
          <a:prstGeom prst="rect">
            <a:avLst/>
          </a:prstGeom>
        </p:spPr>
      </p:pic>
      <p:sp>
        <p:nvSpPr>
          <p:cNvPr id="10" name="文本框 9"/>
          <p:cNvSpPr txBox="1"/>
          <p:nvPr/>
        </p:nvSpPr>
        <p:spPr>
          <a:xfrm>
            <a:off x="1628620" y="3702672"/>
            <a:ext cx="6939184" cy="70788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控制网络访问权限：根据企业的安全策略，防火墙可以对不同用户或用户组设置不同的访问权限。</a:t>
            </a:r>
          </a:p>
        </p:txBody>
      </p:sp>
    </p:spTree>
    <p:extLst>
      <p:ext uri="{BB962C8B-B14F-4D97-AF65-F5344CB8AC3E}">
        <p14:creationId xmlns:p14="http://schemas.microsoft.com/office/powerpoint/2010/main" val="299674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防火墙应用场景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252825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4.5.4.2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数据中心</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1728061"/>
            <a:ext cx="1026160" cy="725805"/>
          </a:xfrm>
          <a:prstGeom prst="rect">
            <a:avLst/>
          </a:prstGeom>
        </p:spPr>
      </p:pic>
      <p:sp>
        <p:nvSpPr>
          <p:cNvPr id="7" name="文本框 6"/>
          <p:cNvSpPr txBox="1"/>
          <p:nvPr/>
        </p:nvSpPr>
        <p:spPr>
          <a:xfrm>
            <a:off x="1628619" y="1481677"/>
            <a:ext cx="6939184" cy="1631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保障服务器安全：数据中心通常存放着大量的服务器，运行着各种关键业务应用。防火墙可以部署在数据中心的边界，对进出数据中心的流量进行严格过滤，阻止黑客攻击、恶意软件入侵等威胁，保护服务器的安全运行，确保业务的连续性。</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3702672"/>
            <a:ext cx="1026160" cy="725805"/>
          </a:xfrm>
          <a:prstGeom prst="rect">
            <a:avLst/>
          </a:prstGeom>
        </p:spPr>
      </p:pic>
      <p:sp>
        <p:nvSpPr>
          <p:cNvPr id="10" name="文本框 9"/>
          <p:cNvSpPr txBox="1"/>
          <p:nvPr/>
        </p:nvSpPr>
        <p:spPr>
          <a:xfrm>
            <a:off x="1628619" y="3577412"/>
            <a:ext cx="6939184" cy="132343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实现服务器区域隔离：数据中心内的服务器可能根据不同的业务功能或安全级别划分为不同的区域。防火墙可以在这些区域之间进行访问控制，防止一个区域的安全问题扩散到其他区域，提高数据中心的整体安全性。</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083748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710911" cy="487363"/>
          </a:xfrm>
        </p:spPr>
        <p:txBody>
          <a:bodyPr/>
          <a:lstStyle/>
          <a:p>
            <a:pPr eaLnBrk="1" hangingPunct="1">
              <a:defRPr/>
            </a:pPr>
            <a:r>
              <a:rPr lang="zh-CN" altLang="en-US" sz="2800" dirty="0" smtClean="0">
                <a:solidFill>
                  <a:schemeClr val="bg1"/>
                </a:solidFill>
                <a:effectLst>
                  <a:outerShdw blurRad="38100" dist="38100" dir="2700000" algn="tl">
                    <a:srgbClr val="C0C0C0"/>
                  </a:outerShdw>
                </a:effectLst>
                <a:ea typeface="楷体_GB2312"/>
              </a:rPr>
              <a:t>目录</a:t>
            </a:r>
            <a:endParaRPr lang="en-US" altLang="zh-CN" sz="2800" dirty="0">
              <a:solidFill>
                <a:schemeClr val="bg1"/>
              </a:solidFill>
              <a:effectLst>
                <a:outerShdw blurRad="38100" dist="38100" dir="2700000" algn="tl">
                  <a:srgbClr val="C0C0C0"/>
                </a:outerShdw>
              </a:effectLst>
              <a:ea typeface="楷体_GB2312"/>
            </a:endParaRPr>
          </a:p>
        </p:txBody>
      </p:sp>
      <p:sp>
        <p:nvSpPr>
          <p:cNvPr id="4" name="文本框 3"/>
          <p:cNvSpPr txBox="1"/>
          <p:nvPr/>
        </p:nvSpPr>
        <p:spPr>
          <a:xfrm>
            <a:off x="671908" y="3966664"/>
            <a:ext cx="2255746" cy="584775"/>
          </a:xfrm>
          <a:prstGeom prst="rect">
            <a:avLst/>
          </a:prstGeom>
          <a:noFill/>
        </p:spPr>
        <p:txBody>
          <a:bodyPr wrap="none" rtlCol="0">
            <a:spAutoFit/>
          </a:bodyPr>
          <a:lstStyle/>
          <a:p>
            <a:pPr algn="ctr" defTabSz="913765"/>
            <a:r>
              <a:rPr kumimoji="1" lang="en-US" altLang="zh-CN" sz="3200" dirty="0">
                <a:ln w="0"/>
                <a:solidFill>
                  <a:schemeClr val="accent1"/>
                </a:solidFill>
                <a:effectLst>
                  <a:outerShdw blurRad="38100" dist="25400" dir="5400000" algn="ctr" rotWithShape="0">
                    <a:srgbClr val="6E747A">
                      <a:alpha val="43000"/>
                    </a:srgbClr>
                  </a:outerShdw>
                </a:effectLst>
                <a:latin typeface="Century Gothic"/>
              </a:rPr>
              <a:t>CONTENTS</a:t>
            </a:r>
            <a:endParaRPr kumimoji="1" lang="zh-CN" altLang="en-US" sz="3200" dirty="0">
              <a:ln w="0"/>
              <a:solidFill>
                <a:schemeClr val="accent1"/>
              </a:solidFill>
              <a:effectLst>
                <a:outerShdw blurRad="38100" dist="25400" dir="5400000" algn="ctr" rotWithShape="0">
                  <a:srgbClr val="6E747A">
                    <a:alpha val="43000"/>
                  </a:srgbClr>
                </a:outerShdw>
              </a:effectLst>
              <a:latin typeface="Century Gothic"/>
            </a:endParaRPr>
          </a:p>
        </p:txBody>
      </p:sp>
      <p:sp>
        <p:nvSpPr>
          <p:cNvPr id="5" name="文本框 4"/>
          <p:cNvSpPr txBox="1"/>
          <p:nvPr/>
        </p:nvSpPr>
        <p:spPr>
          <a:xfrm>
            <a:off x="576813" y="2297318"/>
            <a:ext cx="2441694" cy="1446550"/>
          </a:xfrm>
          <a:prstGeom prst="rect">
            <a:avLst/>
          </a:prstGeom>
          <a:noFill/>
        </p:spPr>
        <p:txBody>
          <a:bodyPr wrap="none" rtlCol="0">
            <a:spAutoFit/>
          </a:bodyPr>
          <a:lstStyle/>
          <a:p>
            <a:pPr algn="ctr" defTabSz="913765"/>
            <a:r>
              <a:rPr kumimoji="1" lang="zh-CN" altLang="en-US" sz="8800" dirty="0" smtClean="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rPr>
              <a:t>目录</a:t>
            </a:r>
            <a:endParaRPr kumimoji="1" lang="zh-CN" altLang="en-US" sz="8800" dirty="0">
              <a:ln w="0"/>
              <a:solidFill>
                <a:schemeClr val="accent1"/>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969181" y="1897713"/>
            <a:ext cx="1467068"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防火墙概述</a:t>
            </a:r>
            <a:endParaRPr kumimoji="1" lang="zh-CN" altLang="en-US" sz="2000" b="1" kern="0" dirty="0" smtClean="0">
              <a:solidFill>
                <a:srgbClr val="FFFFFF"/>
              </a:solidFill>
              <a:latin typeface="Century Gothic"/>
              <a:ea typeface="微软雅黑" panose="020B0503020204020204" charset="-122"/>
            </a:endParaRPr>
          </a:p>
        </p:txBody>
      </p:sp>
      <p:sp>
        <p:nvSpPr>
          <p:cNvPr id="7" name="椭圆 6"/>
          <p:cNvSpPr/>
          <p:nvPr/>
        </p:nvSpPr>
        <p:spPr>
          <a:xfrm>
            <a:off x="4174245" y="1783413"/>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1</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8" name="文本框 7"/>
          <p:cNvSpPr txBox="1"/>
          <p:nvPr/>
        </p:nvSpPr>
        <p:spPr>
          <a:xfrm>
            <a:off x="4969181" y="2754917"/>
            <a:ext cx="1980029"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防火墙类型剖析</a:t>
            </a:r>
            <a:endParaRPr kumimoji="1" lang="zh-CN" altLang="en-US" sz="2000" b="1" kern="0" dirty="0" smtClean="0">
              <a:solidFill>
                <a:srgbClr val="FFFFFF"/>
              </a:solidFill>
              <a:latin typeface="Century Gothic"/>
              <a:ea typeface="微软雅黑" panose="020B0503020204020204" charset="-122"/>
            </a:endParaRPr>
          </a:p>
        </p:txBody>
      </p:sp>
      <p:sp>
        <p:nvSpPr>
          <p:cNvPr id="9" name="椭圆 8"/>
          <p:cNvSpPr/>
          <p:nvPr/>
        </p:nvSpPr>
        <p:spPr>
          <a:xfrm>
            <a:off x="4174245" y="2635502"/>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2</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0" name="文本框 9"/>
          <p:cNvSpPr txBox="1"/>
          <p:nvPr/>
        </p:nvSpPr>
        <p:spPr>
          <a:xfrm>
            <a:off x="4969181" y="3607499"/>
            <a:ext cx="1980029"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防火墙工作原理</a:t>
            </a:r>
            <a:endParaRPr kumimoji="1" lang="zh-CN" altLang="en-US" sz="2000" b="1" kern="0" dirty="0" smtClean="0">
              <a:solidFill>
                <a:srgbClr val="FFFFFF"/>
              </a:solidFill>
              <a:latin typeface="Century Gothic"/>
              <a:ea typeface="微软雅黑" panose="020B0503020204020204" charset="-122"/>
            </a:endParaRPr>
          </a:p>
        </p:txBody>
      </p:sp>
      <p:sp>
        <p:nvSpPr>
          <p:cNvPr id="11" name="椭圆 10"/>
          <p:cNvSpPr/>
          <p:nvPr/>
        </p:nvSpPr>
        <p:spPr>
          <a:xfrm>
            <a:off x="4174245" y="3487591"/>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3</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
        <p:nvSpPr>
          <p:cNvPr id="12" name="文本框 11"/>
          <p:cNvSpPr txBox="1"/>
          <p:nvPr/>
        </p:nvSpPr>
        <p:spPr>
          <a:xfrm>
            <a:off x="4969181" y="4459588"/>
            <a:ext cx="1980029" cy="400110"/>
          </a:xfrm>
          <a:prstGeom prst="rect">
            <a:avLst/>
          </a:prstGeom>
          <a:solidFill>
            <a:schemeClr val="accent1"/>
          </a:solidFill>
        </p:spPr>
        <p:txBody>
          <a:bodyPr wrap="none" rtlCol="0">
            <a:spAutoFit/>
          </a:bodyPr>
          <a:lstStyle/>
          <a:p>
            <a:pPr defTabSz="608965">
              <a:defRPr/>
            </a:pPr>
            <a:r>
              <a:rPr kumimoji="1" lang="zh-CN" altLang="en-US" sz="2000" b="1" kern="0">
                <a:solidFill>
                  <a:srgbClr val="FFFFFF"/>
                </a:solidFill>
                <a:latin typeface="Century Gothic"/>
                <a:ea typeface="微软雅黑" panose="020B0503020204020204" charset="-122"/>
              </a:rPr>
              <a:t>防火墙应用场景</a:t>
            </a:r>
            <a:endParaRPr kumimoji="1" lang="zh-CN" altLang="en-US" sz="2000" b="1" kern="0" dirty="0" smtClean="0">
              <a:solidFill>
                <a:srgbClr val="FFFFFF"/>
              </a:solidFill>
              <a:latin typeface="Century Gothic"/>
              <a:ea typeface="微软雅黑" panose="020B0503020204020204" charset="-122"/>
            </a:endParaRPr>
          </a:p>
        </p:txBody>
      </p:sp>
      <p:sp>
        <p:nvSpPr>
          <p:cNvPr id="13" name="椭圆 12"/>
          <p:cNvSpPr/>
          <p:nvPr/>
        </p:nvSpPr>
        <p:spPr>
          <a:xfrm>
            <a:off x="4174245" y="4339680"/>
            <a:ext cx="639372" cy="629262"/>
          </a:xfrm>
          <a:prstGeom prst="ellipse">
            <a:avLst/>
          </a:prstGeom>
          <a:solidFill>
            <a:schemeClr val="accent1"/>
          </a:solidFill>
          <a:ln w="28575" cap="flat" cmpd="sng" algn="ctr">
            <a:solidFill>
              <a:srgbClr val="FFFFFF"/>
            </a:solidFill>
            <a:prstDash val="solid"/>
          </a:ln>
          <a:effectLst/>
        </p:spPr>
        <p:txBody>
          <a:bodyPr rtlCol="0" anchor="ctr"/>
          <a:lstStyle/>
          <a:p>
            <a:pPr marL="0" marR="0" lvl="0" indent="0" algn="ctr" defTabSz="608965" eaLnBrk="1" fontAlgn="auto" latinLnBrk="0" hangingPunct="1">
              <a:lnSpc>
                <a:spcPct val="100000"/>
              </a:lnSpc>
              <a:spcBef>
                <a:spcPts val="0"/>
              </a:spcBef>
              <a:spcAft>
                <a:spcPts val="0"/>
              </a:spcAft>
              <a:buClrTx/>
              <a:buSzTx/>
              <a:buFontTx/>
              <a:buNone/>
              <a:tabLst/>
              <a:defRPr/>
            </a:pPr>
            <a:r>
              <a:rPr kumimoji="1" lang="en-US" altLang="zh-CN"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rPr>
              <a:t>4</a:t>
            </a:r>
            <a:endParaRPr kumimoji="1" lang="zh-CN" altLang="en-US" sz="3200" b="1" i="0" u="none" strike="noStrike" kern="0" cap="none" spc="0" normalizeH="0" baseline="0" noProof="0" dirty="0" smtClean="0">
              <a:ln>
                <a:noFill/>
              </a:ln>
              <a:solidFill>
                <a:srgbClr val="FFFFFF"/>
              </a:solidFill>
              <a:effectLst/>
              <a:uLnTx/>
              <a:uFillTx/>
              <a:latin typeface="Century Gothic"/>
              <a:ea typeface="微软雅黑" panose="020B0503020204020204" charset="-122"/>
            </a:endParaRPr>
          </a:p>
        </p:txBody>
      </p:sp>
    </p:spTree>
    <p:extLst>
      <p:ext uri="{BB962C8B-B14F-4D97-AF65-F5344CB8AC3E}">
        <p14:creationId xmlns:p14="http://schemas.microsoft.com/office/powerpoint/2010/main" val="15754660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防火墙应用场景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2836033"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4.5.4.3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云计算环境</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1728061"/>
            <a:ext cx="1026160" cy="725805"/>
          </a:xfrm>
          <a:prstGeom prst="rect">
            <a:avLst/>
          </a:prstGeom>
        </p:spPr>
      </p:pic>
      <p:sp>
        <p:nvSpPr>
          <p:cNvPr id="7" name="文本框 6"/>
          <p:cNvSpPr txBox="1"/>
          <p:nvPr/>
        </p:nvSpPr>
        <p:spPr>
          <a:xfrm>
            <a:off x="1628619" y="1481677"/>
            <a:ext cx="6939184" cy="1631216"/>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保护云资源安全：在云计算环境中，防火墙是保护云租户资源安全的重要手段。云服务提供商通常会在云平台的边界部署防火墙，为租户提供基本的网络安全防护。同时，租户也可以根据自身的安全需求，在其租用的云资源周围部署防火墙，实现更精细的访问控制。</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3702672"/>
            <a:ext cx="1026160" cy="725805"/>
          </a:xfrm>
          <a:prstGeom prst="rect">
            <a:avLst/>
          </a:prstGeom>
        </p:spPr>
      </p:pic>
      <p:sp>
        <p:nvSpPr>
          <p:cNvPr id="10" name="文本框 9"/>
          <p:cNvSpPr txBox="1"/>
          <p:nvPr/>
        </p:nvSpPr>
        <p:spPr>
          <a:xfrm>
            <a:off x="1628619" y="3577412"/>
            <a:ext cx="6939184" cy="132343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隔离不同租户网络：云计算环境中可能同时存在多个租户，为了防止租户之间的网络攻击和数据泄露，防火墙可以用于隔离不同租户的网络，确保每个租户的资源和数据仅对授权用户可见和可访问。</a:t>
            </a:r>
          </a:p>
        </p:txBody>
      </p:sp>
    </p:spTree>
    <p:extLst>
      <p:ext uri="{BB962C8B-B14F-4D97-AF65-F5344CB8AC3E}">
        <p14:creationId xmlns:p14="http://schemas.microsoft.com/office/powerpoint/2010/main" val="72396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2" y="172278"/>
            <a:ext cx="2416907" cy="487363"/>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防火墙应用场景</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252825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4.5.4.4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家庭网络</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pic>
        <p:nvPicPr>
          <p:cNvPr id="5" name="图片 4"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1728061"/>
            <a:ext cx="1026160" cy="725805"/>
          </a:xfrm>
          <a:prstGeom prst="rect">
            <a:avLst/>
          </a:prstGeom>
        </p:spPr>
      </p:pic>
      <p:sp>
        <p:nvSpPr>
          <p:cNvPr id="7" name="文本框 6"/>
          <p:cNvSpPr txBox="1"/>
          <p:nvPr/>
        </p:nvSpPr>
        <p:spPr>
          <a:xfrm>
            <a:off x="1628619" y="1481677"/>
            <a:ext cx="6939184" cy="132343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保护家庭设备安全：随着智能家居设备的普及，家庭网络中连接的设备越来越多。防火墙可以部署在家庭网络的入口处，如家用路由器中，防止外部网络对家庭设备的非法访问和攻击，保护家庭成员的个人信息和隐私安全。</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pic>
        <p:nvPicPr>
          <p:cNvPr id="8" name="图片 7" descr="1800128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7536" y="3702672"/>
            <a:ext cx="1026160" cy="725805"/>
          </a:xfrm>
          <a:prstGeom prst="rect">
            <a:avLst/>
          </a:prstGeom>
        </p:spPr>
      </p:pic>
      <p:sp>
        <p:nvSpPr>
          <p:cNvPr id="10" name="文本框 9"/>
          <p:cNvSpPr txBox="1"/>
          <p:nvPr/>
        </p:nvSpPr>
        <p:spPr>
          <a:xfrm>
            <a:off x="1628619" y="3577412"/>
            <a:ext cx="6939184" cy="132343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r>
              <a:rPr lang="zh-CN" altLang="en-US" sz="2000">
                <a:solidFill>
                  <a:schemeClr val="tx1">
                    <a:lumMod val="95000"/>
                    <a:lumOff val="5000"/>
                  </a:schemeClr>
                </a:solidFill>
                <a:latin typeface="微软雅黑" panose="020B0503020204020204" pitchFamily="34" charset="-122"/>
                <a:ea typeface="微软雅黑" panose="020B0503020204020204" pitchFamily="34" charset="-122"/>
                <a:cs typeface="+mn-ea"/>
                <a:sym typeface="+mn-lt"/>
              </a:rPr>
              <a:t>控制家庭网络访问：家长可以通过防火墙设置访问控制规则，限制孩子使用网络的时间和访问的网站内容，保护孩子免受网络不良信息的影响，同时也可以防止孩子过度使用网络，影响学习和身心健康。</a:t>
            </a:r>
            <a:endParaRPr lang="zh-CN" altLang="en-US" sz="20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865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p:tgtEl>
                                          <p:spTgt spid="8"/>
                                        </p:tgtEl>
                                        <p:attrNameLst>
                                          <p:attrName>ppt_y</p:attrName>
                                        </p:attrNameLst>
                                      </p:cBhvr>
                                      <p:tavLst>
                                        <p:tav tm="0">
                                          <p:val>
                                            <p:strVal val="#ppt_y+#ppt_h*1.125000"/>
                                          </p:val>
                                        </p:tav>
                                        <p:tav tm="100000">
                                          <p:val>
                                            <p:strVal val="#ppt_y"/>
                                          </p:val>
                                        </p:tav>
                                      </p:tavLst>
                                    </p:anim>
                                    <p:animEffect transition="in" filter="wipe(up)">
                                      <p:cBhvr>
                                        <p:cTn id="18" dur="500"/>
                                        <p:tgtEl>
                                          <p:spTgt spid="8"/>
                                        </p:tgtEl>
                                      </p:cBhvr>
                                    </p:animEffect>
                                  </p:childTnLst>
                                </p:cTn>
                              </p:par>
                            </p:childTnLst>
                          </p:cTn>
                        </p:par>
                        <p:par>
                          <p:cTn id="19" fill="hold">
                            <p:stCondLst>
                              <p:cond delay="1500"/>
                            </p:stCondLst>
                            <p:childTnLst>
                              <p:par>
                                <p:cTn id="20" presetID="1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up)">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任意多边形 9"/>
          <p:cNvSpPr/>
          <p:nvPr/>
        </p:nvSpPr>
        <p:spPr>
          <a:xfrm>
            <a:off x="6000752" y="4818743"/>
            <a:ext cx="3143249" cy="240392"/>
          </a:xfrm>
          <a:custGeom>
            <a:avLst/>
            <a:gdLst>
              <a:gd name="connsiteX0" fmla="*/ 240393 w 4190999"/>
              <a:gd name="connsiteY0" fmla="*/ 0 h 240392"/>
              <a:gd name="connsiteX1" fmla="*/ 4190999 w 4190999"/>
              <a:gd name="connsiteY1" fmla="*/ 0 h 240392"/>
              <a:gd name="connsiteX2" fmla="*/ 4190999 w 4190999"/>
              <a:gd name="connsiteY2" fmla="*/ 240392 h 240392"/>
              <a:gd name="connsiteX3" fmla="*/ 240393 w 4190999"/>
              <a:gd name="connsiteY3" fmla="*/ 240392 h 240392"/>
              <a:gd name="connsiteX4" fmla="*/ 0 w 4190999"/>
              <a:gd name="connsiteY4" fmla="*/ 0 h 240392"/>
              <a:gd name="connsiteX5" fmla="*/ 240392 w 4190999"/>
              <a:gd name="connsiteY5" fmla="*/ 0 h 240392"/>
              <a:gd name="connsiteX6" fmla="*/ 240392 w 4190999"/>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0999" h="240392">
                <a:moveTo>
                  <a:pt x="240393" y="0"/>
                </a:moveTo>
                <a:lnTo>
                  <a:pt x="4190999" y="0"/>
                </a:lnTo>
                <a:lnTo>
                  <a:pt x="4190999" y="240392"/>
                </a:lnTo>
                <a:lnTo>
                  <a:pt x="240393" y="240392"/>
                </a:lnTo>
                <a:close/>
                <a:moveTo>
                  <a:pt x="0" y="0"/>
                </a:moveTo>
                <a:lnTo>
                  <a:pt x="240392" y="0"/>
                </a:lnTo>
                <a:lnTo>
                  <a:pt x="240392" y="240392"/>
                </a:lnTo>
                <a:close/>
              </a:path>
            </a:pathLst>
          </a:custGeom>
          <a:solidFill>
            <a:srgbClr val="96CAE4"/>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6" name="任意多边形 15"/>
          <p:cNvSpPr/>
          <p:nvPr/>
        </p:nvSpPr>
        <p:spPr>
          <a:xfrm>
            <a:off x="1" y="4818743"/>
            <a:ext cx="6181045" cy="240392"/>
          </a:xfrm>
          <a:custGeom>
            <a:avLst/>
            <a:gdLst>
              <a:gd name="connsiteX0" fmla="*/ 8001001 w 8241393"/>
              <a:gd name="connsiteY0" fmla="*/ 0 h 240392"/>
              <a:gd name="connsiteX1" fmla="*/ 8241393 w 8241393"/>
              <a:gd name="connsiteY1" fmla="*/ 240392 h 240392"/>
              <a:gd name="connsiteX2" fmla="*/ 8001001 w 8241393"/>
              <a:gd name="connsiteY2" fmla="*/ 240392 h 240392"/>
              <a:gd name="connsiteX3" fmla="*/ 0 w 8241393"/>
              <a:gd name="connsiteY3" fmla="*/ 0 h 240392"/>
              <a:gd name="connsiteX4" fmla="*/ 8001000 w 8241393"/>
              <a:gd name="connsiteY4" fmla="*/ 0 h 240392"/>
              <a:gd name="connsiteX5" fmla="*/ 8001000 w 8241393"/>
              <a:gd name="connsiteY5" fmla="*/ 240392 h 240392"/>
              <a:gd name="connsiteX6" fmla="*/ 0 w 8241393"/>
              <a:gd name="connsiteY6" fmla="*/ 240392 h 2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241393" h="240392">
                <a:moveTo>
                  <a:pt x="8001001" y="0"/>
                </a:moveTo>
                <a:lnTo>
                  <a:pt x="8241393" y="240392"/>
                </a:lnTo>
                <a:lnTo>
                  <a:pt x="8001001" y="240392"/>
                </a:lnTo>
                <a:close/>
                <a:moveTo>
                  <a:pt x="0" y="0"/>
                </a:moveTo>
                <a:lnTo>
                  <a:pt x="8001000" y="0"/>
                </a:lnTo>
                <a:lnTo>
                  <a:pt x="8001000" y="240392"/>
                </a:lnTo>
                <a:lnTo>
                  <a:pt x="0" y="240392"/>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7" name="矩形 6"/>
          <p:cNvSpPr/>
          <p:nvPr/>
        </p:nvSpPr>
        <p:spPr>
          <a:xfrm>
            <a:off x="4909646" y="2419817"/>
            <a:ext cx="2390398" cy="1323439"/>
          </a:xfrm>
          <a:prstGeom prst="rect">
            <a:avLst/>
          </a:prstGeom>
        </p:spPr>
        <p:txBody>
          <a:bodyPr wrap="none">
            <a:spAutoFit/>
          </a:bodyPr>
          <a:lstStyle/>
          <a:p>
            <a:pPr marL="0" marR="0" lvl="0" indent="0" algn="ctr" defTabSz="685434" rtl="0" eaLnBrk="1" fontAlgn="auto" latinLnBrk="0" hangingPunct="1">
              <a:lnSpc>
                <a:spcPct val="100000"/>
              </a:lnSpc>
              <a:spcBef>
                <a:spcPts val="0"/>
              </a:spcBef>
              <a:spcAft>
                <a:spcPts val="0"/>
              </a:spcAft>
              <a:buClrTx/>
              <a:buSzTx/>
              <a:buFontTx/>
              <a:buNone/>
              <a:tabLst/>
              <a:defRPr/>
            </a:pPr>
            <a:r>
              <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微软雅黑" pitchFamily="34" charset="-122"/>
                <a:ea typeface="微软雅黑" pitchFamily="34" charset="-122"/>
                <a:cs typeface="Tahoma" panose="020B0604030504040204" pitchFamily="34" charset="0"/>
              </a:rPr>
              <a:t>谢谢</a:t>
            </a:r>
            <a:endParaRPr kumimoji="0" lang="zh-CN" altLang="en-US" sz="8000" b="1" i="0" u="none" strike="noStrike" kern="1200" cap="none" spc="600" normalizeH="0" baseline="0" noProof="0" dirty="0">
              <a:ln w="17780" cmpd="sng">
                <a:solidFill>
                  <a:srgbClr val="6699FF"/>
                </a:solidFill>
                <a:prstDash val="solid"/>
                <a:miter lim="800000"/>
              </a:ln>
              <a:solidFill>
                <a:schemeClr val="bg1"/>
              </a:solidFill>
              <a:effectLst>
                <a:outerShdw blurRad="38100" dist="38100" dir="2700000" algn="tl">
                  <a:srgbClr val="000000">
                    <a:alpha val="43137"/>
                  </a:srgbClr>
                </a:outerShdw>
              </a:effectLst>
              <a:uLnTx/>
              <a:uFillTx/>
              <a:latin typeface="Calibri"/>
              <a:ea typeface="宋体" panose="02010600030101010101" pitchFamily="2" charset="-122"/>
            </a:endParaRPr>
          </a:p>
        </p:txBody>
      </p:sp>
      <p:pic>
        <p:nvPicPr>
          <p:cNvPr id="8" name="图片 7"/>
          <p:cNvPicPr>
            <a:picLocks noChangeAspect="1"/>
          </p:cNvPicPr>
          <p:nvPr/>
        </p:nvPicPr>
        <p:blipFill>
          <a:blip r:embed="rId3" cstate="print"/>
          <a:stretch>
            <a:fillRect/>
          </a:stretch>
        </p:blipFill>
        <p:spPr>
          <a:xfrm>
            <a:off x="633885" y="615681"/>
            <a:ext cx="3859102" cy="524301"/>
          </a:xfrm>
          <a:prstGeom prst="rect">
            <a:avLst/>
          </a:prstGeom>
        </p:spPr>
      </p:pic>
      <p:pic>
        <p:nvPicPr>
          <p:cNvPr id="9" name="图片 8"/>
          <p:cNvPicPr>
            <a:picLocks noChangeAspect="1"/>
          </p:cNvPicPr>
          <p:nvPr/>
        </p:nvPicPr>
        <p:blipFill>
          <a:blip r:embed="rId4" cstate="print"/>
          <a:stretch>
            <a:fillRect/>
          </a:stretch>
        </p:blipFill>
        <p:spPr>
          <a:xfrm>
            <a:off x="6700572" y="4709016"/>
            <a:ext cx="1743607" cy="402371"/>
          </a:xfrm>
          <a:prstGeom prst="rect">
            <a:avLst/>
          </a:prstGeom>
        </p:spPr>
      </p:pic>
    </p:spTree>
    <p:extLst>
      <p:ext uri="{BB962C8B-B14F-4D97-AF65-F5344CB8AC3E}">
        <p14:creationId xmlns:p14="http://schemas.microsoft.com/office/powerpoint/2010/main" val="4101768528"/>
      </p:ext>
    </p:extLst>
  </p:cSld>
  <p:clrMapOvr>
    <a:masterClrMapping/>
  </p:clrMapOvr>
  <mc:AlternateContent xmlns:mc="http://schemas.openxmlformats.org/markup-compatibility/2006" xmlns:p14="http://schemas.microsoft.com/office/powerpoint/2010/main">
    <mc:Choice Requires="p14">
      <p:transition>
        <p14:flip dir="r"/>
        <p:sndAc>
          <p:stSnd>
            <p:snd r:embed="rId2" name="chimes.wav"/>
          </p:stSnd>
        </p:sndAc>
      </p:transition>
    </mc:Choice>
    <mc:Fallback xmlns="">
      <p:transition>
        <p:fade/>
        <p:sndAc>
          <p:stSnd>
            <p:snd r:embed="rId5" name="chimes.wav"/>
          </p:stSnd>
        </p:sndAc>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64000">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14:bounceEnd="64000">
                                          <p:cBhvr additive="base">
                                            <p:cTn id="7" dur="500" fill="hold"/>
                                            <p:tgtEl>
                                              <p:spTgt spid="7"/>
                                            </p:tgtEl>
                                            <p:attrNameLst>
                                              <p:attrName>ppt_x</p:attrName>
                                            </p:attrNameLst>
                                          </p:cBhvr>
                                          <p:tavLst>
                                            <p:tav tm="0">
                                              <p:val>
                                                <p:strVal val="1+#ppt_w/2"/>
                                              </p:val>
                                            </p:tav>
                                            <p:tav tm="100000">
                                              <p:val>
                                                <p:strVal val="#ppt_x"/>
                                              </p:val>
                                            </p:tav>
                                          </p:tavLst>
                                        </p:anim>
                                        <p:anim calcmode="lin" valueType="num" p14:bounceEnd="64000">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8409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4.5.1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防火墙</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概述</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5167987"/>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890814"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防火墙概述</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1912703"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4.5.1.1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定义</a:t>
            </a:r>
          </a:p>
        </p:txBody>
      </p:sp>
      <p:sp>
        <p:nvSpPr>
          <p:cNvPr id="5" name="矩形 4"/>
          <p:cNvSpPr/>
          <p:nvPr/>
        </p:nvSpPr>
        <p:spPr>
          <a:xfrm>
            <a:off x="364511" y="1567542"/>
            <a:ext cx="8286571" cy="211653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spcBef>
                <a:spcPct val="0"/>
              </a:spcBef>
            </a:pPr>
            <a:r>
              <a:rPr lang="zh-CN" altLang="en-US" sz="2000">
                <a:solidFill>
                  <a:prstClr val="black"/>
                </a:solidFill>
                <a:latin typeface="微软雅黑" panose="020B0503020204020204" pitchFamily="34" charset="-122"/>
                <a:ea typeface="微软雅黑" panose="020B0503020204020204" pitchFamily="34" charset="-122"/>
              </a:rPr>
              <a:t>定义：防火墙是位于内部网络与外部网络之间的一组硬件和软件的组合，用于控制网络之间的访问和数据传输，依据预先设定的安全策略，决定哪些网络流量可以通过，哪些需要被阻止。​</a:t>
            </a:r>
            <a:endParaRPr lang="zh-CN" altLang="en-US" sz="2000" dirty="0">
              <a:solidFill>
                <a:prstClr val="black"/>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27537" y="2781897"/>
            <a:ext cx="2520315" cy="2520315"/>
          </a:xfrm>
          <a:prstGeom prst="rect">
            <a:avLst/>
          </a:prstGeom>
        </p:spPr>
      </p:pic>
    </p:spTree>
    <p:extLst>
      <p:ext uri="{BB962C8B-B14F-4D97-AF65-F5344CB8AC3E}">
        <p14:creationId xmlns:p14="http://schemas.microsoft.com/office/powerpoint/2010/main" val="255280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263663" y="172278"/>
            <a:ext cx="1890814" cy="487363"/>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防火墙概述</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1912703"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4.5.1.2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目标</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5" name="文本框 4"/>
          <p:cNvSpPr txBox="1"/>
          <p:nvPr/>
        </p:nvSpPr>
        <p:spPr>
          <a:xfrm>
            <a:off x="263663" y="2080660"/>
            <a:ext cx="8422963" cy="3784369"/>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抵御外部非法访问：防火墙坚决阻挡外部未经授权的网络访问。无论是黑客企图通过端口扫描探测内部网络漏洞，还是恶意软件试图连接外部控制服务器，防火墙都会依据规则进行拦截，防止外部非法势力入侵内部网络，守护网络的安全边界。​</a:t>
            </a:r>
          </a:p>
          <a:p>
            <a:pPr>
              <a:lnSpc>
                <a:spcPct val="150000"/>
              </a:lnSpc>
            </a:pPr>
            <a:r>
              <a:rPr lang="zh-CN" altLang="en-US" sz="1800">
                <a:solidFill>
                  <a:schemeClr val="tx1">
                    <a:lumMod val="95000"/>
                    <a:lumOff val="5000"/>
                  </a:schemeClr>
                </a:solidFill>
                <a:cs typeface="+mn-ea"/>
                <a:sym typeface="+mn-lt"/>
              </a:rPr>
              <a:t>防范恶意攻击：在网络攻击手段层出不穷的当下，防火墙发挥着关键的防范作用。它能够有效抵御常见的网络攻击。通过检测和阻断异常的流量模式，防火墙保障网络的正常运行，避免因攻击导致网络瘫痪。</a:t>
            </a:r>
          </a:p>
          <a:p>
            <a:pPr>
              <a:lnSpc>
                <a:spcPct val="150000"/>
              </a:lnSpc>
            </a:pPr>
            <a:r>
              <a:rPr lang="zh-CN" altLang="en-US" sz="1800">
                <a:solidFill>
                  <a:schemeClr val="tx1">
                    <a:lumMod val="95000"/>
                    <a:lumOff val="5000"/>
                  </a:schemeClr>
                </a:solidFill>
                <a:cs typeface="+mn-ea"/>
                <a:sym typeface="+mn-lt"/>
              </a:rPr>
              <a:t>保障数据安全：防火墙致力于保障数据的保密性与完整性。它阻止外部非法获取内部敏感数据，防止数据泄露。同时，对数据传输过程进行监控，确保数据在传输过程中不被篡改，维护数据的完整性，为数据安全提供坚实保障。</a:t>
            </a:r>
            <a:endParaRPr lang="zh-CN" altLang="en-US" sz="1800" dirty="0">
              <a:solidFill>
                <a:schemeClr val="tx1">
                  <a:lumMod val="95000"/>
                  <a:lumOff val="5000"/>
                </a:schemeClr>
              </a:solidFill>
              <a:cs typeface="+mn-ea"/>
              <a:sym typeface="+mn-lt"/>
            </a:endParaRPr>
          </a:p>
        </p:txBody>
      </p:sp>
      <p:sp>
        <p:nvSpPr>
          <p:cNvPr id="6" name="矩形 5"/>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6"/>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8" name="图片 7" descr="5d132267d1c7a"/>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7619071" y="5173248"/>
            <a:ext cx="1536966" cy="1536965"/>
          </a:xfrm>
          <a:prstGeom prst="rect">
            <a:avLst/>
          </a:prstGeom>
        </p:spPr>
      </p:pic>
    </p:spTree>
    <p:extLst>
      <p:ext uri="{BB962C8B-B14F-4D97-AF65-F5344CB8AC3E}">
        <p14:creationId xmlns:p14="http://schemas.microsoft.com/office/powerpoint/2010/main" val="11362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right)">
                                      <p:cBhvr>
                                        <p:cTn id="15" dur="500"/>
                                        <p:tgtEl>
                                          <p:spTgt spid="7"/>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ctrTitle" idx="4294967295"/>
          </p:nvPr>
        </p:nvSpPr>
        <p:spPr bwMode="auto">
          <a:xfrm>
            <a:off x="2822713" y="2384099"/>
            <a:ext cx="6321287" cy="15136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oAutofit/>
          </a:bodyPr>
          <a:lstStyle/>
          <a:p>
            <a:pPr algn="ctr"/>
            <a:r>
              <a:rPr lang="en-US" altLang="zh-CN"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4.5.2 </a:t>
            </a:r>
            <a:r>
              <a:rPr lang="zh-CN" altLang="en-US" sz="4000" b="1" dirty="0" smtClean="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防火墙类型</a:t>
            </a:r>
            <a:r>
              <a:rPr lang="zh-CN" altLang="en-US" sz="4000" b="1" dirty="0">
                <a:solidFill>
                  <a:srgbClr val="FF0000"/>
                </a:solidFill>
                <a:effectLst>
                  <a:outerShdw blurRad="38100" dist="38100" dir="2700000" algn="tl">
                    <a:srgbClr val="000000">
                      <a:alpha val="43137"/>
                    </a:srgbClr>
                  </a:outerShdw>
                </a:effectLst>
                <a:latin typeface="仿宋" panose="02010609060101010101" pitchFamily="49" charset="-122"/>
                <a:ea typeface="仿宋" panose="02010609060101010101" pitchFamily="49" charset="-122"/>
              </a:rPr>
              <a:t>剖析</a:t>
            </a:r>
            <a:endParaRPr sz="4000" b="1" dirty="0">
              <a:solidFill>
                <a:srgbClr val="FF0000"/>
              </a:solidFill>
              <a:effectLst>
                <a:outerShdw blurRad="38100" dist="38100" dir="2700000" algn="tl">
                  <a:srgbClr val="000000">
                    <a:alpha val="43137"/>
                  </a:srgbClr>
                </a:outerShdw>
              </a:effectLst>
              <a:latin typeface="华文隶书" pitchFamily="2" charset="-122"/>
              <a:ea typeface="华文隶书" pitchFamily="2" charset="-122"/>
            </a:endParaRP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33413" y="615950"/>
            <a:ext cx="38592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图片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0838" y="4708525"/>
            <a:ext cx="17430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5827015"/>
      </p:ext>
    </p:extLst>
  </p:cSld>
  <p:clrMapOvr>
    <a:masterClrMapping/>
  </p:clrMapOvr>
  <mc:AlternateContent xmlns:mc="http://schemas.openxmlformats.org/markup-compatibility/2006" xmlns:p14="http://schemas.microsoft.com/office/powerpoint/2010/main">
    <mc:Choice Requires="p14">
      <p:transition>
        <p14:flip dir="r"/>
        <p:sndAc>
          <p:stSnd>
            <p:snd r:embed="rId3" name="chimes.wav"/>
          </p:stSnd>
        </p:sndAc>
      </p:transition>
    </mc:Choice>
    <mc:Fallback xmlns="">
      <p:transition>
        <p:fade/>
        <p:sndAc>
          <p:stSnd>
            <p:snd r:embed="rId6" name="chimes.wav"/>
          </p:stSnd>
        </p:sndAc>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anim calcmode="lin" valueType="num">
                                      <p:cBhvr>
                                        <p:cTn id="8" dur="1500" fill="hold"/>
                                        <p:tgtEl>
                                          <p:spTgt spid="6"/>
                                        </p:tgtEl>
                                        <p:attrNameLst>
                                          <p:attrName>ppt_w</p:attrName>
                                        </p:attrNameLst>
                                      </p:cBhvr>
                                      <p:tavLst>
                                        <p:tav tm="0" fmla="#ppt_w*sin(2.5*pi*$)">
                                          <p:val>
                                            <p:fltVal val="0"/>
                                          </p:val>
                                        </p:tav>
                                        <p:tav tm="100000">
                                          <p:val>
                                            <p:fltVal val="1"/>
                                          </p:val>
                                        </p:tav>
                                      </p:tavLst>
                                    </p:anim>
                                    <p:anim calcmode="lin" valueType="num">
                                      <p:cBhvr>
                                        <p:cTn id="9" dur="1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1500"/>
                            </p:stCondLst>
                            <p:childTnLst>
                              <p:par>
                                <p:cTn id="11" presetID="6" presetClass="entr" presetSubtype="16" fill="hold" grpId="0" nodeType="afterEffect">
                                  <p:stCondLst>
                                    <p:cond delay="0"/>
                                  </p:stCondLst>
                                  <p:childTnLst>
                                    <p:set>
                                      <p:cBhvr>
                                        <p:cTn id="12" dur="1" fill="hold">
                                          <p:stCondLst>
                                            <p:cond delay="0"/>
                                          </p:stCondLst>
                                        </p:cTn>
                                        <p:tgtEl>
                                          <p:spTgt spid="4099"/>
                                        </p:tgtEl>
                                        <p:attrNameLst>
                                          <p:attrName>style.visibility</p:attrName>
                                        </p:attrNameLst>
                                      </p:cBhvr>
                                      <p:to>
                                        <p:strVal val="visible"/>
                                      </p:to>
                                    </p:set>
                                    <p:animEffect transition="in" filter="circle(in)">
                                      <p:cBhvr>
                                        <p:cTn id="13" dur="1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067139" cy="581057"/>
          </a:xfrm>
          <a:prstGeom prst="rect">
            <a:avLst/>
          </a:prstGeom>
        </p:spPr>
        <p:txBody>
          <a:bodyPr wrap="none">
            <a:spAutoFit/>
          </a:bodyPr>
          <a:lstStyle/>
          <a:p>
            <a:pPr lvl="0">
              <a:lnSpc>
                <a:spcPct val="150000"/>
              </a:lnSpc>
            </a:pPr>
            <a:r>
              <a:rPr kumimoji="1" lang="en-US" altLang="zh-CN"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4.5.2.1 </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包</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过滤</a:t>
            </a:r>
            <a:r>
              <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防火墙的优点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263663" y="2080660"/>
            <a:ext cx="8422963" cy="336887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简单高效：工作在网络层，不涉及应用层的复杂处理，对数据包的过滤速度快，能够在短时间内处理大量的网络流量，保证网络的正常运行。</a:t>
            </a:r>
          </a:p>
          <a:p>
            <a:pPr>
              <a:lnSpc>
                <a:spcPct val="150000"/>
              </a:lnSpc>
            </a:pPr>
            <a:r>
              <a:rPr lang="zh-CN" altLang="en-US" sz="1800">
                <a:solidFill>
                  <a:schemeClr val="tx1">
                    <a:lumMod val="95000"/>
                    <a:lumOff val="5000"/>
                  </a:schemeClr>
                </a:solidFill>
                <a:cs typeface="+mn-ea"/>
                <a:sym typeface="+mn-lt"/>
              </a:rPr>
              <a:t>对用户透明：包过滤防火墙的工作过程对用户是透明的，用户不需要进行额外的配置或操作，不会对用户的网络使用体验产生明显影响。</a:t>
            </a:r>
          </a:p>
          <a:p>
            <a:pPr>
              <a:lnSpc>
                <a:spcPct val="150000"/>
              </a:lnSpc>
            </a:pPr>
            <a:r>
              <a:rPr lang="zh-CN" altLang="en-US" sz="1800">
                <a:solidFill>
                  <a:schemeClr val="tx1">
                    <a:lumMod val="95000"/>
                    <a:lumOff val="5000"/>
                  </a:schemeClr>
                </a:solidFill>
                <a:cs typeface="+mn-ea"/>
                <a:sym typeface="+mn-lt"/>
              </a:rPr>
              <a:t>成本较低：不需要对每个数据包进行深度内容检查，也不需要为每个应用程序进行单独的配置，因此硬件成本和管理成本相对较低。</a:t>
            </a:r>
          </a:p>
          <a:p>
            <a:pPr>
              <a:lnSpc>
                <a:spcPct val="150000"/>
              </a:lnSpc>
            </a:pPr>
            <a:r>
              <a:rPr lang="zh-CN" altLang="en-US" sz="1800">
                <a:solidFill>
                  <a:schemeClr val="tx1">
                    <a:lumMod val="95000"/>
                    <a:lumOff val="5000"/>
                  </a:schemeClr>
                </a:solidFill>
                <a:cs typeface="+mn-ea"/>
                <a:sym typeface="+mn-lt"/>
              </a:rPr>
              <a:t>广泛的适用性：可以应用于各种类型的网络环境，包括局域网、广域网和互联网等，能够对多种协议和应用进行过滤，具有较强的通用性。</a:t>
            </a:r>
            <a:endParaRPr lang="zh-CN" altLang="en-US" sz="1800" dirty="0">
              <a:solidFill>
                <a:schemeClr val="tx1">
                  <a:lumMod val="95000"/>
                  <a:lumOff val="5000"/>
                </a:schemeClr>
              </a:solidFill>
              <a:cs typeface="+mn-ea"/>
              <a:sym typeface="+mn-lt"/>
            </a:endParaRP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619071" y="5173248"/>
            <a:ext cx="1536966" cy="1536965"/>
          </a:xfrm>
          <a:prstGeom prst="rect">
            <a:avLst/>
          </a:prstGeom>
        </p:spPr>
      </p:pic>
    </p:spTree>
    <p:extLst>
      <p:ext uri="{BB962C8B-B14F-4D97-AF65-F5344CB8AC3E}">
        <p14:creationId xmlns:p14="http://schemas.microsoft.com/office/powerpoint/2010/main" val="127422679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067139"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4.5.2.2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包过滤防火墙的缺点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364491" y="1907097"/>
            <a:ext cx="8422963" cy="4199868"/>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dirty="0">
                <a:solidFill>
                  <a:schemeClr val="tx1">
                    <a:lumMod val="95000"/>
                    <a:lumOff val="5000"/>
                  </a:schemeClr>
                </a:solidFill>
                <a:cs typeface="+mn-ea"/>
                <a:sym typeface="+mn-lt"/>
              </a:rPr>
              <a:t>无法检测高层协议攻击：只检查数据包的网络层和传输层信息，无法对应用层的数据进行深入分析，因此对于一些基于应用层协议的攻击，包过滤防火墙可能无法有效检测和防范。</a:t>
            </a:r>
          </a:p>
          <a:p>
            <a:pPr>
              <a:lnSpc>
                <a:spcPct val="150000"/>
              </a:lnSpc>
            </a:pPr>
            <a:r>
              <a:rPr lang="zh-CN" altLang="en-US" sz="1800" dirty="0">
                <a:solidFill>
                  <a:schemeClr val="tx1">
                    <a:lumMod val="95000"/>
                    <a:lumOff val="5000"/>
                  </a:schemeClr>
                </a:solidFill>
                <a:cs typeface="+mn-ea"/>
                <a:sym typeface="+mn-lt"/>
              </a:rPr>
              <a:t>存在</a:t>
            </a:r>
            <a:r>
              <a:rPr lang="en-US" altLang="zh-CN" sz="1800" dirty="0">
                <a:solidFill>
                  <a:schemeClr val="tx1">
                    <a:lumMod val="95000"/>
                    <a:lumOff val="5000"/>
                  </a:schemeClr>
                </a:solidFill>
                <a:cs typeface="+mn-ea"/>
                <a:sym typeface="+mn-lt"/>
              </a:rPr>
              <a:t>IP</a:t>
            </a:r>
            <a:r>
              <a:rPr lang="zh-CN" altLang="en-US" sz="1800" dirty="0">
                <a:solidFill>
                  <a:schemeClr val="tx1">
                    <a:lumMod val="95000"/>
                    <a:lumOff val="5000"/>
                  </a:schemeClr>
                </a:solidFill>
                <a:cs typeface="+mn-ea"/>
                <a:sym typeface="+mn-lt"/>
              </a:rPr>
              <a:t>地址欺骗漏洞：攻击者可以通过伪造源</a:t>
            </a:r>
            <a:r>
              <a:rPr lang="en-US" altLang="zh-CN" sz="1800" dirty="0">
                <a:solidFill>
                  <a:schemeClr val="tx1">
                    <a:lumMod val="95000"/>
                    <a:lumOff val="5000"/>
                  </a:schemeClr>
                </a:solidFill>
                <a:cs typeface="+mn-ea"/>
                <a:sym typeface="+mn-lt"/>
              </a:rPr>
              <a:t>IP</a:t>
            </a:r>
            <a:r>
              <a:rPr lang="zh-CN" altLang="en-US" sz="1800" dirty="0">
                <a:solidFill>
                  <a:schemeClr val="tx1">
                    <a:lumMod val="95000"/>
                    <a:lumOff val="5000"/>
                  </a:schemeClr>
                </a:solidFill>
                <a:cs typeface="+mn-ea"/>
                <a:sym typeface="+mn-lt"/>
              </a:rPr>
              <a:t>地址来绕过包过滤防火墙的访问控制规则，从而实现非法访问。</a:t>
            </a:r>
          </a:p>
          <a:p>
            <a:pPr>
              <a:lnSpc>
                <a:spcPct val="150000"/>
              </a:lnSpc>
            </a:pPr>
            <a:r>
              <a:rPr lang="zh-CN" altLang="en-US" sz="1800" dirty="0">
                <a:solidFill>
                  <a:schemeClr val="tx1">
                    <a:lumMod val="95000"/>
                    <a:lumOff val="5000"/>
                  </a:schemeClr>
                </a:solidFill>
                <a:cs typeface="+mn-ea"/>
                <a:sym typeface="+mn-lt"/>
              </a:rPr>
              <a:t>配置复杂：随着网络规模的扩大和应用的增多，包过滤防火墙的规则配置会变得越来越复杂，容易出现规则冲突或遗漏，增加了管理和维护的难度。</a:t>
            </a:r>
          </a:p>
          <a:p>
            <a:pPr>
              <a:lnSpc>
                <a:spcPct val="150000"/>
              </a:lnSpc>
            </a:pPr>
            <a:r>
              <a:rPr lang="zh-CN" altLang="en-US" sz="1800" dirty="0">
                <a:solidFill>
                  <a:schemeClr val="tx1">
                    <a:lumMod val="95000"/>
                    <a:lumOff val="5000"/>
                  </a:schemeClr>
                </a:solidFill>
                <a:cs typeface="+mn-ea"/>
                <a:sym typeface="+mn-lt"/>
              </a:rPr>
              <a:t>缺乏上下文感知能力：包过滤防火墙在处理数据包时，是基于单个数据包的信息进行判断，不考虑数据包之间的上下文关系，因此对于一些需要基于会话或连接状态进行判断的攻击，检测能力有限。</a:t>
            </a: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94924" y="5398718"/>
            <a:ext cx="1349076" cy="1274438"/>
          </a:xfrm>
          <a:prstGeom prst="rect">
            <a:avLst/>
          </a:prstGeom>
        </p:spPr>
      </p:pic>
    </p:spTree>
    <p:extLst>
      <p:ext uri="{BB962C8B-B14F-4D97-AF65-F5344CB8AC3E}">
        <p14:creationId xmlns:p14="http://schemas.microsoft.com/office/powerpoint/2010/main" val="163111532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B2B7BD80-D40F-426B-BC60-2678FDCB850E}"/>
              </a:ext>
            </a:extLst>
          </p:cNvPr>
          <p:cNvSpPr>
            <a:spLocks noGrp="1" noChangeArrowheads="1"/>
          </p:cNvSpPr>
          <p:nvPr>
            <p:ph type="title" idx="4294967295"/>
          </p:nvPr>
        </p:nvSpPr>
        <p:spPr>
          <a:xfrm>
            <a:off x="364491" y="172279"/>
            <a:ext cx="2417763" cy="487362"/>
          </a:xfrm>
        </p:spPr>
        <p:txBody>
          <a:bodyPr>
            <a:normAutofit fontScale="90000"/>
          </a:bodyPr>
          <a:lstStyle/>
          <a:p>
            <a:pPr>
              <a:defRPr/>
            </a:pPr>
            <a:r>
              <a:rPr lang="zh-CN" altLang="en-US" sz="2800" dirty="0">
                <a:solidFill>
                  <a:schemeClr val="bg1"/>
                </a:solidFill>
                <a:effectLst>
                  <a:outerShdw blurRad="38100" dist="38100" dir="2700000" algn="tl">
                    <a:srgbClr val="C0C0C0"/>
                  </a:outerShdw>
                </a:effectLst>
                <a:ea typeface="楷体_GB2312"/>
              </a:rPr>
              <a:t>防火墙类型剖析</a:t>
            </a:r>
            <a:endParaRPr lang="en-US" altLang="zh-CN" sz="2800" dirty="0">
              <a:solidFill>
                <a:schemeClr val="bg1"/>
              </a:solidFill>
              <a:effectLst>
                <a:outerShdw blurRad="38100" dist="38100" dir="2700000" algn="tl">
                  <a:srgbClr val="C0C0C0"/>
                </a:outerShdw>
              </a:effectLst>
              <a:ea typeface="楷体_GB2312"/>
            </a:endParaRPr>
          </a:p>
        </p:txBody>
      </p:sp>
      <p:sp>
        <p:nvSpPr>
          <p:cNvPr id="2" name="矩形 1"/>
          <p:cNvSpPr/>
          <p:nvPr/>
        </p:nvSpPr>
        <p:spPr>
          <a:xfrm>
            <a:off x="364491" y="659641"/>
            <a:ext cx="4374916" cy="581057"/>
          </a:xfrm>
          <a:prstGeom prst="rect">
            <a:avLst/>
          </a:prstGeom>
        </p:spPr>
        <p:txBody>
          <a:bodyPr wrap="none">
            <a:spAutoFit/>
          </a:bodyPr>
          <a:lstStyle/>
          <a:p>
            <a:pPr lvl="0">
              <a:lnSpc>
                <a:spcPct val="150000"/>
              </a:lnSpc>
            </a:pPr>
            <a:r>
              <a:rPr kumimoji="1" lang="en-US" altLang="zh-CN"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4.5.2.3 </a:t>
            </a:r>
            <a:r>
              <a:rPr kumimoji="1" lang="zh-CN" altLang="en-US"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rPr>
              <a:t>应用代理防火墙的优点</a:t>
            </a:r>
            <a:endParaRPr kumimoji="1" lang="zh-CN" altLang="en-US" sz="2400" b="1"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sym typeface="+mn-lt"/>
            </a:endParaRPr>
          </a:p>
        </p:txBody>
      </p:sp>
      <p:sp>
        <p:nvSpPr>
          <p:cNvPr id="6" name="文本框 5"/>
          <p:cNvSpPr txBox="1"/>
          <p:nvPr/>
        </p:nvSpPr>
        <p:spPr>
          <a:xfrm>
            <a:off x="364491" y="2155641"/>
            <a:ext cx="8422963" cy="3368871"/>
          </a:xfrm>
          <a:prstGeom prst="rect">
            <a:avLst/>
          </a:prstGeom>
          <a:noFill/>
          <a:extLst>
            <a:ext uri="{909E8E84-426E-40DD-AFC4-6F175D3DCCD1}">
              <a14:hiddenFill xmlns:a14="http://schemas.microsoft.com/office/drawing/2010/main">
                <a:solidFill>
                  <a:srgbClr val="E84C53"/>
                </a:solidFill>
              </a14:hiddenFill>
            </a:ext>
          </a:extLst>
        </p:spPr>
        <p:txBody>
          <a:bodyPr wrap="square" rtlCol="0">
            <a:spAutoFit/>
          </a:bodyPr>
          <a:lstStyle/>
          <a:p>
            <a:pPr>
              <a:lnSpc>
                <a:spcPct val="150000"/>
              </a:lnSpc>
            </a:pPr>
            <a:r>
              <a:rPr lang="zh-CN" altLang="en-US" sz="1800">
                <a:solidFill>
                  <a:schemeClr val="tx1">
                    <a:lumMod val="95000"/>
                    <a:lumOff val="5000"/>
                  </a:schemeClr>
                </a:solidFill>
                <a:cs typeface="+mn-ea"/>
                <a:sym typeface="+mn-lt"/>
              </a:rPr>
              <a:t>深度检测能力：应用代理防火墙工作在应用层，能够对各种应用层协议进行深度解析和检测。它可以检查数据包中的应用层数据，识别并阻止隐藏在应用程序数据中的恶意代码、病毒、非法操作等，有效防范针对特定应用的攻击。</a:t>
            </a:r>
          </a:p>
          <a:p>
            <a:pPr>
              <a:lnSpc>
                <a:spcPct val="150000"/>
              </a:lnSpc>
            </a:pPr>
            <a:r>
              <a:rPr lang="zh-CN" altLang="en-US" sz="1800">
                <a:solidFill>
                  <a:schemeClr val="tx1">
                    <a:lumMod val="95000"/>
                    <a:lumOff val="5000"/>
                  </a:schemeClr>
                </a:solidFill>
                <a:cs typeface="+mn-ea"/>
                <a:sym typeface="+mn-lt"/>
              </a:rPr>
              <a:t>增强的访问控制：可以根据用户、应用程序、文件类型等更细致的信息来制定访问控制策略。</a:t>
            </a:r>
          </a:p>
          <a:p>
            <a:pPr>
              <a:lnSpc>
                <a:spcPct val="150000"/>
              </a:lnSpc>
            </a:pPr>
            <a:r>
              <a:rPr lang="zh-CN" altLang="en-US" sz="1800">
                <a:solidFill>
                  <a:schemeClr val="tx1">
                    <a:lumMod val="95000"/>
                    <a:lumOff val="5000"/>
                  </a:schemeClr>
                </a:solidFill>
                <a:cs typeface="+mn-ea"/>
                <a:sym typeface="+mn-lt"/>
              </a:rPr>
              <a:t>隐藏内部网络结构：代理服务器充当了内部网络与外部网络之间的中介，外部网络只能看到代理服务器的地址，而无法直接访问内部网络的真实地址，从而隐藏了内部网络的拓扑结构和主机信息，降低了内部网络遭受直接攻击的风险。</a:t>
            </a:r>
            <a:endParaRPr lang="zh-CN" altLang="en-US" sz="1800" dirty="0">
              <a:solidFill>
                <a:schemeClr val="tx1">
                  <a:lumMod val="95000"/>
                  <a:lumOff val="5000"/>
                </a:schemeClr>
              </a:solidFill>
              <a:cs typeface="+mn-ea"/>
              <a:sym typeface="+mn-lt"/>
            </a:endParaRPr>
          </a:p>
        </p:txBody>
      </p:sp>
      <p:sp>
        <p:nvSpPr>
          <p:cNvPr id="7" name="矩形 6"/>
          <p:cNvSpPr/>
          <p:nvPr/>
        </p:nvSpPr>
        <p:spPr>
          <a:xfrm flipV="1">
            <a:off x="-1" y="1861093"/>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7"/>
          <p:cNvSpPr/>
          <p:nvPr/>
        </p:nvSpPr>
        <p:spPr>
          <a:xfrm flipV="1">
            <a:off x="4957149" y="6370489"/>
            <a:ext cx="3891280" cy="76200"/>
          </a:xfrm>
          <a:prstGeom prst="rect">
            <a:avLst/>
          </a:prstGeom>
          <a:solidFill>
            <a:srgbClr val="438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9" name="图片 8" descr="5d132267d1c7a"/>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0" y="1022258"/>
            <a:ext cx="1101091" cy="1101090"/>
          </a:xfrm>
          <a:prstGeom prst="rect">
            <a:avLst/>
          </a:prstGeom>
        </p:spPr>
      </p:pic>
      <p:pic>
        <p:nvPicPr>
          <p:cNvPr id="10" name="图片 9" descr="5d132267d1c7a"/>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7794924" y="5398718"/>
            <a:ext cx="1349076" cy="1274438"/>
          </a:xfrm>
          <a:prstGeom prst="rect">
            <a:avLst/>
          </a:prstGeom>
        </p:spPr>
      </p:pic>
    </p:spTree>
    <p:extLst>
      <p:ext uri="{BB962C8B-B14F-4D97-AF65-F5344CB8AC3E}">
        <p14:creationId xmlns:p14="http://schemas.microsoft.com/office/powerpoint/2010/main" val="278705625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par>
                                <p:cTn id="13" presetID="22" presetClass="entr" presetSubtype="2"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1000"/>
                            </p:stCondLst>
                            <p:childTnLst>
                              <p:par>
                                <p:cTn id="17" presetID="22" presetClass="entr" presetSubtype="4"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par>
                          <p:cTn id="20" fill="hold">
                            <p:stCondLst>
                              <p:cond delay="1500"/>
                            </p:stCondLst>
                            <p:childTnLst>
                              <p:par>
                                <p:cTn id="21" presetID="22" presetClass="entr" presetSubtype="4"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animBg="1"/>
      <p:bldP spid="8" grpId="0" animBg="1"/>
    </p:bldLst>
  </p:timing>
</p:sld>
</file>

<file path=ppt/theme/theme1.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9407</TotalTime>
  <Words>1876</Words>
  <Application>Microsoft Office PowerPoint</Application>
  <PresentationFormat>全屏显示(4:3)</PresentationFormat>
  <Paragraphs>113</Paragraphs>
  <Slides>22</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22</vt:i4>
      </vt:variant>
    </vt:vector>
  </HeadingPairs>
  <TitlesOfParts>
    <vt:vector size="33" baseType="lpstr">
      <vt:lpstr>等线</vt:lpstr>
      <vt:lpstr>仿宋</vt:lpstr>
      <vt:lpstr>华文隶书</vt:lpstr>
      <vt:lpstr>楷体_GB2312</vt:lpstr>
      <vt:lpstr>宋体</vt:lpstr>
      <vt:lpstr>微软雅黑</vt:lpstr>
      <vt:lpstr>Arial</vt:lpstr>
      <vt:lpstr>Calibri</vt:lpstr>
      <vt:lpstr>Century Gothic</vt:lpstr>
      <vt:lpstr>Tahoma</vt:lpstr>
      <vt:lpstr>Office 主题</vt:lpstr>
      <vt:lpstr>防火墙</vt:lpstr>
      <vt:lpstr>目录</vt:lpstr>
      <vt:lpstr>4.5.1 防火墙概述</vt:lpstr>
      <vt:lpstr>防火墙概述</vt:lpstr>
      <vt:lpstr>防火墙概述</vt:lpstr>
      <vt:lpstr>4.5.2 防火墙类型剖析</vt:lpstr>
      <vt:lpstr>防火墙类型剖析</vt:lpstr>
      <vt:lpstr>防火墙类型剖析</vt:lpstr>
      <vt:lpstr>防火墙类型剖析</vt:lpstr>
      <vt:lpstr>防火墙类型剖析</vt:lpstr>
      <vt:lpstr>防火墙类型剖析</vt:lpstr>
      <vt:lpstr>防火墙类型剖析</vt:lpstr>
      <vt:lpstr>4.5.3 防火墙工作原理​</vt:lpstr>
      <vt:lpstr>防火墙工作原理​</vt:lpstr>
      <vt:lpstr>防火墙工作原理​</vt:lpstr>
      <vt:lpstr>防火墙工作原理​</vt:lpstr>
      <vt:lpstr>4.5.4 防火墙应用场景​</vt:lpstr>
      <vt:lpstr>防火墙应用场景</vt:lpstr>
      <vt:lpstr>防火墙应用场景</vt:lpstr>
      <vt:lpstr>防火墙应用场景</vt:lpstr>
      <vt:lpstr>防火墙应用场景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HZW</dc:creator>
  <cp:lastModifiedBy>Administrator</cp:lastModifiedBy>
  <cp:revision>1175</cp:revision>
  <dcterms:created xsi:type="dcterms:W3CDTF">2014-07-13T02:54:52Z</dcterms:created>
  <dcterms:modified xsi:type="dcterms:W3CDTF">2025-04-27T05:39:43Z</dcterms:modified>
</cp:coreProperties>
</file>