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10" r:id="rId2"/>
    <p:sldId id="486" r:id="rId3"/>
    <p:sldId id="501" r:id="rId4"/>
    <p:sldId id="502" r:id="rId5"/>
    <p:sldId id="488" r:id="rId6"/>
    <p:sldId id="503" r:id="rId7"/>
    <p:sldId id="504" r:id="rId8"/>
    <p:sldId id="520" r:id="rId9"/>
    <p:sldId id="506" r:id="rId10"/>
    <p:sldId id="507" r:id="rId11"/>
    <p:sldId id="521" r:id="rId12"/>
    <p:sldId id="522" r:id="rId13"/>
    <p:sldId id="510" r:id="rId14"/>
    <p:sldId id="511" r:id="rId15"/>
    <p:sldId id="523" r:id="rId16"/>
    <p:sldId id="524" r:id="rId17"/>
    <p:sldId id="514" r:id="rId18"/>
    <p:sldId id="515" r:id="rId19"/>
    <p:sldId id="525" r:id="rId20"/>
    <p:sldId id="526" r:id="rId21"/>
    <p:sldId id="527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0" y="84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25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10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13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8682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653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3460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16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8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501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815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19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34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36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4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60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365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25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01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91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697634" y="2446729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木马攻击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663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木马传播方式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4.6.3.1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电子邮件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攻击者精心构造邮件，不仅在主题和内容上极具诱惑性，还会利用一些社会工程学技巧。比如，以“银行账户紧急通知”为主题，内容中声称用户账户出现异常，需点击附件中的“安全文档”进行确认。当用户毫无防备地点击打开附件，木马程序便开始悄悄运行。在某些案例中，黑客还会伪装成公司高层发送邮件，要求员工点击附件下载所谓的“重要工作资料”，一旦员工执行操作，木马就成功植入其办公电脑，可能导致公司内部敏感信息泄露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663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木马传播方式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4.6.3.2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恶意网站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挂马网站：黑客利用网站程序漏洞入侵正常网站，将恶意脚本代码嵌入到网页中。当用户访问这些被挂马的网站时，浏览器在加载页面过程中，恶意脚本会自动执行。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钓鱼网站：这类网站在页面设计上与正规网站几乎一模一样，甚至连网址都极为相似，以此欺骗用户。用户在钓鱼网站上输入账号密码、身份证号等敏感信息时，这些数据会被黑客实时获取。常见的钓鱼网站模仿对象有各大银行官网、电商平台登录页面等，利用用户对这些平台的信任实施诈骗和木马传播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663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木马传播方式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4.6.3.3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移动存储设备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21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感染木马的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盘、移动硬盘等在接入计算机时，操作系统会自动读取设备中的文件信息。此时，木马程序会利用操作系统的自动运行机制，在用户未察觉的情况下启动并传播。若有一台电脑感染了木马，后续使用该电脑的用户在插入自己的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盘时，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盘很容易被感染，当用户将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盘带回家中或带到其他工作环境使用时，又会将木马传播到新的计算机系统中，形成链式传播。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436670" y="2459255"/>
            <a:ext cx="5506914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4.6.4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木马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攻击危害及案例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木马攻击危害及案例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4.6.4.1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危害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3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信息窃取：木马攻击最常见的危害之一就是窃取用户各类敏感信息。在当今数字化时代，用户的账号密码、银行卡信息、身份证号码、商业机密等重要数据一旦落入黑客手中，将带来严重的后果。​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系统操控：一旦木马成功植入并控制目标系统，黑客便如同拥有了系统的“超级权限”。他们可以随心所欲地对系统进行操控。​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隐私侵犯：随着智能设备的普及，木马攻击对用户隐私的侵犯愈发严重。部分木马具备获取用户设备摄像头、麦克风权限的能力，黑客通过这些木马可以远程开启用户的摄像头和麦克风，实时监控用户的一举一动，侵犯用户的隐私生活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木马攻击危害及案例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4.6.4.2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案例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29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“熊猫烧香”木马：这是一款曾经在互联网上肆虐一时的知名木马。它采用了独特的感染方式，不仅能感染电脑中的可执行文件，还会对系统注册表、网页文件等进行恶意篡改。用户电脑一旦感染“熊猫烧香”木马，电脑中的大量文件图标会变成憨态可掬的“熊猫烧香”图案，文件无法正常打开，系统陷入混乱。该木马通过网络迅速传播，感染了大量个人电脑和企业服务器，造成了极其严重的破坏。据不完全统计，“熊猫烧香”木马给我国互联网用户带来的直接经济损失高达数亿元，涉及金融、教育、企业等多个领域，严重影响了正常的网络秩序和经济社会运行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6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木马攻击危害及案例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4.6.4.3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案例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3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某知名社交平台用户信息泄露事件：黑客利用木马攻击手段，入侵了某知名社交平台的服务器系统。通过植入特制的木马程序，获取了平台数据库的访问权限，成功窃取了数亿用户的个人信息，包括用户的姓名、年龄、性别、联系方式、登录密码以及用户发布的照片、动态等内容。这些用户信息被黑客在暗网上公开售卖，给广大用户带来了极大的困扰。许多用户遭遇了诈骗电话、垃圾邮件的骚扰，部分用户的账号还被盗用，在社交平台上发布不良信息，对用户的个人声誉造成了负面影响。此次事件也对该社交平台的声誉造成了沉重打击，用户信任度大幅下降，平台不得不投入大量人力、物力进行安全整改和用户安抚工作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23727" y="2446729"/>
            <a:ext cx="5820064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4.6.5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如何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防范木马攻击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5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如何防范木马攻击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4.6.5.1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安装安全软件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3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专业杀毒软件：选择知名且口碑良好的杀毒软件是防范木马的基础防线。这些软件拥有庞大的病毒库，能够精准识别各类已知木马程序。它们不仅可以实时监控计算机的文件读取、网络访问等操作，一旦检测到木马程序试图运行或传播，会立即进行拦截和清除。同时，杀毒软件会定期自动更新病毒库，以应对不断出现的新型木马威胁，确保始终具备强大的查杀能力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防火墙：防火墙可以根据用户设置的规则，对进出计算机的网络流量进行严格审查。通过阻挡未经授权的网络连接请求，有效防止外部木马程序通过网络端口入侵计算机。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如何防范木马攻击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4.6.5.2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谨慎操作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3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链接点击：对于来路不明的链接，尤其是那些看起来极具诱惑性的链接，务必保持高度警惕。在点击链接前，仔细检查链接的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URL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地址，查看是否存在拼写错误或与正规网站网址有细微差别。若不确定链接的安全性，可将鼠标悬停在链接上，查看弹出的提示信息，或者使用安全软件的链接检测功能进行分析。​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邮件附件：不随意打开来自陌生发件人的邮件附件，即使邮件主题看起来很重要。许多木马通过伪装成正常文档、图片、视频等附件形式传播，一旦用户打开附件，木马程序就会自动运行。对于可疑的邮件附件，应先与发件人核实确认后再决定是否打开。若无法核实，直接删除邮件，避免风险。​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1126726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目录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908" y="3966664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CONTENTS</a:t>
            </a:r>
            <a:endParaRPr kumimoji="1"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813" y="229731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9180" y="1684771"/>
            <a:ext cx="146706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什么是木马</a:t>
            </a:r>
            <a:endParaRPr kumimoji="1" lang="zh-CN" altLang="en-US" sz="2000" b="1" kern="0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74244" y="1570471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9180" y="2541975"/>
            <a:ext cx="172354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木马工作原理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74244" y="2422560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9180" y="3394557"/>
            <a:ext cx="172354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木马传播方式</a:t>
            </a:r>
            <a:endParaRPr kumimoji="1" lang="zh-CN" altLang="en-US" sz="2000" b="1" kern="0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74244" y="3274649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9180" y="4246646"/>
            <a:ext cx="249299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木马攻击危害及案例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74244" y="4126738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9180" y="5098242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如何防范木马攻击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74244" y="4978334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如何防范木马攻击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4.6.5.3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谨慎操作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33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软件下载：只从官方、正规的软件下载平台获取软件。这些平台对上架软件进行了严格的安全审核，能有效减少用户下载到恶意软件的概率。避免从不明来源的网站下载软件，尤其是那些声称提供破解版、免费版收费软件的网站，这些软件很可能被植入了木马程序，用户在安装软件的同时也将木马引入了自己的设备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移动存储使用：在将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盘、移动硬盘等移动存储设备接入计算机之前，先使用杀毒软件对其进行全面扫描，确保设备未被感染木马。在公共场合，如网吧、图书馆等，尽量避免使用来历不明的移动存储设备，以防设备携带的木马传播到自己的计算机中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3080786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如何防范木马攻击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4.6.5.5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及时更新系统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644" y="2230972"/>
            <a:ext cx="8422963" cy="253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操作系统更新：操作系统开发商会定期发布系统更新补丁，这些补丁通常包含了对已知安全漏洞的修复。及时安装操作系统更新，能够关闭可能被木马利用的系统漏洞，降低计算机被攻击的风险。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应用软件更新：各类应用软件也需要及时更新到最新版本。软件开发者会在更新中修复软件在使用过程中发现的安全漏洞，提升软件的安全性。应定期检查更新并及时安装，防止木马利用软件漏洞进行攻击。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4.6.1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什么是木马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5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195344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什么是木马</a:t>
            </a: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83603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4.6.1.1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木马的定义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511" y="1567542"/>
            <a:ext cx="8286571" cy="17894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一种恶意软件，伪装成正常程序诱使用户安装执行，获取用户系统控制权限，实现窃取信息、远程控制等恶意目的。形象比喻：如同古希腊特洛伊战争中藏在木马中的士兵，在用户不知情时潜入系统发动攻击。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115" y="2581481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1953444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什么是木马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975643"/>
              </p:ext>
            </p:extLst>
          </p:nvPr>
        </p:nvGraphicFramePr>
        <p:xfrm>
          <a:off x="677951" y="1728061"/>
          <a:ext cx="6950400" cy="228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800">
                  <a:extLst>
                    <a:ext uri="{9D8B030D-6E8A-4147-A177-3AD203B41FA5}">
                      <a16:colId xmlns:a16="http://schemas.microsoft.com/office/drawing/2014/main" val="3201916496"/>
                    </a:ext>
                  </a:extLst>
                </a:gridCol>
                <a:gridCol w="2316800">
                  <a:extLst>
                    <a:ext uri="{9D8B030D-6E8A-4147-A177-3AD203B41FA5}">
                      <a16:colId xmlns:a16="http://schemas.microsoft.com/office/drawing/2014/main" val="27196949"/>
                    </a:ext>
                  </a:extLst>
                </a:gridCol>
                <a:gridCol w="2316800">
                  <a:extLst>
                    <a:ext uri="{9D8B030D-6E8A-4147-A177-3AD203B41FA5}">
                      <a16:colId xmlns:a16="http://schemas.microsoft.com/office/drawing/2014/main" val="3871827777"/>
                    </a:ext>
                  </a:extLst>
                </a:gridCol>
              </a:tblGrid>
              <a:tr h="36692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特征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病毒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木马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87242"/>
                  </a:ext>
                </a:extLst>
              </a:tr>
              <a:tr h="633317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自我复制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能自我复制感染其他文件或系统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一般不自我复制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954"/>
                  </a:ext>
                </a:extLst>
              </a:tr>
              <a:tr h="90473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感染方式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主动寻找可感染目标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依赖用户主动执行（如点击链接、运行文件）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55786"/>
                  </a:ext>
                </a:extLst>
              </a:tr>
              <a:tr h="366922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目的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破坏系统、数据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窃取信息、远程控制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8325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9644" y="659641"/>
            <a:ext cx="375936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木马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与病毒的区别</a:t>
            </a:r>
          </a:p>
        </p:txBody>
      </p:sp>
      <p:pic>
        <p:nvPicPr>
          <p:cNvPr id="5" name="图片 4" descr="1800128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284" y="3976210"/>
            <a:ext cx="4073716" cy="28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4.6.2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木马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工作原理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644" y="172279"/>
            <a:ext cx="2166938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木马工作原理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47" y="2423802"/>
            <a:ext cx="8567737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客户端：攻击者控制端，用于向植入木马的目标主机发送指令。​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服务端：植入目标系统的部分，接收客户端指令并在目标系统执行相应操作。</a:t>
            </a: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4.6.2.1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组成部分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339747" y="2097880"/>
            <a:ext cx="6043410" cy="259821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644" y="1051665"/>
            <a:ext cx="1372138" cy="13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96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644" y="172279"/>
            <a:ext cx="2166938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木马工作原理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2A6B8E-E2F0-4491-87A5-847E56E5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48" y="2423802"/>
            <a:ext cx="821553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植入：通过多种手段将木马服务端植入目标系统。​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启动：目标系统启动时，木马服务端自动加载运行。​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连接：木马服务端尝试连接客户端，建立通信通道。​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000" dirty="0">
                <a:latin typeface="+mn-ea"/>
              </a:rPr>
              <a:t>控制：攻击者通过客户端向服务端发送指令，实施窃取信息、控制操作等恶意行为。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644" y="659641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4.6.2.2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 flipH="1">
            <a:off x="339747" y="2097880"/>
            <a:ext cx="6043410" cy="259821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644" y="1051665"/>
            <a:ext cx="1372138" cy="13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4.6.3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木马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传播方式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1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9344</TotalTime>
  <Words>1728</Words>
  <Application>Microsoft Office PowerPoint</Application>
  <PresentationFormat>全屏显示(4:3)</PresentationFormat>
  <Paragraphs>111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仿宋</vt:lpstr>
      <vt:lpstr>华文隶书</vt:lpstr>
      <vt:lpstr>楷体_GB2312</vt:lpstr>
      <vt:lpstr>宋体</vt:lpstr>
      <vt:lpstr>微软雅黑</vt:lpstr>
      <vt:lpstr>Arial</vt:lpstr>
      <vt:lpstr>Calibri</vt:lpstr>
      <vt:lpstr>Century Gothic</vt:lpstr>
      <vt:lpstr>Tahoma</vt:lpstr>
      <vt:lpstr>Wingdings</vt:lpstr>
      <vt:lpstr>Office 主题</vt:lpstr>
      <vt:lpstr>木马攻击</vt:lpstr>
      <vt:lpstr>目录</vt:lpstr>
      <vt:lpstr>4.6.1 什么是木马</vt:lpstr>
      <vt:lpstr>什么是木马</vt:lpstr>
      <vt:lpstr>什么是木马</vt:lpstr>
      <vt:lpstr>4.6.2 木马工作原理</vt:lpstr>
      <vt:lpstr>木马工作原理</vt:lpstr>
      <vt:lpstr>木马工作原理</vt:lpstr>
      <vt:lpstr>4.6.3 木马传播方式</vt:lpstr>
      <vt:lpstr>木马传播方式</vt:lpstr>
      <vt:lpstr>木马传播方式</vt:lpstr>
      <vt:lpstr>木马传播方式</vt:lpstr>
      <vt:lpstr>4.6.4 木马攻击危害及案例</vt:lpstr>
      <vt:lpstr>木马攻击危害及案例</vt:lpstr>
      <vt:lpstr>木马攻击危害及案例</vt:lpstr>
      <vt:lpstr>木马攻击危害及案例</vt:lpstr>
      <vt:lpstr>4.6.5 如何防范木马攻击</vt:lpstr>
      <vt:lpstr>如何防范木马攻击</vt:lpstr>
      <vt:lpstr>如何防范木马攻击</vt:lpstr>
      <vt:lpstr>如何防范木马攻击</vt:lpstr>
      <vt:lpstr>如何防范木马攻击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1170</cp:revision>
  <dcterms:created xsi:type="dcterms:W3CDTF">2014-07-13T02:54:52Z</dcterms:created>
  <dcterms:modified xsi:type="dcterms:W3CDTF">2025-04-27T05:48:53Z</dcterms:modified>
</cp:coreProperties>
</file>