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410" r:id="rId2"/>
    <p:sldId id="486" r:id="rId3"/>
    <p:sldId id="487" r:id="rId4"/>
    <p:sldId id="488" r:id="rId5"/>
    <p:sldId id="489" r:id="rId6"/>
    <p:sldId id="493" r:id="rId7"/>
    <p:sldId id="492" r:id="rId8"/>
    <p:sldId id="494" r:id="rId9"/>
    <p:sldId id="490" r:id="rId10"/>
    <p:sldId id="491" r:id="rId11"/>
    <p:sldId id="497" r:id="rId12"/>
    <p:sldId id="495" r:id="rId13"/>
    <p:sldId id="496" r:id="rId14"/>
    <p:sldId id="498" r:id="rId15"/>
    <p:sldId id="499" r:id="rId16"/>
    <p:sldId id="501" r:id="rId17"/>
    <p:sldId id="505" r:id="rId18"/>
    <p:sldId id="502" r:id="rId19"/>
    <p:sldId id="500" r:id="rId20"/>
    <p:sldId id="503" r:id="rId21"/>
    <p:sldId id="504" r:id="rId22"/>
    <p:sldId id="262" r:id="rId23"/>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showGuides="1">
      <p:cViewPr varScale="1">
        <p:scale>
          <a:sx n="77" d="100"/>
          <a:sy n="77" d="100"/>
        </p:scale>
        <p:origin x="1260" y="84"/>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10</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99166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11</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078023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12</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2450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13</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864885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14</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986895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15</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86231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16</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670044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17</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377119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18</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70288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19</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7763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20</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77703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21</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886504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3</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8451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4</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79345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5</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874488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6</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124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7</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30313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8</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021868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9</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81338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audio" Target="../media/audio1.bin"/><Relationship Id="rId11" Type="http://schemas.openxmlformats.org/officeDocument/2006/relationships/audio" Target="../media/audio1.bin"/><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smtClean="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endPar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7" cstate="print">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9"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mc:AlternateContent xmlns:mc="http://schemas.openxmlformats.org/markup-compatibility/2006" xmlns:p14="http://schemas.microsoft.com/office/powerpoint/2010/main">
    <mc:Choice Requires="p14">
      <p:transition>
        <p14:flip dir="r"/>
        <p:sndAc>
          <p:stSnd>
            <p:snd r:embed="rId6"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998259" y="2421677"/>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Windows </a:t>
            </a:r>
            <a:r>
              <a:rPr lang="en-US" altLang="zh-CN"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2003</a:t>
            </a:r>
            <a:r>
              <a:rPr lang="zh-CN" altLang="en-US"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服务器</a:t>
            </a:r>
            <a:r>
              <a:rPr lang="zh-CN" altLang="en-US"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安装与设置</a:t>
            </a:r>
            <a:endParaRPr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4" y="172278"/>
            <a:ext cx="2592270" cy="487363"/>
          </a:xfrm>
        </p:spPr>
        <p:txBody>
          <a:bodyPr>
            <a:normAutofit/>
          </a:bodyPr>
          <a:lstStyle/>
          <a:p>
            <a:pPr>
              <a:defRPr/>
            </a:pPr>
            <a:r>
              <a:rPr lang="en-US" altLang="zh-CN" sz="2800" dirty="0">
                <a:solidFill>
                  <a:schemeClr val="bg1"/>
                </a:solidFill>
                <a:effectLst>
                  <a:outerShdw blurRad="38100" dist="38100" dir="2700000" algn="tl">
                    <a:srgbClr val="C0C0C0"/>
                  </a:outerShdw>
                </a:effectLst>
                <a:ea typeface="楷体_GB2312"/>
              </a:rPr>
              <a:t>WEB </a:t>
            </a:r>
            <a:r>
              <a:rPr lang="zh-CN" altLang="en-US" sz="2800" dirty="0">
                <a:solidFill>
                  <a:schemeClr val="bg1"/>
                </a:solidFill>
                <a:effectLst>
                  <a:outerShdw blurRad="38100" dist="38100" dir="2700000" algn="tl">
                    <a:srgbClr val="C0C0C0"/>
                  </a:outerShdw>
                </a:effectLst>
                <a:ea typeface="楷体_GB2312"/>
              </a:rPr>
              <a:t>服务配置</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4364355" y="4212726"/>
            <a:ext cx="441638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、创建</a:t>
            </a:r>
            <a:r>
              <a:rPr lang="zh-CN" altLang="en-US" sz="2000" dirty="0">
                <a:latin typeface="微软雅黑" panose="020B0503020204020204" pitchFamily="34" charset="-122"/>
                <a:ea typeface="微软雅黑" panose="020B0503020204020204" pitchFamily="34" charset="-122"/>
              </a:rPr>
              <a:t>完成后，选中自己创建的网站，单击右键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文档，在这里可以选择自己网站的默认打开页面，可以自己添加，记得上移至</a:t>
            </a:r>
            <a:r>
              <a:rPr lang="zh-CN" altLang="en-US" sz="2000" dirty="0" smtClean="0">
                <a:latin typeface="微软雅黑" panose="020B0503020204020204" pitchFamily="34" charset="-122"/>
                <a:ea typeface="微软雅黑" panose="020B0503020204020204" pitchFamily="34" charset="-122"/>
              </a:rPr>
              <a:t>顶端。</a:t>
            </a:r>
            <a:endParaRPr lang="en-US" altLang="zh-CN" sz="2000" dirty="0">
              <a:latin typeface="微软雅黑" panose="020B0503020204020204" pitchFamily="34" charset="-122"/>
              <a:ea typeface="微软雅黑" panose="020B0503020204020204" pitchFamily="34" charset="-122"/>
            </a:endParaRPr>
          </a:p>
        </p:txBody>
      </p:sp>
      <p:sp>
        <p:nvSpPr>
          <p:cNvPr id="2" name="矩形 1"/>
          <p:cNvSpPr/>
          <p:nvPr/>
        </p:nvSpPr>
        <p:spPr>
          <a:xfrm>
            <a:off x="456233" y="787445"/>
            <a:ext cx="2353529"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6.2.1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配置</a:t>
            </a: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WEB</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456234" y="1438469"/>
            <a:ext cx="4278604" cy="1631216"/>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、打开</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服务器，</a:t>
            </a:r>
            <a:r>
              <a:rPr lang="en-US" altLang="zh-CN" sz="2000" dirty="0">
                <a:latin typeface="微软雅黑" panose="020B0503020204020204" pitchFamily="34" charset="-122"/>
                <a:ea typeface="微软雅黑" panose="020B0503020204020204" pitchFamily="34" charset="-122"/>
              </a:rPr>
              <a:t>Internet</a:t>
            </a:r>
            <a:r>
              <a:rPr lang="zh-CN" altLang="en-US" sz="2000" dirty="0">
                <a:latin typeface="微软雅黑" panose="020B0503020204020204" pitchFamily="34" charset="-122"/>
                <a:ea typeface="微软雅黑" panose="020B0503020204020204" pitchFamily="34" charset="-122"/>
              </a:rPr>
              <a:t>信息服务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服务器名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网站</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单击右键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新建</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网站。</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、下一步</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描述</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下一步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选择网站的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下一步。</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675" y="1049055"/>
            <a:ext cx="3883069" cy="303586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233" y="3069685"/>
            <a:ext cx="3756313" cy="3397219"/>
          </a:xfrm>
          <a:prstGeom prst="rect">
            <a:avLst/>
          </a:prstGeom>
        </p:spPr>
      </p:pic>
    </p:spTree>
    <p:extLst>
      <p:ext uri="{BB962C8B-B14F-4D97-AF65-F5344CB8AC3E}">
        <p14:creationId xmlns:p14="http://schemas.microsoft.com/office/powerpoint/2010/main" val="213281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4" y="172278"/>
            <a:ext cx="2592270" cy="487363"/>
          </a:xfrm>
        </p:spPr>
        <p:txBody>
          <a:bodyPr>
            <a:normAutofit/>
          </a:bodyPr>
          <a:lstStyle/>
          <a:p>
            <a:pPr>
              <a:defRPr/>
            </a:pPr>
            <a:r>
              <a:rPr lang="en-US" altLang="zh-CN" sz="2800" dirty="0">
                <a:solidFill>
                  <a:schemeClr val="bg1"/>
                </a:solidFill>
                <a:effectLst>
                  <a:outerShdw blurRad="38100" dist="38100" dir="2700000" algn="tl">
                    <a:srgbClr val="C0C0C0"/>
                  </a:outerShdw>
                </a:effectLst>
                <a:ea typeface="楷体_GB2312"/>
              </a:rPr>
              <a:t>WEB </a:t>
            </a:r>
            <a:r>
              <a:rPr lang="zh-CN" altLang="en-US" sz="2800" dirty="0">
                <a:solidFill>
                  <a:schemeClr val="bg1"/>
                </a:solidFill>
                <a:effectLst>
                  <a:outerShdw blurRad="38100" dist="38100" dir="2700000" algn="tl">
                    <a:srgbClr val="C0C0C0"/>
                  </a:outerShdw>
                </a:effectLst>
                <a:ea typeface="楷体_GB2312"/>
              </a:rPr>
              <a:t>服务配置</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2969083"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6.2.2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测试</a:t>
            </a: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WEB</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服务</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456233" y="1438469"/>
            <a:ext cx="7936204"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在对应的项目文件夹添加好项目后我们就可以通过客户机进行访问了，</a:t>
            </a:r>
            <a:r>
              <a:rPr lang="zh-CN" altLang="en-US" sz="2000" dirty="0" smtClean="0">
                <a:latin typeface="微软雅黑" panose="020B0503020204020204" pitchFamily="34" charset="-122"/>
                <a:ea typeface="微软雅黑" panose="020B0503020204020204" pitchFamily="34" charset="-122"/>
              </a:rPr>
              <a:t>打开浏览器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输入</a:t>
            </a:r>
            <a:r>
              <a:rPr lang="en-US" altLang="zh-CN" sz="2000" dirty="0">
                <a:latin typeface="微软雅黑" panose="020B0503020204020204" pitchFamily="34" charset="-122"/>
                <a:ea typeface="微软雅黑" panose="020B0503020204020204" pitchFamily="34" charset="-122"/>
              </a:rPr>
              <a:t>http</a:t>
            </a:r>
            <a:r>
              <a:rPr lang="en-US" altLang="zh-CN" sz="2000" dirty="0" smtClean="0">
                <a:latin typeface="微软雅黑" panose="020B0503020204020204" pitchFamily="34" charset="-122"/>
                <a:ea typeface="微软雅黑" panose="020B0503020204020204" pitchFamily="34" charset="-122"/>
              </a:rPr>
              <a:t>://192.168.31.2(</a:t>
            </a:r>
            <a:r>
              <a:rPr lang="zh-CN" altLang="en-US" sz="2000" dirty="0">
                <a:latin typeface="微软雅黑" panose="020B0503020204020204" pitchFamily="34" charset="-122"/>
                <a:ea typeface="微软雅黑" panose="020B0503020204020204" pitchFamily="34" charset="-122"/>
              </a:rPr>
              <a:t>自己搭建的网站</a:t>
            </a:r>
            <a:r>
              <a:rPr lang="en-US" altLang="zh-CN" sz="2000" dirty="0">
                <a:latin typeface="微软雅黑" panose="020B0503020204020204" pitchFamily="34" charset="-122"/>
                <a:ea typeface="微软雅黑" panose="020B0503020204020204" pitchFamily="34" charset="-122"/>
              </a:rPr>
              <a:t>IP</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33" y="2274158"/>
            <a:ext cx="4635848" cy="2097425"/>
          </a:xfrm>
          <a:prstGeom prst="rect">
            <a:avLst/>
          </a:prstGeom>
        </p:spPr>
      </p:pic>
      <p:pic>
        <p:nvPicPr>
          <p:cNvPr id="7" name="图片 6" descr="图形用户界面, 应用程序, Teams&#10;&#10;描述已自动生成">
            <a:extLst>
              <a:ext uri="{FF2B5EF4-FFF2-40B4-BE49-F238E27FC236}">
                <a16:creationId xmlns:a16="http://schemas.microsoft.com/office/drawing/2014/main" id="{909A2E3B-A42A-4A1D-8A93-23E50D5DCA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2642" y="3290380"/>
            <a:ext cx="4756827" cy="3567620"/>
          </a:xfrm>
          <a:prstGeom prst="rect">
            <a:avLst/>
          </a:prstGeom>
        </p:spPr>
      </p:pic>
    </p:spTree>
    <p:extLst>
      <p:ext uri="{BB962C8B-B14F-4D97-AF65-F5344CB8AC3E}">
        <p14:creationId xmlns:p14="http://schemas.microsoft.com/office/powerpoint/2010/main" val="346932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960680" y="2597042"/>
            <a:ext cx="5957851"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6.3 FTP</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服务配置</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538180"/>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4" y="172278"/>
            <a:ext cx="2592270" cy="487363"/>
          </a:xfrm>
        </p:spPr>
        <p:txBody>
          <a:bodyPr>
            <a:normAutofit/>
          </a:bodyPr>
          <a:lstStyle/>
          <a:p>
            <a:pPr>
              <a:defRPr/>
            </a:pPr>
            <a:r>
              <a:rPr lang="en-US" altLang="zh-CN" sz="2800">
                <a:solidFill>
                  <a:schemeClr val="bg1"/>
                </a:solidFill>
                <a:effectLst>
                  <a:outerShdw blurRad="38100" dist="38100" dir="2700000" algn="tl">
                    <a:srgbClr val="C0C0C0"/>
                  </a:outerShdw>
                </a:effectLst>
                <a:ea typeface="楷体_GB2312"/>
              </a:rPr>
              <a:t>FTP</a:t>
            </a:r>
            <a:r>
              <a:rPr lang="zh-CN" altLang="en-US" sz="2800">
                <a:solidFill>
                  <a:schemeClr val="bg1"/>
                </a:solidFill>
                <a:effectLst>
                  <a:outerShdw blurRad="38100" dist="38100" dir="2700000" algn="tl">
                    <a:srgbClr val="C0C0C0"/>
                  </a:outerShdw>
                </a:effectLst>
                <a:ea typeface="楷体_GB2312"/>
              </a:rPr>
              <a:t>服务配置</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2820709"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6.3.1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配置</a:t>
            </a: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FTP</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站点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263664" y="1438469"/>
            <a:ext cx="4278604" cy="3785652"/>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、打开 </a:t>
            </a:r>
            <a:r>
              <a:rPr lang="zh-CN" altLang="en-US" sz="2000" dirty="0">
                <a:latin typeface="微软雅黑" panose="020B0503020204020204" pitchFamily="34" charset="-122"/>
                <a:ea typeface="微软雅黑" panose="020B0503020204020204" pitchFamily="34" charset="-122"/>
              </a:rPr>
              <a:t>管理工具，</a:t>
            </a:r>
            <a:r>
              <a:rPr lang="zh-CN" altLang="en-US" sz="2000" dirty="0" smtClean="0">
                <a:latin typeface="微软雅黑" panose="020B0503020204020204" pitchFamily="34" charset="-122"/>
                <a:ea typeface="微软雅黑" panose="020B0503020204020204" pitchFamily="34" charset="-122"/>
              </a:rPr>
              <a:t>选择</a:t>
            </a:r>
            <a:r>
              <a:rPr lang="en-US" altLang="zh-CN" sz="2000" dirty="0" smtClean="0">
                <a:latin typeface="微软雅黑" panose="020B0503020204020204" pitchFamily="34" charset="-122"/>
                <a:ea typeface="微软雅黑" panose="020B0503020204020204" pitchFamily="34" charset="-122"/>
              </a:rPr>
              <a:t>Internet </a:t>
            </a:r>
            <a:r>
              <a:rPr lang="zh-CN" altLang="en-US" sz="2000" dirty="0">
                <a:latin typeface="微软雅黑" panose="020B0503020204020204" pitchFamily="34" charset="-122"/>
                <a:ea typeface="微软雅黑" panose="020B0503020204020204" pitchFamily="34" charset="-122"/>
              </a:rPr>
              <a:t>信息</a:t>
            </a:r>
            <a:r>
              <a:rPr lang="zh-CN" altLang="en-US" sz="2000" dirty="0" smtClean="0">
                <a:latin typeface="微软雅黑" panose="020B0503020204020204" pitchFamily="34" charset="-122"/>
                <a:ea typeface="微软雅黑" panose="020B0503020204020204" pitchFamily="34" charset="-122"/>
              </a:rPr>
              <a:t>服务</a:t>
            </a: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IIS</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管理器。</a:t>
            </a:r>
            <a:endParaRPr lang="zh-CN" altLang="en-US"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左侧导航中右键</a:t>
            </a:r>
            <a:r>
              <a:rPr lang="zh-CN" altLang="en-US" sz="2000" dirty="0" smtClean="0">
                <a:latin typeface="微软雅黑" panose="020B0503020204020204" pitchFamily="34" charset="-122"/>
                <a:ea typeface="微软雅黑" panose="020B0503020204020204" pitchFamily="34" charset="-122"/>
              </a:rPr>
              <a:t>点击</a:t>
            </a:r>
            <a:r>
              <a:rPr lang="en-US" altLang="zh-CN" sz="2000" dirty="0" smtClean="0">
                <a:latin typeface="微软雅黑" panose="020B0503020204020204" pitchFamily="34" charset="-122"/>
                <a:ea typeface="微软雅黑" panose="020B0503020204020204" pitchFamily="34" charset="-122"/>
              </a:rPr>
              <a:t>FTP</a:t>
            </a:r>
            <a:r>
              <a:rPr lang="zh-CN" altLang="en-US" sz="2000" dirty="0" smtClean="0">
                <a:latin typeface="微软雅黑" panose="020B0503020204020204" pitchFamily="34" charset="-122"/>
                <a:ea typeface="微软雅黑" panose="020B0503020204020204" pitchFamily="34" charset="-122"/>
              </a:rPr>
              <a:t>站点</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选择新建</a:t>
            </a:r>
            <a:r>
              <a:rPr lang="en-US" altLang="zh-CN" sz="2000" dirty="0" smtClean="0">
                <a:latin typeface="微软雅黑" panose="020B0503020204020204" pitchFamily="34" charset="-122"/>
                <a:ea typeface="微软雅黑" panose="020B0503020204020204" pitchFamily="34" charset="-122"/>
              </a:rPr>
              <a:t>-FTP</a:t>
            </a:r>
            <a:r>
              <a:rPr lang="zh-CN" altLang="en-US" sz="2000" dirty="0" smtClean="0">
                <a:latin typeface="微软雅黑" panose="020B0503020204020204" pitchFamily="34" charset="-122"/>
                <a:ea typeface="微软雅黑" panose="020B0503020204020204" pitchFamily="34" charset="-122"/>
              </a:rPr>
              <a:t>站点</a:t>
            </a:r>
            <a:r>
              <a:rPr lang="zh-CN" altLang="en-US" sz="2000" dirty="0">
                <a:latin typeface="微软雅黑" panose="020B0503020204020204" pitchFamily="34" charset="-122"/>
                <a:ea typeface="微软雅黑" panose="020B0503020204020204" pitchFamily="34" charset="-122"/>
              </a:rPr>
              <a:t>。</a:t>
            </a:r>
          </a:p>
          <a:p>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、按照</a:t>
            </a:r>
            <a:r>
              <a:rPr lang="zh-CN" altLang="en-US" sz="2000" dirty="0">
                <a:latin typeface="微软雅黑" panose="020B0503020204020204" pitchFamily="34" charset="-122"/>
                <a:ea typeface="微软雅黑" panose="020B0503020204020204" pitchFamily="34" charset="-122"/>
              </a:rPr>
              <a:t>向导输入站点描述信息，并设置服务器</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IP</a:t>
            </a:r>
            <a:r>
              <a:rPr lang="zh-CN" altLang="en-US" sz="2000" dirty="0" smtClean="0">
                <a:latin typeface="微软雅黑" panose="020B0503020204020204" pitchFamily="34" charset="-122"/>
                <a:ea typeface="微软雅黑" panose="020B0503020204020204" pitchFamily="34" charset="-122"/>
              </a:rPr>
              <a:t>地址</a:t>
            </a:r>
            <a:r>
              <a:rPr lang="zh-CN" altLang="en-US" sz="2000" dirty="0">
                <a:latin typeface="微软雅黑" panose="020B0503020204020204" pitchFamily="34" charset="-122"/>
                <a:ea typeface="微软雅黑" panose="020B0503020204020204" pitchFamily="34" charset="-122"/>
              </a:rPr>
              <a:t>（默认端口为 </a:t>
            </a:r>
            <a:r>
              <a:rPr lang="en-US" altLang="zh-CN" sz="2000" dirty="0" smtClean="0">
                <a:latin typeface="微软雅黑" panose="020B0503020204020204" pitchFamily="34" charset="-122"/>
                <a:ea typeface="微软雅黑" panose="020B0503020204020204" pitchFamily="34" charset="-122"/>
              </a:rPr>
              <a:t>21</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用户隔离选项中选择 不隔离用户。</a:t>
            </a:r>
          </a:p>
          <a:p>
            <a:r>
              <a:rPr lang="en-US" altLang="zh-CN"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、设置</a:t>
            </a:r>
            <a:r>
              <a:rPr lang="zh-CN" altLang="en-US" sz="2000" dirty="0">
                <a:latin typeface="微软雅黑" panose="020B0503020204020204" pitchFamily="34" charset="-122"/>
                <a:ea typeface="微软雅黑" panose="020B0503020204020204" pitchFamily="34" charset="-122"/>
              </a:rPr>
              <a:t>共享文件的路径，并根据需求设置访问权限（如读取或写入）。</a:t>
            </a:r>
          </a:p>
          <a:p>
            <a:r>
              <a:rPr lang="en-US" altLang="zh-CN" sz="2000" dirty="0" smtClean="0">
                <a:latin typeface="微软雅黑" panose="020B0503020204020204" pitchFamily="34" charset="-122"/>
                <a:ea typeface="微软雅黑" panose="020B0503020204020204" pitchFamily="34" charset="-122"/>
              </a:rPr>
              <a:t>6</a:t>
            </a:r>
            <a:r>
              <a:rPr lang="zh-CN" altLang="en-US" sz="2000" dirty="0" smtClean="0">
                <a:latin typeface="微软雅黑" panose="020B0503020204020204" pitchFamily="34" charset="-122"/>
                <a:ea typeface="微软雅黑" panose="020B0503020204020204" pitchFamily="34" charset="-122"/>
              </a:rPr>
              <a:t>、完成</a:t>
            </a:r>
            <a:r>
              <a:rPr lang="zh-CN" altLang="en-US" sz="2000" dirty="0">
                <a:latin typeface="微软雅黑" panose="020B0503020204020204" pitchFamily="34" charset="-122"/>
                <a:ea typeface="微软雅黑" panose="020B0503020204020204" pitchFamily="34" charset="-122"/>
              </a:rPr>
              <a:t>配置后，启动 </a:t>
            </a:r>
            <a:r>
              <a:rPr lang="en-US" altLang="zh-CN" sz="2000" dirty="0">
                <a:latin typeface="微软雅黑" panose="020B0503020204020204" pitchFamily="34" charset="-122"/>
                <a:ea typeface="微软雅黑" panose="020B0503020204020204" pitchFamily="34" charset="-122"/>
              </a:rPr>
              <a:t>FTP </a:t>
            </a:r>
            <a:r>
              <a:rPr lang="zh-CN" altLang="en-US" sz="2000" dirty="0">
                <a:latin typeface="微软雅黑" panose="020B0503020204020204" pitchFamily="34" charset="-122"/>
                <a:ea typeface="微软雅黑" panose="020B0503020204020204" pitchFamily="34" charset="-122"/>
              </a:rPr>
              <a:t>服务。</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2268" y="1438469"/>
            <a:ext cx="4353533" cy="4096322"/>
          </a:xfrm>
          <a:prstGeom prst="rect">
            <a:avLst/>
          </a:prstGeom>
        </p:spPr>
      </p:pic>
    </p:spTree>
    <p:extLst>
      <p:ext uri="{BB962C8B-B14F-4D97-AF65-F5344CB8AC3E}">
        <p14:creationId xmlns:p14="http://schemas.microsoft.com/office/powerpoint/2010/main" val="54356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4" y="172278"/>
            <a:ext cx="2592270" cy="487363"/>
          </a:xfrm>
        </p:spPr>
        <p:txBody>
          <a:bodyPr>
            <a:normAutofit/>
          </a:bodyPr>
          <a:lstStyle/>
          <a:p>
            <a:pPr>
              <a:defRPr/>
            </a:pPr>
            <a:r>
              <a:rPr lang="en-US" altLang="zh-CN" sz="2800">
                <a:solidFill>
                  <a:schemeClr val="bg1"/>
                </a:solidFill>
                <a:effectLst>
                  <a:outerShdw blurRad="38100" dist="38100" dir="2700000" algn="tl">
                    <a:srgbClr val="C0C0C0"/>
                  </a:outerShdw>
                </a:effectLst>
                <a:ea typeface="楷体_GB2312"/>
              </a:rPr>
              <a:t>FTP</a:t>
            </a:r>
            <a:r>
              <a:rPr lang="zh-CN" altLang="en-US" sz="2800">
                <a:solidFill>
                  <a:schemeClr val="bg1"/>
                </a:solidFill>
                <a:effectLst>
                  <a:outerShdw blurRad="38100" dist="38100" dir="2700000" algn="tl">
                    <a:srgbClr val="C0C0C0"/>
                  </a:outerShdw>
                </a:effectLst>
                <a:ea typeface="楷体_GB2312"/>
              </a:rPr>
              <a:t>服务配置</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2820709"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6.3.2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测试</a:t>
            </a: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FTP</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服务</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456232" y="1438469"/>
            <a:ext cx="7861049"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在客户端计算机上打开浏览器或文件资源管理器</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在地址栏输入 </a:t>
            </a:r>
            <a:r>
              <a:rPr lang="en-US" altLang="zh-CN" sz="2000" dirty="0">
                <a:latin typeface="微软雅黑" panose="020B0503020204020204" pitchFamily="34" charset="-122"/>
                <a:ea typeface="微软雅黑" panose="020B0503020204020204" pitchFamily="34" charset="-122"/>
              </a:rPr>
              <a:t>ftp://&lt;</a:t>
            </a:r>
            <a:r>
              <a:rPr lang="zh-CN" altLang="en-US" sz="2000" dirty="0">
                <a:latin typeface="微软雅黑" panose="020B0503020204020204" pitchFamily="34" charset="-122"/>
                <a:ea typeface="微软雅黑" panose="020B0503020204020204" pitchFamily="34" charset="-122"/>
              </a:rPr>
              <a:t>服务器</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，例如 </a:t>
            </a:r>
            <a:r>
              <a:rPr lang="en-US" altLang="zh-CN" sz="2000" dirty="0">
                <a:latin typeface="微软雅黑" panose="020B0503020204020204" pitchFamily="34" charset="-122"/>
                <a:ea typeface="微软雅黑" panose="020B0503020204020204" pitchFamily="34" charset="-122"/>
              </a:rPr>
              <a:t>ftp://</a:t>
            </a:r>
            <a:r>
              <a:rPr lang="en-US" altLang="zh-CN" sz="2000" dirty="0" smtClean="0">
                <a:latin typeface="微软雅黑" panose="020B0503020204020204" pitchFamily="34" charset="-122"/>
                <a:ea typeface="微软雅黑" panose="020B0503020204020204" pitchFamily="34" charset="-122"/>
              </a:rPr>
              <a:t>192.168.31.2</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如果配置正确，将能够访问共享目录。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32" y="2581936"/>
            <a:ext cx="7602011" cy="2448267"/>
          </a:xfrm>
          <a:prstGeom prst="rect">
            <a:avLst/>
          </a:prstGeom>
        </p:spPr>
      </p:pic>
    </p:spTree>
    <p:extLst>
      <p:ext uri="{BB962C8B-B14F-4D97-AF65-F5344CB8AC3E}">
        <p14:creationId xmlns:p14="http://schemas.microsoft.com/office/powerpoint/2010/main" val="327066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960680" y="2597042"/>
            <a:ext cx="5957851"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6.4 DNS</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服务配置</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429426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4" y="172278"/>
            <a:ext cx="2592270" cy="487363"/>
          </a:xfrm>
        </p:spPr>
        <p:txBody>
          <a:bodyPr>
            <a:normAutofit/>
          </a:bodyPr>
          <a:lstStyle/>
          <a:p>
            <a:pPr>
              <a:defRPr/>
            </a:pPr>
            <a:r>
              <a:rPr lang="en-US" altLang="zh-CN" sz="2800">
                <a:solidFill>
                  <a:schemeClr val="bg1"/>
                </a:solidFill>
                <a:effectLst>
                  <a:outerShdw blurRad="38100" dist="38100" dir="2700000" algn="tl">
                    <a:srgbClr val="C0C0C0"/>
                  </a:outerShdw>
                </a:effectLst>
                <a:ea typeface="楷体_GB2312"/>
              </a:rPr>
              <a:t>DNS</a:t>
            </a:r>
            <a:r>
              <a:rPr lang="zh-CN" altLang="en-US" sz="2800">
                <a:solidFill>
                  <a:schemeClr val="bg1"/>
                </a:solidFill>
                <a:effectLst>
                  <a:outerShdw blurRad="38100" dist="38100" dir="2700000" algn="tl">
                    <a:srgbClr val="C0C0C0"/>
                  </a:outerShdw>
                </a:effectLst>
                <a:ea typeface="楷体_GB2312"/>
              </a:rPr>
              <a:t>服务配置</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4172937"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6.4.1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配置</a:t>
            </a: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DNS</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正向查找区域</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456233" y="1438469"/>
            <a:ext cx="3907503" cy="2246769"/>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、开始→管理工具→</a:t>
            </a:r>
            <a:r>
              <a:rPr lang="en-US" altLang="zh-CN" sz="2000" dirty="0" smtClean="0">
                <a:latin typeface="微软雅黑" panose="020B0503020204020204" pitchFamily="34" charset="-122"/>
                <a:ea typeface="微软雅黑" panose="020B0503020204020204" pitchFamily="34" charset="-122"/>
              </a:rPr>
              <a:t>DNS</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、在创建的域名下新建主机。设置主机名称以及</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地址必须和服务器主机地址在同一网段，如我服务器主机地址时</a:t>
            </a:r>
            <a:r>
              <a:rPr lang="en-US" altLang="zh-CN" sz="2000" dirty="0" smtClean="0">
                <a:latin typeface="微软雅黑" panose="020B0503020204020204" pitchFamily="34" charset="-122"/>
                <a:ea typeface="微软雅黑" panose="020B0503020204020204" pitchFamily="34" charset="-122"/>
              </a:rPr>
              <a:t>192.168.31.3</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新建主机</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必须为</a:t>
            </a:r>
            <a:r>
              <a:rPr lang="en-US" altLang="zh-CN" sz="2000" dirty="0" smtClean="0">
                <a:latin typeface="微软雅黑" panose="020B0503020204020204" pitchFamily="34" charset="-122"/>
                <a:ea typeface="微软雅黑" panose="020B0503020204020204" pitchFamily="34" charset="-122"/>
              </a:rPr>
              <a:t>192.168.31.x</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143" y="1561186"/>
            <a:ext cx="3932555" cy="3862584"/>
          </a:xfrm>
          <a:prstGeom prst="rect">
            <a:avLst/>
          </a:prstGeom>
        </p:spPr>
      </p:pic>
      <p:pic>
        <p:nvPicPr>
          <p:cNvPr id="7" name="图片 6" descr="图形用户界面, 应用程序, Teams&#10;&#10;描述已自动生成">
            <a:extLst>
              <a:ext uri="{FF2B5EF4-FFF2-40B4-BE49-F238E27FC236}">
                <a16:creationId xmlns:a16="http://schemas.microsoft.com/office/drawing/2014/main" id="{909A2E3B-A42A-4A1D-8A93-23E50D5DCA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774" y="3874597"/>
            <a:ext cx="4130525" cy="3097894"/>
          </a:xfrm>
          <a:prstGeom prst="rect">
            <a:avLst/>
          </a:prstGeom>
        </p:spPr>
      </p:pic>
    </p:spTree>
    <p:extLst>
      <p:ext uri="{BB962C8B-B14F-4D97-AF65-F5344CB8AC3E}">
        <p14:creationId xmlns:p14="http://schemas.microsoft.com/office/powerpoint/2010/main" val="973968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4" y="172278"/>
            <a:ext cx="2592270" cy="487363"/>
          </a:xfrm>
        </p:spPr>
        <p:txBody>
          <a:bodyPr>
            <a:normAutofit/>
          </a:bodyPr>
          <a:lstStyle/>
          <a:p>
            <a:pPr>
              <a:defRPr/>
            </a:pPr>
            <a:r>
              <a:rPr lang="en-US" altLang="zh-CN" sz="2800">
                <a:solidFill>
                  <a:schemeClr val="bg1"/>
                </a:solidFill>
                <a:effectLst>
                  <a:outerShdw blurRad="38100" dist="38100" dir="2700000" algn="tl">
                    <a:srgbClr val="C0C0C0"/>
                  </a:outerShdw>
                </a:effectLst>
                <a:ea typeface="楷体_GB2312"/>
              </a:rPr>
              <a:t>DNS</a:t>
            </a:r>
            <a:r>
              <a:rPr lang="zh-CN" altLang="en-US" sz="2800">
                <a:solidFill>
                  <a:schemeClr val="bg1"/>
                </a:solidFill>
                <a:effectLst>
                  <a:outerShdw blurRad="38100" dist="38100" dir="2700000" algn="tl">
                    <a:srgbClr val="C0C0C0"/>
                  </a:outerShdw>
                </a:effectLst>
                <a:ea typeface="楷体_GB2312"/>
              </a:rPr>
              <a:t>服务配置</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4172937"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6.4.2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配置</a:t>
            </a: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DNS</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反向</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查找</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区域</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矩形 2"/>
          <p:cNvSpPr/>
          <p:nvPr/>
        </p:nvSpPr>
        <p:spPr>
          <a:xfrm>
            <a:off x="456233" y="1714042"/>
            <a:ext cx="3907503" cy="1631216"/>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、右键反向查找域，新建区域。</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、主要区域，下一步，网络</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，必须和服务器主机在同一网段，下一步，默认，下一步，不允许，下一步，</a:t>
            </a:r>
            <a:r>
              <a:rPr lang="zh-CN" altLang="en-US" sz="2000" dirty="0" smtClean="0">
                <a:latin typeface="微软雅黑" panose="020B0503020204020204" pitchFamily="34" charset="-122"/>
                <a:ea typeface="微软雅黑" panose="020B0503020204020204" pitchFamily="34" charset="-122"/>
              </a:rPr>
              <a:t>完成。</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143" y="1561186"/>
            <a:ext cx="3932555" cy="3862584"/>
          </a:xfrm>
          <a:prstGeom prst="rect">
            <a:avLst/>
          </a:prstGeom>
        </p:spPr>
      </p:pic>
      <p:pic>
        <p:nvPicPr>
          <p:cNvPr id="7" name="图片 6" descr="图形用户界面, 应用程序, Teams&#10;&#10;描述已自动生成">
            <a:extLst>
              <a:ext uri="{FF2B5EF4-FFF2-40B4-BE49-F238E27FC236}">
                <a16:creationId xmlns:a16="http://schemas.microsoft.com/office/drawing/2014/main" id="{909A2E3B-A42A-4A1D-8A93-23E50D5DCA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424" y="3810190"/>
            <a:ext cx="4351844" cy="3263883"/>
          </a:xfrm>
          <a:prstGeom prst="rect">
            <a:avLst/>
          </a:prstGeom>
        </p:spPr>
      </p:pic>
    </p:spTree>
    <p:extLst>
      <p:ext uri="{BB962C8B-B14F-4D97-AF65-F5344CB8AC3E}">
        <p14:creationId xmlns:p14="http://schemas.microsoft.com/office/powerpoint/2010/main" val="1351435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4" y="172278"/>
            <a:ext cx="2592270" cy="487363"/>
          </a:xfrm>
        </p:spPr>
        <p:txBody>
          <a:bodyPr>
            <a:normAutofit/>
          </a:bodyPr>
          <a:lstStyle/>
          <a:p>
            <a:pPr>
              <a:defRPr/>
            </a:pPr>
            <a:r>
              <a:rPr lang="en-US" altLang="zh-CN" sz="2800">
                <a:solidFill>
                  <a:schemeClr val="bg1"/>
                </a:solidFill>
                <a:effectLst>
                  <a:outerShdw blurRad="38100" dist="38100" dir="2700000" algn="tl">
                    <a:srgbClr val="C0C0C0"/>
                  </a:outerShdw>
                </a:effectLst>
                <a:ea typeface="楷体_GB2312"/>
              </a:rPr>
              <a:t>DNS</a:t>
            </a:r>
            <a:r>
              <a:rPr lang="zh-CN" altLang="en-US" sz="2800">
                <a:solidFill>
                  <a:schemeClr val="bg1"/>
                </a:solidFill>
                <a:effectLst>
                  <a:outerShdw blurRad="38100" dist="38100" dir="2700000" algn="tl">
                    <a:srgbClr val="C0C0C0"/>
                  </a:outerShdw>
                </a:effectLst>
                <a:ea typeface="楷体_GB2312"/>
              </a:rPr>
              <a:t>服务配置</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4172937"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6.4.3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配置</a:t>
            </a: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DNS</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反向查找区域</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456232" y="1786626"/>
            <a:ext cx="4535217" cy="1323439"/>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进入反向查找域，右键新建指针，</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填写新建的主机的</a:t>
            </a:r>
            <a:r>
              <a:rPr lang="en-US" altLang="zh-CN" sz="2000" dirty="0" smtClean="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，主机名浏览，点击服务器，一直选到主机，</a:t>
            </a:r>
            <a:r>
              <a:rPr lang="zh-CN" altLang="en-US" sz="2000" dirty="0" smtClean="0">
                <a:latin typeface="微软雅黑" panose="020B0503020204020204" pitchFamily="34" charset="-122"/>
                <a:ea typeface="微软雅黑" panose="020B0503020204020204" pitchFamily="34" charset="-122"/>
              </a:rPr>
              <a:t>确定，创建完成。</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491" y="1438469"/>
            <a:ext cx="3539571" cy="224418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647" y="3802334"/>
            <a:ext cx="7159593" cy="2391109"/>
          </a:xfrm>
          <a:prstGeom prst="rect">
            <a:avLst/>
          </a:prstGeom>
        </p:spPr>
      </p:pic>
    </p:spTree>
    <p:extLst>
      <p:ext uri="{BB962C8B-B14F-4D97-AF65-F5344CB8AC3E}">
        <p14:creationId xmlns:p14="http://schemas.microsoft.com/office/powerpoint/2010/main" val="179319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960680" y="2597042"/>
            <a:ext cx="5957851"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6.5 DHCP</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服务配置</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5749959"/>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1710911" cy="487363"/>
          </a:xfrm>
        </p:spPr>
        <p:txBody>
          <a:bodyPr>
            <a:normAutofit/>
          </a:bodyPr>
          <a:lstStyle/>
          <a:p>
            <a:pPr eaLnBrk="1" hangingPunct="1">
              <a:defRPr/>
            </a:pPr>
            <a:r>
              <a:rPr lang="zh-CN" altLang="en-US" sz="2800" dirty="0" smtClean="0">
                <a:solidFill>
                  <a:schemeClr val="bg1"/>
                </a:solidFill>
                <a:effectLst>
                  <a:outerShdw blurRad="38100" dist="38100" dir="2700000" algn="tl">
                    <a:srgbClr val="C0C0C0"/>
                  </a:outerShdw>
                </a:effectLst>
                <a:ea typeface="楷体_GB2312"/>
              </a:rPr>
              <a:t>目录</a:t>
            </a:r>
            <a:endParaRPr lang="en-US" altLang="zh-CN" sz="2800" dirty="0">
              <a:solidFill>
                <a:schemeClr val="bg1"/>
              </a:solidFill>
              <a:effectLst>
                <a:outerShdw blurRad="38100" dist="38100" dir="2700000" algn="tl">
                  <a:srgbClr val="C0C0C0"/>
                </a:outerShdw>
              </a:effectLst>
              <a:ea typeface="楷体_GB2312"/>
            </a:endParaRPr>
          </a:p>
        </p:txBody>
      </p:sp>
      <p:sp>
        <p:nvSpPr>
          <p:cNvPr id="4" name="文本框 3"/>
          <p:cNvSpPr txBox="1"/>
          <p:nvPr/>
        </p:nvSpPr>
        <p:spPr>
          <a:xfrm>
            <a:off x="671908" y="3966664"/>
            <a:ext cx="2255746" cy="584775"/>
          </a:xfrm>
          <a:prstGeom prst="rect">
            <a:avLst/>
          </a:prstGeom>
          <a:noFill/>
        </p:spPr>
        <p:txBody>
          <a:bodyPr wrap="none" rtlCol="0">
            <a:spAutoFit/>
          </a:bodyPr>
          <a:lstStyle/>
          <a:p>
            <a:pPr algn="ctr" defTabSz="913765"/>
            <a:r>
              <a:rPr kumimoji="1" lang="en-US" altLang="zh-CN" sz="3200" dirty="0">
                <a:ln w="0"/>
                <a:solidFill>
                  <a:schemeClr val="accent1"/>
                </a:solidFill>
                <a:effectLst>
                  <a:outerShdw blurRad="38100" dist="25400" dir="5400000" algn="ctr" rotWithShape="0">
                    <a:srgbClr val="6E747A">
                      <a:alpha val="43000"/>
                    </a:srgbClr>
                  </a:outerShdw>
                </a:effectLst>
                <a:latin typeface="Century Gothic"/>
              </a:rPr>
              <a:t>CONTENTS</a:t>
            </a:r>
            <a:endParaRPr kumimoji="1" lang="zh-CN" altLang="en-US" sz="3200" dirty="0">
              <a:ln w="0"/>
              <a:solidFill>
                <a:schemeClr val="accent1"/>
              </a:solidFill>
              <a:effectLst>
                <a:outerShdw blurRad="38100" dist="25400" dir="5400000" algn="ctr" rotWithShape="0">
                  <a:srgbClr val="6E747A">
                    <a:alpha val="43000"/>
                  </a:srgbClr>
                </a:outerShdw>
              </a:effectLst>
              <a:latin typeface="Century Gothic"/>
            </a:endParaRPr>
          </a:p>
        </p:txBody>
      </p:sp>
      <p:sp>
        <p:nvSpPr>
          <p:cNvPr id="5" name="文本框 4"/>
          <p:cNvSpPr txBox="1"/>
          <p:nvPr/>
        </p:nvSpPr>
        <p:spPr>
          <a:xfrm>
            <a:off x="576813" y="2297318"/>
            <a:ext cx="2441694" cy="1446550"/>
          </a:xfrm>
          <a:prstGeom prst="rect">
            <a:avLst/>
          </a:prstGeom>
          <a:noFill/>
        </p:spPr>
        <p:txBody>
          <a:bodyPr wrap="none" rtlCol="0">
            <a:spAutoFit/>
          </a:bodyPr>
          <a:lstStyle/>
          <a:p>
            <a:pPr algn="ctr" defTabSz="913765"/>
            <a:r>
              <a:rPr kumimoji="1" lang="zh-CN" altLang="en-US" sz="88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目录</a:t>
            </a:r>
            <a:endParaRPr kumimoji="1" lang="zh-CN" altLang="en-US" sz="88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969180" y="1684771"/>
            <a:ext cx="3212739" cy="400110"/>
          </a:xfrm>
          <a:prstGeom prst="rect">
            <a:avLst/>
          </a:prstGeom>
          <a:solidFill>
            <a:schemeClr val="accent1"/>
          </a:solidFill>
        </p:spPr>
        <p:txBody>
          <a:bodyPr wrap="none" rtlCol="0">
            <a:spAutoFit/>
          </a:bodyPr>
          <a:lstStyle/>
          <a:p>
            <a:pPr defTabSz="608965">
              <a:defRPr/>
            </a:pPr>
            <a:r>
              <a:rPr kumimoji="1" lang="en-US" altLang="zh-CN" sz="2000" b="1" kern="0">
                <a:solidFill>
                  <a:srgbClr val="FFFFFF"/>
                </a:solidFill>
                <a:latin typeface="Century Gothic"/>
                <a:ea typeface="微软雅黑" panose="020B0503020204020204" charset="-122"/>
              </a:rPr>
              <a:t>Windows 2003</a:t>
            </a:r>
            <a:r>
              <a:rPr kumimoji="1" lang="zh-CN" altLang="en-US" sz="2000" b="1" kern="0">
                <a:solidFill>
                  <a:srgbClr val="FFFFFF"/>
                </a:solidFill>
                <a:latin typeface="Century Gothic"/>
                <a:ea typeface="微软雅黑" panose="020B0503020204020204" charset="-122"/>
              </a:rPr>
              <a:t>服务器简介</a:t>
            </a:r>
            <a:endParaRPr kumimoji="1" lang="zh-CN" altLang="en-US" sz="2000" b="1" kern="0" dirty="0">
              <a:solidFill>
                <a:srgbClr val="FFFFFF"/>
              </a:solidFill>
              <a:latin typeface="Century Gothic"/>
              <a:ea typeface="微软雅黑" panose="020B0503020204020204" charset="-122"/>
            </a:endParaRPr>
          </a:p>
        </p:txBody>
      </p:sp>
      <p:sp>
        <p:nvSpPr>
          <p:cNvPr id="7" name="椭圆 6"/>
          <p:cNvSpPr/>
          <p:nvPr/>
        </p:nvSpPr>
        <p:spPr>
          <a:xfrm>
            <a:off x="4174244" y="1570471"/>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1</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8" name="文本框 7"/>
          <p:cNvSpPr txBox="1"/>
          <p:nvPr/>
        </p:nvSpPr>
        <p:spPr>
          <a:xfrm>
            <a:off x="4969180" y="2541975"/>
            <a:ext cx="1723549" cy="400110"/>
          </a:xfrm>
          <a:prstGeom prst="rect">
            <a:avLst/>
          </a:prstGeom>
          <a:solidFill>
            <a:schemeClr val="accent1"/>
          </a:solidFill>
        </p:spPr>
        <p:txBody>
          <a:bodyPr wrap="none" rtlCol="0">
            <a:spAutoFit/>
          </a:bodyPr>
          <a:lstStyle/>
          <a:p>
            <a:pPr defTabSz="608965">
              <a:defRPr/>
            </a:pPr>
            <a:r>
              <a:rPr kumimoji="1" lang="en-US" altLang="zh-CN" sz="2000" b="1" kern="0">
                <a:solidFill>
                  <a:srgbClr val="FFFFFF"/>
                </a:solidFill>
                <a:latin typeface="Century Gothic"/>
                <a:ea typeface="微软雅黑" panose="020B0503020204020204" charset="-122"/>
              </a:rPr>
              <a:t>WEB</a:t>
            </a:r>
            <a:r>
              <a:rPr kumimoji="1" lang="zh-CN" altLang="en-US" sz="2000" b="1" kern="0">
                <a:solidFill>
                  <a:srgbClr val="FFFFFF"/>
                </a:solidFill>
                <a:latin typeface="Century Gothic"/>
                <a:ea typeface="微软雅黑" panose="020B0503020204020204" charset="-122"/>
              </a:rPr>
              <a:t>服务配置</a:t>
            </a:r>
            <a:endParaRPr kumimoji="1" lang="zh-CN" altLang="en-US" sz="2000" b="1" kern="0" dirty="0" smtClean="0">
              <a:solidFill>
                <a:srgbClr val="FFFFFF"/>
              </a:solidFill>
              <a:latin typeface="Century Gothic"/>
              <a:ea typeface="微软雅黑" panose="020B0503020204020204" charset="-122"/>
            </a:endParaRPr>
          </a:p>
        </p:txBody>
      </p:sp>
      <p:sp>
        <p:nvSpPr>
          <p:cNvPr id="9" name="椭圆 8"/>
          <p:cNvSpPr/>
          <p:nvPr/>
        </p:nvSpPr>
        <p:spPr>
          <a:xfrm>
            <a:off x="4174244" y="2422560"/>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2</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10" name="文本框 9"/>
          <p:cNvSpPr txBox="1"/>
          <p:nvPr/>
        </p:nvSpPr>
        <p:spPr>
          <a:xfrm>
            <a:off x="4969180" y="3394557"/>
            <a:ext cx="1585690" cy="400110"/>
          </a:xfrm>
          <a:prstGeom prst="rect">
            <a:avLst/>
          </a:prstGeom>
          <a:solidFill>
            <a:schemeClr val="accent1"/>
          </a:solidFill>
        </p:spPr>
        <p:txBody>
          <a:bodyPr wrap="none" rtlCol="0">
            <a:spAutoFit/>
          </a:bodyPr>
          <a:lstStyle/>
          <a:p>
            <a:pPr defTabSz="608965">
              <a:defRPr/>
            </a:pPr>
            <a:r>
              <a:rPr kumimoji="1" lang="en-US" altLang="zh-CN" sz="2000" b="1" kern="0">
                <a:solidFill>
                  <a:srgbClr val="FFFFFF"/>
                </a:solidFill>
                <a:latin typeface="Century Gothic"/>
                <a:ea typeface="微软雅黑" panose="020B0503020204020204" charset="-122"/>
              </a:rPr>
              <a:t>FTP</a:t>
            </a:r>
            <a:r>
              <a:rPr kumimoji="1" lang="zh-CN" altLang="en-US" sz="2000" b="1" kern="0">
                <a:solidFill>
                  <a:srgbClr val="FFFFFF"/>
                </a:solidFill>
                <a:latin typeface="Century Gothic"/>
                <a:ea typeface="微软雅黑" panose="020B0503020204020204" charset="-122"/>
              </a:rPr>
              <a:t>服务配置</a:t>
            </a:r>
            <a:endParaRPr kumimoji="1" lang="zh-CN" altLang="en-US" sz="2000" b="1" kern="0" dirty="0">
              <a:solidFill>
                <a:srgbClr val="FFFFFF"/>
              </a:solidFill>
              <a:latin typeface="Century Gothic"/>
              <a:ea typeface="微软雅黑" panose="020B0503020204020204" charset="-122"/>
            </a:endParaRPr>
          </a:p>
        </p:txBody>
      </p:sp>
      <p:sp>
        <p:nvSpPr>
          <p:cNvPr id="11" name="椭圆 10"/>
          <p:cNvSpPr/>
          <p:nvPr/>
        </p:nvSpPr>
        <p:spPr>
          <a:xfrm>
            <a:off x="4174244" y="3274649"/>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3</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12" name="文本框 11"/>
          <p:cNvSpPr txBox="1"/>
          <p:nvPr/>
        </p:nvSpPr>
        <p:spPr>
          <a:xfrm>
            <a:off x="4969180" y="4246646"/>
            <a:ext cx="1712328" cy="400110"/>
          </a:xfrm>
          <a:prstGeom prst="rect">
            <a:avLst/>
          </a:prstGeom>
          <a:solidFill>
            <a:schemeClr val="accent1"/>
          </a:solidFill>
        </p:spPr>
        <p:txBody>
          <a:bodyPr wrap="none" rtlCol="0">
            <a:spAutoFit/>
          </a:bodyPr>
          <a:lstStyle/>
          <a:p>
            <a:pPr defTabSz="608965">
              <a:defRPr/>
            </a:pPr>
            <a:r>
              <a:rPr kumimoji="1" lang="en-US" altLang="zh-CN" sz="2000" b="1" kern="0">
                <a:solidFill>
                  <a:srgbClr val="FFFFFF"/>
                </a:solidFill>
                <a:latin typeface="Century Gothic"/>
                <a:ea typeface="微软雅黑" panose="020B0503020204020204" charset="-122"/>
              </a:rPr>
              <a:t>DNS</a:t>
            </a:r>
            <a:r>
              <a:rPr kumimoji="1" lang="zh-CN" altLang="en-US" sz="2000" b="1" kern="0">
                <a:solidFill>
                  <a:srgbClr val="FFFFFF"/>
                </a:solidFill>
                <a:latin typeface="Century Gothic"/>
                <a:ea typeface="微软雅黑" panose="020B0503020204020204" charset="-122"/>
              </a:rPr>
              <a:t>服务配置</a:t>
            </a:r>
            <a:endParaRPr kumimoji="1" lang="zh-CN" altLang="en-US" sz="2000" b="1" kern="0" dirty="0" smtClean="0">
              <a:solidFill>
                <a:srgbClr val="FFFFFF"/>
              </a:solidFill>
              <a:latin typeface="Century Gothic"/>
              <a:ea typeface="微软雅黑" panose="020B0503020204020204" charset="-122"/>
            </a:endParaRPr>
          </a:p>
        </p:txBody>
      </p:sp>
      <p:sp>
        <p:nvSpPr>
          <p:cNvPr id="13" name="椭圆 12"/>
          <p:cNvSpPr/>
          <p:nvPr/>
        </p:nvSpPr>
        <p:spPr>
          <a:xfrm>
            <a:off x="4174244" y="4126738"/>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4</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14" name="文本框 13"/>
          <p:cNvSpPr txBox="1"/>
          <p:nvPr/>
        </p:nvSpPr>
        <p:spPr>
          <a:xfrm>
            <a:off x="4969180" y="5098242"/>
            <a:ext cx="1909497" cy="400110"/>
          </a:xfrm>
          <a:prstGeom prst="rect">
            <a:avLst/>
          </a:prstGeom>
          <a:solidFill>
            <a:schemeClr val="accent1"/>
          </a:solidFill>
        </p:spPr>
        <p:txBody>
          <a:bodyPr wrap="none" rtlCol="0">
            <a:spAutoFit/>
          </a:bodyPr>
          <a:lstStyle/>
          <a:p>
            <a:pPr defTabSz="608965">
              <a:defRPr/>
            </a:pPr>
            <a:r>
              <a:rPr kumimoji="1" lang="en-US" altLang="zh-CN" sz="2000" b="1" kern="0">
                <a:solidFill>
                  <a:srgbClr val="FFFFFF"/>
                </a:solidFill>
                <a:latin typeface="Century Gothic"/>
                <a:ea typeface="微软雅黑" panose="020B0503020204020204" charset="-122"/>
              </a:rPr>
              <a:t>DHCP</a:t>
            </a:r>
            <a:r>
              <a:rPr kumimoji="1" lang="zh-CN" altLang="en-US" sz="2000" b="1" kern="0">
                <a:solidFill>
                  <a:srgbClr val="FFFFFF"/>
                </a:solidFill>
                <a:latin typeface="Century Gothic"/>
                <a:ea typeface="微软雅黑" panose="020B0503020204020204" charset="-122"/>
              </a:rPr>
              <a:t>服务配置</a:t>
            </a:r>
            <a:endParaRPr kumimoji="1" lang="zh-CN" altLang="en-US" sz="2000" b="1" kern="0" dirty="0" smtClean="0">
              <a:solidFill>
                <a:srgbClr val="FFFFFF"/>
              </a:solidFill>
              <a:latin typeface="Century Gothic"/>
              <a:ea typeface="微软雅黑" panose="020B0503020204020204" charset="-122"/>
            </a:endParaRPr>
          </a:p>
        </p:txBody>
      </p:sp>
      <p:sp>
        <p:nvSpPr>
          <p:cNvPr id="15" name="椭圆 14"/>
          <p:cNvSpPr/>
          <p:nvPr/>
        </p:nvSpPr>
        <p:spPr>
          <a:xfrm>
            <a:off x="4174244" y="4978334"/>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5</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Tree>
    <p:extLst>
      <p:ext uri="{BB962C8B-B14F-4D97-AF65-F5344CB8AC3E}">
        <p14:creationId xmlns:p14="http://schemas.microsoft.com/office/powerpoint/2010/main" val="15754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4" y="172278"/>
            <a:ext cx="2592270" cy="487363"/>
          </a:xfrm>
        </p:spPr>
        <p:txBody>
          <a:bodyPr>
            <a:normAutofit/>
          </a:bodyPr>
          <a:lstStyle/>
          <a:p>
            <a:pPr>
              <a:defRPr/>
            </a:pPr>
            <a:r>
              <a:rPr lang="en-US" altLang="zh-CN" sz="2800">
                <a:solidFill>
                  <a:schemeClr val="bg1"/>
                </a:solidFill>
                <a:effectLst>
                  <a:outerShdw blurRad="38100" dist="38100" dir="2700000" algn="tl">
                    <a:srgbClr val="C0C0C0"/>
                  </a:outerShdw>
                </a:effectLst>
                <a:ea typeface="楷体_GB2312"/>
              </a:rPr>
              <a:t>DHCP</a:t>
            </a:r>
            <a:r>
              <a:rPr lang="zh-CN" altLang="en-US" sz="2800">
                <a:solidFill>
                  <a:schemeClr val="bg1"/>
                </a:solidFill>
                <a:effectLst>
                  <a:outerShdw blurRad="38100" dist="38100" dir="2700000" algn="tl">
                    <a:srgbClr val="C0C0C0"/>
                  </a:outerShdw>
                </a:effectLst>
                <a:ea typeface="楷体_GB2312"/>
              </a:rPr>
              <a:t>服务配置</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3156633"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6.5.1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配置</a:t>
            </a: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DHCP</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服务</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263664" y="1438469"/>
            <a:ext cx="4278604" cy="4401205"/>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、在开始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管理工具中打开</a:t>
            </a:r>
            <a:r>
              <a:rPr lang="en-US" altLang="zh-CN" sz="2000" dirty="0">
                <a:latin typeface="微软雅黑" panose="020B0503020204020204" pitchFamily="34" charset="-122"/>
                <a:ea typeface="微软雅黑" panose="020B0503020204020204" pitchFamily="34" charset="-122"/>
              </a:rPr>
              <a:t>DHCP</a:t>
            </a:r>
            <a:r>
              <a:rPr lang="zh-CN" altLang="en-US" sz="2000" dirty="0">
                <a:latin typeface="微软雅黑" panose="020B0503020204020204" pitchFamily="34" charset="-122"/>
                <a:ea typeface="微软雅黑" panose="020B0503020204020204" pitchFamily="34" charset="-122"/>
              </a:rPr>
              <a:t>客户端，打开客户端后会有一</a:t>
            </a:r>
            <a:r>
              <a:rPr lang="zh-CN" altLang="en-US" sz="2000" dirty="0" smtClean="0">
                <a:latin typeface="微软雅黑" panose="020B0503020204020204" pitchFamily="34" charset="-122"/>
                <a:ea typeface="微软雅黑" panose="020B0503020204020204" pitchFamily="34" charset="-122"/>
              </a:rPr>
              <a:t>个</a:t>
            </a:r>
            <a:r>
              <a:rPr lang="en-US" altLang="zh-CN" sz="2000" dirty="0" smtClean="0">
                <a:latin typeface="微软雅黑" panose="020B0503020204020204" pitchFamily="34" charset="-122"/>
                <a:ea typeface="微软雅黑" panose="020B0503020204020204" pitchFamily="34" charset="-122"/>
              </a:rPr>
              <a:t>DHCP</a:t>
            </a:r>
            <a:r>
              <a:rPr lang="zh-CN" altLang="en-US" sz="2000" dirty="0">
                <a:latin typeface="微软雅黑" panose="020B0503020204020204" pitchFamily="34" charset="-122"/>
                <a:ea typeface="微软雅黑" panose="020B0503020204020204" pitchFamily="34" charset="-122"/>
              </a:rPr>
              <a:t>服务器</a:t>
            </a:r>
            <a:r>
              <a:rPr lang="zh-CN" altLang="en-US" sz="2000" dirty="0" smtClean="0">
                <a:latin typeface="微软雅黑" panose="020B0503020204020204" pitchFamily="34" charset="-122"/>
                <a:ea typeface="微软雅黑" panose="020B0503020204020204" pitchFamily="34" charset="-122"/>
              </a:rPr>
              <a:t>，右键</a:t>
            </a:r>
            <a:r>
              <a:rPr lang="zh-CN" altLang="en-US" sz="2000" dirty="0">
                <a:latin typeface="微软雅黑" panose="020B0503020204020204" pitchFamily="34" charset="-122"/>
                <a:ea typeface="微软雅黑" panose="020B0503020204020204" pitchFamily="34" charset="-122"/>
              </a:rPr>
              <a:t>点击默认服务器，点击新建作用域。点击下一步，输入作用域名后点击</a:t>
            </a:r>
            <a:r>
              <a:rPr lang="zh-CN" altLang="en-US" sz="2000" dirty="0" smtClean="0">
                <a:latin typeface="微软雅黑" panose="020B0503020204020204" pitchFamily="34" charset="-122"/>
                <a:ea typeface="微软雅黑" panose="020B0503020204020204" pitchFamily="34" charset="-122"/>
              </a:rPr>
              <a:t>下一步。</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、输入</a:t>
            </a:r>
            <a:r>
              <a:rPr lang="zh-CN" altLang="en-US" sz="2000" dirty="0">
                <a:latin typeface="微软雅黑" panose="020B0503020204020204" pitchFamily="34" charset="-122"/>
                <a:ea typeface="微软雅黑" panose="020B0503020204020204" pitchFamily="34" charset="-122"/>
              </a:rPr>
              <a:t>起始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地址和结束</a:t>
            </a:r>
            <a:r>
              <a:rPr lang="en-US" altLang="zh-CN" sz="2000" dirty="0">
                <a:latin typeface="微软雅黑" panose="020B0503020204020204" pitchFamily="34" charset="-122"/>
                <a:ea typeface="微软雅黑" panose="020B0503020204020204" pitchFamily="34" charset="-122"/>
              </a:rPr>
              <a:t>IP</a:t>
            </a:r>
            <a:r>
              <a:rPr lang="zh-CN" altLang="en-US" sz="2000" dirty="0" smtClean="0">
                <a:latin typeface="微软雅黑" panose="020B0503020204020204" pitchFamily="34" charset="-122"/>
                <a:ea typeface="微软雅黑" panose="020B0503020204020204" pitchFamily="34" charset="-122"/>
              </a:rPr>
              <a:t>地址，</a:t>
            </a:r>
            <a:r>
              <a:rPr lang="zh-CN" altLang="en-US" sz="2000" dirty="0">
                <a:latin typeface="微软雅黑" panose="020B0503020204020204" pitchFamily="34" charset="-122"/>
                <a:ea typeface="微软雅黑" panose="020B0503020204020204" pitchFamily="34" charset="-122"/>
              </a:rPr>
              <a:t>子网掩码长度为</a:t>
            </a:r>
            <a:r>
              <a:rPr lang="en-US" altLang="zh-CN" sz="2000" dirty="0">
                <a:latin typeface="微软雅黑" panose="020B0503020204020204" pitchFamily="34" charset="-122"/>
                <a:ea typeface="微软雅黑" panose="020B0503020204020204" pitchFamily="34" charset="-122"/>
              </a:rPr>
              <a:t>24</a:t>
            </a:r>
            <a:r>
              <a:rPr lang="zh-CN" altLang="en-US" sz="2000" dirty="0">
                <a:latin typeface="微软雅黑" panose="020B0503020204020204" pitchFamily="34" charset="-122"/>
                <a:ea typeface="微软雅黑" panose="020B0503020204020204" pitchFamily="34" charset="-122"/>
              </a:rPr>
              <a:t>，输入完成后点击下一步，添加不分配给用户的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地址，可以是一个地址段，也可以是某一个单独的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，如果是一个单独的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，则在“起始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地址”中输入</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后，点击添加即可，设置完成后点击下一步。在接下来的几步中直接点击下一步，最后配置</a:t>
            </a:r>
            <a:r>
              <a:rPr lang="zh-CN" altLang="en-US" sz="2000" dirty="0" smtClean="0">
                <a:latin typeface="微软雅黑" panose="020B0503020204020204" pitchFamily="34" charset="-122"/>
                <a:ea typeface="微软雅黑" panose="020B0503020204020204" pitchFamily="34" charset="-122"/>
              </a:rPr>
              <a:t>完成。</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737" y="1533752"/>
            <a:ext cx="3810532" cy="4210638"/>
          </a:xfrm>
          <a:prstGeom prst="rect">
            <a:avLst/>
          </a:prstGeom>
        </p:spPr>
      </p:pic>
    </p:spTree>
    <p:extLst>
      <p:ext uri="{BB962C8B-B14F-4D97-AF65-F5344CB8AC3E}">
        <p14:creationId xmlns:p14="http://schemas.microsoft.com/office/powerpoint/2010/main" val="307271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4" y="172278"/>
            <a:ext cx="2592270" cy="487363"/>
          </a:xfrm>
        </p:spPr>
        <p:txBody>
          <a:bodyPr>
            <a:normAutofit/>
          </a:bodyPr>
          <a:lstStyle/>
          <a:p>
            <a:pPr>
              <a:defRPr/>
            </a:pPr>
            <a:r>
              <a:rPr lang="en-US" altLang="zh-CN" sz="2800">
                <a:solidFill>
                  <a:schemeClr val="bg1"/>
                </a:solidFill>
                <a:effectLst>
                  <a:outerShdw blurRad="38100" dist="38100" dir="2700000" algn="tl">
                    <a:srgbClr val="C0C0C0"/>
                  </a:outerShdw>
                </a:effectLst>
                <a:ea typeface="楷体_GB2312"/>
              </a:rPr>
              <a:t>DHCP</a:t>
            </a:r>
            <a:r>
              <a:rPr lang="zh-CN" altLang="en-US" sz="2800">
                <a:solidFill>
                  <a:schemeClr val="bg1"/>
                </a:solidFill>
                <a:effectLst>
                  <a:outerShdw blurRad="38100" dist="38100" dir="2700000" algn="tl">
                    <a:srgbClr val="C0C0C0"/>
                  </a:outerShdw>
                </a:effectLst>
                <a:ea typeface="楷体_GB2312"/>
              </a:rPr>
              <a:t>服务配置</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3156633"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6.5.2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测试</a:t>
            </a: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DHCP</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服务</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456232" y="1438469"/>
            <a:ext cx="7861049" cy="1938992"/>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、将</a:t>
            </a:r>
            <a:r>
              <a:rPr lang="zh-CN" altLang="en-US" sz="2000" dirty="0">
                <a:latin typeface="微软雅黑" panose="020B0503020204020204" pitchFamily="34" charset="-122"/>
                <a:ea typeface="微软雅黑" panose="020B0503020204020204" pitchFamily="34" charset="-122"/>
              </a:rPr>
              <a:t>该虚拟机桥接到</a:t>
            </a:r>
            <a:r>
              <a:rPr lang="en-US" altLang="zh-CN" sz="2000" dirty="0">
                <a:latin typeface="微软雅黑" panose="020B0503020204020204" pitchFamily="34" charset="-122"/>
                <a:ea typeface="微软雅黑" panose="020B0503020204020204" pitchFamily="34" charset="-122"/>
              </a:rPr>
              <a:t>VMnet2</a:t>
            </a:r>
            <a:r>
              <a:rPr lang="zh-CN" altLang="en-US" sz="2000" dirty="0">
                <a:latin typeface="微软雅黑" panose="020B0503020204020204" pitchFamily="34" charset="-122"/>
                <a:ea typeface="微软雅黑" panose="020B0503020204020204" pitchFamily="34" charset="-122"/>
              </a:rPr>
              <a:t>上，充当</a:t>
            </a:r>
            <a:r>
              <a:rPr lang="en-US" altLang="zh-CN" sz="2000" dirty="0">
                <a:latin typeface="微软雅黑" panose="020B0503020204020204" pitchFamily="34" charset="-122"/>
                <a:ea typeface="微软雅黑" panose="020B0503020204020204" pitchFamily="34" charset="-122"/>
              </a:rPr>
              <a:t>DHCP</a:t>
            </a:r>
            <a:r>
              <a:rPr lang="zh-CN" altLang="en-US" sz="2000" dirty="0">
                <a:latin typeface="微软雅黑" panose="020B0503020204020204" pitchFamily="34" charset="-122"/>
                <a:ea typeface="微软雅黑" panose="020B0503020204020204" pitchFamily="34" charset="-122"/>
              </a:rPr>
              <a:t>服务器，将另一台虚拟机的也桥接到</a:t>
            </a:r>
            <a:r>
              <a:rPr lang="en-US" altLang="zh-CN" sz="2000" dirty="0">
                <a:latin typeface="微软雅黑" panose="020B0503020204020204" pitchFamily="34" charset="-122"/>
                <a:ea typeface="微软雅黑" panose="020B0503020204020204" pitchFamily="34" charset="-122"/>
              </a:rPr>
              <a:t>VMnet2</a:t>
            </a:r>
            <a:r>
              <a:rPr lang="zh-CN" altLang="en-US" sz="2000" dirty="0">
                <a:latin typeface="微软雅黑" panose="020B0503020204020204" pitchFamily="34" charset="-122"/>
                <a:ea typeface="微软雅黑" panose="020B0503020204020204" pitchFamily="34" charset="-122"/>
              </a:rPr>
              <a:t>上，充当客户</a:t>
            </a:r>
            <a:r>
              <a:rPr lang="zh-CN" altLang="en-US" sz="2000" dirty="0" smtClean="0">
                <a:latin typeface="微软雅黑" panose="020B0503020204020204" pitchFamily="34" charset="-122"/>
                <a:ea typeface="微软雅黑" panose="020B0503020204020204" pitchFamily="34" charset="-122"/>
              </a:rPr>
              <a:t>机。</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、打开客户机，在客户机的</a:t>
            </a:r>
            <a:r>
              <a:rPr lang="en-US" altLang="zh-CN" sz="2000" dirty="0" err="1">
                <a:latin typeface="微软雅黑" panose="020B0503020204020204" pitchFamily="34" charset="-122"/>
                <a:ea typeface="微软雅黑" panose="020B0503020204020204" pitchFamily="34" charset="-122"/>
              </a:rPr>
              <a:t>cmd</a:t>
            </a:r>
            <a:r>
              <a:rPr lang="zh-CN" altLang="en-US" sz="2000" dirty="0">
                <a:latin typeface="微软雅黑" panose="020B0503020204020204" pitchFamily="34" charset="-122"/>
                <a:ea typeface="微软雅黑" panose="020B0503020204020204" pitchFamily="34" charset="-122"/>
              </a:rPr>
              <a:t>中输入</a:t>
            </a:r>
            <a:r>
              <a:rPr lang="en-US" altLang="zh-CN" sz="2000" dirty="0">
                <a:latin typeface="微软雅黑" panose="020B0503020204020204" pitchFamily="34" charset="-122"/>
                <a:ea typeface="微软雅黑" panose="020B0503020204020204" pitchFamily="34" charset="-122"/>
              </a:rPr>
              <a:t>ipconfig</a:t>
            </a:r>
            <a:r>
              <a:rPr lang="zh-CN" altLang="en-US" sz="2000" dirty="0">
                <a:latin typeface="微软雅黑" panose="020B0503020204020204" pitchFamily="34" charset="-122"/>
                <a:ea typeface="微软雅黑" panose="020B0503020204020204" pitchFamily="34" charset="-122"/>
              </a:rPr>
              <a:t>查看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地址，可以看到，客户机的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地址为我们在</a:t>
            </a:r>
            <a:r>
              <a:rPr lang="en-US" altLang="zh-CN" sz="2000" dirty="0">
                <a:latin typeface="微软雅黑" panose="020B0503020204020204" pitchFamily="34" charset="-122"/>
                <a:ea typeface="微软雅黑" panose="020B0503020204020204" pitchFamily="34" charset="-122"/>
              </a:rPr>
              <a:t>DHCP</a:t>
            </a:r>
            <a:r>
              <a:rPr lang="zh-CN" altLang="en-US" sz="2000" dirty="0">
                <a:latin typeface="微软雅黑" panose="020B0503020204020204" pitchFamily="34" charset="-122"/>
                <a:ea typeface="微软雅黑" panose="020B0503020204020204" pitchFamily="34" charset="-122"/>
              </a:rPr>
              <a:t>服务器中设置的网</a:t>
            </a:r>
            <a:r>
              <a:rPr lang="zh-CN" altLang="en-US" sz="2000" dirty="0" smtClean="0">
                <a:latin typeface="微软雅黑" panose="020B0503020204020204" pitchFamily="34" charset="-122"/>
                <a:ea typeface="微软雅黑" panose="020B0503020204020204" pitchFamily="34" charset="-122"/>
              </a:rPr>
              <a:t>段。</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、我们也可以在</a:t>
            </a:r>
            <a:r>
              <a:rPr lang="en-US" altLang="zh-CN" sz="2000" dirty="0">
                <a:latin typeface="微软雅黑" panose="020B0503020204020204" pitchFamily="34" charset="-122"/>
                <a:ea typeface="微软雅黑" panose="020B0503020204020204" pitchFamily="34" charset="-122"/>
              </a:rPr>
              <a:t>DHCP</a:t>
            </a:r>
            <a:r>
              <a:rPr lang="zh-CN" altLang="en-US" sz="2000" dirty="0">
                <a:latin typeface="微软雅黑" panose="020B0503020204020204" pitchFamily="34" charset="-122"/>
                <a:ea typeface="微软雅黑" panose="020B0503020204020204" pitchFamily="34" charset="-122"/>
              </a:rPr>
              <a:t>服务器的地址租约中看到客户机的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和租约，至此，我们的</a:t>
            </a:r>
            <a:r>
              <a:rPr lang="en-US" altLang="zh-CN" sz="2000" dirty="0">
                <a:latin typeface="微软雅黑" panose="020B0503020204020204" pitchFamily="34" charset="-122"/>
                <a:ea typeface="微软雅黑" panose="020B0503020204020204" pitchFamily="34" charset="-122"/>
              </a:rPr>
              <a:t>DHCP</a:t>
            </a:r>
            <a:r>
              <a:rPr lang="zh-CN" altLang="en-US" sz="2000" dirty="0">
                <a:latin typeface="微软雅黑" panose="020B0503020204020204" pitchFamily="34" charset="-122"/>
                <a:ea typeface="微软雅黑" panose="020B0503020204020204" pitchFamily="34" charset="-122"/>
              </a:rPr>
              <a:t>服务器就搭建完成</a:t>
            </a:r>
            <a:r>
              <a:rPr lang="zh-CN" altLang="en-US" sz="2000" dirty="0" smtClean="0">
                <a:latin typeface="微软雅黑" panose="020B0503020204020204" pitchFamily="34" charset="-122"/>
                <a:ea typeface="微软雅黑" panose="020B0503020204020204" pitchFamily="34" charset="-122"/>
              </a:rPr>
              <a:t>啦。</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32" y="3505265"/>
            <a:ext cx="5839640" cy="2314898"/>
          </a:xfrm>
          <a:prstGeom prst="rect">
            <a:avLst/>
          </a:prstGeom>
        </p:spPr>
      </p:pic>
    </p:spTree>
    <p:extLst>
      <p:ext uri="{BB962C8B-B14F-4D97-AF65-F5344CB8AC3E}">
        <p14:creationId xmlns:p14="http://schemas.microsoft.com/office/powerpoint/2010/main" val="45803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3173623" y="2609568"/>
            <a:ext cx="6070585"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6.1 Windows 2003</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服务器</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简介</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389536"/>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4132973" cy="487363"/>
          </a:xfrm>
        </p:spPr>
        <p:txBody>
          <a:bodyPr>
            <a:normAutofit fontScale="90000"/>
          </a:bodyPr>
          <a:lstStyle/>
          <a:p>
            <a:pPr>
              <a:defRPr/>
            </a:pPr>
            <a:r>
              <a:rPr lang="en-US" altLang="zh-CN" sz="2800" dirty="0">
                <a:solidFill>
                  <a:schemeClr val="bg1"/>
                </a:solidFill>
                <a:effectLst>
                  <a:outerShdw blurRad="38100" dist="38100" dir="2700000" algn="tl">
                    <a:srgbClr val="C0C0C0"/>
                  </a:outerShdw>
                </a:effectLst>
                <a:ea typeface="楷体_GB2312"/>
              </a:rPr>
              <a:t>Windows </a:t>
            </a:r>
            <a:r>
              <a:rPr lang="en-US" altLang="zh-CN" sz="2800" dirty="0" smtClean="0">
                <a:solidFill>
                  <a:schemeClr val="bg1"/>
                </a:solidFill>
                <a:effectLst>
                  <a:outerShdw blurRad="38100" dist="38100" dir="2700000" algn="tl">
                    <a:srgbClr val="C0C0C0"/>
                  </a:outerShdw>
                </a:effectLst>
                <a:ea typeface="楷体_GB2312"/>
              </a:rPr>
              <a:t>2003</a:t>
            </a:r>
            <a:r>
              <a:rPr lang="zh-CN" altLang="en-US" sz="2800" dirty="0" smtClean="0">
                <a:solidFill>
                  <a:schemeClr val="bg1"/>
                </a:solidFill>
                <a:effectLst>
                  <a:outerShdw blurRad="38100" dist="38100" dir="2700000" algn="tl">
                    <a:srgbClr val="C0C0C0"/>
                  </a:outerShdw>
                </a:effectLst>
                <a:ea typeface="楷体_GB2312"/>
              </a:rPr>
              <a:t>服务器</a:t>
            </a:r>
            <a:r>
              <a:rPr lang="zh-CN" altLang="en-US" sz="2800" dirty="0">
                <a:solidFill>
                  <a:schemeClr val="bg1"/>
                </a:solidFill>
                <a:effectLst>
                  <a:outerShdw blurRad="38100" dist="38100" dir="2700000" algn="tl">
                    <a:srgbClr val="C0C0C0"/>
                  </a:outerShdw>
                </a:effectLst>
                <a:ea typeface="楷体_GB2312"/>
              </a:rPr>
              <a:t>简介</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1635384"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6.1.1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简介</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Rectangle 3">
            <a:extLst>
              <a:ext uri="{FF2B5EF4-FFF2-40B4-BE49-F238E27FC236}">
                <a16:creationId xmlns:a16="http://schemas.microsoft.com/office/drawing/2014/main" id="{402A6B8E-E2F0-4491-87A5-847E56E538E2}"/>
              </a:ext>
            </a:extLst>
          </p:cNvPr>
          <p:cNvSpPr>
            <a:spLocks noChangeArrowheads="1"/>
          </p:cNvSpPr>
          <p:nvPr/>
        </p:nvSpPr>
        <p:spPr bwMode="auto">
          <a:xfrm>
            <a:off x="339747" y="2423802"/>
            <a:ext cx="856773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en-US" altLang="zh-CN" sz="2000" dirty="0">
                <a:latin typeface="微软雅黑" panose="020B0503020204020204" pitchFamily="34" charset="-122"/>
                <a:ea typeface="微软雅黑" panose="020B0503020204020204" pitchFamily="34" charset="-122"/>
              </a:rPr>
              <a:t>Windows Server 2003</a:t>
            </a:r>
            <a:r>
              <a:rPr lang="zh-CN" altLang="en-US" sz="2000" dirty="0">
                <a:latin typeface="微软雅黑" panose="020B0503020204020204" pitchFamily="34" charset="-122"/>
                <a:ea typeface="微软雅黑" panose="020B0503020204020204" pitchFamily="34" charset="-122"/>
              </a:rPr>
              <a:t>于</a:t>
            </a:r>
            <a:r>
              <a:rPr lang="en-US" altLang="zh-CN" sz="2000" dirty="0">
                <a:latin typeface="微软雅黑" panose="020B0503020204020204" pitchFamily="34" charset="-122"/>
                <a:ea typeface="微软雅黑" panose="020B0503020204020204" pitchFamily="34" charset="-122"/>
              </a:rPr>
              <a:t>2003</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24</a:t>
            </a:r>
            <a:r>
              <a:rPr lang="zh-CN" altLang="en-US" sz="2000" dirty="0">
                <a:latin typeface="微软雅黑" panose="020B0503020204020204" pitchFamily="34" charset="-122"/>
                <a:ea typeface="微软雅黑" panose="020B0503020204020204" pitchFamily="34" charset="-122"/>
              </a:rPr>
              <a:t>日正式发布。</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flipH="1">
            <a:off x="339747" y="2097880"/>
            <a:ext cx="6043410" cy="259821"/>
          </a:xfrm>
          <a:prstGeom prst="rect">
            <a:avLst/>
          </a:prstGeom>
          <a:solidFill>
            <a:srgbClr val="CBE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descr="5d132267d1c7a"/>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9644" y="1051665"/>
            <a:ext cx="1372138" cy="1372137"/>
          </a:xfrm>
          <a:prstGeom prst="rect">
            <a:avLst/>
          </a:prstGeom>
        </p:spPr>
      </p:pic>
      <p:sp>
        <p:nvSpPr>
          <p:cNvPr id="9" name="Rectangle 3">
            <a:extLst>
              <a:ext uri="{FF2B5EF4-FFF2-40B4-BE49-F238E27FC236}">
                <a16:creationId xmlns:a16="http://schemas.microsoft.com/office/drawing/2014/main" id="{402A6B8E-E2F0-4491-87A5-847E56E538E2}"/>
              </a:ext>
            </a:extLst>
          </p:cNvPr>
          <p:cNvSpPr>
            <a:spLocks noChangeArrowheads="1"/>
          </p:cNvSpPr>
          <p:nvPr/>
        </p:nvSpPr>
        <p:spPr bwMode="auto">
          <a:xfrm>
            <a:off x="339746" y="2971766"/>
            <a:ext cx="85677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zh-CN" altLang="en-US" sz="2000" dirty="0">
                <a:latin typeface="微软雅黑" panose="020B0503020204020204" pitchFamily="34" charset="-122"/>
                <a:ea typeface="微软雅黑" panose="020B0503020204020204" pitchFamily="34" charset="-122"/>
              </a:rPr>
              <a:t>企业网络服务：可作为企业内部的文件服务器、打印服务器、域控制器等，为企业员工提供文件共享、打印服务和用户账户管理等功能。</a:t>
            </a:r>
          </a:p>
          <a:p>
            <a:pPr>
              <a:lnSpc>
                <a:spcPct val="150000"/>
              </a:lnSpc>
              <a:spcBef>
                <a:spcPct val="0"/>
              </a:spcBef>
              <a:buClrTx/>
              <a:buNone/>
            </a:pP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应用服务：许多小型和中型网站使用</a:t>
            </a:r>
            <a:r>
              <a:rPr lang="en-US" altLang="zh-CN" sz="2000" dirty="0">
                <a:latin typeface="微软雅黑" panose="020B0503020204020204" pitchFamily="34" charset="-122"/>
                <a:ea typeface="微软雅黑" panose="020B0503020204020204" pitchFamily="34" charset="-122"/>
              </a:rPr>
              <a:t>Windows Server 2003</a:t>
            </a:r>
            <a:r>
              <a:rPr lang="zh-CN" altLang="en-US" sz="2000" dirty="0">
                <a:latin typeface="微软雅黑" panose="020B0503020204020204" pitchFamily="34" charset="-122"/>
                <a:ea typeface="微软雅黑" panose="020B0503020204020204" pitchFamily="34" charset="-122"/>
              </a:rPr>
              <a:t>来搭建</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服务器，运行</a:t>
            </a:r>
            <a:r>
              <a:rPr lang="en-US" altLang="zh-CN" sz="2000" dirty="0">
                <a:latin typeface="微软雅黑" panose="020B0503020204020204" pitchFamily="34" charset="-122"/>
                <a:ea typeface="微软雅黑" panose="020B0503020204020204" pitchFamily="34" charset="-122"/>
              </a:rPr>
              <a:t>ASP.NET</a:t>
            </a:r>
            <a:r>
              <a:rPr lang="zh-CN" altLang="en-US" sz="2000" dirty="0">
                <a:latin typeface="微软雅黑" panose="020B0503020204020204" pitchFamily="34" charset="-122"/>
                <a:ea typeface="微软雅黑" panose="020B0503020204020204" pitchFamily="34" charset="-122"/>
              </a:rPr>
              <a:t>等动态网页应用程序。</a:t>
            </a:r>
          </a:p>
          <a:p>
            <a:pPr>
              <a:lnSpc>
                <a:spcPct val="150000"/>
              </a:lnSpc>
              <a:spcBef>
                <a:spcPct val="0"/>
              </a:spcBef>
              <a:buClrTx/>
              <a:buNone/>
            </a:pPr>
            <a:r>
              <a:rPr lang="zh-CN" altLang="en-US" sz="2000" dirty="0">
                <a:latin typeface="微软雅黑" panose="020B0503020204020204" pitchFamily="34" charset="-122"/>
                <a:ea typeface="微软雅黑" panose="020B0503020204020204" pitchFamily="34" charset="-122"/>
              </a:rPr>
              <a:t>邮件服务：配合</a:t>
            </a:r>
            <a:r>
              <a:rPr lang="en-US" altLang="zh-CN" sz="2000" dirty="0">
                <a:latin typeface="微软雅黑" panose="020B0503020204020204" pitchFamily="34" charset="-122"/>
                <a:ea typeface="微软雅黑" panose="020B0503020204020204" pitchFamily="34" charset="-122"/>
              </a:rPr>
              <a:t>Exchange Server</a:t>
            </a:r>
            <a:r>
              <a:rPr lang="zh-CN" altLang="en-US" sz="2000" dirty="0">
                <a:latin typeface="微软雅黑" panose="020B0503020204020204" pitchFamily="34" charset="-122"/>
                <a:ea typeface="微软雅黑" panose="020B0503020204020204" pitchFamily="34" charset="-122"/>
              </a:rPr>
              <a:t>等邮件系统软件，可为企业构建邮件服务器，实现邮件的收发和管理。</a:t>
            </a:r>
          </a:p>
        </p:txBody>
      </p:sp>
    </p:spTree>
    <p:extLst>
      <p:ext uri="{BB962C8B-B14F-4D97-AF65-F5344CB8AC3E}">
        <p14:creationId xmlns:p14="http://schemas.microsoft.com/office/powerpoint/2010/main" val="282674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4132973" cy="487363"/>
          </a:xfrm>
        </p:spPr>
        <p:txBody>
          <a:bodyPr>
            <a:normAutofit fontScale="90000"/>
          </a:bodyPr>
          <a:lstStyle/>
          <a:p>
            <a:pPr>
              <a:defRPr/>
            </a:pPr>
            <a:r>
              <a:rPr lang="en-US" altLang="zh-CN" sz="2800" dirty="0">
                <a:solidFill>
                  <a:schemeClr val="bg1"/>
                </a:solidFill>
                <a:effectLst>
                  <a:outerShdw blurRad="38100" dist="38100" dir="2700000" algn="tl">
                    <a:srgbClr val="C0C0C0"/>
                  </a:outerShdw>
                </a:effectLst>
                <a:ea typeface="楷体_GB2312"/>
              </a:rPr>
              <a:t>Windows </a:t>
            </a:r>
            <a:r>
              <a:rPr lang="en-US" altLang="zh-CN" sz="2800" dirty="0" smtClean="0">
                <a:solidFill>
                  <a:schemeClr val="bg1"/>
                </a:solidFill>
                <a:effectLst>
                  <a:outerShdw blurRad="38100" dist="38100" dir="2700000" algn="tl">
                    <a:srgbClr val="C0C0C0"/>
                  </a:outerShdw>
                </a:effectLst>
                <a:ea typeface="楷体_GB2312"/>
              </a:rPr>
              <a:t>2003</a:t>
            </a:r>
            <a:r>
              <a:rPr lang="zh-CN" altLang="en-US" sz="2800" dirty="0" smtClean="0">
                <a:solidFill>
                  <a:schemeClr val="bg1"/>
                </a:solidFill>
                <a:effectLst>
                  <a:outerShdw blurRad="38100" dist="38100" dir="2700000" algn="tl">
                    <a:srgbClr val="C0C0C0"/>
                  </a:outerShdw>
                </a:effectLst>
                <a:ea typeface="楷体_GB2312"/>
              </a:rPr>
              <a:t>服务器</a:t>
            </a:r>
            <a:r>
              <a:rPr lang="zh-CN" altLang="en-US" sz="2800" dirty="0">
                <a:solidFill>
                  <a:schemeClr val="bg1"/>
                </a:solidFill>
                <a:effectLst>
                  <a:outerShdw blurRad="38100" dist="38100" dir="2700000" algn="tl">
                    <a:srgbClr val="C0C0C0"/>
                  </a:outerShdw>
                </a:effectLst>
                <a:ea typeface="楷体_GB2312"/>
              </a:rPr>
              <a:t>简介</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456233" y="787445"/>
            <a:ext cx="1635384"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6.1.2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特点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5" name="Rectangle 3">
            <a:extLst>
              <a:ext uri="{FF2B5EF4-FFF2-40B4-BE49-F238E27FC236}">
                <a16:creationId xmlns:a16="http://schemas.microsoft.com/office/drawing/2014/main" id="{402A6B8E-E2F0-4491-87A5-847E56E538E2}"/>
              </a:ext>
            </a:extLst>
          </p:cNvPr>
          <p:cNvSpPr>
            <a:spLocks noChangeArrowheads="1"/>
          </p:cNvSpPr>
          <p:nvPr/>
        </p:nvSpPr>
        <p:spPr bwMode="auto">
          <a:xfrm>
            <a:off x="1573344" y="5389830"/>
            <a:ext cx="720252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rPr>
              <a:t>应用程序支持广泛：能够很好地支持各种常见的服务器应用程序。它与微软的其他软件产品集成度高，为企业构建基于微软技术的信息化平台提供了良好的基础。</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endParaRPr>
          </a:p>
        </p:txBody>
      </p:sp>
      <p:pic>
        <p:nvPicPr>
          <p:cNvPr id="6" name="图片 5"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8272" y="1616301"/>
            <a:ext cx="1026160" cy="725805"/>
          </a:xfrm>
          <a:prstGeom prst="rect">
            <a:avLst/>
          </a:prstGeom>
        </p:spPr>
      </p:pic>
      <p:sp>
        <p:nvSpPr>
          <p:cNvPr id="7" name="文本框 6"/>
          <p:cNvSpPr txBox="1"/>
          <p:nvPr/>
        </p:nvSpPr>
        <p:spPr>
          <a:xfrm>
            <a:off x="1573344" y="1616301"/>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可靠性增强：该系统在稳定性方面有显著提升，采用了新的</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NT</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内核架构，减少了系统崩溃的可能性。</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8" name="图片 7"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8272" y="2904902"/>
            <a:ext cx="1026160" cy="725805"/>
          </a:xfrm>
          <a:prstGeom prst="rect">
            <a:avLst/>
          </a:prstGeom>
        </p:spPr>
      </p:pic>
      <p:sp>
        <p:nvSpPr>
          <p:cNvPr id="9" name="文本框 8"/>
          <p:cNvSpPr txBox="1"/>
          <p:nvPr/>
        </p:nvSpPr>
        <p:spPr>
          <a:xfrm>
            <a:off x="1573344" y="2785894"/>
            <a:ext cx="7202521" cy="1015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安全性提高：内置了防火墙，可有效阻止外部的非法访问和攻击。同时，它加强了用户账户管理和数据加密功能，引入了安全模板和策略，方便管理员对系统安全进行统一配置和管理。</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10" name="图片 9"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8272" y="4147366"/>
            <a:ext cx="1026160" cy="725805"/>
          </a:xfrm>
          <a:prstGeom prst="rect">
            <a:avLst/>
          </a:prstGeom>
        </p:spPr>
      </p:pic>
      <p:sp>
        <p:nvSpPr>
          <p:cNvPr id="11" name="文本框 10"/>
          <p:cNvSpPr txBox="1"/>
          <p:nvPr/>
        </p:nvSpPr>
        <p:spPr>
          <a:xfrm>
            <a:off x="1573344" y="4096821"/>
            <a:ext cx="7202521" cy="1015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管理性便捷：提供了直观的图形化管理界面，使管理员能够轻松进行各种系统设置和管理任务。还支持远程管理功能，管理员可以通过网络远程控制服务器，提高管理效率。</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12" name="图片 11"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8272" y="5389830"/>
            <a:ext cx="1026160" cy="725805"/>
          </a:xfrm>
          <a:prstGeom prst="rect">
            <a:avLst/>
          </a:prstGeom>
        </p:spPr>
      </p:pic>
    </p:spTree>
    <p:extLst>
      <p:ext uri="{BB962C8B-B14F-4D97-AF65-F5344CB8AC3E}">
        <p14:creationId xmlns:p14="http://schemas.microsoft.com/office/powerpoint/2010/main" val="243828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p:tgtEl>
                                          <p:spTgt spid="9"/>
                                        </p:tgtEl>
                                        <p:attrNameLst>
                                          <p:attrName>ppt_y</p:attrName>
                                        </p:attrNameLst>
                                      </p:cBhvr>
                                      <p:tavLst>
                                        <p:tav tm="0">
                                          <p:val>
                                            <p:strVal val="#ppt_y+#ppt_h*1.125000"/>
                                          </p:val>
                                        </p:tav>
                                        <p:tav tm="100000">
                                          <p:val>
                                            <p:strVal val="#ppt_y"/>
                                          </p:val>
                                        </p:tav>
                                      </p:tavLst>
                                    </p:anim>
                                    <p:animEffect transition="in" filter="wipe(up)">
                                      <p:cBhvr>
                                        <p:cTn id="23" dur="500"/>
                                        <p:tgtEl>
                                          <p:spTgt spid="9"/>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p:tgtEl>
                                          <p:spTgt spid="11"/>
                                        </p:tgtEl>
                                        <p:attrNameLst>
                                          <p:attrName>ppt_y</p:attrName>
                                        </p:attrNameLst>
                                      </p:cBhvr>
                                      <p:tavLst>
                                        <p:tav tm="0">
                                          <p:val>
                                            <p:strVal val="#ppt_y+#ppt_h*1.125000"/>
                                          </p:val>
                                        </p:tav>
                                        <p:tav tm="100000">
                                          <p:val>
                                            <p:strVal val="#ppt_y"/>
                                          </p:val>
                                        </p:tav>
                                      </p:tavLst>
                                    </p:anim>
                                    <p:animEffect transition="in" filter="wipe(up)">
                                      <p:cBhvr>
                                        <p:cTn id="33" dur="500"/>
                                        <p:tgtEl>
                                          <p:spTgt spid="11"/>
                                        </p:tgtEl>
                                      </p:cBhvr>
                                    </p:animEffect>
                                  </p:childTnLst>
                                </p:cTn>
                              </p:par>
                            </p:childTnLst>
                          </p:cTn>
                        </p:par>
                        <p:par>
                          <p:cTn id="34" fill="hold">
                            <p:stCondLst>
                              <p:cond delay="3000"/>
                            </p:stCondLst>
                            <p:childTnLst>
                              <p:par>
                                <p:cTn id="35" presetID="12" presetClass="entr" presetSubtype="4"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ppt_y</p:attrName>
                                        </p:attrNameLst>
                                      </p:cBhvr>
                                      <p:tavLst>
                                        <p:tav tm="0">
                                          <p:val>
                                            <p:strVal val="#ppt_y+#ppt_h*1.125000"/>
                                          </p:val>
                                        </p:tav>
                                        <p:tav tm="100000">
                                          <p:val>
                                            <p:strVal val="#ppt_y"/>
                                          </p:val>
                                        </p:tav>
                                      </p:tavLst>
                                    </p:anim>
                                    <p:animEffect transition="in" filter="wipe(up)">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2" y="90026"/>
            <a:ext cx="4133850" cy="487362"/>
          </a:xfrm>
        </p:spPr>
        <p:txBody>
          <a:bodyPr>
            <a:normAutofit fontScale="90000"/>
          </a:bodyPr>
          <a:lstStyle/>
          <a:p>
            <a:pPr>
              <a:defRPr/>
            </a:pPr>
            <a:r>
              <a:rPr lang="en-US" altLang="zh-CN" sz="2800" dirty="0">
                <a:solidFill>
                  <a:schemeClr val="bg1"/>
                </a:solidFill>
                <a:effectLst>
                  <a:outerShdw blurRad="38100" dist="38100" dir="2700000" algn="tl">
                    <a:srgbClr val="C0C0C0"/>
                  </a:outerShdw>
                </a:effectLst>
                <a:ea typeface="楷体_GB2312"/>
              </a:rPr>
              <a:t>Windows </a:t>
            </a:r>
            <a:r>
              <a:rPr lang="en-US" altLang="zh-CN" sz="2800" dirty="0" smtClean="0">
                <a:solidFill>
                  <a:schemeClr val="bg1"/>
                </a:solidFill>
                <a:effectLst>
                  <a:outerShdw blurRad="38100" dist="38100" dir="2700000" algn="tl">
                    <a:srgbClr val="C0C0C0"/>
                  </a:outerShdw>
                </a:effectLst>
                <a:ea typeface="楷体_GB2312"/>
              </a:rPr>
              <a:t>2003</a:t>
            </a:r>
            <a:r>
              <a:rPr lang="zh-CN" altLang="en-US" sz="2800" dirty="0" smtClean="0">
                <a:solidFill>
                  <a:schemeClr val="bg1"/>
                </a:solidFill>
                <a:effectLst>
                  <a:outerShdw blurRad="38100" dist="38100" dir="2700000" algn="tl">
                    <a:srgbClr val="C0C0C0"/>
                  </a:outerShdw>
                </a:effectLst>
                <a:ea typeface="楷体_GB2312"/>
              </a:rPr>
              <a:t>服务器</a:t>
            </a:r>
            <a:r>
              <a:rPr lang="zh-CN" altLang="en-US" sz="2800" dirty="0">
                <a:solidFill>
                  <a:schemeClr val="bg1"/>
                </a:solidFill>
                <a:effectLst>
                  <a:outerShdw blurRad="38100" dist="38100" dir="2700000" algn="tl">
                    <a:srgbClr val="C0C0C0"/>
                  </a:outerShdw>
                </a:effectLst>
                <a:ea typeface="楷体_GB2312"/>
              </a:rPr>
              <a:t>简介</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263662" y="1310665"/>
            <a:ext cx="87926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、从</a:t>
            </a:r>
            <a:r>
              <a:rPr lang="en-US" altLang="zh-CN" sz="2000" dirty="0" smtClean="0">
                <a:latin typeface="微软雅黑" panose="020B0503020204020204" pitchFamily="34" charset="-122"/>
                <a:ea typeface="微软雅黑" panose="020B0503020204020204" pitchFamily="34" charset="-122"/>
              </a:rPr>
              <a:t>Microsoft</a:t>
            </a:r>
            <a:r>
              <a:rPr lang="zh-CN" altLang="en-US" sz="2000" dirty="0" smtClean="0">
                <a:latin typeface="微软雅黑" panose="020B0503020204020204" pitchFamily="34" charset="-122"/>
                <a:ea typeface="微软雅黑" panose="020B0503020204020204" pitchFamily="34" charset="-122"/>
              </a:rPr>
              <a:t>官方</a:t>
            </a:r>
            <a:r>
              <a:rPr lang="zh-CN" altLang="en-US" sz="2000" dirty="0">
                <a:latin typeface="微软雅黑" panose="020B0503020204020204" pitchFamily="34" charset="-122"/>
                <a:ea typeface="微软雅黑" panose="020B0503020204020204" pitchFamily="34" charset="-122"/>
              </a:rPr>
              <a:t>网站下载 </a:t>
            </a:r>
            <a:r>
              <a:rPr lang="en-US" altLang="zh-CN" sz="2000" dirty="0">
                <a:latin typeface="微软雅黑" panose="020B0503020204020204" pitchFamily="34" charset="-122"/>
                <a:ea typeface="微软雅黑" panose="020B0503020204020204" pitchFamily="34" charset="-122"/>
              </a:rPr>
              <a:t>Windows Server </a:t>
            </a:r>
            <a:r>
              <a:rPr lang="en-US" altLang="zh-CN" sz="2000" dirty="0" smtClean="0">
                <a:latin typeface="微软雅黑" panose="020B0503020204020204" pitchFamily="34" charset="-122"/>
                <a:ea typeface="微软雅黑" panose="020B0503020204020204" pitchFamily="34" charset="-122"/>
              </a:rPr>
              <a:t>2003</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ISO</a:t>
            </a:r>
            <a:r>
              <a:rPr lang="zh-CN" altLang="en-US" sz="2000" dirty="0" smtClean="0">
                <a:latin typeface="微软雅黑" panose="020B0503020204020204" pitchFamily="34" charset="-122"/>
                <a:ea typeface="微软雅黑" panose="020B0503020204020204" pitchFamily="34" charset="-122"/>
              </a:rPr>
              <a:t>镜像文件。</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456233" y="787445"/>
            <a:ext cx="2250937"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6.1.3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安装步骤</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036" y="2002585"/>
            <a:ext cx="3657599" cy="4288866"/>
          </a:xfrm>
          <a:prstGeom prst="rect">
            <a:avLst/>
          </a:prstGeom>
        </p:spPr>
      </p:pic>
      <p:sp>
        <p:nvSpPr>
          <p:cNvPr id="5" name="矩形 4"/>
          <p:cNvSpPr/>
          <p:nvPr/>
        </p:nvSpPr>
        <p:spPr>
          <a:xfrm>
            <a:off x="263662" y="1792528"/>
            <a:ext cx="5135056" cy="4708981"/>
          </a:xfrm>
          <a:prstGeom prst="rect">
            <a:avLst/>
          </a:prstGeom>
        </p:spPr>
        <p:txBody>
          <a:bodyPr wrap="square">
            <a:spAutoFit/>
          </a:bodyPr>
          <a:lstStyle/>
          <a:p>
            <a:pPr lvl="0">
              <a:lnSpc>
                <a:spcPct val="150000"/>
              </a:lnSpc>
              <a:spcBef>
                <a:spcPct val="0"/>
              </a:spcBef>
            </a:pPr>
            <a:r>
              <a:rPr lang="en-US" altLang="zh-CN" sz="2000" dirty="0">
                <a:solidFill>
                  <a:prstClr val="black"/>
                </a:solidFill>
                <a:latin typeface="微软雅黑" panose="020B0503020204020204" pitchFamily="34" charset="-122"/>
                <a:ea typeface="微软雅黑" panose="020B0503020204020204" pitchFamily="34" charset="-122"/>
              </a:rPr>
              <a:t>2</a:t>
            </a:r>
            <a:r>
              <a:rPr lang="zh-CN" altLang="en-US" sz="2000" dirty="0">
                <a:solidFill>
                  <a:prstClr val="black"/>
                </a:solidFill>
                <a:latin typeface="微软雅黑" panose="020B0503020204020204" pitchFamily="34" charset="-122"/>
                <a:ea typeface="微软雅黑" panose="020B0503020204020204" pitchFamily="34" charset="-122"/>
              </a:rPr>
              <a:t>、打开</a:t>
            </a:r>
            <a:r>
              <a:rPr lang="en-US" altLang="zh-CN" sz="2000" dirty="0">
                <a:solidFill>
                  <a:prstClr val="black"/>
                </a:solidFill>
                <a:latin typeface="微软雅黑" panose="020B0503020204020204" pitchFamily="34" charset="-122"/>
                <a:ea typeface="微软雅黑" panose="020B0503020204020204" pitchFamily="34" charset="-122"/>
              </a:rPr>
              <a:t>VMware,</a:t>
            </a:r>
            <a:r>
              <a:rPr lang="zh-CN" altLang="en-US" sz="2000" dirty="0" smtClean="0">
                <a:solidFill>
                  <a:prstClr val="black"/>
                </a:solidFill>
                <a:latin typeface="微软雅黑" panose="020B0503020204020204" pitchFamily="34" charset="-122"/>
                <a:ea typeface="微软雅黑" panose="020B0503020204020204" pitchFamily="34" charset="-122"/>
              </a:rPr>
              <a:t>点击主页</a:t>
            </a:r>
            <a:r>
              <a:rPr lang="zh-CN" altLang="en-US" sz="2000" dirty="0">
                <a:solidFill>
                  <a:prstClr val="black"/>
                </a:solidFill>
                <a:latin typeface="微软雅黑" panose="020B0503020204020204" pitchFamily="34" charset="-122"/>
                <a:ea typeface="微软雅黑" panose="020B0503020204020204" pitchFamily="34" charset="-122"/>
              </a:rPr>
              <a:t>，点击创建新的虚拟机。选择典型（推荐），然后点击下一步。选择稍后安装操作系统，然后点击“下一步”。客户机操作系统选择“</a:t>
            </a:r>
            <a:r>
              <a:rPr lang="en-US" altLang="zh-CN" sz="2000" dirty="0">
                <a:solidFill>
                  <a:prstClr val="black"/>
                </a:solidFill>
                <a:latin typeface="微软雅黑" panose="020B0503020204020204" pitchFamily="34" charset="-122"/>
                <a:ea typeface="微软雅黑" panose="020B0503020204020204" pitchFamily="34" charset="-122"/>
              </a:rPr>
              <a:t>Microsoft Windows(W)”</a:t>
            </a:r>
            <a:r>
              <a:rPr lang="zh-CN" altLang="en-US" sz="2000" dirty="0">
                <a:solidFill>
                  <a:prstClr val="black"/>
                </a:solidFill>
                <a:latin typeface="微软雅黑" panose="020B0503020204020204" pitchFamily="34" charset="-122"/>
                <a:ea typeface="微软雅黑" panose="020B0503020204020204" pitchFamily="34" charset="-122"/>
              </a:rPr>
              <a:t>，版本选择</a:t>
            </a:r>
            <a:r>
              <a:rPr lang="en-US" altLang="zh-CN" sz="2000" dirty="0">
                <a:solidFill>
                  <a:prstClr val="black"/>
                </a:solidFill>
                <a:latin typeface="微软雅黑" panose="020B0503020204020204" pitchFamily="34" charset="-122"/>
                <a:ea typeface="微软雅黑" panose="020B0503020204020204" pitchFamily="34" charset="-122"/>
              </a:rPr>
              <a:t>Windows Server 2003 Standard x64 Edition</a:t>
            </a:r>
            <a:r>
              <a:rPr lang="zh-CN" altLang="en-US" sz="2000" dirty="0">
                <a:solidFill>
                  <a:prstClr val="black"/>
                </a:solidFill>
                <a:latin typeface="微软雅黑" panose="020B0503020204020204" pitchFamily="34" charset="-122"/>
                <a:ea typeface="微软雅黑" panose="020B0503020204020204" pitchFamily="34" charset="-122"/>
              </a:rPr>
              <a:t>，然后点击”下一步”</a:t>
            </a:r>
            <a:r>
              <a:rPr lang="zh-CN" altLang="en-US" sz="2000" dirty="0" smtClean="0">
                <a:solidFill>
                  <a:prstClr val="black"/>
                </a:solidFill>
                <a:latin typeface="微软雅黑" panose="020B0503020204020204" pitchFamily="34" charset="-122"/>
                <a:ea typeface="微软雅黑" panose="020B0503020204020204" pitchFamily="34" charset="-122"/>
              </a:rPr>
              <a:t>。虚拟机名称默认，位置选择放</a:t>
            </a:r>
            <a:r>
              <a:rPr lang="zh-CN" altLang="en-US" sz="2000" dirty="0">
                <a:solidFill>
                  <a:prstClr val="black"/>
                </a:solidFill>
                <a:latin typeface="微软雅黑" panose="020B0503020204020204" pitchFamily="34" charset="-122"/>
                <a:ea typeface="微软雅黑" panose="020B0503020204020204" pitchFamily="34" charset="-122"/>
              </a:rPr>
              <a:t>在内存空间充足的磁盘</a:t>
            </a:r>
            <a:r>
              <a:rPr lang="zh-CN" altLang="en-US" sz="2000" dirty="0" smtClean="0">
                <a:solidFill>
                  <a:prstClr val="black"/>
                </a:solidFill>
                <a:latin typeface="微软雅黑" panose="020B0503020204020204" pitchFamily="34" charset="-122"/>
                <a:ea typeface="微软雅黑" panose="020B0503020204020204" pitchFamily="34" charset="-122"/>
              </a:rPr>
              <a:t>。磁盘大小设置</a:t>
            </a:r>
            <a:r>
              <a:rPr lang="en-US" altLang="zh-CN" sz="2000" dirty="0" smtClean="0">
                <a:solidFill>
                  <a:prstClr val="black"/>
                </a:solidFill>
                <a:latin typeface="微软雅黑" panose="020B0503020204020204" pitchFamily="34" charset="-122"/>
                <a:ea typeface="微软雅黑" panose="020B0503020204020204" pitchFamily="34" charset="-122"/>
              </a:rPr>
              <a:t>20G</a:t>
            </a:r>
            <a:r>
              <a:rPr lang="zh-CN" altLang="en-US" sz="2000" dirty="0">
                <a:solidFill>
                  <a:prstClr val="black"/>
                </a:solidFill>
                <a:latin typeface="微软雅黑" panose="020B0503020204020204" pitchFamily="34" charset="-122"/>
                <a:ea typeface="微软雅黑" panose="020B0503020204020204" pitchFamily="34" charset="-122"/>
              </a:rPr>
              <a:t>，下面选择“将虚拟磁盘拆分成多个</a:t>
            </a:r>
            <a:r>
              <a:rPr lang="zh-CN" altLang="en-US" sz="2000" dirty="0" smtClean="0">
                <a:solidFill>
                  <a:prstClr val="black"/>
                </a:solidFill>
                <a:latin typeface="微软雅黑" panose="020B0503020204020204" pitchFamily="34" charset="-122"/>
                <a:ea typeface="微软雅黑" panose="020B0503020204020204" pitchFamily="34" charset="-122"/>
              </a:rPr>
              <a:t>文件（</a:t>
            </a:r>
            <a:r>
              <a:rPr lang="en-US" altLang="zh-CN" sz="2000" dirty="0">
                <a:solidFill>
                  <a:prstClr val="black"/>
                </a:solidFill>
                <a:latin typeface="微软雅黑" panose="020B0503020204020204" pitchFamily="34" charset="-122"/>
                <a:ea typeface="微软雅黑" panose="020B0503020204020204" pitchFamily="34" charset="-122"/>
              </a:rPr>
              <a:t>M</a:t>
            </a:r>
            <a:r>
              <a:rPr lang="zh-CN" altLang="en-US" sz="2000" dirty="0">
                <a:solidFill>
                  <a:prstClr val="black"/>
                </a:solidFill>
                <a:latin typeface="微软雅黑" panose="020B0503020204020204" pitchFamily="34" charset="-122"/>
                <a:ea typeface="微软雅黑" panose="020B0503020204020204" pitchFamily="34" charset="-122"/>
              </a:rPr>
              <a:t>），然后点击</a:t>
            </a:r>
            <a:r>
              <a:rPr lang="zh-CN" altLang="en-US" sz="2000" dirty="0" smtClean="0">
                <a:solidFill>
                  <a:prstClr val="black"/>
                </a:solidFill>
                <a:latin typeface="微软雅黑" panose="020B0503020204020204" pitchFamily="34" charset="-122"/>
                <a:ea typeface="微软雅黑" panose="020B0503020204020204" pitchFamily="34" charset="-122"/>
              </a:rPr>
              <a:t>下一步，然后点击完成。</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70115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4132973" cy="487363"/>
          </a:xfrm>
        </p:spPr>
        <p:txBody>
          <a:bodyPr>
            <a:normAutofit fontScale="90000"/>
          </a:bodyPr>
          <a:lstStyle/>
          <a:p>
            <a:pPr>
              <a:defRPr/>
            </a:pPr>
            <a:r>
              <a:rPr lang="en-US" altLang="zh-CN" sz="2800" dirty="0">
                <a:solidFill>
                  <a:schemeClr val="bg1"/>
                </a:solidFill>
                <a:effectLst>
                  <a:outerShdw blurRad="38100" dist="38100" dir="2700000" algn="tl">
                    <a:srgbClr val="C0C0C0"/>
                  </a:outerShdw>
                </a:effectLst>
                <a:ea typeface="楷体_GB2312"/>
              </a:rPr>
              <a:t>Windows </a:t>
            </a:r>
            <a:r>
              <a:rPr lang="en-US" altLang="zh-CN" sz="2800" dirty="0" smtClean="0">
                <a:solidFill>
                  <a:schemeClr val="bg1"/>
                </a:solidFill>
                <a:effectLst>
                  <a:outerShdw blurRad="38100" dist="38100" dir="2700000" algn="tl">
                    <a:srgbClr val="C0C0C0"/>
                  </a:outerShdw>
                </a:effectLst>
                <a:ea typeface="楷体_GB2312"/>
              </a:rPr>
              <a:t>2003</a:t>
            </a:r>
            <a:r>
              <a:rPr lang="zh-CN" altLang="en-US" sz="2800" dirty="0" smtClean="0">
                <a:solidFill>
                  <a:schemeClr val="bg1"/>
                </a:solidFill>
                <a:effectLst>
                  <a:outerShdw blurRad="38100" dist="38100" dir="2700000" algn="tl">
                    <a:srgbClr val="C0C0C0"/>
                  </a:outerShdw>
                </a:effectLst>
                <a:ea typeface="楷体_GB2312"/>
              </a:rPr>
              <a:t>服务器</a:t>
            </a:r>
            <a:r>
              <a:rPr lang="zh-CN" altLang="en-US" sz="2800" dirty="0">
                <a:solidFill>
                  <a:schemeClr val="bg1"/>
                </a:solidFill>
                <a:effectLst>
                  <a:outerShdw blurRad="38100" dist="38100" dir="2700000" algn="tl">
                    <a:srgbClr val="C0C0C0"/>
                  </a:outerShdw>
                </a:effectLst>
                <a:ea typeface="楷体_GB2312"/>
              </a:rPr>
              <a:t>简介</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263662" y="1310665"/>
            <a:ext cx="87926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、打开虚拟网络编辑器，选择还原默认设置，设置为桥接模式。</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456233" y="787445"/>
            <a:ext cx="2250937"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6.1.3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安装步骤</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263662" y="1792528"/>
            <a:ext cx="3619406" cy="1477328"/>
          </a:xfrm>
          <a:prstGeom prst="rect">
            <a:avLst/>
          </a:prstGeom>
        </p:spPr>
        <p:txBody>
          <a:bodyPr wrap="square">
            <a:spAutoFit/>
          </a:bodyPr>
          <a:lstStyle/>
          <a:p>
            <a:pPr lvl="0">
              <a:lnSpc>
                <a:spcPct val="150000"/>
              </a:lnSpc>
              <a:spcBef>
                <a:spcPct val="0"/>
              </a:spcBef>
            </a:pPr>
            <a:r>
              <a:rPr lang="en-US" altLang="zh-CN" sz="2000" dirty="0" smtClean="0">
                <a:solidFill>
                  <a:prstClr val="black"/>
                </a:solidFill>
                <a:latin typeface="微软雅黑" panose="020B0503020204020204" pitchFamily="34" charset="-122"/>
                <a:ea typeface="微软雅黑" panose="020B0503020204020204" pitchFamily="34" charset="-122"/>
              </a:rPr>
              <a:t>4</a:t>
            </a:r>
            <a:r>
              <a:rPr lang="zh-CN" altLang="en-US" sz="2000" dirty="0" smtClean="0">
                <a:solidFill>
                  <a:prstClr val="black"/>
                </a:solidFill>
                <a:latin typeface="微软雅黑" panose="020B0503020204020204" pitchFamily="34" charset="-122"/>
                <a:ea typeface="微软雅黑" panose="020B0503020204020204" pitchFamily="34" charset="-122"/>
              </a:rPr>
              <a:t>、点击编辑虚拟机设置，点开</a:t>
            </a:r>
            <a:r>
              <a:rPr lang="en-US" altLang="zh-CN" sz="2000" dirty="0" smtClean="0">
                <a:solidFill>
                  <a:prstClr val="black"/>
                </a:solidFill>
                <a:latin typeface="微软雅黑" panose="020B0503020204020204" pitchFamily="34" charset="-122"/>
                <a:ea typeface="微软雅黑" panose="020B0503020204020204" pitchFamily="34" charset="-122"/>
              </a:rPr>
              <a:t>CD/DVD</a:t>
            </a:r>
            <a:r>
              <a:rPr lang="zh-CN" altLang="en-US" sz="2000" dirty="0" smtClean="0">
                <a:solidFill>
                  <a:prstClr val="black"/>
                </a:solidFill>
                <a:latin typeface="微软雅黑" panose="020B0503020204020204" pitchFamily="34" charset="-122"/>
                <a:ea typeface="微软雅黑" panose="020B0503020204020204" pitchFamily="34" charset="-122"/>
              </a:rPr>
              <a:t>，找到自己刚刚下载的</a:t>
            </a:r>
            <a:r>
              <a:rPr lang="en-US" altLang="zh-CN" sz="2000" dirty="0" smtClean="0">
                <a:solidFill>
                  <a:prstClr val="black"/>
                </a:solidFill>
                <a:latin typeface="微软雅黑" panose="020B0503020204020204" pitchFamily="34" charset="-122"/>
                <a:ea typeface="微软雅黑" panose="020B0503020204020204" pitchFamily="34" charset="-122"/>
              </a:rPr>
              <a:t>ISO</a:t>
            </a:r>
            <a:r>
              <a:rPr lang="zh-CN" altLang="en-US" sz="2000" dirty="0" smtClean="0">
                <a:solidFill>
                  <a:prstClr val="black"/>
                </a:solidFill>
                <a:latin typeface="微软雅黑" panose="020B0503020204020204" pitchFamily="34" charset="-122"/>
                <a:ea typeface="微软雅黑" panose="020B0503020204020204" pitchFamily="34" charset="-122"/>
              </a:rPr>
              <a:t>映像文件，点击确定。</a:t>
            </a:r>
            <a:endParaRPr lang="en-US" altLang="zh-CN" sz="20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64663"/>
            <a:ext cx="4146114" cy="412277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818" y="3269855"/>
            <a:ext cx="4057818" cy="2717585"/>
          </a:xfrm>
          <a:prstGeom prst="rect">
            <a:avLst/>
          </a:prstGeom>
        </p:spPr>
      </p:pic>
    </p:spTree>
    <p:extLst>
      <p:ext uri="{BB962C8B-B14F-4D97-AF65-F5344CB8AC3E}">
        <p14:creationId xmlns:p14="http://schemas.microsoft.com/office/powerpoint/2010/main" val="296708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4132973" cy="487363"/>
          </a:xfrm>
        </p:spPr>
        <p:txBody>
          <a:bodyPr>
            <a:normAutofit fontScale="90000"/>
          </a:bodyPr>
          <a:lstStyle/>
          <a:p>
            <a:pPr>
              <a:defRPr/>
            </a:pPr>
            <a:r>
              <a:rPr lang="en-US" altLang="zh-CN" sz="2800" dirty="0">
                <a:solidFill>
                  <a:schemeClr val="bg1"/>
                </a:solidFill>
                <a:effectLst>
                  <a:outerShdw blurRad="38100" dist="38100" dir="2700000" algn="tl">
                    <a:srgbClr val="C0C0C0"/>
                  </a:outerShdw>
                </a:effectLst>
                <a:ea typeface="楷体_GB2312"/>
              </a:rPr>
              <a:t>Windows </a:t>
            </a:r>
            <a:r>
              <a:rPr lang="en-US" altLang="zh-CN" sz="2800" dirty="0" smtClean="0">
                <a:solidFill>
                  <a:schemeClr val="bg1"/>
                </a:solidFill>
                <a:effectLst>
                  <a:outerShdw blurRad="38100" dist="38100" dir="2700000" algn="tl">
                    <a:srgbClr val="C0C0C0"/>
                  </a:outerShdw>
                </a:effectLst>
                <a:ea typeface="楷体_GB2312"/>
              </a:rPr>
              <a:t>2003</a:t>
            </a:r>
            <a:r>
              <a:rPr lang="zh-CN" altLang="en-US" sz="2800" dirty="0" smtClean="0">
                <a:solidFill>
                  <a:schemeClr val="bg1"/>
                </a:solidFill>
                <a:effectLst>
                  <a:outerShdw blurRad="38100" dist="38100" dir="2700000" algn="tl">
                    <a:srgbClr val="C0C0C0"/>
                  </a:outerShdw>
                </a:effectLst>
                <a:ea typeface="楷体_GB2312"/>
              </a:rPr>
              <a:t>服务器</a:t>
            </a:r>
            <a:r>
              <a:rPr lang="zh-CN" altLang="en-US" sz="2800" dirty="0">
                <a:solidFill>
                  <a:schemeClr val="bg1"/>
                </a:solidFill>
                <a:effectLst>
                  <a:outerShdw blurRad="38100" dist="38100" dir="2700000" algn="tl">
                    <a:srgbClr val="C0C0C0"/>
                  </a:outerShdw>
                </a:effectLst>
                <a:ea typeface="楷体_GB2312"/>
              </a:rPr>
              <a:t>简介</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263662" y="1310665"/>
            <a:ext cx="879265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en-US" altLang="zh-CN" sz="2000" dirty="0" smtClean="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、点击</a:t>
            </a:r>
            <a:r>
              <a:rPr lang="zh-CN" altLang="en-US" sz="2000" dirty="0" smtClean="0">
                <a:latin typeface="微软雅黑" panose="020B0503020204020204" pitchFamily="34" charset="-122"/>
                <a:ea typeface="微软雅黑" panose="020B0503020204020204" pitchFamily="34" charset="-122"/>
              </a:rPr>
              <a:t>“开启此虚拟机</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点击</a:t>
            </a:r>
            <a:r>
              <a:rPr lang="en-US" altLang="zh-CN" sz="2000" dirty="0" smtClean="0">
                <a:latin typeface="微软雅黑" panose="020B0503020204020204" pitchFamily="34" charset="-122"/>
                <a:ea typeface="微软雅黑" panose="020B0503020204020204" pitchFamily="34" charset="-122"/>
              </a:rPr>
              <a:t>“Enter”</a:t>
            </a:r>
            <a:r>
              <a:rPr lang="zh-CN" altLang="en-US" sz="2000" dirty="0" smtClean="0">
                <a:latin typeface="微软雅黑" panose="020B0503020204020204" pitchFamily="34" charset="-122"/>
                <a:ea typeface="微软雅黑" panose="020B0503020204020204" pitchFamily="34" charset="-122"/>
              </a:rPr>
              <a:t>键</a:t>
            </a:r>
            <a:r>
              <a:rPr lang="zh-CN" altLang="en-US" sz="2000" dirty="0">
                <a:latin typeface="微软雅黑" panose="020B0503020204020204" pitchFamily="34" charset="-122"/>
                <a:ea typeface="微软雅黑" panose="020B0503020204020204" pitchFamily="34" charset="-122"/>
              </a:rPr>
              <a:t>进行安装，点击</a:t>
            </a:r>
            <a:r>
              <a:rPr lang="zh-CN" altLang="en-US" sz="2000" dirty="0" smtClean="0">
                <a:latin typeface="微软雅黑" panose="020B0503020204020204" pitchFamily="34" charset="-122"/>
                <a:ea typeface="微软雅黑" panose="020B0503020204020204" pitchFamily="34" charset="-122"/>
              </a:rPr>
              <a:t>选择“</a:t>
            </a: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NTFS</a:t>
            </a:r>
            <a:r>
              <a:rPr lang="zh-CN" altLang="en-US" sz="2000" dirty="0">
                <a:latin typeface="微软雅黑" panose="020B0503020204020204" pitchFamily="34" charset="-122"/>
                <a:ea typeface="微软雅黑" panose="020B0503020204020204" pitchFamily="34" charset="-122"/>
              </a:rPr>
              <a:t>文件系统格式化磁盘分区（快）</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随后</a:t>
            </a:r>
            <a:r>
              <a:rPr lang="zh-CN" altLang="en-US" sz="2000" dirty="0" smtClean="0">
                <a:latin typeface="微软雅黑" panose="020B0503020204020204" pitchFamily="34" charset="-122"/>
                <a:ea typeface="微软雅黑" panose="020B0503020204020204" pitchFamily="34" charset="-122"/>
              </a:rPr>
              <a:t>点击</a:t>
            </a:r>
            <a:r>
              <a:rPr lang="en-US" altLang="zh-CN" sz="2000" dirty="0" smtClean="0">
                <a:latin typeface="微软雅黑" panose="020B0503020204020204" pitchFamily="34" charset="-122"/>
                <a:ea typeface="微软雅黑" panose="020B0503020204020204" pitchFamily="34" charset="-122"/>
              </a:rPr>
              <a:t>“Enter”</a:t>
            </a:r>
            <a:r>
              <a:rPr lang="zh-CN" altLang="en-US" sz="2000" dirty="0">
                <a:latin typeface="微软雅黑" panose="020B0503020204020204" pitchFamily="34" charset="-122"/>
                <a:ea typeface="微软雅黑" panose="020B0503020204020204" pitchFamily="34" charset="-122"/>
              </a:rPr>
              <a:t>键继续，安装格式化，</a:t>
            </a:r>
            <a:r>
              <a:rPr lang="zh-CN" altLang="en-US" sz="2000" dirty="0" smtClean="0">
                <a:latin typeface="微软雅黑" panose="020B0503020204020204" pitchFamily="34" charset="-122"/>
                <a:ea typeface="微软雅黑" panose="020B0503020204020204" pitchFamily="34" charset="-122"/>
              </a:rPr>
              <a:t>等待。然后一直点击下一步，直到输入产品密钥，设置好名称、密码。然后一直点击下一步直至结束。</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456233" y="787445"/>
            <a:ext cx="2250937" cy="461665"/>
          </a:xfrm>
          <a:prstGeom prst="rect">
            <a:avLst/>
          </a:prstGeom>
        </p:spPr>
        <p:txBody>
          <a:bodyPr wrap="none">
            <a:spAutoFit/>
          </a:bodyPr>
          <a:lstStyle/>
          <a:p>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6.1.3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安装步骤</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62" y="3249657"/>
            <a:ext cx="4132974" cy="324919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030" y="3249656"/>
            <a:ext cx="4283819" cy="3249193"/>
          </a:xfrm>
          <a:prstGeom prst="rect">
            <a:avLst/>
          </a:prstGeom>
        </p:spPr>
      </p:pic>
    </p:spTree>
    <p:extLst>
      <p:ext uri="{BB962C8B-B14F-4D97-AF65-F5344CB8AC3E}">
        <p14:creationId xmlns:p14="http://schemas.microsoft.com/office/powerpoint/2010/main" val="142202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960680" y="2597042"/>
            <a:ext cx="5957851"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6.2 </a:t>
            </a: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WEB</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服务配置</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282909"/>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9362</TotalTime>
  <Words>1248</Words>
  <Application>Microsoft Office PowerPoint</Application>
  <PresentationFormat>全屏显示(4:3)</PresentationFormat>
  <Paragraphs>111</Paragraphs>
  <Slides>22</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等线</vt:lpstr>
      <vt:lpstr>仿宋</vt:lpstr>
      <vt:lpstr>华文隶书</vt:lpstr>
      <vt:lpstr>楷体_GB2312</vt:lpstr>
      <vt:lpstr>宋体</vt:lpstr>
      <vt:lpstr>微软雅黑</vt:lpstr>
      <vt:lpstr>Arial</vt:lpstr>
      <vt:lpstr>Calibri</vt:lpstr>
      <vt:lpstr>Century Gothic</vt:lpstr>
      <vt:lpstr>Tahoma</vt:lpstr>
      <vt:lpstr>Wingdings</vt:lpstr>
      <vt:lpstr>Office 主题</vt:lpstr>
      <vt:lpstr>Windows 2003服务器安装与设置</vt:lpstr>
      <vt:lpstr>目录</vt:lpstr>
      <vt:lpstr>6.1 Windows 2003服务器简介</vt:lpstr>
      <vt:lpstr>Windows 2003服务器简介</vt:lpstr>
      <vt:lpstr>Windows 2003服务器简介</vt:lpstr>
      <vt:lpstr>Windows 2003服务器简介</vt:lpstr>
      <vt:lpstr>Windows 2003服务器简介</vt:lpstr>
      <vt:lpstr>Windows 2003服务器简介</vt:lpstr>
      <vt:lpstr>6.2 WEB服务配置</vt:lpstr>
      <vt:lpstr>WEB 服务配置</vt:lpstr>
      <vt:lpstr>WEB 服务配置</vt:lpstr>
      <vt:lpstr>6.3 FTP服务配置</vt:lpstr>
      <vt:lpstr>FTP服务配置</vt:lpstr>
      <vt:lpstr>FTP服务配置</vt:lpstr>
      <vt:lpstr>6.4 DNS服务配置</vt:lpstr>
      <vt:lpstr>DNS服务配置</vt:lpstr>
      <vt:lpstr>DNS服务配置</vt:lpstr>
      <vt:lpstr>DNS服务配置</vt:lpstr>
      <vt:lpstr>6.5 DHCP服务配置</vt:lpstr>
      <vt:lpstr>DHCP服务配置</vt:lpstr>
      <vt:lpstr>DHCP服务配置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1178</cp:revision>
  <dcterms:created xsi:type="dcterms:W3CDTF">2014-07-13T02:54:52Z</dcterms:created>
  <dcterms:modified xsi:type="dcterms:W3CDTF">2025-04-27T06:00:12Z</dcterms:modified>
</cp:coreProperties>
</file>