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92" r:id="rId3"/>
    <p:sldId id="257" r:id="rId4"/>
    <p:sldId id="258" r:id="rId5"/>
    <p:sldId id="259" r:id="rId6"/>
    <p:sldId id="260" r:id="rId7"/>
    <p:sldId id="274" r:id="rId8"/>
    <p:sldId id="275" r:id="rId9"/>
    <p:sldId id="276" r:id="rId10"/>
    <p:sldId id="277" r:id="rId11"/>
    <p:sldId id="278" r:id="rId12"/>
    <p:sldId id="283" r:id="rId13"/>
    <p:sldId id="279" r:id="rId14"/>
    <p:sldId id="280" r:id="rId15"/>
    <p:sldId id="281" r:id="rId16"/>
    <p:sldId id="282" r:id="rId17"/>
    <p:sldId id="284" r:id="rId18"/>
    <p:sldId id="285" r:id="rId19"/>
    <p:sldId id="286" r:id="rId20"/>
    <p:sldId id="287" r:id="rId21"/>
    <p:sldId id="289" r:id="rId22"/>
    <p:sldId id="290" r:id="rId23"/>
    <p:sldId id="288" r:id="rId24"/>
    <p:sldId id="291" r:id="rId25"/>
    <p:sldId id="261" r:id="rId26"/>
    <p:sldId id="263" r:id="rId27"/>
    <p:sldId id="262" r:id="rId28"/>
    <p:sldId id="264" r:id="rId29"/>
    <p:sldId id="265" r:id="rId30"/>
    <p:sldId id="266" r:id="rId31"/>
    <p:sldId id="267" r:id="rId32"/>
    <p:sldId id="269" r:id="rId33"/>
    <p:sldId id="270" r:id="rId34"/>
    <p:sldId id="271" r:id="rId35"/>
    <p:sldId id="272" r:id="rId36"/>
    <p:sldId id="273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8D8"/>
    <a:srgbClr val="A4D9CC"/>
    <a:srgbClr val="9CC5D7"/>
    <a:srgbClr val="D6F0FF"/>
    <a:srgbClr val="D2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3" autoAdjust="0"/>
    <p:restoredTop sz="84302" autoAdjust="0"/>
  </p:normalViewPr>
  <p:slideViewPr>
    <p:cSldViewPr snapToGrid="0" snapToObjects="1">
      <p:cViewPr varScale="1">
        <p:scale>
          <a:sx n="61" d="100"/>
          <a:sy n="61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D3C0F-1C8A-A749-9B15-3D8BA5A72EB6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B0426-BE97-FA40-A6CD-7DBAD8BC7A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“Exploratory Factor Analysis.” 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Exploratory Factor Analysis - 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StatWiki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StatWiki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4 Nov. 2017, </a:t>
            </a:r>
            <a:r>
              <a:rPr lang="en-US" altLang="zh-CN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statwiki.kolobkreations.com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index.php?title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Exploratory_Factor_Analysis#Communalities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0426-BE97-FA40-A6CD-7DBAD8BC7AF5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Lanza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Stephanie T., Linda M. Collins, David R. Lemmon, and Joseph L. Schafer. "PROC LCA: A SAS procedure for latent class analysis." 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Structural Equation Modeling</a:t>
            </a:r>
            <a:r>
              <a:rPr lang="en-US" altLang="zh-CN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14, no. 4 (2007): 671-694.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Fop, M., Smart, K. and Murphy, T. B. (2017). Variable selection for latent class analysis with application to low back pain diagnosis. Annals of Applied Statistics. 11(4), 2085-2115.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0426-BE97-FA40-A6CD-7DBAD8BC7AF5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Buttrey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S. E., &amp; Whitaker, L. R. (2015).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treeClust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R package for tree-based clustering dissimilarities.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B0426-BE97-FA40-A6CD-7DBAD8BC7AF5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DC61-20B4-A04B-9E89-A4EA70FCB0BE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2D1B-250A-7C47-92F6-F20203C903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DC61-20B4-A04B-9E89-A4EA70FCB0BE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2D1B-250A-7C47-92F6-F20203C903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503855"/>
            <a:ext cx="7200900" cy="608254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DC61-20B4-A04B-9E89-A4EA70FCB0BE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2D1B-250A-7C47-92F6-F20203C9037F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503855"/>
            <a:ext cx="7200900" cy="5341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DC61-20B4-A04B-9E89-A4EA70FCB0BE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2D1B-250A-7C47-92F6-F20203C903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DC61-20B4-A04B-9E89-A4EA70FCB0BE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2D1B-250A-7C47-92F6-F20203C903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DC61-20B4-A04B-9E89-A4EA70FCB0BE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2D1B-250A-7C47-92F6-F20203C903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DC61-20B4-A04B-9E89-A4EA70FCB0BE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2D1B-250A-7C47-92F6-F20203C903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21DC61-20B4-A04B-9E89-A4EA70FCB0BE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7E2D1B-250A-7C47-92F6-F20203C903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 bwMode="hidden">
          <a:xfrm>
            <a:off x="-1" y="-195943"/>
            <a:ext cx="9144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C721DC61-20B4-A04B-9E89-A4EA70FCB0BE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77E2D1B-250A-7C47-92F6-F20203C903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769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Kaiser and SEAHI</a:t>
            </a:r>
            <a:br>
              <a:rPr kumimoji="1" lang="en-US" altLang="zh-CN" sz="4400" dirty="0"/>
            </a:br>
            <a:r>
              <a:rPr kumimoji="1" lang="en-US" altLang="zh-CN" sz="4400" dirty="0"/>
              <a:t>Data Analysis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0384" y="5432563"/>
            <a:ext cx="7203233" cy="9506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b="1" dirty="0"/>
              <a:t>STAT427 Team</a:t>
            </a:r>
            <a:r>
              <a:rPr kumimoji="1" lang="en-US" altLang="zh-CN" dirty="0"/>
              <a:t>: Yujia Deng, </a:t>
            </a:r>
            <a:r>
              <a:rPr kumimoji="1" lang="en-US" altLang="zh-CN" dirty="0" err="1"/>
              <a:t>Jiuchen</a:t>
            </a:r>
            <a:r>
              <a:rPr kumimoji="1" lang="en-US" altLang="zh-CN" dirty="0"/>
              <a:t> Zhang, Jing Pan</a:t>
            </a:r>
          </a:p>
          <a:p>
            <a:pPr>
              <a:lnSpc>
                <a:spcPct val="100000"/>
              </a:lnSpc>
            </a:pPr>
            <a:r>
              <a:rPr kumimoji="1" lang="en-US" altLang="zh-CN" b="1" dirty="0"/>
              <a:t>Client</a:t>
            </a:r>
            <a:r>
              <a:rPr kumimoji="1" lang="en-US" altLang="zh-CN" dirty="0"/>
              <a:t>: Liliane Windsor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Kaiser – Variables Overview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4496" y="1233856"/>
            <a:ext cx="7200900" cy="3809999"/>
          </a:xfrm>
        </p:spPr>
        <p:txBody>
          <a:bodyPr>
            <a:normAutofit/>
          </a:bodyPr>
          <a:lstStyle/>
          <a:p>
            <a:r>
              <a:rPr lang="en-US" sz="2400" dirty="0"/>
              <a:t>Explanatory Variables:</a:t>
            </a:r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25090" y="5649201"/>
            <a:ext cx="596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 variables in total (intercept excluded)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79747"/>
              </p:ext>
            </p:extLst>
          </p:nvPr>
        </p:nvGraphicFramePr>
        <p:xfrm>
          <a:off x="971550" y="1648629"/>
          <a:ext cx="7415367" cy="3840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1789">
                  <a:extLst>
                    <a:ext uri="{9D8B030D-6E8A-4147-A177-3AD203B41FA5}">
                      <a16:colId xmlns:a16="http://schemas.microsoft.com/office/drawing/2014/main" val="2334711952"/>
                    </a:ext>
                  </a:extLst>
                </a:gridCol>
                <a:gridCol w="2471789">
                  <a:extLst>
                    <a:ext uri="{9D8B030D-6E8A-4147-A177-3AD203B41FA5}">
                      <a16:colId xmlns:a16="http://schemas.microsoft.com/office/drawing/2014/main" val="2469456203"/>
                    </a:ext>
                  </a:extLst>
                </a:gridCol>
                <a:gridCol w="2471789">
                  <a:extLst>
                    <a:ext uri="{9D8B030D-6E8A-4147-A177-3AD203B41FA5}">
                      <a16:colId xmlns:a16="http://schemas.microsoft.com/office/drawing/2014/main" val="2968699533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Baseline Factor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extLst>
                  <a:ext uri="{0D108BD9-81ED-4DB2-BD59-A6C34878D82A}">
                    <a16:rowId xmlns:a16="http://schemas.microsoft.com/office/drawing/2014/main" val="248636491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Mean 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age_0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numerical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extLst>
                  <a:ext uri="{0D108BD9-81ED-4DB2-BD59-A6C34878D82A}">
                    <a16:rowId xmlns:a16="http://schemas.microsoft.com/office/drawing/2014/main" val="285394553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numerical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extLst>
                  <a:ext uri="{0D108BD9-81ED-4DB2-BD59-A6C34878D82A}">
                    <a16:rowId xmlns:a16="http://schemas.microsoft.com/office/drawing/2014/main" val="167944334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Women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women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extLst>
                  <a:ext uri="{0D108BD9-81ED-4DB2-BD59-A6C34878D82A}">
                    <a16:rowId xmlns:a16="http://schemas.microsoft.com/office/drawing/2014/main" val="27335973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Heterosexual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heter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extLst>
                  <a:ext uri="{0D108BD9-81ED-4DB2-BD59-A6C34878D82A}">
                    <a16:rowId xmlns:a16="http://schemas.microsoft.com/office/drawing/2014/main" val="73116635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extLst>
                  <a:ext uri="{0D108BD9-81ED-4DB2-BD59-A6C34878D82A}">
                    <a16:rowId xmlns:a16="http://schemas.microsoft.com/office/drawing/2014/main" val="329742705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Latino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Latino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extLst>
                  <a:ext uri="{0D108BD9-81ED-4DB2-BD59-A6C34878D82A}">
                    <a16:rowId xmlns:a16="http://schemas.microsoft.com/office/drawing/2014/main" val="335504586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Completed GED/HS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highedu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extLst>
                  <a:ext uri="{0D108BD9-81ED-4DB2-BD59-A6C34878D82A}">
                    <a16:rowId xmlns:a16="http://schemas.microsoft.com/office/drawing/2014/main" val="327591746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Earns than $1,000 p/month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highinc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extLst>
                  <a:ext uri="{0D108BD9-81ED-4DB2-BD59-A6C34878D82A}">
                    <a16:rowId xmlns:a16="http://schemas.microsoft.com/office/drawing/2014/main" val="229044937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Had stable housing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stable_housing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extLst>
                  <a:ext uri="{0D108BD9-81ED-4DB2-BD59-A6C34878D82A}">
                    <a16:rowId xmlns:a16="http://schemas.microsoft.com/office/drawing/2014/main" val="151124527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Had a history of  incarceration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jail_hist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extLst>
                  <a:ext uri="{0D108BD9-81ED-4DB2-BD59-A6C34878D82A}">
                    <a16:rowId xmlns:a16="http://schemas.microsoft.com/office/drawing/2014/main" val="3566726379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Had health insurance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Health_Insurance_0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extLst>
                  <a:ext uri="{0D108BD9-81ED-4DB2-BD59-A6C34878D82A}">
                    <a16:rowId xmlns:a16="http://schemas.microsoft.com/office/drawing/2014/main" val="41479646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Intervention or 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extLst>
                  <a:ext uri="{0D108BD9-81ED-4DB2-BD59-A6C34878D82A}">
                    <a16:rowId xmlns:a16="http://schemas.microsoft.com/office/drawing/2014/main" val="51409003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Cur</a:t>
                      </a:r>
                      <a:r>
                        <a:rPr lang="en-US" sz="1400" u="none" strike="noStrike" baseline="0" dirty="0">
                          <a:effectLst/>
                        </a:rPr>
                        <a:t>rent Taking ART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CurART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extLst>
                  <a:ext uri="{0D108BD9-81ED-4DB2-BD59-A6C34878D82A}">
                    <a16:rowId xmlns:a16="http://schemas.microsoft.com/office/drawing/2014/main" val="66348486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Interaction</a:t>
                      </a:r>
                      <a:r>
                        <a:rPr lang="en-US" sz="1400" b="1" u="none" strike="noStrike" baseline="0" dirty="0">
                          <a:effectLst/>
                        </a:rPr>
                        <a:t> with 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x:time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28" marR="13528" marT="13528" marB="0" anchor="ctr"/>
                </a:tc>
                <a:extLst>
                  <a:ext uri="{0D108BD9-81ED-4DB2-BD59-A6C34878D82A}">
                    <a16:rowId xmlns:a16="http://schemas.microsoft.com/office/drawing/2014/main" val="37622306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Kaiser –Baseline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/>
          <p:cNvGraphicFramePr/>
          <p:nvPr>
            <p:extLst>
              <p:ext uri="{D42A27DB-BD31-4B8C-83A1-F6EECF244321}">
                <p14:modId xmlns:p14="http://schemas.microsoft.com/office/powerpoint/2010/main" val="3568938625"/>
              </p:ext>
            </p:extLst>
          </p:nvPr>
        </p:nvGraphicFramePr>
        <p:xfrm>
          <a:off x="816076" y="1418851"/>
          <a:ext cx="7620615" cy="39416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328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88355" marR="88355" marT="44177" marB="4417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700" dirty="0"/>
                        <a:t>Control (n= 58)</a:t>
                      </a:r>
                    </a:p>
                  </a:txBody>
                  <a:tcPr marL="88355" marR="88355" marT="44177" marB="441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Intervention (n=43)</a:t>
                      </a:r>
                    </a:p>
                  </a:txBody>
                  <a:tcPr marL="88355" marR="88355" marT="44177" marB="4417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32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women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018" marR="46018" marT="36815" marB="3681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0.57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0.56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32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>
                          <a:effectLst/>
                        </a:rPr>
                        <a:t>heter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018" marR="46018" marT="36815" marB="3681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0.66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32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black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018" marR="46018" marT="36815" marB="3681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0.90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0.79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32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Latino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018" marR="46018" marT="36815" marB="3681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0.05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32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highedu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018" marR="46018" marT="36815" marB="3681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0.52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effectLst/>
                        </a:rPr>
                        <a:t>0.44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32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highinc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018" marR="46018" marT="36815" marB="3681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0.17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0.05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32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stable_housing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018" marR="46018" marT="36815" marB="3681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0.64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0.74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32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jail_hist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018" marR="46018" marT="36815" marB="3681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0.78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0.77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32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Health_Insurance_0</a:t>
                      </a:r>
                      <a:endParaRPr lang="en-US" sz="17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018" marR="46018" marT="36815" marB="3681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0.97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solidFill>
                            <a:srgbClr val="FF0000"/>
                          </a:solidFill>
                          <a:effectLst/>
                        </a:rPr>
                        <a:t>0.72</a:t>
                      </a:r>
                      <a:endParaRPr lang="en-US" sz="17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328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>
                          <a:effectLst/>
                        </a:rPr>
                        <a:t>CurART</a:t>
                      </a:r>
                      <a:endParaRPr lang="en-US" sz="17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018" marR="46018" marT="36815" marB="3681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0.88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0.49</a:t>
                      </a:r>
                      <a:endParaRPr lang="en-US" sz="1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4" marR="9204" marT="920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793" y="512745"/>
            <a:ext cx="7200900" cy="608254"/>
          </a:xfrm>
        </p:spPr>
        <p:txBody>
          <a:bodyPr>
            <a:normAutofit/>
          </a:bodyPr>
          <a:lstStyle/>
          <a:p>
            <a:r>
              <a:rPr lang="en-US" altLang="zh-CN" dirty="0"/>
              <a:t>Kaiser – Variable Selection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0873" y="1483304"/>
            <a:ext cx="7200900" cy="3809999"/>
          </a:xfrm>
        </p:spPr>
        <p:txBody>
          <a:bodyPr>
            <a:normAutofit/>
          </a:bodyPr>
          <a:lstStyle/>
          <a:p>
            <a:r>
              <a:rPr lang="en-US" sz="2400" dirty="0"/>
              <a:t>Delete the variables that contains too many missing/ too little variation</a:t>
            </a:r>
          </a:p>
          <a:p>
            <a:r>
              <a:rPr lang="en-US" sz="2400" dirty="0"/>
              <a:t>Model selection through QIC[1]:</a:t>
            </a:r>
          </a:p>
          <a:p>
            <a:pPr lvl="1"/>
            <a:r>
              <a:rPr lang="en-US" sz="1600" dirty="0"/>
              <a:t>QIC: based on the log of quasi-likelihood</a:t>
            </a:r>
          </a:p>
          <a:p>
            <a:pPr lvl="1"/>
            <a:r>
              <a:rPr lang="en-US" sz="1600" dirty="0"/>
              <a:t>The smaller, the better</a:t>
            </a:r>
          </a:p>
          <a:p>
            <a:r>
              <a:rPr lang="en-US" sz="2400" dirty="0"/>
              <a:t>Backward:</a:t>
            </a:r>
          </a:p>
          <a:p>
            <a:pPr lvl="1"/>
            <a:r>
              <a:rPr lang="en-US" sz="1600" dirty="0"/>
              <a:t>Start with the 25, delete the most insignificant variable at each step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451" y="5664498"/>
            <a:ext cx="837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Pan, W. (2004). </a:t>
            </a:r>
            <a:r>
              <a:rPr lang="en-US" sz="1200" dirty="0" err="1"/>
              <a:t>Akaike’s</a:t>
            </a:r>
            <a:r>
              <a:rPr lang="en-US" sz="1200" dirty="0"/>
              <a:t> Information Criterion in Generalized Estimating Equations. </a:t>
            </a:r>
            <a:r>
              <a:rPr lang="en-US" sz="1200" i="1" dirty="0"/>
              <a:t>Biometrics</a:t>
            </a:r>
            <a:r>
              <a:rPr lang="en-US" sz="1200" dirty="0"/>
              <a:t>, </a:t>
            </a:r>
            <a:r>
              <a:rPr lang="en-US" sz="1200" i="1" dirty="0"/>
              <a:t>57</a:t>
            </a:r>
            <a:r>
              <a:rPr lang="en-US" sz="1200" dirty="0"/>
              <a:t>(March), 120–125. https://doi.org/10.1111/j.0006-341X.2001.00120.x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Kaiser – CD4_count 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073" y="1253331"/>
            <a:ext cx="4351338" cy="4351338"/>
          </a:xfrm>
        </p:spPr>
      </p:pic>
      <p:sp>
        <p:nvSpPr>
          <p:cNvPr id="4" name="TextBox 3"/>
          <p:cNvSpPr txBox="1"/>
          <p:nvPr/>
        </p:nvSpPr>
        <p:spPr>
          <a:xfrm>
            <a:off x="648926" y="1497258"/>
            <a:ext cx="3856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higher, the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Sample size: 29 with 15 control, 14 intervention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Kaiser – CD4_count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890" y="1287202"/>
            <a:ext cx="3469640" cy="4351655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dirty="0"/>
              <a:t>Main result:</a:t>
            </a:r>
          </a:p>
          <a:p>
            <a:pPr lvl="1"/>
            <a:r>
              <a:rPr lang="en-US" sz="2600" dirty="0"/>
              <a:t>Intervention group has </a:t>
            </a:r>
            <a:r>
              <a:rPr lang="en-US" sz="2600" b="1" dirty="0"/>
              <a:t>higher</a:t>
            </a:r>
            <a:r>
              <a:rPr lang="en-US" sz="2600" dirty="0"/>
              <a:t> CD4 on average of all time period.</a:t>
            </a:r>
          </a:p>
          <a:p>
            <a:pPr lvl="1"/>
            <a:r>
              <a:rPr lang="en-US" sz="2600" dirty="0"/>
              <a:t>The CD4 count will </a:t>
            </a:r>
            <a:r>
              <a:rPr lang="en-US" sz="2600" b="1" dirty="0">
                <a:solidFill>
                  <a:srgbClr val="C00000"/>
                </a:solidFill>
              </a:rPr>
              <a:t>go up </a:t>
            </a:r>
            <a:r>
              <a:rPr lang="en-US" sz="2600" dirty="0"/>
              <a:t>in both groups as time goes by.</a:t>
            </a:r>
          </a:p>
          <a:p>
            <a:pPr lvl="1"/>
            <a:r>
              <a:rPr lang="en-US" sz="2600" dirty="0"/>
              <a:t>The increasing rate in intervention group is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less than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that of the control group, yet not significant.</a:t>
            </a:r>
          </a:p>
          <a:p>
            <a:r>
              <a:rPr lang="en-US" sz="2800" b="1" dirty="0"/>
              <a:t>Byproduct:</a:t>
            </a:r>
          </a:p>
          <a:p>
            <a:pPr lvl="1"/>
            <a:r>
              <a:rPr lang="en-US" sz="2600" dirty="0"/>
              <a:t>The increasing rate among people with health insurance is </a:t>
            </a:r>
            <a:r>
              <a:rPr lang="en-US" sz="2600" b="1" dirty="0">
                <a:solidFill>
                  <a:srgbClr val="C00000"/>
                </a:solidFill>
              </a:rPr>
              <a:t>higher</a:t>
            </a:r>
            <a:r>
              <a:rPr lang="en-US" sz="2600" dirty="0"/>
              <a:t> than those without.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209203"/>
            <a:ext cx="5053739" cy="4967759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6" name="Straight Connector 7"/>
          <p:cNvCxnSpPr/>
          <p:nvPr/>
        </p:nvCxnSpPr>
        <p:spPr>
          <a:xfrm flipV="1">
            <a:off x="3962400" y="3668022"/>
            <a:ext cx="4754880" cy="1059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7"/>
          <p:cNvCxnSpPr/>
          <p:nvPr/>
        </p:nvCxnSpPr>
        <p:spPr>
          <a:xfrm flipV="1">
            <a:off x="3962400" y="3836642"/>
            <a:ext cx="4754880" cy="1059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962400" y="5741642"/>
            <a:ext cx="4754880" cy="1059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62400" y="5375904"/>
            <a:ext cx="4754880" cy="1059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Kaiser – Drug risk 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45" y="1119731"/>
            <a:ext cx="4900781" cy="4900781"/>
          </a:xfrm>
        </p:spPr>
      </p:pic>
      <p:sp>
        <p:nvSpPr>
          <p:cNvPr id="5" name="TextBox 4"/>
          <p:cNvSpPr txBox="1"/>
          <p:nvPr/>
        </p:nvSpPr>
        <p:spPr>
          <a:xfrm>
            <a:off x="628650" y="1473797"/>
            <a:ext cx="27754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Definition: </a:t>
            </a:r>
            <a:r>
              <a:rPr lang="en-US" sz="2000" dirty="0"/>
              <a:t>whether people get injection during the past 30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Sample size: </a:t>
            </a:r>
            <a:r>
              <a:rPr lang="en-US" sz="2000" dirty="0"/>
              <a:t>29 with 15 control, 14 intervention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Kaiser – Drug Risk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20" y="1528034"/>
            <a:ext cx="4876800" cy="4038600"/>
          </a:xfrm>
          <a:prstGeom prst="rect">
            <a:avLst/>
          </a:prstGeom>
        </p:spPr>
      </p:pic>
      <p:cxnSp>
        <p:nvCxnSpPr>
          <p:cNvPr id="5" name="Straight Connector 7"/>
          <p:cNvCxnSpPr/>
          <p:nvPr/>
        </p:nvCxnSpPr>
        <p:spPr>
          <a:xfrm flipV="1">
            <a:off x="4080620" y="4093005"/>
            <a:ext cx="4091830" cy="911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7"/>
          <p:cNvCxnSpPr/>
          <p:nvPr/>
        </p:nvCxnSpPr>
        <p:spPr>
          <a:xfrm flipV="1">
            <a:off x="4080620" y="5145056"/>
            <a:ext cx="4091830" cy="911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39" y="1528034"/>
            <a:ext cx="3352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Drug Risk in both group </a:t>
            </a:r>
            <a:r>
              <a:rPr lang="en-US" sz="2000" b="1" dirty="0">
                <a:solidFill>
                  <a:srgbClr val="C00000"/>
                </a:solidFill>
              </a:rPr>
              <a:t>decreases</a:t>
            </a:r>
            <a:r>
              <a:rPr lang="en-US" sz="2000" dirty="0"/>
              <a:t> as time goes by.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Yet the intervention group has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lower</a:t>
            </a:r>
            <a:r>
              <a:rPr lang="en-US" sz="2000" dirty="0"/>
              <a:t> decreasing rate.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again this difference is not significant.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Kaiser – Sex Risk 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77" y="1690689"/>
            <a:ext cx="3810000" cy="3810000"/>
          </a:xfrm>
        </p:spPr>
      </p:pic>
      <p:sp>
        <p:nvSpPr>
          <p:cNvPr id="4" name="TextBox 3"/>
          <p:cNvSpPr txBox="1"/>
          <p:nvPr/>
        </p:nvSpPr>
        <p:spPr>
          <a:xfrm>
            <a:off x="628649" y="1494043"/>
            <a:ext cx="473976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Definition: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dirty="0"/>
              <a:t>(whether have more than one sex partners)</a:t>
            </a:r>
          </a:p>
          <a:p>
            <a:r>
              <a:rPr lang="en-US" dirty="0"/>
              <a:t>		+</a:t>
            </a:r>
          </a:p>
          <a:p>
            <a:r>
              <a:rPr lang="en-US" dirty="0"/>
              <a:t>(whether have sold sex in the past 90 days)</a:t>
            </a:r>
          </a:p>
          <a:p>
            <a:r>
              <a:rPr lang="en-US" dirty="0"/>
              <a:t>		+</a:t>
            </a:r>
          </a:p>
          <a:p>
            <a:r>
              <a:rPr lang="en-US" dirty="0"/>
              <a:t>(whether have purchased sex in the past 90 days)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Sample size:</a:t>
            </a:r>
          </a:p>
          <a:p>
            <a:r>
              <a:rPr lang="en-US" sz="2000" b="1" dirty="0"/>
              <a:t> </a:t>
            </a:r>
            <a:r>
              <a:rPr lang="en-US" sz="2000" dirty="0"/>
              <a:t>32 with 19 control 13 intervention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Kaiser – Sex Risk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575" y="1604451"/>
            <a:ext cx="4924425" cy="4048125"/>
          </a:xfrm>
          <a:prstGeom prst="rect">
            <a:avLst/>
          </a:prstGeom>
        </p:spPr>
      </p:pic>
      <p:cxnSp>
        <p:nvCxnSpPr>
          <p:cNvPr id="5" name="Straight Connector 7"/>
          <p:cNvCxnSpPr/>
          <p:nvPr/>
        </p:nvCxnSpPr>
        <p:spPr>
          <a:xfrm flipV="1">
            <a:off x="4219575" y="4369028"/>
            <a:ext cx="4091830" cy="911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7"/>
          <p:cNvCxnSpPr/>
          <p:nvPr/>
        </p:nvCxnSpPr>
        <p:spPr>
          <a:xfrm flipV="1">
            <a:off x="4219575" y="5253931"/>
            <a:ext cx="4091830" cy="911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1781" y="1484671"/>
            <a:ext cx="34216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sex risk on average tends to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increase</a:t>
            </a:r>
            <a:r>
              <a:rPr lang="en-US" sz="2000" dirty="0"/>
              <a:t> with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sex risk in the intervention group tends to </a:t>
            </a:r>
            <a:r>
              <a:rPr lang="en-US" sz="2000" b="1" dirty="0">
                <a:solidFill>
                  <a:srgbClr val="C00000"/>
                </a:solidFill>
              </a:rPr>
              <a:t>decrease</a:t>
            </a:r>
            <a:r>
              <a:rPr lang="en-US" sz="2000" dirty="0"/>
              <a:t>, which is statistically significant.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Kaiser – HIV Stigma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433" y="1420761"/>
            <a:ext cx="3810000" cy="3810000"/>
          </a:xfrm>
        </p:spPr>
      </p:pic>
      <p:sp>
        <p:nvSpPr>
          <p:cNvPr id="5" name="TextBox 4"/>
          <p:cNvSpPr txBox="1"/>
          <p:nvPr/>
        </p:nvSpPr>
        <p:spPr>
          <a:xfrm>
            <a:off x="791036" y="1420761"/>
            <a:ext cx="3780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Definition: </a:t>
            </a:r>
            <a:r>
              <a:rPr lang="en-US" sz="2000" dirty="0"/>
              <a:t>Scores of questions regarding several social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higher, the higher HIV potential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Sample size: </a:t>
            </a:r>
            <a:r>
              <a:rPr lang="en-US" sz="2000" dirty="0"/>
              <a:t>78 with 47 control and 31 intervention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Kaiser</a:t>
            </a:r>
          </a:p>
          <a:p>
            <a:r>
              <a:rPr lang="en-US" sz="2800" dirty="0"/>
              <a:t>SEAHI</a:t>
            </a:r>
          </a:p>
        </p:txBody>
      </p:sp>
    </p:spTree>
    <p:extLst>
      <p:ext uri="{BB962C8B-B14F-4D97-AF65-F5344CB8AC3E}">
        <p14:creationId xmlns:p14="http://schemas.microsoft.com/office/powerpoint/2010/main" val="120278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Kaiser – HIV Stigma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276" y="1245624"/>
            <a:ext cx="4482191" cy="4525963"/>
          </a:xfrm>
          <a:prstGeom prst="rect">
            <a:avLst/>
          </a:prstGeom>
        </p:spPr>
      </p:pic>
      <p:cxnSp>
        <p:nvCxnSpPr>
          <p:cNvPr id="5" name="Straight Connector 7"/>
          <p:cNvCxnSpPr/>
          <p:nvPr/>
        </p:nvCxnSpPr>
        <p:spPr>
          <a:xfrm flipV="1">
            <a:off x="4408276" y="3798757"/>
            <a:ext cx="4091830" cy="911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9768" y="1412772"/>
            <a:ext cx="3647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groups have </a:t>
            </a:r>
            <a:r>
              <a:rPr lang="en-US" b="1" dirty="0">
                <a:solidFill>
                  <a:srgbClr val="C00000"/>
                </a:solidFill>
              </a:rPr>
              <a:t>lower</a:t>
            </a:r>
            <a:r>
              <a:rPr lang="en-US" dirty="0"/>
              <a:t> HIV Stigma in the later phase.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taken ART at the beginning, this drop rate will be larger.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intervention helps, with little statistical significance.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Connector 7"/>
          <p:cNvCxnSpPr/>
          <p:nvPr/>
        </p:nvCxnSpPr>
        <p:spPr>
          <a:xfrm flipV="1">
            <a:off x="4408276" y="5204770"/>
            <a:ext cx="4091830" cy="911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7"/>
          <p:cNvCxnSpPr/>
          <p:nvPr/>
        </p:nvCxnSpPr>
        <p:spPr>
          <a:xfrm flipV="1">
            <a:off x="4408276" y="5361455"/>
            <a:ext cx="4091830" cy="9113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Kaiser – ill Data[Viral Load] 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8" y="1572771"/>
            <a:ext cx="3960813" cy="3960813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93566"/>
              </p:ext>
            </p:extLst>
          </p:nvPr>
        </p:nvGraphicFramePr>
        <p:xfrm>
          <a:off x="4345158" y="2758439"/>
          <a:ext cx="4521204" cy="112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024">
                <a:tc>
                  <a:txBody>
                    <a:bodyPr/>
                    <a:lstStyle/>
                    <a:p>
                      <a:r>
                        <a:rPr lang="en-US" sz="14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Baseline (0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FU1 (3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FU2</a:t>
                      </a:r>
                      <a:r>
                        <a:rPr lang="en-US" sz="1400" baseline="0" dirty="0"/>
                        <a:t> (6 month)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22">
                <a:tc>
                  <a:txBody>
                    <a:bodyPr/>
                    <a:lstStyle/>
                    <a:p>
                      <a:r>
                        <a:rPr lang="en-US" sz="14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0.81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0.86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22">
                <a:tc>
                  <a:txBody>
                    <a:bodyPr/>
                    <a:lstStyle/>
                    <a:p>
                      <a:r>
                        <a:rPr lang="en-US" sz="1400" dirty="0"/>
                        <a:t>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0.90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Kaiser – ill Data[Substance Overuse]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403350"/>
            <a:ext cx="4525963" cy="4525963"/>
          </a:xfr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E6F1CAA-1E3D-4C3D-A536-3F7590A50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97462"/>
              </p:ext>
            </p:extLst>
          </p:nvPr>
        </p:nvGraphicFramePr>
        <p:xfrm>
          <a:off x="4256690" y="2034165"/>
          <a:ext cx="4734908" cy="12871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3727">
                  <a:extLst>
                    <a:ext uri="{9D8B030D-6E8A-4147-A177-3AD203B41FA5}">
                      <a16:colId xmlns:a16="http://schemas.microsoft.com/office/drawing/2014/main" val="2183388925"/>
                    </a:ext>
                  </a:extLst>
                </a:gridCol>
                <a:gridCol w="1183727">
                  <a:extLst>
                    <a:ext uri="{9D8B030D-6E8A-4147-A177-3AD203B41FA5}">
                      <a16:colId xmlns:a16="http://schemas.microsoft.com/office/drawing/2014/main" val="745691532"/>
                    </a:ext>
                  </a:extLst>
                </a:gridCol>
                <a:gridCol w="1183727">
                  <a:extLst>
                    <a:ext uri="{9D8B030D-6E8A-4147-A177-3AD203B41FA5}">
                      <a16:colId xmlns:a16="http://schemas.microsoft.com/office/drawing/2014/main" val="4222805174"/>
                    </a:ext>
                  </a:extLst>
                </a:gridCol>
                <a:gridCol w="1183727">
                  <a:extLst>
                    <a:ext uri="{9D8B030D-6E8A-4147-A177-3AD203B41FA5}">
                      <a16:colId xmlns:a16="http://schemas.microsoft.com/office/drawing/2014/main" val="280032135"/>
                    </a:ext>
                  </a:extLst>
                </a:gridCol>
              </a:tblGrid>
              <a:tr h="288040">
                <a:tc>
                  <a:txBody>
                    <a:bodyPr/>
                    <a:lstStyle/>
                    <a:p>
                      <a:r>
                        <a:rPr lang="en-US" sz="1400" dirty="0"/>
                        <a:t>Substance Overuse proportion</a:t>
                      </a:r>
                    </a:p>
                  </a:txBody>
                  <a:tcPr marL="71024" marR="71024" marT="35512" marB="355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Baseline</a:t>
                      </a:r>
                    </a:p>
                  </a:txBody>
                  <a:tcPr marL="71024" marR="71024" marT="35512" marB="355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FU1</a:t>
                      </a:r>
                      <a:endParaRPr lang="en-US" dirty="0"/>
                    </a:p>
                  </a:txBody>
                  <a:tcPr marL="71024" marR="71024" marT="35512" marB="355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FU2</a:t>
                      </a:r>
                    </a:p>
                  </a:txBody>
                  <a:tcPr marL="71024" marR="71024" marT="35512" marB="35512"/>
                </a:tc>
                <a:extLst>
                  <a:ext uri="{0D108BD9-81ED-4DB2-BD59-A6C34878D82A}">
                    <a16:rowId xmlns:a16="http://schemas.microsoft.com/office/drawing/2014/main" val="543793679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Conrol</a:t>
                      </a:r>
                      <a:endParaRPr lang="en-US" sz="1400" dirty="0"/>
                    </a:p>
                  </a:txBody>
                  <a:tcPr marL="71024" marR="71024" marT="35512" marB="355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98%</a:t>
                      </a:r>
                    </a:p>
                  </a:txBody>
                  <a:tcPr marL="71024" marR="71024" marT="35512" marB="355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87.2%</a:t>
                      </a:r>
                    </a:p>
                  </a:txBody>
                  <a:tcPr marL="71024" marR="71024" marT="35512" marB="355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62.5%</a:t>
                      </a:r>
                    </a:p>
                  </a:txBody>
                  <a:tcPr marL="71024" marR="71024" marT="35512" marB="35512"/>
                </a:tc>
                <a:extLst>
                  <a:ext uri="{0D108BD9-81ED-4DB2-BD59-A6C34878D82A}">
                    <a16:rowId xmlns:a16="http://schemas.microsoft.com/office/drawing/2014/main" val="125142213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r>
                        <a:rPr lang="en-US" sz="1400" dirty="0"/>
                        <a:t>Intervention</a:t>
                      </a:r>
                    </a:p>
                  </a:txBody>
                  <a:tcPr marL="71024" marR="71024" marT="35512" marB="3551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100%</a:t>
                      </a:r>
                      <a:endParaRPr lang="en-US" sz="1400" dirty="0"/>
                    </a:p>
                  </a:txBody>
                  <a:tcPr marL="71024" marR="71024" marT="35512" marB="355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100%</a:t>
                      </a:r>
                    </a:p>
                  </a:txBody>
                  <a:tcPr marL="71024" marR="71024" marT="35512" marB="3551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96.6%</a:t>
                      </a:r>
                    </a:p>
                  </a:txBody>
                  <a:tcPr marL="71024" marR="71024" marT="35512" marB="35512"/>
                </a:tc>
                <a:extLst>
                  <a:ext uri="{0D108BD9-81ED-4DB2-BD59-A6C34878D82A}">
                    <a16:rowId xmlns:a16="http://schemas.microsoft.com/office/drawing/2014/main" val="35945778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Kaiser 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317523"/>
            <a:ext cx="7200900" cy="4473678"/>
          </a:xfrm>
        </p:spPr>
        <p:txBody>
          <a:bodyPr/>
          <a:lstStyle/>
          <a:p>
            <a:r>
              <a:rPr lang="en-US" dirty="0"/>
              <a:t>Both control group and intervention group behave </a:t>
            </a:r>
            <a:r>
              <a:rPr lang="en-US" dirty="0">
                <a:solidFill>
                  <a:srgbClr val="C00000"/>
                </a:solidFill>
              </a:rPr>
              <a:t>better </a:t>
            </a:r>
            <a:r>
              <a:rPr lang="en-US" dirty="0"/>
              <a:t>regarding CD4 count, Drug risk and HIV Stigma as therapy goes on.</a:t>
            </a:r>
          </a:p>
          <a:p>
            <a:r>
              <a:rPr lang="en-US" dirty="0"/>
              <a:t>The intervention has significant effect in </a:t>
            </a:r>
            <a:r>
              <a:rPr lang="en-US" dirty="0">
                <a:solidFill>
                  <a:srgbClr val="C00000"/>
                </a:solidFill>
              </a:rPr>
              <a:t>reducing the sex risk</a:t>
            </a:r>
            <a:r>
              <a:rPr lang="en-US" dirty="0"/>
              <a:t>.</a:t>
            </a:r>
          </a:p>
          <a:p>
            <a:r>
              <a:rPr lang="en-US" dirty="0"/>
              <a:t>The effect of intervention on other indexes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not</a:t>
            </a:r>
            <a:r>
              <a:rPr lang="en-US" dirty="0"/>
              <a:t> statistically significant.</a:t>
            </a:r>
          </a:p>
          <a:p>
            <a:r>
              <a:rPr lang="en-US" dirty="0"/>
              <a:t>The effect of other factors can be analyzed from result presented before.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ART enrollment has positive effect on the drop of HIV Stigma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710816"/>
            <a:ext cx="7200900" cy="4552336"/>
          </a:xfrm>
        </p:spPr>
        <p:txBody>
          <a:bodyPr/>
          <a:lstStyle/>
          <a:p>
            <a:r>
              <a:rPr lang="en-US" dirty="0"/>
              <a:t>Small sample size in most of the analysis process.</a:t>
            </a:r>
          </a:p>
          <a:p>
            <a:r>
              <a:rPr lang="en-US" dirty="0"/>
              <a:t>Data not censored completely randomly.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4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503855"/>
            <a:ext cx="7200900" cy="60825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SEAHI Project </a:t>
            </a:r>
            <a:r>
              <a:rPr lang="en-US" altLang="zh-CN" dirty="0" err="1"/>
              <a:t>Review-Aims&amp;Procedures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Measure knowledge and action about social determinants of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health and health inequalities</a:t>
            </a:r>
          </a:p>
          <a:p>
            <a:endParaRPr kumimoji="1" lang="en-US" altLang="zh-CN" dirty="0"/>
          </a:p>
          <a:p>
            <a:r>
              <a:rPr lang="en-US" altLang="zh-CN" dirty="0"/>
              <a:t>Data collected from </a:t>
            </a:r>
            <a:r>
              <a:rPr lang="en-US" altLang="zh-CN" dirty="0" err="1"/>
              <a:t>Turkprime</a:t>
            </a:r>
            <a:r>
              <a:rPr lang="en-US" altLang="zh-CN" dirty="0"/>
              <a:t> survey and Community Wise data</a:t>
            </a:r>
          </a:p>
          <a:p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515 participants answered 79 questions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503855"/>
            <a:ext cx="7200900" cy="60825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SEAHI Project Review-</a:t>
            </a:r>
            <a:br>
              <a:rPr lang="en-US" altLang="zh-CN" dirty="0"/>
            </a:br>
            <a:r>
              <a:rPr lang="en-US" altLang="zh-CN" dirty="0">
                <a:latin typeface="Calibri" panose="020F0502020204030204"/>
                <a:ea typeface="Georgia" panose="02040502050405020303" charset="0"/>
                <a:cs typeface="Calibri" panose="020F0502020204030204"/>
              </a:rPr>
              <a:t>Hypothesized Categories</a:t>
            </a:r>
            <a:endParaRPr kumimoji="1" lang="zh-CN" altLang="en-US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内容占位符 3" descr="无标题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134630"/>
            <a:ext cx="7200900" cy="350314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SEAHI Project Review-Questions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endParaRPr lang="en-US" altLang="zh-CN" dirty="0"/>
          </a:p>
          <a:p>
            <a:pPr marL="457200" indent="-457200"/>
            <a:r>
              <a:rPr lang="en-US" altLang="zh-CN" dirty="0"/>
              <a:t>Is it OK run a LCA to confirm the 6 categories</a:t>
            </a:r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en-US" altLang="zh-CN" dirty="0"/>
              <a:t>Is it OK to run the PCA and LCA using same data?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SEAHI - </a:t>
            </a:r>
            <a:r>
              <a:rPr kumimoji="1" lang="en-US" altLang="zh-CN" dirty="0"/>
              <a:t>Liliane’s Goal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1. Design a more concentrate questionnaire based on 79 questions [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Variable selection</a:t>
            </a:r>
            <a:r>
              <a:rPr kumimoji="1" lang="en-US" altLang="zh-CN" dirty="0"/>
              <a:t>]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2.Divide 515</a:t>
            </a:r>
            <a:r>
              <a:rPr lang="en-US" altLang="zh-CN" dirty="0"/>
              <a:t> participants into 6 different groups and test if they fits 6 Hypothesized Categories [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Clustering</a:t>
            </a:r>
            <a:r>
              <a:rPr lang="en-US" altLang="zh-CN" dirty="0"/>
              <a:t>]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503855"/>
            <a:ext cx="7200900" cy="60825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SEAHI - Variable Selection</a:t>
            </a:r>
            <a:br>
              <a:rPr lang="en-US" altLang="zh-CN" dirty="0"/>
            </a:br>
            <a:r>
              <a:rPr lang="en-US" altLang="zh-CN" dirty="0"/>
              <a:t>[EFA-Communalities]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Exploratory Factor Analysis</a:t>
            </a:r>
            <a:r>
              <a:rPr kumimoji="1" lang="en-US" altLang="zh-CN" dirty="0"/>
              <a:t>[EFA] - A statistical approach for determining the correlation among variables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Communalities</a:t>
            </a:r>
            <a:r>
              <a:rPr kumimoji="1" lang="en-US" altLang="zh-CN" dirty="0"/>
              <a:t> – The extent to which an item correlates with all other items[higher is better]</a:t>
            </a:r>
          </a:p>
          <a:p>
            <a:r>
              <a:rPr lang="en-US" altLang="zh-CN" dirty="0"/>
              <a:t>Criteria: </a:t>
            </a:r>
            <a:r>
              <a:rPr kumimoji="1" lang="en-US" altLang="zh-CN" dirty="0"/>
              <a:t>Communalities </a:t>
            </a:r>
            <a:r>
              <a:rPr lang="en-US" altLang="zh-CN" dirty="0"/>
              <a:t>&gt;0.6 </a:t>
            </a:r>
          </a:p>
          <a:p>
            <a:r>
              <a:rPr kumimoji="1" lang="en-US" altLang="zh-CN" dirty="0"/>
              <a:t>Dataset contains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487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participants with 33 variables</a:t>
            </a:r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Kaiser Project Review-Aims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CN" dirty="0"/>
              <a:t>Focus on identifying HIV+ individuals through HIV testing</a:t>
            </a:r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en-US" altLang="zh-CN" dirty="0"/>
              <a:t>Identifying HIV+ individuals and effectively linking them to quality care</a:t>
            </a:r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en-US" altLang="zh-CN" dirty="0"/>
              <a:t>evaluate the effectiveness of the NJCRI’s intervention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16391" y="7540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SEAHI-Clustering [LCA]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2812"/>
          </a:xfrm>
        </p:spPr>
        <p:txBody>
          <a:bodyPr>
            <a:normAutofit/>
          </a:bodyPr>
          <a:lstStyle/>
          <a:p>
            <a:r>
              <a:rPr lang="en-US" altLang="zh-CN" b="1" dirty="0"/>
              <a:t>Latent Class Analysis</a:t>
            </a:r>
            <a:r>
              <a:rPr lang="en-US" altLang="zh-CN" dirty="0"/>
              <a:t>[LCA] – Identify discrete, mutually exclusive latent classes of individuals based on categorical responses (Lanza2007)</a:t>
            </a:r>
          </a:p>
          <a:p>
            <a:r>
              <a:rPr lang="en-US" altLang="zh-CN" dirty="0"/>
              <a:t>Assumption: Local Independence</a:t>
            </a:r>
          </a:p>
          <a:p>
            <a:r>
              <a:rPr lang="en-US" altLang="zh-CN" b="1" dirty="0" err="1"/>
              <a:t>Gmax</a:t>
            </a:r>
            <a:r>
              <a:rPr lang="en-US" altLang="zh-CN" dirty="0"/>
              <a:t> -the maximum number of clusters [has to be 3 based on the following condition]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Cj</a:t>
            </a:r>
            <a:r>
              <a:rPr lang="en-US" altLang="zh-CN" dirty="0"/>
              <a:t> - the number of  categories of variables, M  is the number of variables[33].(Fop 2017)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392" y="3788400"/>
            <a:ext cx="4510420" cy="1158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SEAHI-Clustering [RF]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Hierarchical Clustering : </a:t>
            </a:r>
            <a:r>
              <a:rPr lang="en-US" altLang="zh-CN" dirty="0"/>
              <a:t>objects that are similar tend to land in the same leaves of classification or regression trees.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Random Forest[RF] clustering – Estimate distance matrix with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proximity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SEAHI-Clustering [K-mean]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K-means</a:t>
            </a:r>
            <a:r>
              <a:rPr kumimoji="1" lang="en-US" altLang="zh-CN" dirty="0"/>
              <a:t>: to partition observations into clusters in which observations belongs to cluster with nearest mean.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Divided in to 4,6 and 5,7 cluster[5,7 with the consideration of trash cluster]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Inaction behavior can be consider as Destructive action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[K-mean]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Similar distribution and matched with PCA result</a:t>
            </a:r>
          </a:p>
          <a:p>
            <a:r>
              <a:rPr kumimoji="1" lang="en-US" altLang="zh-CN" dirty="0"/>
              <a:t>Example: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60" y="3476665"/>
            <a:ext cx="1859280" cy="17221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596" y="3476665"/>
            <a:ext cx="1737360" cy="174498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317" y="3476665"/>
            <a:ext cx="1859280" cy="17221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SEAHI-Clustering [K-mean]</a:t>
            </a:r>
            <a:endParaRPr kumimoji="1" lang="zh-CN" altLang="en-US" dirty="0"/>
          </a:p>
        </p:txBody>
      </p:sp>
      <p:pic>
        <p:nvPicPr>
          <p:cNvPr id="4" name="内容占位符 3" descr="Pca_pa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8" y="1529861"/>
            <a:ext cx="7579204" cy="3947746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SEAHI-Clustering [K-mean]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111731"/>
              </p:ext>
            </p:extLst>
          </p:nvPr>
        </p:nvGraphicFramePr>
        <p:xfrm>
          <a:off x="971550" y="1260231"/>
          <a:ext cx="7200900" cy="478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K1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K2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K3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K4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0010" marR="800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seahi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6[54]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High_U</a:t>
                      </a:r>
                      <a:endParaRPr lang="zh-CN" altLang="en-US" dirty="0"/>
                    </a:p>
                  </a:txBody>
                  <a:tcPr marL="80010" marR="800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C13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534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Low_U</a:t>
                      </a:r>
                      <a:endParaRPr lang="zh-CN" altLang="en-US" dirty="0"/>
                    </a:p>
                  </a:txBody>
                  <a:tcPr marL="80010" marR="800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Seahia10-19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534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132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Critical</a:t>
                      </a:r>
                      <a:endParaRPr lang="zh-CN" altLang="en-US" dirty="0"/>
                    </a:p>
                  </a:txBody>
                  <a:tcPr marL="80010" marR="800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C101-103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3[2]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3[2]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/>
                        <a:t>Critical</a:t>
                      </a:r>
                      <a:endParaRPr lang="zh-CN" altLang="en-US" dirty="0"/>
                    </a:p>
                  </a:txBody>
                  <a:tcPr marL="80010" marR="8001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C118-12</a:t>
                      </a: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Critical</a:t>
                      </a:r>
                      <a:endParaRPr lang="zh-CN" altLang="en-US" dirty="0"/>
                    </a:p>
                  </a:txBody>
                  <a:tcPr marL="80010" marR="8001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Seahia20,22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Incation</a:t>
                      </a:r>
                      <a:endParaRPr lang="zh-CN" altLang="en-US" dirty="0"/>
                    </a:p>
                  </a:txBody>
                  <a:tcPr marL="80010" marR="8001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C16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Inaction</a:t>
                      </a:r>
                      <a:endParaRPr lang="zh-CN" altLang="en-US" dirty="0"/>
                    </a:p>
                  </a:txBody>
                  <a:tcPr marL="80010" marR="8001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chatc15a1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342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/>
                        <a:t>Destructive </a:t>
                      </a:r>
                      <a:endParaRPr lang="zh-CN" altLang="en-US" dirty="0"/>
                    </a:p>
                  </a:txBody>
                  <a:tcPr marL="80010" marR="8001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C14,15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/>
                        <a:t>Destructive </a:t>
                      </a:r>
                      <a:endParaRPr lang="zh-CN" altLang="en-US" dirty="0"/>
                    </a:p>
                  </a:txBody>
                  <a:tcPr marL="80010" marR="8001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519" y="519287"/>
            <a:ext cx="7200900" cy="606033"/>
          </a:xfrm>
        </p:spPr>
        <p:txBody>
          <a:bodyPr/>
          <a:lstStyle/>
          <a:p>
            <a:r>
              <a:rPr lang="en-US" altLang="zh-CN" dirty="0"/>
              <a:t>SEAHI-Clustering [K-mean]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276987"/>
              </p:ext>
            </p:extLst>
          </p:nvPr>
        </p:nvGraphicFramePr>
        <p:xfrm>
          <a:off x="0" y="1527469"/>
          <a:ext cx="9005939" cy="48084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7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5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99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seahi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High_U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Low_U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C101-03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Critical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C118-12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Critical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Seahi10-19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Critical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923">
                <a:tc>
                  <a:txBody>
                    <a:bodyPr/>
                    <a:lstStyle/>
                    <a:p>
                      <a:r>
                        <a:rPr lang="en-US" altLang="zh-CN" dirty="0"/>
                        <a:t>C16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Inaction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Seahi20,21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Inaction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Chatc15a1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/>
                        <a:t>Destructive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C14,15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/>
                        <a:t>Destructive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Kaiser Project Review-Procedures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CN" b="1" dirty="0"/>
              <a:t>Enrollment: </a:t>
            </a:r>
            <a:r>
              <a:rPr lang="en-US" altLang="zh-CN" dirty="0"/>
              <a:t>Identifying HIV+ individuals with substance use disorders </a:t>
            </a:r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en-US" altLang="zh-CN" b="1" dirty="0"/>
              <a:t>Group Assign: </a:t>
            </a:r>
            <a:r>
              <a:rPr lang="en-US" altLang="zh-CN" dirty="0"/>
              <a:t>Provided services through NJCRI (Intervention) or Lenard (control)</a:t>
            </a:r>
          </a:p>
          <a:p>
            <a:pPr marL="0" indent="0">
              <a:buNone/>
            </a:pPr>
            <a:endParaRPr lang="en-US" altLang="zh-CN" dirty="0"/>
          </a:p>
          <a:p>
            <a:pPr marL="457200" indent="-457200"/>
            <a:r>
              <a:rPr lang="en-US" altLang="zh-CN" b="1" dirty="0"/>
              <a:t>Data collect: </a:t>
            </a:r>
            <a:r>
              <a:rPr lang="en-US" altLang="zh-CN" dirty="0"/>
              <a:t>baseline, 3, and 6 months follow-up.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Kaiser Project Review-Question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3060" y="1548582"/>
            <a:ext cx="7200900" cy="3809999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What is the best analysis to look at change </a:t>
            </a:r>
            <a:r>
              <a:rPr lang="en-US" altLang="zh-CN" b="1" dirty="0"/>
              <a:t>over time </a:t>
            </a:r>
            <a:r>
              <a:rPr lang="en-US" altLang="zh-CN" dirty="0"/>
              <a:t>and compare groups given </a:t>
            </a:r>
            <a:r>
              <a:rPr lang="en-US" altLang="zh-CN" dirty="0">
                <a:solidFill>
                  <a:srgbClr val="C00000"/>
                </a:solidFill>
              </a:rPr>
              <a:t>significant differences</a:t>
            </a:r>
            <a:r>
              <a:rPr lang="en-US" altLang="zh-CN" dirty="0"/>
              <a:t> in baseline?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Kaiser – GEE Model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03006" y="1854411"/>
                <a:ext cx="4700588" cy="498316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response variable for the </a:t>
                </a:r>
                <a:r>
                  <a:rPr lang="en-US" dirty="0" err="1"/>
                  <a:t>i-th</a:t>
                </a:r>
                <a:r>
                  <a:rPr lang="en-US" dirty="0"/>
                  <a:t> patient on the j-</a:t>
                </a:r>
                <a:r>
                  <a:rPr lang="en-US" dirty="0" err="1"/>
                  <a:t>th</a:t>
                </a:r>
                <a:r>
                  <a:rPr lang="en-US" dirty="0"/>
                  <a:t> observation (Baseline, FU1, FU2)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explanatory variables for the </a:t>
                </a:r>
                <a:r>
                  <a:rPr lang="en-US" dirty="0" err="1"/>
                  <a:t>i-th</a:t>
                </a:r>
                <a:r>
                  <a:rPr lang="en-US" dirty="0"/>
                  <a:t> patient on the j-</a:t>
                </a:r>
                <a:r>
                  <a:rPr lang="en-US" dirty="0" err="1"/>
                  <a:t>th</a:t>
                </a:r>
                <a:r>
                  <a:rPr lang="en-US" dirty="0"/>
                  <a:t> observation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common coefficients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error term for the </a:t>
                </a:r>
                <a:r>
                  <a:rPr lang="en-US" dirty="0" err="1"/>
                  <a:t>i-th</a:t>
                </a:r>
                <a:r>
                  <a:rPr lang="en-US" dirty="0"/>
                  <a:t> patient on the j-</a:t>
                </a:r>
                <a:r>
                  <a:rPr lang="en-US" dirty="0" err="1"/>
                  <a:t>th</a:t>
                </a:r>
                <a:r>
                  <a:rPr lang="en-US" dirty="0"/>
                  <a:t> observation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006" y="1854411"/>
                <a:ext cx="4700588" cy="4983162"/>
              </a:xfrm>
              <a:blipFill>
                <a:blip r:embed="rId2"/>
                <a:stretch>
                  <a:fillRect l="-116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/>
              </p:cNvPr>
              <p:cNvSpPr txBox="1">
                <a:spLocks/>
              </p:cNvSpPr>
              <p:nvPr/>
            </p:nvSpPr>
            <p:spPr>
              <a:xfrm>
                <a:off x="4165975" y="1871319"/>
                <a:ext cx="51816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75" y="1871319"/>
                <a:ext cx="5181600" cy="43513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Kaiser – GEE Model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/>
              </p:cNvPr>
              <p:cNvSpPr txBox="1">
                <a:spLocks/>
              </p:cNvSpPr>
              <p:nvPr/>
            </p:nvSpPr>
            <p:spPr>
              <a:xfrm>
                <a:off x="628649" y="1825625"/>
                <a:ext cx="409297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/>
                  <a:t>Ordinary Linear Regression Assumption:</a:t>
                </a:r>
              </a:p>
              <a:p>
                <a:pPr marL="0" indent="0">
                  <a:buFont typeface="Arial" panose="020B0604020202020204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not correlated</a:t>
                </a:r>
              </a:p>
              <a:p>
                <a:r>
                  <a:rPr lang="en-US" sz="2000" b="1" dirty="0"/>
                  <a:t>Generalized Estimating Equation (GEE)</a:t>
                </a:r>
              </a:p>
              <a:p>
                <a:pPr marL="0" indent="0">
                  <a:buFont typeface="Arial" panose="020B0604020202020204"/>
                  <a:buNone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correlated</a:t>
                </a:r>
              </a:p>
              <a:p>
                <a:pPr marL="0" indent="0">
                  <a:buFont typeface="Arial" panose="020B0604020202020204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/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825625"/>
                <a:ext cx="4092979" cy="4351338"/>
              </a:xfrm>
              <a:prstGeom prst="rect">
                <a:avLst/>
              </a:prstGeom>
              <a:blipFill rotWithShape="1">
                <a:blip r:embed="rId2"/>
                <a:stretch>
                  <a:fillRect l="-1339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/>
              </p:cNvPr>
              <p:cNvSpPr txBox="1">
                <a:spLocks/>
              </p:cNvSpPr>
              <p:nvPr/>
            </p:nvSpPr>
            <p:spPr>
              <a:xfrm>
                <a:off x="4979324" y="1825625"/>
                <a:ext cx="3493685" cy="3681411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324" y="1825625"/>
                <a:ext cx="3493685" cy="36814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" name="Left Brace 7"/>
          <p:cNvSpPr/>
          <p:nvPr/>
        </p:nvSpPr>
        <p:spPr>
          <a:xfrm>
            <a:off x="4979324" y="2147801"/>
            <a:ext cx="218209" cy="795424"/>
          </a:xfrm>
          <a:prstGeom prst="leftBrac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Left Brace 8"/>
          <p:cNvSpPr/>
          <p:nvPr/>
        </p:nvSpPr>
        <p:spPr>
          <a:xfrm>
            <a:off x="5022619" y="3324180"/>
            <a:ext cx="218209" cy="795424"/>
          </a:xfrm>
          <a:prstGeom prst="leftBrac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Kaiser - </a:t>
            </a:r>
            <a:r>
              <a:rPr lang="en-US" dirty="0"/>
              <a:t>What if Y is not numerical?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4250921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a link function that transforms the binary (or other kind of variables) to a numerical one on real line.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4250921" cy="4351338"/>
              </a:xfrm>
              <a:blipFill rotWithShape="1">
                <a:blip r:embed="rId2"/>
                <a:stretch>
                  <a:fillRect l="-1291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18C0BDF3-1C6A-4850-B583-4DA41D8C3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9150" y="1825625"/>
                <a:ext cx="425092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18C0BDF3-1C6A-4850-B583-4DA41D8C3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0" y="1825625"/>
                <a:ext cx="4250920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Kaiser – Variables Overview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1" y="1628980"/>
            <a:ext cx="7886700" cy="4351338"/>
          </a:xfrm>
        </p:spPr>
        <p:txBody>
          <a:bodyPr/>
          <a:lstStyle/>
          <a:p>
            <a:r>
              <a:rPr lang="en-US" sz="2400" dirty="0"/>
              <a:t>Response Variable: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35911"/>
              </p:ext>
            </p:extLst>
          </p:nvPr>
        </p:nvGraphicFramePr>
        <p:xfrm>
          <a:off x="1355834" y="2242574"/>
          <a:ext cx="587784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9280">
                  <a:extLst>
                    <a:ext uri="{9D8B030D-6E8A-4147-A177-3AD203B41FA5}">
                      <a16:colId xmlns:a16="http://schemas.microsoft.com/office/drawing/2014/main" val="1561929475"/>
                    </a:ext>
                  </a:extLst>
                </a:gridCol>
                <a:gridCol w="1959280">
                  <a:extLst>
                    <a:ext uri="{9D8B030D-6E8A-4147-A177-3AD203B41FA5}">
                      <a16:colId xmlns:a16="http://schemas.microsoft.com/office/drawing/2014/main" val="2587428208"/>
                    </a:ext>
                  </a:extLst>
                </a:gridCol>
                <a:gridCol w="1959280">
                  <a:extLst>
                    <a:ext uri="{9D8B030D-6E8A-4147-A177-3AD203B41FA5}">
                      <a16:colId xmlns:a16="http://schemas.microsoft.com/office/drawing/2014/main" val="108766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5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CD4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CD4_count_0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Drug</a:t>
                      </a:r>
                      <a:r>
                        <a:rPr lang="en-US" sz="1600" baseline="0" dirty="0"/>
                        <a:t> risk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6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Sex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HIV Stigma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5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Viral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107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Substance overuse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844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2518</TotalTime>
  <Words>1694</Words>
  <Application>Microsoft Office PowerPoint</Application>
  <PresentationFormat>全屏显示(4:3)</PresentationFormat>
  <Paragraphs>453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宋体</vt:lpstr>
      <vt:lpstr>幼圆</vt:lpstr>
      <vt:lpstr>Arial</vt:lpstr>
      <vt:lpstr>Calibri</vt:lpstr>
      <vt:lpstr>Cambria Math</vt:lpstr>
      <vt:lpstr>Georgia</vt:lpstr>
      <vt:lpstr>Theme2</vt:lpstr>
      <vt:lpstr>Kaiser and SEAHI Data Analysis</vt:lpstr>
      <vt:lpstr>Project datasets</vt:lpstr>
      <vt:lpstr>Kaiser Project Review-Aims</vt:lpstr>
      <vt:lpstr>Kaiser Project Review-Procedures</vt:lpstr>
      <vt:lpstr>Kaiser Project Review-Question</vt:lpstr>
      <vt:lpstr>Kaiser – GEE Model</vt:lpstr>
      <vt:lpstr>Kaiser – GEE Model</vt:lpstr>
      <vt:lpstr>Kaiser - What if Y is not numerical?</vt:lpstr>
      <vt:lpstr>Kaiser – Variables Overview</vt:lpstr>
      <vt:lpstr>Kaiser – Variables Overview</vt:lpstr>
      <vt:lpstr>Kaiser –Baseline Summary</vt:lpstr>
      <vt:lpstr>Kaiser – Variable Selection</vt:lpstr>
      <vt:lpstr>Kaiser – CD4_count </vt:lpstr>
      <vt:lpstr>Kaiser – CD4_count</vt:lpstr>
      <vt:lpstr>Kaiser – Drug risk </vt:lpstr>
      <vt:lpstr>Kaiser – Drug Risk </vt:lpstr>
      <vt:lpstr>Kaiser – Sex Risk </vt:lpstr>
      <vt:lpstr>Kaiser – Sex Risk </vt:lpstr>
      <vt:lpstr>Kaiser – HIV Stigma</vt:lpstr>
      <vt:lpstr>Kaiser – HIV Stigma </vt:lpstr>
      <vt:lpstr>Kaiser – ill Data[Viral Load] </vt:lpstr>
      <vt:lpstr>Kaiser – ill Data[Substance Overuse] </vt:lpstr>
      <vt:lpstr>Kaiser - Conclusion</vt:lpstr>
      <vt:lpstr>Possible problems</vt:lpstr>
      <vt:lpstr>SEAHI Project Review-Aims&amp;Procedures</vt:lpstr>
      <vt:lpstr>SEAHI Project Review- Hypothesized Categories</vt:lpstr>
      <vt:lpstr>SEAHI Project Review-Questions</vt:lpstr>
      <vt:lpstr>SEAHI - Liliane’s Goal</vt:lpstr>
      <vt:lpstr>SEAHI - Variable Selection [EFA-Communalities]</vt:lpstr>
      <vt:lpstr>SEAHI-Clustering [LCA]</vt:lpstr>
      <vt:lpstr>SEAHI-Clustering [RF]</vt:lpstr>
      <vt:lpstr>SEAHI-Clustering [K-mean]</vt:lpstr>
      <vt:lpstr>Results [K-mean]</vt:lpstr>
      <vt:lpstr>SEAHI-Clustering [K-mean]</vt:lpstr>
      <vt:lpstr>SEAHI-Clustering [K-mean]</vt:lpstr>
      <vt:lpstr>SEAHI-Clustering [K-mean]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Liliane Windsor  Project report</dc:title>
  <dc:creator>Su</dc:creator>
  <cp:lastModifiedBy>Deng, Yujia</cp:lastModifiedBy>
  <cp:revision>96</cp:revision>
  <dcterms:created xsi:type="dcterms:W3CDTF">2018-04-03T00:26:00Z</dcterms:created>
  <dcterms:modified xsi:type="dcterms:W3CDTF">2018-05-07T07:18:47Z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