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87" r:id="rId24"/>
    <p:sldId id="288" r:id="rId25"/>
    <p:sldId id="289" r:id="rId26"/>
    <p:sldId id="278" r:id="rId27"/>
    <p:sldId id="290" r:id="rId28"/>
    <p:sldId id="279" r:id="rId29"/>
    <p:sldId id="291" r:id="rId30"/>
    <p:sldId id="292" r:id="rId31"/>
    <p:sldId id="293" r:id="rId32"/>
    <p:sldId id="280" r:id="rId33"/>
    <p:sldId id="281" r:id="rId34"/>
    <p:sldId id="282" r:id="rId35"/>
    <p:sldId id="283" r:id="rId36"/>
    <p:sldId id="284" r:id="rId37"/>
    <p:sldId id="286" r:id="rId38"/>
    <p:sldId id="29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A499A1-292D-44DE-8665-6B8167C8DF31}">
          <p14:sldIdLst>
            <p14:sldId id="256"/>
            <p14:sldId id="257"/>
          </p14:sldIdLst>
        </p14:section>
        <p14:section name="无标题节" id="{E7D25589-4471-4BE4-BE47-8124FDFF137F}">
          <p14:sldIdLst>
            <p14:sldId id="258"/>
            <p14:sldId id="259"/>
            <p14:sldId id="260"/>
            <p14:sldId id="261"/>
            <p14:sldId id="262"/>
          </p14:sldIdLst>
        </p14:section>
        <p14:section name="无标题节" id="{77143D95-793D-4BA8-8428-7EAD9CCC082A}">
          <p14:sldIdLst>
            <p14:sldId id="263"/>
            <p14:sldId id="264"/>
            <p14:sldId id="265"/>
            <p14:sldId id="266"/>
            <p14:sldId id="267"/>
          </p14:sldIdLst>
        </p14:section>
        <p14:section name="无标题节" id="{CD5ABF10-DC84-45E2-93D1-2B20615CF02E}">
          <p14:sldIdLst>
            <p14:sldId id="272"/>
            <p14:sldId id="273"/>
            <p14:sldId id="274"/>
            <p14:sldId id="268"/>
            <p14:sldId id="269"/>
            <p14:sldId id="270"/>
            <p14:sldId id="271"/>
            <p14:sldId id="275"/>
            <p14:sldId id="276"/>
            <p14:sldId id="277"/>
            <p14:sldId id="287"/>
            <p14:sldId id="288"/>
            <p14:sldId id="289"/>
            <p14:sldId id="278"/>
            <p14:sldId id="290"/>
            <p14:sldId id="279"/>
            <p14:sldId id="291"/>
            <p14:sldId id="292"/>
            <p14:sldId id="293"/>
            <p14:sldId id="280"/>
            <p14:sldId id="281"/>
            <p14:sldId id="282"/>
            <p14:sldId id="283"/>
            <p14:sldId id="284"/>
            <p14:sldId id="286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3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8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5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5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3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DED4-F165-4C97-A3B2-D79742CD72EB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B3CF-7228-40C6-87C7-1BC10EB6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1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构建可扩展的服务器架构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lang="zh-CN" altLang="en-US" dirty="0" smtClean="0"/>
              <a:t>主讲人：高庆峰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5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表，</a:t>
            </a:r>
            <a:r>
              <a:rPr lang="zh-CN" altLang="en-US" dirty="0"/>
              <a:t>关键字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table,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的唯一</a:t>
            </a:r>
            <a:r>
              <a:rPr lang="zh-CN" altLang="en-US" dirty="0"/>
              <a:t>数据</a:t>
            </a:r>
            <a:r>
              <a:rPr lang="zh-CN" altLang="en-US" dirty="0" smtClean="0"/>
              <a:t>结构，是一个聚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hash map</a:t>
            </a:r>
            <a:r>
              <a:rPr lang="zh-CN" altLang="en-US" dirty="0" smtClean="0"/>
              <a:t>于一身的容器。其存储和遍历前面已经简述。这里主要分析一下表的元表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和元方法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metamethod</a:t>
            </a:r>
            <a:r>
              <a:rPr lang="zh-CN" altLang="en-US" dirty="0" smtClean="0"/>
              <a:t>， 一般是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元</a:t>
            </a:r>
            <a:r>
              <a:rPr lang="zh-CN" altLang="en-US" dirty="0" smtClean="0"/>
              <a:t>表也是一个 </a:t>
            </a:r>
            <a:r>
              <a:rPr lang="en-US" altLang="zh-CN" dirty="0" smtClean="0"/>
              <a:t>table, </a:t>
            </a:r>
            <a:r>
              <a:rPr lang="zh-CN" altLang="en-US" dirty="0" smtClean="0"/>
              <a:t>也就是说一个表可以作为另外一个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的元表。操作函数如：</a:t>
            </a:r>
            <a:endParaRPr lang="en-US" altLang="zh-CN" dirty="0" smtClean="0"/>
          </a:p>
          <a:p>
            <a:r>
              <a:rPr lang="en-US" altLang="zh-CN" dirty="0" smtClean="0"/>
              <a:t>t = {}; t1 = {[“a”] = 2, }; </a:t>
            </a:r>
          </a:p>
          <a:p>
            <a:r>
              <a:rPr lang="en-US" altLang="zh-CN" dirty="0" err="1" smtClean="0"/>
              <a:t>setmetatable</a:t>
            </a:r>
            <a:r>
              <a:rPr lang="en-US" altLang="zh-CN" dirty="0" smtClean="0"/>
              <a:t>(t, t1);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ssert(</a:t>
            </a:r>
            <a:r>
              <a:rPr lang="en-US" altLang="zh-CN" dirty="0" err="1" smtClean="0"/>
              <a:t>getmetatable</a:t>
            </a:r>
            <a:r>
              <a:rPr lang="en-US" altLang="zh-CN" dirty="0" smtClean="0"/>
              <a:t>(t) == t1);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Lua</a:t>
            </a:r>
            <a:r>
              <a:rPr lang="zh-CN" altLang="en-US" dirty="0" smtClean="0">
                <a:solidFill>
                  <a:srgbClr val="0070C0"/>
                </a:solidFill>
              </a:rPr>
              <a:t>中只要</a:t>
            </a:r>
            <a:r>
              <a:rPr lang="en-US" altLang="zh-CN" dirty="0" smtClean="0">
                <a:solidFill>
                  <a:srgbClr val="0070C0"/>
                </a:solidFill>
              </a:rPr>
              <a:t>table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zh-CN" altLang="en-US" dirty="0">
                <a:solidFill>
                  <a:srgbClr val="0070C0"/>
                </a:solidFill>
              </a:rPr>
              <a:t>完全</a:t>
            </a:r>
            <a:r>
              <a:rPr lang="en-US" altLang="zh-CN" dirty="0" err="1" smtClean="0">
                <a:solidFill>
                  <a:srgbClr val="0070C0"/>
                </a:solidFill>
              </a:rPr>
              <a:t>userdata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非</a:t>
            </a:r>
            <a:r>
              <a:rPr lang="en-US" altLang="zh-CN" dirty="0" err="1" smtClean="0">
                <a:solidFill>
                  <a:srgbClr val="0070C0"/>
                </a:solidFill>
              </a:rPr>
              <a:t>lightuserdata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>
                <a:solidFill>
                  <a:srgbClr val="0070C0"/>
                </a:solidFill>
              </a:rPr>
              <a:t>能设置元表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5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的元方法定义了一些预定义的操作集，比如说两个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的合并，两个表的求差等等，就如同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的操作符的操作。在所有的元方法中，有一个元方法比较特别，他就是</a:t>
            </a:r>
            <a:r>
              <a:rPr lang="en-US" altLang="zh-CN" dirty="0" smtClean="0"/>
              <a:t>__index</a:t>
            </a:r>
            <a:r>
              <a:rPr lang="zh-CN" altLang="en-US" dirty="0" smtClean="0"/>
              <a:t>元方法，它是在访问表的时候，不存在的时候就调用的元方法。如，</a:t>
            </a:r>
            <a:endParaRPr lang="en-US" altLang="zh-CN" dirty="0" smtClean="0"/>
          </a:p>
          <a:p>
            <a:r>
              <a:rPr lang="en-US" altLang="zh-CN" dirty="0" smtClean="0"/>
              <a:t>local window = {};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indow.mt = {};</a:t>
            </a:r>
          </a:p>
          <a:p>
            <a:r>
              <a:rPr lang="en-US" altLang="zh-CN" dirty="0" err="1" smtClean="0"/>
              <a:t>Window.property</a:t>
            </a:r>
            <a:r>
              <a:rPr lang="en-US" altLang="zh-CN" dirty="0" smtClean="0"/>
              <a:t> = { </a:t>
            </a:r>
          </a:p>
          <a:p>
            <a:r>
              <a:rPr lang="en-US" altLang="zh-CN" dirty="0" smtClean="0"/>
              <a:t>    x=0, y =0,width=100,length=100 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 window.</a:t>
            </a:r>
            <a:r>
              <a:rPr lang="en-US" altLang="zh-CN" dirty="0" err="1" smtClean="0"/>
              <a:t>mt</a:t>
            </a:r>
            <a:r>
              <a:rPr lang="en-US" altLang="zh-CN" dirty="0" smtClean="0"/>
              <a:t>.__index = function (table, key)</a:t>
            </a:r>
          </a:p>
          <a:p>
            <a:r>
              <a:rPr lang="en-US" altLang="zh-CN" dirty="0" smtClean="0"/>
              <a:t>     return </a:t>
            </a:r>
            <a:r>
              <a:rPr lang="en-US" altLang="zh-CN" dirty="0" err="1" smtClean="0"/>
              <a:t>window.property</a:t>
            </a:r>
            <a:r>
              <a:rPr lang="en-US" altLang="zh-CN" dirty="0" smtClean="0"/>
              <a:t>[key];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en-US" altLang="zh-CN" dirty="0" smtClean="0"/>
              <a:t>nd</a:t>
            </a:r>
          </a:p>
          <a:p>
            <a:r>
              <a:rPr lang="zh-CN" altLang="en-US" dirty="0" smtClean="0"/>
              <a:t>这个元方法非常有用，能实现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的继承关系。如果想让</a:t>
            </a:r>
            <a:r>
              <a:rPr lang="en-US" altLang="zh-CN" dirty="0" smtClean="0"/>
              <a:t>table a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table b,</a:t>
            </a:r>
            <a:r>
              <a:rPr lang="zh-CN" altLang="en-US" dirty="0" smtClean="0"/>
              <a:t>那么可以用下面的代码，</a:t>
            </a:r>
            <a:endParaRPr lang="en-US" altLang="zh-CN" dirty="0" smtClean="0"/>
          </a:p>
          <a:p>
            <a:r>
              <a:rPr lang="en-US" altLang="zh-CN" dirty="0" err="1" smtClean="0"/>
              <a:t>a.__index</a:t>
            </a:r>
            <a:r>
              <a:rPr lang="en-US" altLang="zh-CN" dirty="0" smtClean="0"/>
              <a:t> = b; 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这个也是把</a:t>
            </a:r>
            <a:r>
              <a:rPr lang="en-US" altLang="zh-CN" dirty="0" err="1" smtClean="0">
                <a:solidFill>
                  <a:srgbClr val="0070C0"/>
                </a:solidFill>
              </a:rPr>
              <a:t>c++</a:t>
            </a:r>
            <a:r>
              <a:rPr lang="zh-CN" altLang="en-US" dirty="0" smtClean="0">
                <a:solidFill>
                  <a:srgbClr val="0070C0"/>
                </a:solidFill>
              </a:rPr>
              <a:t>的对象导出到</a:t>
            </a:r>
            <a:r>
              <a:rPr lang="en-US" altLang="zh-CN" dirty="0" err="1" smtClean="0">
                <a:solidFill>
                  <a:srgbClr val="0070C0"/>
                </a:solidFill>
              </a:rPr>
              <a:t>lua</a:t>
            </a:r>
            <a:r>
              <a:rPr lang="zh-CN" altLang="en-US" dirty="0" smtClean="0">
                <a:solidFill>
                  <a:srgbClr val="0070C0"/>
                </a:solidFill>
              </a:rPr>
              <a:t>中的机制</a:t>
            </a:r>
            <a:r>
              <a:rPr lang="en-US" altLang="zh-CN" dirty="0" smtClean="0">
                <a:solidFill>
                  <a:srgbClr val="0070C0"/>
                </a:solidFill>
              </a:rPr>
              <a:t>(******)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b="1" dirty="0" smtClean="0"/>
              <a:t>服务器中使用</a:t>
            </a:r>
            <a:r>
              <a:rPr lang="en-US" altLang="zh-CN" b="1" dirty="0" err="1" smtClean="0"/>
              <a:t>lua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      C++</a:t>
            </a:r>
            <a:r>
              <a:rPr lang="zh-CN" altLang="en-US" dirty="0" smtClean="0"/>
              <a:t>是一个静态语言，非常的高效，但是不灵活，相比之下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是一个动态的脚本语言，非常的灵活。对于游戏逻辑而言，我们的需求经常变化，使用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编写，要不断的编译，实在是不灵活。而使用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能随意的定制。然后，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并不擅长做所有的事情，比喻说底层的网络，数据库操作。这些是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比较擅长的。而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对于逻辑处理，比较方便。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8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二，</a:t>
            </a:r>
            <a:r>
              <a:rPr lang="zh-CN" altLang="en-US" b="1" dirty="0"/>
              <a:t>以</a:t>
            </a:r>
            <a:r>
              <a:rPr lang="en-US" altLang="zh-CN" b="1" dirty="0" err="1"/>
              <a:t>c++</a:t>
            </a:r>
            <a:r>
              <a:rPr lang="zh-CN" altLang="en-US" b="1" dirty="0"/>
              <a:t>为主，</a:t>
            </a:r>
            <a:r>
              <a:rPr lang="en-US" altLang="zh-CN" b="1" dirty="0" err="1"/>
              <a:t>lua</a:t>
            </a:r>
            <a:r>
              <a:rPr lang="zh-CN" altLang="en-US" b="1" dirty="0"/>
              <a:t>为辅的服务器架构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1520" y="2708920"/>
            <a:ext cx="8712968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6792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      这里</a:t>
            </a:r>
            <a:r>
              <a:rPr lang="zh-CN" altLang="en-US" sz="3200" dirty="0"/>
              <a:t>主要简述</a:t>
            </a:r>
            <a:r>
              <a:rPr lang="en-US" altLang="zh-CN" sz="3200" dirty="0" err="1"/>
              <a:t>c++</a:t>
            </a:r>
            <a:r>
              <a:rPr lang="zh-CN" altLang="en-US" sz="3200" dirty="0"/>
              <a:t>为主，</a:t>
            </a:r>
            <a:r>
              <a:rPr lang="en-US" altLang="zh-CN" sz="3200" dirty="0" err="1"/>
              <a:t>lua</a:t>
            </a:r>
            <a:r>
              <a:rPr lang="zh-CN" altLang="en-US" sz="3200" dirty="0"/>
              <a:t>为扩展的服务器架构。也就是说整个还是以</a:t>
            </a:r>
            <a:r>
              <a:rPr lang="en-US" altLang="zh-CN" sz="3200" dirty="0" err="1"/>
              <a:t>c++</a:t>
            </a:r>
            <a:r>
              <a:rPr lang="zh-CN" altLang="en-US" sz="3200" dirty="0"/>
              <a:t>为主，</a:t>
            </a:r>
            <a:r>
              <a:rPr lang="en-US" altLang="zh-CN" sz="3200" dirty="0" err="1"/>
              <a:t>lua</a:t>
            </a:r>
            <a:r>
              <a:rPr lang="zh-CN" altLang="en-US" sz="3200" dirty="0"/>
              <a:t>为扩展语言。一些逻辑模块采用</a:t>
            </a:r>
            <a:r>
              <a:rPr lang="en-US" altLang="zh-CN" sz="3200" dirty="0" err="1"/>
              <a:t>lua</a:t>
            </a:r>
            <a:r>
              <a:rPr lang="zh-CN" altLang="en-US" sz="3200" dirty="0"/>
              <a:t>实现</a:t>
            </a:r>
            <a:r>
              <a:rPr lang="en-US" altLang="zh-CN" sz="3200" dirty="0"/>
              <a:t>, </a:t>
            </a:r>
            <a:r>
              <a:rPr lang="zh-CN" altLang="en-US" sz="3200" dirty="0"/>
              <a:t>比如任务系统，一些逻辑模块采用</a:t>
            </a:r>
            <a:r>
              <a:rPr lang="en-US" altLang="zh-CN" sz="3200" dirty="0" err="1"/>
              <a:t>lua</a:t>
            </a:r>
            <a:r>
              <a:rPr lang="zh-CN" altLang="en-US" sz="3200" dirty="0"/>
              <a:t>扩展，比如说技能</a:t>
            </a:r>
            <a:r>
              <a:rPr lang="zh-CN" altLang="en-US" sz="3200" dirty="0" smtClean="0"/>
              <a:t>系统。这里所说的实现，就是协议也在</a:t>
            </a:r>
            <a:r>
              <a:rPr lang="en-US" altLang="zh-CN" sz="3200" dirty="0" err="1" smtClean="0"/>
              <a:t>lua</a:t>
            </a:r>
            <a:r>
              <a:rPr lang="zh-CN" altLang="en-US" sz="3200" dirty="0" smtClean="0"/>
              <a:t>实现；而扩展，就是导出一些关键的函数。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32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2.1 </a:t>
            </a:r>
            <a:r>
              <a:rPr lang="zh-CN" altLang="en-US" b="1" dirty="0" smtClean="0"/>
              <a:t>手动导出一个</a:t>
            </a:r>
            <a:r>
              <a:rPr lang="en-US" altLang="zh-CN" b="1" dirty="0" err="1" smtClean="0"/>
              <a:t>c++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struct</a:t>
            </a:r>
            <a:r>
              <a:rPr lang="zh-CN" altLang="en-US" b="1" dirty="0" smtClean="0"/>
              <a:t>到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空间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</a:p>
          <a:p>
            <a:pPr marL="0" indent="0">
              <a:buNone/>
            </a:pPr>
            <a:r>
              <a:rPr lang="zh-CN" altLang="en-US" dirty="0" smtClean="0"/>
              <a:t>          所谓的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导出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空间，就是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空间中能识别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。这里采用了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的一个原理，那就是</a:t>
            </a:r>
            <a:r>
              <a:rPr lang="zh-CN" altLang="en-US" dirty="0"/>
              <a:t>元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__index</a:t>
            </a:r>
            <a:r>
              <a:rPr lang="zh-CN" altLang="en-US" dirty="0" smtClean="0"/>
              <a:t>元函数。</a:t>
            </a:r>
            <a:r>
              <a:rPr lang="zh-CN" altLang="en-US" dirty="0"/>
              <a:t>下面</a:t>
            </a:r>
            <a:r>
              <a:rPr lang="zh-CN" altLang="en-US" dirty="0" smtClean="0"/>
              <a:t>给一个实例来说明导出的原理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bitopt_extend.h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上述实例可以看到，导出一个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的步骤：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，创建一个元表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其实就是一个普通的表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，元表的</a:t>
            </a:r>
            <a:r>
              <a:rPr lang="en-US" altLang="zh-CN" dirty="0" smtClean="0">
                <a:solidFill>
                  <a:srgbClr val="00B050"/>
                </a:solidFill>
              </a:rPr>
              <a:t>__index</a:t>
            </a:r>
            <a:r>
              <a:rPr lang="zh-CN" altLang="en-US" dirty="0" smtClean="0">
                <a:solidFill>
                  <a:srgbClr val="00B050"/>
                </a:solidFill>
              </a:rPr>
              <a:t>和元表都是自己，并将对</a:t>
            </a:r>
            <a:r>
              <a:rPr lang="en-US" altLang="zh-CN" dirty="0" err="1" smtClean="0">
                <a:solidFill>
                  <a:srgbClr val="00B050"/>
                </a:solidFill>
              </a:rPr>
              <a:t>struct</a:t>
            </a:r>
            <a:r>
              <a:rPr lang="zh-CN" altLang="en-US" dirty="0" smtClean="0">
                <a:solidFill>
                  <a:srgbClr val="00B050"/>
                </a:solidFill>
              </a:rPr>
              <a:t>的函数注册到这个元表中。这个是在</a:t>
            </a:r>
            <a:r>
              <a:rPr lang="en-US" altLang="zh-CN" dirty="0" err="1">
                <a:solidFill>
                  <a:srgbClr val="00B050"/>
                </a:solidFill>
              </a:rPr>
              <a:t>luabits_createmeta</a:t>
            </a:r>
            <a:r>
              <a:rPr lang="en-US" altLang="zh-CN" dirty="0">
                <a:solidFill>
                  <a:srgbClr val="00B050"/>
                </a:solidFill>
              </a:rPr>
              <a:t>(L, BITOPT_METATABLE, </a:t>
            </a:r>
            <a:r>
              <a:rPr lang="en-US" altLang="zh-CN" dirty="0" err="1">
                <a:solidFill>
                  <a:srgbClr val="00B050"/>
                </a:solidFill>
              </a:rPr>
              <a:t>arrMembers</a:t>
            </a:r>
            <a:r>
              <a:rPr lang="en-US" altLang="zh-CN" dirty="0" smtClean="0">
                <a:solidFill>
                  <a:srgbClr val="00B050"/>
                </a:solidFill>
              </a:rPr>
              <a:t>) </a:t>
            </a:r>
            <a:r>
              <a:rPr lang="zh-CN" altLang="en-US" dirty="0" smtClean="0">
                <a:solidFill>
                  <a:srgbClr val="00B050"/>
                </a:solidFill>
              </a:rPr>
              <a:t>中实现的。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2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err="1" smtClean="0">
                <a:solidFill>
                  <a:srgbClr val="00B050"/>
                </a:solidFill>
              </a:rPr>
              <a:t>lua_newuserdata</a:t>
            </a:r>
            <a:r>
              <a:rPr lang="zh-CN" altLang="en-US" dirty="0" smtClean="0">
                <a:solidFill>
                  <a:srgbClr val="00B050"/>
                </a:solidFill>
              </a:rPr>
              <a:t>创建一个用户结构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userdata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，对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的数据初始化用户</a:t>
            </a:r>
            <a:r>
              <a:rPr lang="zh-CN" altLang="en-US" smtClean="0">
                <a:solidFill>
                  <a:srgbClr val="00B050"/>
                </a:solidFill>
              </a:rPr>
              <a:t>数据；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579296" cy="6480720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268760"/>
            <a:ext cx="807524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97260" y="620688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，获取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中创建的一个元表，并将其设置为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中的</a:t>
            </a:r>
            <a:r>
              <a:rPr lang="en-US" altLang="zh-CN" dirty="0" err="1">
                <a:solidFill>
                  <a:srgbClr val="00B050"/>
                </a:solidFill>
              </a:rPr>
              <a:t>userdata</a:t>
            </a:r>
            <a:r>
              <a:rPr lang="zh-CN" altLang="en-US" dirty="0">
                <a:solidFill>
                  <a:srgbClr val="00B050"/>
                </a:solidFill>
              </a:rPr>
              <a:t>的元</a:t>
            </a:r>
            <a:r>
              <a:rPr lang="zh-CN" altLang="en-US" dirty="0" smtClean="0">
                <a:solidFill>
                  <a:srgbClr val="00B050"/>
                </a:solidFill>
              </a:rPr>
              <a:t>表，</a:t>
            </a:r>
            <a:r>
              <a:rPr lang="en-US" altLang="zh-CN" dirty="0" err="1" smtClean="0">
                <a:solidFill>
                  <a:srgbClr val="00B050"/>
                </a:solidFill>
              </a:rPr>
              <a:t>new_bit_sets</a:t>
            </a:r>
            <a:r>
              <a:rPr lang="zh-CN" altLang="en-US" dirty="0" smtClean="0">
                <a:solidFill>
                  <a:srgbClr val="00B050"/>
                </a:solidFill>
              </a:rPr>
              <a:t>这个函数实现的。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，最后把这整个注册到一个全局表中，通过</a:t>
            </a:r>
            <a:r>
              <a:rPr lang="en-US" altLang="zh-CN" dirty="0" err="1">
                <a:solidFill>
                  <a:srgbClr val="00B050"/>
                </a:solidFill>
              </a:rPr>
              <a:t>luaL_register</a:t>
            </a:r>
            <a:r>
              <a:rPr lang="en-US" altLang="zh-CN" dirty="0">
                <a:solidFill>
                  <a:srgbClr val="00B050"/>
                </a:solidFill>
              </a:rPr>
              <a:t>(L, </a:t>
            </a:r>
            <a:r>
              <a:rPr lang="en-US" altLang="zh-CN" dirty="0" smtClean="0">
                <a:solidFill>
                  <a:srgbClr val="00B050"/>
                </a:solidFill>
              </a:rPr>
              <a:t>“</a:t>
            </a:r>
            <a:r>
              <a:rPr lang="en-US" altLang="zh-CN" dirty="0" err="1" smtClean="0">
                <a:solidFill>
                  <a:srgbClr val="00B050"/>
                </a:solidFill>
              </a:rPr>
              <a:t>bitopt</a:t>
            </a:r>
            <a:r>
              <a:rPr lang="en-US" altLang="zh-CN" dirty="0" smtClean="0">
                <a:solidFill>
                  <a:srgbClr val="00B050"/>
                </a:solidFill>
              </a:rPr>
              <a:t>”, </a:t>
            </a:r>
            <a:r>
              <a:rPr lang="en-US" altLang="zh-CN" dirty="0" err="1">
                <a:solidFill>
                  <a:srgbClr val="00B050"/>
                </a:solidFill>
              </a:rPr>
              <a:t>arrModule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实现的。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0070C0"/>
                </a:solidFill>
              </a:rPr>
              <a:t>这样创建了一个</a:t>
            </a:r>
            <a:r>
              <a:rPr lang="en-US" altLang="zh-CN" dirty="0" err="1" smtClean="0">
                <a:solidFill>
                  <a:srgbClr val="0070C0"/>
                </a:solidFill>
              </a:rPr>
              <a:t>struct</a:t>
            </a:r>
            <a:r>
              <a:rPr lang="zh-CN" altLang="en-US" dirty="0" smtClean="0">
                <a:solidFill>
                  <a:srgbClr val="0070C0"/>
                </a:solidFill>
              </a:rPr>
              <a:t>结构（完全的</a:t>
            </a:r>
            <a:r>
              <a:rPr lang="en-US" altLang="zh-CN" dirty="0" err="1" smtClean="0">
                <a:solidFill>
                  <a:srgbClr val="0070C0"/>
                </a:solidFill>
              </a:rPr>
              <a:t>userdata</a:t>
            </a:r>
            <a:r>
              <a:rPr lang="zh-CN" altLang="en-US" dirty="0" smtClean="0">
                <a:solidFill>
                  <a:srgbClr val="0070C0"/>
                </a:solidFill>
              </a:rPr>
              <a:t>数据），调用</a:t>
            </a:r>
            <a:r>
              <a:rPr lang="en-US" altLang="zh-CN" dirty="0" err="1" smtClean="0">
                <a:solidFill>
                  <a:srgbClr val="0070C0"/>
                </a:solidFill>
              </a:rPr>
              <a:t>struct</a:t>
            </a:r>
            <a:r>
              <a:rPr lang="zh-CN" altLang="en-US" dirty="0" smtClean="0">
                <a:solidFill>
                  <a:srgbClr val="0070C0"/>
                </a:solidFill>
              </a:rPr>
              <a:t>的函数，</a:t>
            </a:r>
            <a:r>
              <a:rPr lang="en-US" altLang="zh-CN" dirty="0" err="1" smtClean="0">
                <a:solidFill>
                  <a:srgbClr val="0070C0"/>
                </a:solidFill>
              </a:rPr>
              <a:t>lua</a:t>
            </a:r>
            <a:r>
              <a:rPr lang="zh-CN" altLang="en-US" dirty="0" smtClean="0">
                <a:solidFill>
                  <a:srgbClr val="0070C0"/>
                </a:solidFill>
              </a:rPr>
              <a:t>在</a:t>
            </a:r>
            <a:r>
              <a:rPr lang="en-US" altLang="zh-CN" dirty="0" err="1" smtClean="0">
                <a:solidFill>
                  <a:srgbClr val="0070C0"/>
                </a:solidFill>
              </a:rPr>
              <a:t>userdata</a:t>
            </a:r>
            <a:r>
              <a:rPr lang="zh-CN" altLang="en-US" dirty="0" smtClean="0">
                <a:solidFill>
                  <a:srgbClr val="0070C0"/>
                </a:solidFill>
              </a:rPr>
              <a:t>中找不到对应的函数，就找其元表，而在其元表中能找到。就去执行元表的相关函数。这种思想适合所有的导出</a:t>
            </a:r>
            <a:r>
              <a:rPr lang="en-US" altLang="zh-CN" dirty="0" smtClean="0">
                <a:solidFill>
                  <a:srgbClr val="0070C0"/>
                </a:solidFill>
              </a:rPr>
              <a:t>c/</a:t>
            </a:r>
            <a:r>
              <a:rPr lang="en-US" altLang="zh-CN" dirty="0" err="1" smtClean="0">
                <a:solidFill>
                  <a:srgbClr val="0070C0"/>
                </a:solidFill>
              </a:rPr>
              <a:t>c++</a:t>
            </a:r>
            <a:r>
              <a:rPr lang="zh-CN" altLang="en-US" dirty="0" smtClean="0">
                <a:solidFill>
                  <a:srgbClr val="0070C0"/>
                </a:solidFill>
              </a:rPr>
              <a:t>的结构和类。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0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t</a:t>
            </a:r>
            <a:r>
              <a:rPr lang="en-US" altLang="zh-CN" dirty="0" err="1" smtClean="0"/>
              <a:t>olua</a:t>
            </a:r>
            <a:r>
              <a:rPr lang="en-US" altLang="zh-CN" dirty="0" smtClean="0"/>
              <a:t>++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专门导出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中的函数和对象的开源代码，其主要采用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的方式，一个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头文件就对应一个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文件，如下图所示：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2.2 </a:t>
            </a:r>
            <a:r>
              <a:rPr lang="zh-CN" altLang="en-US" b="1" dirty="0" smtClean="0"/>
              <a:t>采用</a:t>
            </a:r>
            <a:r>
              <a:rPr lang="en-US" altLang="zh-CN" b="1" dirty="0" err="1"/>
              <a:t>tolua</a:t>
            </a:r>
            <a:r>
              <a:rPr lang="en-US" altLang="zh-CN" b="1" dirty="0"/>
              <a:t>++</a:t>
            </a:r>
            <a:r>
              <a:rPr lang="zh-CN" altLang="en-US" b="1" dirty="0"/>
              <a:t>导出</a:t>
            </a:r>
            <a:r>
              <a:rPr lang="en-US" altLang="zh-CN" b="1" dirty="0" err="1"/>
              <a:t>c++</a:t>
            </a:r>
            <a:r>
              <a:rPr lang="zh-CN" altLang="en-US" b="1" dirty="0"/>
              <a:t>的类</a:t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9512" y="1340768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53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r>
              <a:rPr lang="en-US" altLang="zh-CN" dirty="0" smtClean="0"/>
              <a:t>// output all  </a:t>
            </a:r>
            <a:r>
              <a:rPr lang="en-US" altLang="zh-CN" dirty="0" err="1" smtClean="0"/>
              <a:t>typedefs</a:t>
            </a:r>
            <a:endParaRPr lang="zh-CN" altLang="en-US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unsigned char  uint8;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unsigned short uint16;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unsigned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  uint32;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unsigned long  </a:t>
            </a:r>
            <a:r>
              <a:rPr lang="en-US" altLang="zh-CN" dirty="0" err="1">
                <a:solidFill>
                  <a:srgbClr val="FF0000"/>
                </a:solidFill>
              </a:rPr>
              <a:t>dword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unsigned long </a:t>
            </a:r>
            <a:r>
              <a:rPr lang="en-US" altLang="zh-CN" dirty="0" err="1">
                <a:solidFill>
                  <a:srgbClr val="FF0000"/>
                </a:solidFill>
              </a:rPr>
              <a:t>long</a:t>
            </a:r>
            <a:r>
              <a:rPr lang="en-US" altLang="zh-CN" dirty="0">
                <a:solidFill>
                  <a:srgbClr val="FF0000"/>
                </a:solidFill>
              </a:rPr>
              <a:t> uint64;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long </a:t>
            </a:r>
            <a:r>
              <a:rPr lang="en-US" altLang="zh-CN" dirty="0" err="1">
                <a:solidFill>
                  <a:srgbClr val="FF0000"/>
                </a:solidFill>
              </a:rPr>
              <a:t>long</a:t>
            </a:r>
            <a:r>
              <a:rPr lang="en-US" altLang="zh-CN" dirty="0">
                <a:solidFill>
                  <a:srgbClr val="FF0000"/>
                </a:solidFill>
              </a:rPr>
              <a:t>      int64;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           int32;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short          int16;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char           int8;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output defines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#define INVALID_8BIT_ID   uint8(~0)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#define INVALID_16BIT_ID  uint16(~0)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#define INVALID_32BIT_ID  uint32(~0)</a:t>
            </a:r>
          </a:p>
          <a:p>
            <a:endParaRPr lang="zh-CN" altLang="en-US" dirty="0"/>
          </a:p>
          <a:p>
            <a:r>
              <a:rPr lang="en-US" altLang="zh-CN" dirty="0"/>
              <a:t>// please don't add any other *.</a:t>
            </a:r>
            <a:r>
              <a:rPr lang="en-US" altLang="zh-CN" dirty="0" err="1"/>
              <a:t>pkg</a:t>
            </a:r>
            <a:r>
              <a:rPr lang="en-US" altLang="zh-CN" dirty="0"/>
              <a:t> </a:t>
            </a:r>
            <a:r>
              <a:rPr lang="en-US" altLang="zh-CN" dirty="0" err="1"/>
              <a:t>execept</a:t>
            </a:r>
            <a:r>
              <a:rPr lang="en-US" altLang="zh-CN" dirty="0"/>
              <a:t> this file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output all  </a:t>
            </a:r>
            <a:r>
              <a:rPr lang="en-US" altLang="zh-CN" dirty="0" err="1" smtClean="0"/>
              <a:t>cfiles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"../base/</a:t>
            </a:r>
            <a:r>
              <a:rPr lang="en-US" altLang="zh-CN" dirty="0" err="1">
                <a:solidFill>
                  <a:srgbClr val="0070C0"/>
                </a:solidFill>
              </a:rPr>
              <a:t>obj.h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"../creature/</a:t>
            </a:r>
            <a:r>
              <a:rPr lang="en-US" altLang="zh-CN" dirty="0" err="1">
                <a:solidFill>
                  <a:srgbClr val="0070C0"/>
                </a:solidFill>
              </a:rPr>
              <a:t>creature.h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role.h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"../include/</a:t>
            </a:r>
            <a:r>
              <a:rPr lang="en-US" altLang="zh-CN" dirty="0" err="1">
                <a:solidFill>
                  <a:srgbClr val="0070C0"/>
                </a:solidFill>
              </a:rPr>
              <a:t>structs.h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"../item/</a:t>
            </a:r>
            <a:r>
              <a:rPr lang="en-US" altLang="zh-CN" dirty="0" err="1">
                <a:solidFill>
                  <a:srgbClr val="0070C0"/>
                </a:solidFill>
              </a:rPr>
              <a:t>item.h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"../item/</a:t>
            </a:r>
            <a:r>
              <a:rPr lang="en-US" altLang="zh-CN" dirty="0" err="1">
                <a:solidFill>
                  <a:srgbClr val="0070C0"/>
                </a:solidFill>
              </a:rPr>
              <a:t>magic_weapon.h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"../skill/</a:t>
            </a:r>
            <a:r>
              <a:rPr lang="en-US" altLang="zh-CN" dirty="0" err="1">
                <a:solidFill>
                  <a:srgbClr val="0070C0"/>
                </a:solidFill>
              </a:rPr>
              <a:t>skill.h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"../skill/</a:t>
            </a:r>
            <a:r>
              <a:rPr lang="en-US" altLang="zh-CN" dirty="0" err="1">
                <a:solidFill>
                  <a:srgbClr val="0070C0"/>
                </a:solidFill>
              </a:rPr>
              <a:t>buff.h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"../scene/</a:t>
            </a:r>
            <a:r>
              <a:rPr lang="en-US" altLang="zh-CN" dirty="0" err="1">
                <a:solidFill>
                  <a:srgbClr val="0070C0"/>
                </a:solidFill>
              </a:rPr>
              <a:t>scene.h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"../follower/</a:t>
            </a:r>
            <a:r>
              <a:rPr lang="en-US" altLang="zh-CN" dirty="0" err="1">
                <a:solidFill>
                  <a:srgbClr val="0070C0"/>
                </a:solidFill>
              </a:rPr>
              <a:t>follower.h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"../monster/</a:t>
            </a:r>
            <a:r>
              <a:rPr lang="en-US" altLang="zh-CN" dirty="0" err="1">
                <a:solidFill>
                  <a:srgbClr val="0070C0"/>
                </a:solidFill>
              </a:rPr>
              <a:t>monster.h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"../include/</a:t>
            </a:r>
            <a:r>
              <a:rPr lang="en-US" altLang="zh-CN" dirty="0" err="1">
                <a:solidFill>
                  <a:srgbClr val="0070C0"/>
                </a:solidFill>
              </a:rPr>
              <a:t>types.h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"../include/</a:t>
            </a:r>
            <a:r>
              <a:rPr lang="en-US" altLang="zh-CN" dirty="0" err="1">
                <a:solidFill>
                  <a:srgbClr val="0070C0"/>
                </a:solidFill>
              </a:rPr>
              <a:t>macros.h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shop.h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activity.h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vip.h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task.h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title.h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sign.h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signin.h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exped.h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"../pet/</a:t>
            </a:r>
            <a:r>
              <a:rPr lang="en-US" altLang="zh-CN" dirty="0" err="1">
                <a:solidFill>
                  <a:srgbClr val="0070C0"/>
                </a:solidFill>
              </a:rPr>
              <a:t>pet.h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"../trigger/</a:t>
            </a:r>
            <a:r>
              <a:rPr lang="en-US" altLang="zh-CN" dirty="0" err="1">
                <a:solidFill>
                  <a:srgbClr val="0070C0"/>
                </a:solidFill>
              </a:rPr>
              <a:t>trigger.h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"../activity/</a:t>
            </a:r>
            <a:r>
              <a:rPr lang="en-US" altLang="zh-CN" dirty="0" err="1">
                <a:solidFill>
                  <a:srgbClr val="0070C0"/>
                </a:solidFill>
              </a:rPr>
              <a:t>recharge.h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"../partner/</a:t>
            </a:r>
            <a:r>
              <a:rPr lang="en-US" altLang="zh-CN" dirty="0" err="1">
                <a:solidFill>
                  <a:srgbClr val="0070C0"/>
                </a:solidFill>
              </a:rPr>
              <a:t>role_partner.h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"../activity/</a:t>
            </a:r>
            <a:r>
              <a:rPr lang="en-US" altLang="zh-CN" dirty="0" err="1">
                <a:solidFill>
                  <a:srgbClr val="0070C0"/>
                </a:solidFill>
              </a:rPr>
              <a:t>operator_buy.h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"../activity/</a:t>
            </a:r>
            <a:r>
              <a:rPr lang="en-US" altLang="zh-CN" dirty="0" err="1">
                <a:solidFill>
                  <a:srgbClr val="0070C0"/>
                </a:solidFill>
              </a:rPr>
              <a:t>operator_daily_get.h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</a:t>
            </a:r>
            <a:r>
              <a:rPr lang="en-US" altLang="zh-CN" dirty="0" err="1">
                <a:solidFill>
                  <a:srgbClr val="0070C0"/>
                </a:solidFill>
              </a:rPr>
              <a:t>ai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lua_ai.h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demondungeon.h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$</a:t>
            </a:r>
            <a:r>
              <a:rPr lang="en-US" altLang="zh-CN" dirty="0" err="1">
                <a:solidFill>
                  <a:srgbClr val="0070C0"/>
                </a:solidFill>
              </a:rPr>
              <a:t>cfile</a:t>
            </a:r>
            <a:r>
              <a:rPr lang="en-US" altLang="zh-CN" dirty="0">
                <a:solidFill>
                  <a:srgbClr val="0070C0"/>
                </a:solidFill>
              </a:rPr>
              <a:t> "../role/</a:t>
            </a:r>
            <a:r>
              <a:rPr lang="en-US" altLang="zh-CN" dirty="0" err="1">
                <a:solidFill>
                  <a:srgbClr val="0070C0"/>
                </a:solidFill>
              </a:rPr>
              <a:t>old_dream.h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926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其中导出了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, define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文件，</a:t>
            </a:r>
            <a:endParaRPr lang="en-US" altLang="zh-CN" dirty="0" smtClean="0"/>
          </a:p>
          <a:p>
            <a:r>
              <a:rPr lang="zh-CN" altLang="en-US" dirty="0" smtClean="0"/>
              <a:t>注意采用的方式</a:t>
            </a:r>
            <a:r>
              <a:rPr lang="en-US" altLang="zh-CN" dirty="0"/>
              <a:t>$</a:t>
            </a:r>
            <a:r>
              <a:rPr lang="en-US" altLang="zh-CN" dirty="0" err="1"/>
              <a:t>cfile</a:t>
            </a:r>
            <a:r>
              <a:rPr lang="en-US" altLang="zh-CN" dirty="0"/>
              <a:t> </a:t>
            </a:r>
            <a:r>
              <a:rPr lang="en-US" altLang="zh-CN" dirty="0" err="1" smtClean="0"/>
              <a:t>c_pluscplus_header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: $</a:t>
            </a:r>
            <a:r>
              <a:rPr lang="en-US" altLang="zh-CN" dirty="0" err="1"/>
              <a:t>cfile</a:t>
            </a:r>
            <a:r>
              <a:rPr lang="en-US" altLang="zh-CN" dirty="0"/>
              <a:t> "../</a:t>
            </a:r>
            <a:r>
              <a:rPr lang="en-US" altLang="zh-CN" dirty="0" smtClean="0"/>
              <a:t>base/</a:t>
            </a:r>
            <a:r>
              <a:rPr lang="en-US" altLang="zh-CN" dirty="0" err="1" smtClean="0"/>
              <a:t>obj.h</a:t>
            </a:r>
            <a:r>
              <a:rPr lang="en-US" altLang="zh-CN" dirty="0" smtClean="0"/>
              <a:t>“</a:t>
            </a:r>
          </a:p>
          <a:p>
            <a:endParaRPr lang="en-US" altLang="zh-CN" dirty="0"/>
          </a:p>
          <a:p>
            <a:r>
              <a:rPr lang="zh-CN" altLang="en-US" dirty="0" smtClean="0"/>
              <a:t>最后采用命令：</a:t>
            </a:r>
            <a:r>
              <a:rPr lang="pt-BR" altLang="zh-CN" sz="1800" dirty="0" smtClean="0">
                <a:solidFill>
                  <a:srgbClr val="0070C0"/>
                </a:solidFill>
              </a:rPr>
              <a:t>tolua++ </a:t>
            </a:r>
            <a:r>
              <a:rPr lang="pt-BR" altLang="zh-CN" sz="1800" dirty="0">
                <a:solidFill>
                  <a:srgbClr val="0070C0"/>
                </a:solidFill>
              </a:rPr>
              <a:t>-n </a:t>
            </a:r>
            <a:r>
              <a:rPr lang="pt-BR" altLang="zh-CN" sz="1800" dirty="0" smtClean="0">
                <a:solidFill>
                  <a:srgbClr val="0070C0"/>
                </a:solidFill>
              </a:rPr>
              <a:t>interface -o </a:t>
            </a:r>
            <a:r>
              <a:rPr lang="pt-BR" altLang="zh-CN" sz="1800" dirty="0">
                <a:solidFill>
                  <a:srgbClr val="0070C0"/>
                </a:solidFill>
              </a:rPr>
              <a:t>./interface.cpp ./</a:t>
            </a:r>
            <a:r>
              <a:rPr lang="pt-BR" altLang="zh-CN" sz="1800" dirty="0" smtClean="0">
                <a:solidFill>
                  <a:srgbClr val="0070C0"/>
                </a:solidFill>
              </a:rPr>
              <a:t>package.pkg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tolua++.exe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tolua</a:t>
            </a:r>
            <a:r>
              <a:rPr lang="en-US" altLang="zh-CN" dirty="0" smtClean="0"/>
              <a:t>++</a:t>
            </a:r>
            <a:r>
              <a:rPr lang="zh-CN" altLang="en-US" dirty="0" smtClean="0"/>
              <a:t>自带的可执行文件，接下来几个参数是</a:t>
            </a:r>
            <a:r>
              <a:rPr lang="en-US" altLang="zh-CN" dirty="0" smtClean="0"/>
              <a:t>interface, </a:t>
            </a:r>
            <a:r>
              <a:rPr lang="zh-CN" altLang="en-US" dirty="0" smtClean="0"/>
              <a:t>表示生成接口；</a:t>
            </a:r>
            <a:r>
              <a:rPr lang="en-US" altLang="zh-CN" dirty="0" smtClean="0"/>
              <a:t>interface.cpp</a:t>
            </a:r>
            <a:r>
              <a:rPr lang="zh-CN" altLang="en-US" dirty="0" smtClean="0"/>
              <a:t>表示生成的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文件；而</a:t>
            </a:r>
            <a:r>
              <a:rPr lang="en-US" altLang="zh-CN" dirty="0" err="1" smtClean="0"/>
              <a:t>package.pkg</a:t>
            </a:r>
            <a:r>
              <a:rPr lang="zh-CN" altLang="en-US" dirty="0" smtClean="0"/>
              <a:t>表示上述定义的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文件，必须指定路径。有了这个</a:t>
            </a:r>
            <a:r>
              <a:rPr lang="en-US" altLang="zh-CN" dirty="0" smtClean="0"/>
              <a:t>interface.cpp</a:t>
            </a:r>
            <a:r>
              <a:rPr lang="zh-CN" altLang="en-US" dirty="0" smtClean="0"/>
              <a:t>之后，我们就很方便将一个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class,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导出到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中（也就是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能识别）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采用的方法就是：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tolua_pushusertype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*, void*,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char*);</a:t>
            </a:r>
          </a:p>
        </p:txBody>
      </p:sp>
    </p:spTree>
    <p:extLst>
      <p:ext uri="{BB962C8B-B14F-4D97-AF65-F5344CB8AC3E}">
        <p14:creationId xmlns:p14="http://schemas.microsoft.com/office/powerpoint/2010/main" val="18763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这里我们要注意，</a:t>
            </a:r>
            <a:r>
              <a:rPr lang="en-US" altLang="zh-CN" dirty="0" err="1" smtClean="0"/>
              <a:t>tolua</a:t>
            </a:r>
            <a:r>
              <a:rPr lang="en-US" altLang="zh-CN" dirty="0" smtClean="0"/>
              <a:t>++</a:t>
            </a:r>
            <a:r>
              <a:rPr lang="zh-CN" altLang="en-US" dirty="0" smtClean="0"/>
              <a:t>支持每个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类一个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pkg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然后统一汇聚到一个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文件，这个大家如果看</a:t>
            </a:r>
            <a:r>
              <a:rPr lang="en-US" altLang="zh-CN" dirty="0" smtClean="0"/>
              <a:t>cocos2dx</a:t>
            </a:r>
            <a:r>
              <a:rPr lang="zh-CN" altLang="en-US" dirty="0" smtClean="0"/>
              <a:t>的代码就知道的，里面有大量的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文件。这种方式可行，但是很麻烦的。我们这里采用</a:t>
            </a:r>
            <a:r>
              <a:rPr lang="en-US" altLang="zh-CN" dirty="0" err="1" smtClean="0"/>
              <a:t>tolua</a:t>
            </a:r>
            <a:r>
              <a:rPr lang="en-US" altLang="zh-CN" dirty="0" smtClean="0"/>
              <a:t>++</a:t>
            </a:r>
            <a:r>
              <a:rPr lang="zh-CN" altLang="en-US" dirty="0" smtClean="0"/>
              <a:t>的一个另外一个技巧，那即是采用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en-US" altLang="zh-CN" dirty="0" err="1"/>
              <a:t>tolua_begin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 smtClean="0"/>
              <a:t>CRole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zh-CN" altLang="en-US" dirty="0"/>
          </a:p>
          <a:p>
            <a:r>
              <a:rPr lang="en-US" altLang="zh-CN" dirty="0"/>
              <a:t>public:</a:t>
            </a:r>
          </a:p>
          <a:p>
            <a:r>
              <a:rPr lang="en-US" altLang="zh-CN" dirty="0" smtClean="0"/>
              <a:t>    // </a:t>
            </a:r>
            <a:r>
              <a:rPr lang="en-US" altLang="zh-CN" dirty="0" err="1"/>
              <a:t>tolua_begin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CRole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virtual </a:t>
            </a:r>
            <a:r>
              <a:rPr lang="en-US" altLang="zh-CN" dirty="0"/>
              <a:t>~</a:t>
            </a:r>
            <a:r>
              <a:rPr lang="en-US" altLang="zh-CN" dirty="0" err="1"/>
              <a:t>CRole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// </a:t>
            </a:r>
            <a:r>
              <a:rPr lang="en-US" altLang="zh-CN" dirty="0" err="1" smtClean="0"/>
              <a:t>tolua_end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en-US" altLang="zh-CN" dirty="0" err="1" smtClean="0">
                <a:solidFill>
                  <a:srgbClr val="0070C0"/>
                </a:solidFill>
              </a:rPr>
              <a:t>tolua_begin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/*the function you want to output*/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en-US" altLang="zh-CN" dirty="0" err="1">
                <a:solidFill>
                  <a:srgbClr val="0070C0"/>
                </a:solidFill>
              </a:rPr>
              <a:t>tolua_end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en-US" altLang="zh-CN" dirty="0" err="1"/>
              <a:t>tolua_begin</a:t>
            </a:r>
            <a:endParaRPr lang="en-US" altLang="zh-CN" dirty="0"/>
          </a:p>
          <a:p>
            <a:r>
              <a:rPr lang="en-US" altLang="zh-CN" dirty="0" smtClean="0"/>
              <a:t>};</a:t>
            </a:r>
            <a:endParaRPr lang="zh-CN" altLang="en-US" dirty="0"/>
          </a:p>
          <a:p>
            <a:r>
              <a:rPr lang="en-US" altLang="zh-CN" dirty="0"/>
              <a:t>// </a:t>
            </a:r>
            <a:r>
              <a:rPr lang="en-US" altLang="zh-CN" dirty="0" err="1"/>
              <a:t>tolua_end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上面蓝色部分是我们可以在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中直接调用的函数部分。这种方式能够轻松的导出</a:t>
            </a:r>
            <a:r>
              <a:rPr lang="en-US" altLang="zh-CN" dirty="0" err="1" smtClean="0"/>
              <a:t>CRole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如同我刚才说的新产生一个</a:t>
            </a:r>
            <a:r>
              <a:rPr lang="en-US" altLang="zh-CN" dirty="0" err="1" smtClean="0"/>
              <a:t>role.pkg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并且不需要增加太多的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一，</a:t>
            </a:r>
            <a:r>
              <a:rPr lang="en-US" altLang="zh-CN" b="1" dirty="0" err="1" smtClean="0"/>
              <a:t>Lua</a:t>
            </a:r>
            <a:r>
              <a:rPr lang="zh-CN" altLang="en-US" b="1" dirty="0"/>
              <a:t>整体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的主要作者是巴西人</a:t>
            </a:r>
            <a:r>
              <a:rPr lang="en-US" altLang="zh-CN" sz="2400" dirty="0" smtClean="0"/>
              <a:t>roberto </a:t>
            </a:r>
            <a:r>
              <a:rPr lang="en-US" altLang="zh-CN" sz="2400" dirty="0" err="1" smtClean="0"/>
              <a:t>Exp</a:t>
            </a:r>
            <a:r>
              <a:rPr lang="zh-CN" altLang="en-US" sz="2400" dirty="0" smtClean="0"/>
              <a:t>，它是一门</a:t>
            </a:r>
            <a:r>
              <a:rPr lang="zh-CN" altLang="en-US" sz="2400" dirty="0" smtClean="0">
                <a:solidFill>
                  <a:srgbClr val="0070C0"/>
                </a:solidFill>
              </a:rPr>
              <a:t>可扩展</a:t>
            </a:r>
            <a:r>
              <a:rPr lang="zh-CN" altLang="en-US" sz="2400" dirty="0"/>
              <a:t>的学院派语言脚本</a:t>
            </a:r>
            <a:r>
              <a:rPr lang="zh-CN" altLang="en-US" sz="2400" dirty="0" smtClean="0"/>
              <a:t>语言。采用了纯的</a:t>
            </a:r>
            <a:r>
              <a:rPr lang="en-US" altLang="zh-CN" sz="2400" dirty="0" smtClean="0"/>
              <a:t>ANSI C</a:t>
            </a:r>
            <a:r>
              <a:rPr lang="zh-CN" altLang="en-US" sz="2400" dirty="0" smtClean="0"/>
              <a:t>语言编写，可移植行强，也是学习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语言的经典之作。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市面上有很多的脚本语言：</a:t>
            </a:r>
            <a:r>
              <a:rPr lang="en-US" altLang="zh-CN" sz="2400" dirty="0" smtClean="0"/>
              <a:t>python, JavaScript</a:t>
            </a:r>
            <a:r>
              <a:rPr lang="zh-CN" altLang="en-US" sz="2400" dirty="0" smtClean="0"/>
              <a:t>等等，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算是脚本语言中效率比较高的语言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因此，用作游戏编程不会担心其性能问题。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lua</a:t>
            </a:r>
            <a:r>
              <a:rPr lang="zh-CN" altLang="en-US" sz="2400" dirty="0" smtClean="0"/>
              <a:t>的语法简单，其采用了单一的数据结构，非常容易上手。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 lua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语言编写，</a:t>
            </a:r>
            <a:r>
              <a:rPr lang="zh-CN" altLang="en-US" sz="2400" dirty="0"/>
              <a:t>不但</a:t>
            </a:r>
            <a:r>
              <a:rPr lang="zh-CN" altLang="en-US" sz="2400" dirty="0" smtClean="0"/>
              <a:t>效率高，而且比较容易跟</a:t>
            </a:r>
            <a:r>
              <a:rPr lang="en-US" altLang="zh-CN" sz="2400" dirty="0" smtClean="0"/>
              <a:t>c/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结合。对于游戏来说，用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来写逻辑，一方面比较灵活，方便扩展（</a:t>
            </a:r>
            <a:r>
              <a:rPr lang="zh-CN" altLang="en-US" sz="2400" dirty="0" smtClean="0">
                <a:solidFill>
                  <a:srgbClr val="0070C0"/>
                </a:solidFill>
              </a:rPr>
              <a:t>不需要编译代码，能够热更新</a:t>
            </a:r>
            <a:r>
              <a:rPr lang="zh-CN" altLang="en-US" sz="2400" dirty="0" smtClean="0"/>
              <a:t>），另一方面也不损失性能。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3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b="1" dirty="0" smtClean="0"/>
              <a:t>将</a:t>
            </a:r>
            <a:r>
              <a:rPr lang="en-US" altLang="zh-CN" b="1" dirty="0" err="1" smtClean="0"/>
              <a:t>c++</a:t>
            </a:r>
            <a:r>
              <a:rPr lang="zh-CN" altLang="en-US" b="1" dirty="0" smtClean="0"/>
              <a:t>中的类注册到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空间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层面，可以增加一个继承类，主要是用来表示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object,</a:t>
            </a:r>
            <a:r>
              <a:rPr lang="zh-CN" altLang="en-US" dirty="0" smtClean="0"/>
              <a:t>这里我称呼它为</a:t>
            </a:r>
            <a:r>
              <a:rPr lang="en-US" altLang="zh-CN" dirty="0" err="1" smtClean="0"/>
              <a:t>CExportObj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主要保存了对象注册到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之后的</a:t>
            </a:r>
            <a:r>
              <a:rPr lang="en-US" altLang="zh-CN" dirty="0" err="1" smtClean="0"/>
              <a:t>register_index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API: </a:t>
            </a:r>
            <a:r>
              <a:rPr lang="en-US" altLang="zh-CN" dirty="0" err="1"/>
              <a:t>luaL_ref</a:t>
            </a:r>
            <a:r>
              <a:rPr lang="en-US" altLang="zh-CN" dirty="0"/>
              <a:t>(</a:t>
            </a:r>
            <a:r>
              <a:rPr lang="en-US" altLang="zh-CN" dirty="0" err="1"/>
              <a:t>m_poLuaS</a:t>
            </a:r>
            <a:r>
              <a:rPr lang="en-US" altLang="zh-CN" dirty="0"/>
              <a:t>, LUA_REGISTRYINDEX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函数实现的。这样方便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这个类的实例到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堆栈中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lua_rawgeti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m_poLuaS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LUA_REGISTRYINDEX, </a:t>
            </a:r>
            <a:r>
              <a:rPr lang="en-US" altLang="zh-CN" dirty="0" err="1" smtClean="0">
                <a:solidFill>
                  <a:srgbClr val="0070C0"/>
                </a:solidFill>
              </a:rPr>
              <a:t>register_index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    创建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对象的时候，需要把对象注册到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空间中，如下：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/>
              <a:t>tolua_pushusertype</a:t>
            </a:r>
            <a:r>
              <a:rPr lang="en-US" altLang="zh-CN" dirty="0"/>
              <a:t>(</a:t>
            </a:r>
            <a:r>
              <a:rPr lang="en-US" altLang="zh-CN" dirty="0" err="1"/>
              <a:t>m_poLuaS</a:t>
            </a:r>
            <a:r>
              <a:rPr lang="en-US" altLang="zh-CN" dirty="0"/>
              <a:t>, </a:t>
            </a:r>
            <a:r>
              <a:rPr lang="en-US" altLang="zh-CN" dirty="0" err="1"/>
              <a:t>pObj</a:t>
            </a:r>
            <a:r>
              <a:rPr lang="en-US" altLang="zh-CN" dirty="0"/>
              <a:t>, </a:t>
            </a:r>
            <a:r>
              <a:rPr lang="en-US" altLang="zh-CN" dirty="0" err="1"/>
              <a:t>szCClass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/*</a:t>
            </a:r>
            <a:r>
              <a:rPr lang="en-US" altLang="zh-CN" dirty="0" err="1" smtClean="0">
                <a:solidFill>
                  <a:srgbClr val="0070C0"/>
                </a:solidFill>
              </a:rPr>
              <a:t>tolua</a:t>
            </a:r>
            <a:r>
              <a:rPr lang="en-US" altLang="zh-CN" dirty="0" smtClean="0">
                <a:solidFill>
                  <a:srgbClr val="0070C0"/>
                </a:solidFill>
              </a:rPr>
              <a:t>++ function*/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nIndex</a:t>
            </a:r>
            <a:r>
              <a:rPr lang="en-US" altLang="zh-CN" dirty="0"/>
              <a:t> = </a:t>
            </a:r>
            <a:r>
              <a:rPr lang="en-US" altLang="zh-CN" dirty="0" err="1"/>
              <a:t>luaL_ref</a:t>
            </a:r>
            <a:r>
              <a:rPr lang="en-US" altLang="zh-CN" dirty="0"/>
              <a:t>(</a:t>
            </a:r>
            <a:r>
              <a:rPr lang="en-US" altLang="zh-CN" dirty="0" err="1"/>
              <a:t>m_poLuaS</a:t>
            </a:r>
            <a:r>
              <a:rPr lang="en-US" altLang="zh-CN" dirty="0"/>
              <a:t>, LUA_REGISTRYINDEX);</a:t>
            </a:r>
          </a:p>
          <a:p>
            <a:r>
              <a:rPr lang="en-US" altLang="zh-CN" dirty="0"/>
              <a:t>if (LUA_REFNIL == </a:t>
            </a:r>
            <a:r>
              <a:rPr lang="en-US" altLang="zh-CN" dirty="0" err="1"/>
              <a:t>nIndex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return false;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 err="1"/>
              <a:t>pObj</a:t>
            </a:r>
            <a:r>
              <a:rPr lang="en-US" altLang="zh-CN" dirty="0"/>
              <a:t>-&gt;</a:t>
            </a:r>
            <a:r>
              <a:rPr lang="en-US" altLang="zh-CN" dirty="0" err="1">
                <a:solidFill>
                  <a:srgbClr val="0070C0"/>
                </a:solidFill>
              </a:rPr>
              <a:t>SetLuaIndex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nIndex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return true;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b="1" dirty="0" smtClean="0"/>
              <a:t>关于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文件在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空间的形式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前面简述了注册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的手动方法和使用工具：</a:t>
            </a:r>
            <a:r>
              <a:rPr lang="en-US" altLang="zh-CN" dirty="0" err="1" smtClean="0"/>
              <a:t>tolua</a:t>
            </a:r>
            <a:r>
              <a:rPr lang="en-US" altLang="zh-CN" dirty="0" smtClean="0"/>
              <a:t>++,</a:t>
            </a:r>
            <a:r>
              <a:rPr lang="zh-CN" altLang="en-US" dirty="0" smtClean="0"/>
              <a:t>都是让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能够识别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。这小节我们讲讲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空间的存在形式。既然我们采用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去扩展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那就是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是</a:t>
            </a:r>
            <a:r>
              <a:rPr lang="zh-CN" altLang="en-US" dirty="0"/>
              <a:t>主导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是辅导。假设我们要去扩展任务，技能，物品，等等模块。而且我们为了区分不同的模块，可以创建相应的上述三个或更多的文件夹：</a:t>
            </a:r>
            <a:r>
              <a:rPr lang="en-US" altLang="zh-CN" dirty="0" smtClean="0"/>
              <a:t>task, skill, item, </a:t>
            </a:r>
            <a:r>
              <a:rPr lang="zh-CN" altLang="en-US" dirty="0" smtClean="0"/>
              <a:t>而它们里面包含了各自的子文件夹和各种需要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文件。如下图所示：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3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5816" y="599483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xecuting path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11" idx="0"/>
          </p:cNvCxnSpPr>
          <p:nvPr/>
        </p:nvCxnSpPr>
        <p:spPr>
          <a:xfrm flipH="1">
            <a:off x="1475656" y="1103539"/>
            <a:ext cx="2160240" cy="78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39952" y="1103539"/>
            <a:ext cx="360040" cy="78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16016" y="1103539"/>
            <a:ext cx="2736304" cy="59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1560" y="188570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1920" y="188385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skill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8264" y="1749923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755576" y="2605782"/>
            <a:ext cx="432048" cy="67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75656" y="2605782"/>
            <a:ext cx="1017326" cy="53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6712" y="328498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36712" y="3717032"/>
            <a:ext cx="3748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244824" y="4437112"/>
            <a:ext cx="14692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tility.lua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043608" y="371703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92288" y="3284984"/>
            <a:ext cx="18436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ask1.lua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36712" y="4437112"/>
            <a:ext cx="806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4499992" y="2605782"/>
            <a:ext cx="144016" cy="103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372200" y="2470003"/>
            <a:ext cx="1008112" cy="103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24128" y="3501008"/>
            <a:ext cx="1224136" cy="6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7812360" y="2470003"/>
            <a:ext cx="144016" cy="95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452320" y="3429000"/>
            <a:ext cx="1224136" cy="74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tem1.lua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6012160" y="4869160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utility.lua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42" idx="2"/>
          </p:cNvCxnSpPr>
          <p:nvPr/>
        </p:nvCxnSpPr>
        <p:spPr>
          <a:xfrm>
            <a:off x="6336196" y="4174232"/>
            <a:ext cx="144016" cy="69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3995936" y="3537012"/>
            <a:ext cx="1296144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kill1.lua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6021288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</a:t>
            </a:r>
            <a:r>
              <a:rPr lang="zh-CN" altLang="en-US" b="1" dirty="0" smtClean="0"/>
              <a:t>图 </a:t>
            </a:r>
            <a:r>
              <a:rPr lang="en-US" altLang="zh-CN" b="1" dirty="0" smtClean="0"/>
              <a:t>2.1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41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中读取一个文件的时候，首先编译一个文件，然后执行这个文件。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中为了将文件模块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和包</a:t>
            </a:r>
            <a:r>
              <a:rPr lang="en-US" altLang="zh-CN" dirty="0" smtClean="0"/>
              <a:t>(package)</a:t>
            </a:r>
            <a:r>
              <a:rPr lang="zh-CN" altLang="en-US" dirty="0" smtClean="0"/>
              <a:t>化，采用了一种将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文件看作一个</a:t>
            </a:r>
            <a:r>
              <a:rPr lang="en-US" altLang="zh-CN" dirty="0" smtClean="0"/>
              <a:t>package,</a:t>
            </a:r>
            <a:r>
              <a:rPr lang="zh-CN" altLang="en-US" dirty="0" smtClean="0"/>
              <a:t>就是</a:t>
            </a:r>
            <a:r>
              <a:rPr lang="en-US" altLang="zh-CN" dirty="0" err="1" smtClean="0">
                <a:solidFill>
                  <a:srgbClr val="0070C0"/>
                </a:solidFill>
              </a:rPr>
              <a:t>c++</a:t>
            </a:r>
            <a:r>
              <a:rPr lang="zh-CN" altLang="en-US" dirty="0" smtClean="0">
                <a:solidFill>
                  <a:srgbClr val="0070C0"/>
                </a:solidFill>
              </a:rPr>
              <a:t>的名字空间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 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local task1 = require “task1”;</a:t>
            </a:r>
          </a:p>
          <a:p>
            <a:pPr marL="0" indent="0">
              <a:buNone/>
            </a:pPr>
            <a:r>
              <a:rPr lang="zh-CN" altLang="en-US" dirty="0" smtClean="0"/>
              <a:t>返回一个</a:t>
            </a:r>
            <a:r>
              <a:rPr lang="en-US" altLang="zh-CN" dirty="0" smtClean="0"/>
              <a:t>table task1; </a:t>
            </a:r>
            <a:r>
              <a:rPr lang="zh-CN" altLang="en-US" dirty="0" smtClean="0"/>
              <a:t>要做到这种方式，可以将一个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文件做成一个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的方式，所有的函数和数值全部是该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的成员函数或者变量，最后返回。这样写很麻烦，不过没有关系，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跟我们提供了一套方法了，我们只要在一个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文件中增加下面一行就</a:t>
            </a:r>
            <a:r>
              <a:rPr lang="en-US" altLang="zh-CN" dirty="0" smtClean="0"/>
              <a:t>ok: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26469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 smtClean="0">
                <a:solidFill>
                  <a:srgbClr val="0070C0"/>
                </a:solidFill>
              </a:rPr>
              <a:t>odule(…, </a:t>
            </a:r>
            <a:r>
              <a:rPr lang="en-US" altLang="zh-CN" dirty="0" err="1" smtClean="0">
                <a:solidFill>
                  <a:srgbClr val="0070C0"/>
                </a:solidFill>
              </a:rPr>
              <a:t>package.seeall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这样一来，每个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文件就是一个全局的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。避免了文件中的全局函数重名。有了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的概念，上述图的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文件目录，就形成了一个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结构：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local g = {</a:t>
            </a:r>
          </a:p>
          <a:p>
            <a:r>
              <a:rPr lang="en-US" altLang="zh-CN" dirty="0" smtClean="0"/>
              <a:t>         task = {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common = { utility = {}, 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task2        = {},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skill =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skill1 = {},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item =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common =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utility = {},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item = {},</a:t>
            </a:r>
            <a:br>
              <a:rPr lang="en-US" altLang="zh-CN" dirty="0" smtClean="0"/>
            </a:br>
            <a:r>
              <a:rPr lang="en-US" altLang="zh-CN" dirty="0" smtClean="0"/>
              <a:t>                     },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   读取的时候，我们可以遍历</a:t>
            </a:r>
            <a:r>
              <a:rPr lang="en-US" altLang="zh-CN" dirty="0" smtClean="0"/>
              <a:t>executing path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递归读取，采用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luaL_dostring</a:t>
            </a:r>
            <a:r>
              <a:rPr lang="en-US" altLang="zh-CN" dirty="0"/>
              <a:t> </a:t>
            </a:r>
            <a:r>
              <a:rPr lang="en-US" altLang="zh-CN" dirty="0" smtClean="0"/>
              <a:t>API,</a:t>
            </a:r>
            <a:r>
              <a:rPr lang="zh-CN" altLang="en-US" dirty="0" smtClean="0"/>
              <a:t>里面是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文件的具体路径，如</a:t>
            </a:r>
            <a:r>
              <a:rPr lang="en-US" altLang="zh-CN" dirty="0" err="1" smtClean="0"/>
              <a:t>common.utility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这里的连接方式是</a:t>
            </a:r>
            <a:r>
              <a:rPr lang="en-US" altLang="zh-CN" dirty="0" smtClean="0"/>
              <a:t>.,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中就产生了一连串的</a:t>
            </a:r>
            <a:r>
              <a:rPr lang="en-US" altLang="zh-CN" dirty="0" smtClean="0"/>
              <a:t>table, </a:t>
            </a:r>
            <a:r>
              <a:rPr lang="zh-CN" altLang="en-US" dirty="0" smtClean="0"/>
              <a:t>比如上面的</a:t>
            </a:r>
            <a:r>
              <a:rPr lang="en-US" altLang="zh-CN" dirty="0" err="1" smtClean="0"/>
              <a:t>common.utility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空间中是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table,</a:t>
            </a:r>
            <a:r>
              <a:rPr lang="zh-CN" altLang="en-US" dirty="0" smtClean="0"/>
              <a:t>里面包括一个字段为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的表格。</a:t>
            </a:r>
            <a:r>
              <a:rPr lang="zh-CN" altLang="en-US" dirty="0" smtClean="0">
                <a:solidFill>
                  <a:srgbClr val="0070C0"/>
                </a:solidFill>
              </a:rPr>
              <a:t>这种思想是接下来的热更新和执行</a:t>
            </a:r>
            <a:r>
              <a:rPr lang="en-US" altLang="zh-CN" dirty="0" err="1" smtClean="0">
                <a:solidFill>
                  <a:srgbClr val="0070C0"/>
                </a:solidFill>
              </a:rPr>
              <a:t>lua</a:t>
            </a:r>
            <a:r>
              <a:rPr lang="zh-CN" altLang="en-US" dirty="0" smtClean="0">
                <a:solidFill>
                  <a:srgbClr val="0070C0"/>
                </a:solidFill>
              </a:rPr>
              <a:t>逻辑的基础。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文件的热更新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     所谓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文件的热更新，就是不启动服务器，就能重新加载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逻辑。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而一般的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逻辑都在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文件中，那么热更新就是重新加载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文件，</a:t>
            </a:r>
            <a:r>
              <a:rPr lang="zh-CN" altLang="en-US" dirty="0" smtClean="0">
                <a:solidFill>
                  <a:srgbClr val="0070C0"/>
                </a:solidFill>
              </a:rPr>
              <a:t>这是使用</a:t>
            </a:r>
            <a:r>
              <a:rPr lang="en-US" altLang="zh-CN" dirty="0" err="1" smtClean="0">
                <a:solidFill>
                  <a:srgbClr val="0070C0"/>
                </a:solidFill>
              </a:rPr>
              <a:t>lua</a:t>
            </a:r>
            <a:r>
              <a:rPr lang="zh-CN" altLang="en-US" dirty="0" smtClean="0">
                <a:solidFill>
                  <a:srgbClr val="0070C0"/>
                </a:solidFill>
              </a:rPr>
              <a:t>写逻辑最大的优势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空间有个</a:t>
            </a:r>
            <a:r>
              <a:rPr lang="en-US" altLang="zh-CN" dirty="0" smtClean="0"/>
              <a:t>package</a:t>
            </a:r>
            <a:r>
              <a:rPr lang="en-US" altLang="zh-CN" dirty="0"/>
              <a:t>. loaded</a:t>
            </a:r>
            <a:r>
              <a:rPr lang="zh-CN" altLang="en-US" dirty="0" smtClean="0"/>
              <a:t>表格，里面保存着加载的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文件。一般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文件时，其执行过程如下：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unction require(</a:t>
            </a:r>
            <a:r>
              <a:rPr lang="en-US" altLang="zh-CN" dirty="0" err="1" smtClean="0"/>
              <a:t>luaFile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not </a:t>
            </a:r>
            <a:r>
              <a:rPr lang="en-US" altLang="zh-CN" dirty="0" err="1" smtClean="0"/>
              <a:t>package.loaded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luaFile</a:t>
            </a:r>
            <a:r>
              <a:rPr lang="en-US" altLang="zh-CN" dirty="0" smtClean="0"/>
              <a:t>]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local loader = </a:t>
            </a:r>
            <a:r>
              <a:rPr lang="en-US" altLang="zh-CN" dirty="0" err="1" smtClean="0"/>
              <a:t>findloader</a:t>
            </a:r>
            <a:r>
              <a:rPr lang="en-US" altLang="zh-CN" dirty="0" smtClean="0"/>
              <a:t>(name);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loader == nil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error(“can not find load module” .. </a:t>
            </a:r>
            <a:r>
              <a:rPr lang="en-US" altLang="zh-CN" dirty="0" err="1" smtClean="0"/>
              <a:t>luaFile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end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package.loaded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luaFile</a:t>
            </a:r>
            <a:r>
              <a:rPr lang="en-US" altLang="zh-CN" dirty="0" smtClean="0"/>
              <a:t>] = true;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local res = loader(</a:t>
            </a:r>
            <a:r>
              <a:rPr lang="en-US" altLang="zh-CN" dirty="0" err="1" smtClean="0"/>
              <a:t>luaFile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res ~= nil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package.loaded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luaFile</a:t>
            </a:r>
            <a:r>
              <a:rPr lang="en-US" altLang="zh-CN" dirty="0" smtClean="0"/>
              <a:t>] = res;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end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end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package.loaded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luaFile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End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有了上述思想，加载一个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0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-- reload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here we just transfer \ or /  to .</a:t>
            </a:r>
            <a:endParaRPr lang="en-US" altLang="zh-CN" dirty="0"/>
          </a:p>
          <a:p>
            <a:r>
              <a:rPr lang="en-US" altLang="zh-CN" dirty="0"/>
              <a:t>function Reload(</a:t>
            </a:r>
            <a:r>
              <a:rPr lang="en-US" altLang="zh-CN" dirty="0" err="1"/>
              <a:t>szLuaFile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	if not </a:t>
            </a:r>
            <a:r>
              <a:rPr lang="en-US" altLang="zh-CN" dirty="0" err="1"/>
              <a:t>szLuaFile</a:t>
            </a:r>
            <a:r>
              <a:rPr lang="en-US" altLang="zh-CN" dirty="0"/>
              <a:t> then</a:t>
            </a:r>
          </a:p>
          <a:p>
            <a:r>
              <a:rPr lang="en-US" altLang="zh-CN" dirty="0"/>
              <a:t>		return </a:t>
            </a:r>
            <a:r>
              <a:rPr lang="en-US" altLang="zh-CN" dirty="0" smtClean="0"/>
              <a:t>false;</a:t>
            </a:r>
            <a:endParaRPr lang="en-US" altLang="zh-CN" dirty="0"/>
          </a:p>
          <a:p>
            <a:r>
              <a:rPr lang="en-US" altLang="zh-CN" dirty="0"/>
              <a:t>	end</a:t>
            </a:r>
          </a:p>
          <a:p>
            <a:endParaRPr lang="en-US" altLang="zh-CN" dirty="0"/>
          </a:p>
          <a:p>
            <a:r>
              <a:rPr lang="en-US" altLang="zh-CN" dirty="0"/>
              <a:t>	-- replace / and \ to .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string.gsub</a:t>
            </a:r>
            <a:r>
              <a:rPr lang="en-US" altLang="zh-CN" dirty="0"/>
              <a:t>(</a:t>
            </a:r>
            <a:r>
              <a:rPr lang="en-US" altLang="zh-CN" dirty="0" err="1"/>
              <a:t>szLuaFile</a:t>
            </a:r>
            <a:r>
              <a:rPr lang="en-US" altLang="zh-CN" dirty="0"/>
              <a:t>, </a:t>
            </a:r>
            <a:r>
              <a:rPr lang="en-US" altLang="zh-CN" dirty="0" smtClean="0"/>
              <a:t>"//", </a:t>
            </a:r>
            <a:r>
              <a:rPr lang="en-US" altLang="zh-CN" dirty="0"/>
              <a:t>".");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string.gsub</a:t>
            </a:r>
            <a:r>
              <a:rPr lang="en-US" altLang="zh-CN" dirty="0"/>
              <a:t>(</a:t>
            </a:r>
            <a:r>
              <a:rPr lang="en-US" altLang="zh-CN" dirty="0" err="1"/>
              <a:t>szLuaFile</a:t>
            </a:r>
            <a:r>
              <a:rPr lang="en-US" altLang="zh-CN" dirty="0"/>
              <a:t>, "\\", </a:t>
            </a:r>
            <a:r>
              <a:rPr lang="en-US" altLang="zh-CN" dirty="0" smtClean="0"/>
              <a:t>".");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package.loaded</a:t>
            </a:r>
            <a:r>
              <a:rPr lang="en-US" altLang="zh-CN" dirty="0">
                <a:solidFill>
                  <a:srgbClr val="0070C0"/>
                </a:solidFill>
              </a:rPr>
              <a:t>[</a:t>
            </a:r>
            <a:r>
              <a:rPr lang="en-US" altLang="zh-CN" dirty="0" err="1">
                <a:solidFill>
                  <a:srgbClr val="0070C0"/>
                </a:solidFill>
              </a:rPr>
              <a:t>szLuaFile</a:t>
            </a:r>
            <a:r>
              <a:rPr lang="en-US" altLang="zh-CN" dirty="0">
                <a:solidFill>
                  <a:srgbClr val="0070C0"/>
                </a:solidFill>
              </a:rPr>
              <a:t>] = nil;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return require(</a:t>
            </a:r>
            <a:r>
              <a:rPr lang="en-US" altLang="zh-CN" dirty="0" err="1">
                <a:solidFill>
                  <a:srgbClr val="0070C0"/>
                </a:solidFill>
              </a:rPr>
              <a:t>szLuaFile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1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b="1" dirty="0" smtClean="0"/>
              <a:t>一个通用的</a:t>
            </a:r>
            <a:r>
              <a:rPr lang="en-US" altLang="zh-CN" b="1" dirty="0" err="1" smtClean="0"/>
              <a:t>c++</a:t>
            </a:r>
            <a:r>
              <a:rPr lang="zh-CN" altLang="en-US" b="1" dirty="0" smtClean="0"/>
              <a:t>调用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的函数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大家都知道，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是一个静态语言，每个变量必须有严格的类型定义，而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是一个动态语言，一个变量自身携带了类型和值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无需显示的声明。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这两种语言之间的看似很难交互。但是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采用了一个叫堆栈的数据结构来存储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数据结构。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虚拟的堆栈和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执行的堆栈过程相似，如下图：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3                     -1 top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2                     -2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1                      -3 base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779912" y="4653136"/>
            <a:ext cx="1800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815916" y="638132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00092" y="4653136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15916" y="602128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815916" y="566124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15916" y="522920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88913" y="4797152"/>
            <a:ext cx="1611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这个堆栈，从上往下，索引分别是</a:t>
            </a:r>
            <a:r>
              <a:rPr lang="en-US" altLang="zh-CN" dirty="0" smtClean="0"/>
              <a:t>-1,-2,…,</a:t>
            </a:r>
            <a:r>
              <a:rPr lang="zh-CN" altLang="en-US" dirty="0" smtClean="0"/>
              <a:t>而从下往上，索引分别是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需要调用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函数时，首先想这个堆栈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参数，如：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800" dirty="0" smtClean="0"/>
              <a:t> // push number 1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lua_pushnumber</a:t>
            </a:r>
            <a:r>
              <a:rPr lang="en-US" altLang="zh-CN" sz="2800" dirty="0" smtClean="0"/>
              <a:t>(L, 1);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// push string a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lua_pushstring</a:t>
            </a:r>
            <a:r>
              <a:rPr lang="en-US" altLang="zh-CN" sz="2800" dirty="0" smtClean="0"/>
              <a:t>(L, “a”);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参数，堆栈向上增长。假设在前面的图</a:t>
            </a:r>
            <a:r>
              <a:rPr lang="en-US" altLang="zh-CN" dirty="0" smtClean="0"/>
              <a:t>2-1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task1.lua</a:t>
            </a:r>
            <a:r>
              <a:rPr lang="zh-CN" altLang="en-US" dirty="0" smtClean="0"/>
              <a:t>中有一个函数：</a:t>
            </a:r>
            <a:endParaRPr lang="en-US" altLang="zh-CN" dirty="0" smtClean="0"/>
          </a:p>
          <a:p>
            <a:r>
              <a:rPr lang="en-US" altLang="zh-CN" dirty="0" smtClean="0"/>
              <a:t>       function add(a, b) end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调用一个步骤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4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的基本语法介绍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sz="2400" dirty="0" err="1" smtClean="0"/>
              <a:t>lua</a:t>
            </a:r>
            <a:r>
              <a:rPr lang="zh-CN" altLang="en-US" sz="2400" dirty="0" smtClean="0"/>
              <a:t>的八种类型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 smtClean="0"/>
              <a:t>    nil           </a:t>
            </a:r>
            <a:r>
              <a:rPr lang="zh-CN" altLang="en-US" dirty="0" smtClean="0"/>
              <a:t>空值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boolean </a:t>
            </a:r>
            <a:r>
              <a:rPr lang="zh-CN" altLang="en-US" dirty="0" smtClean="0"/>
              <a:t>布尔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number  </a:t>
            </a:r>
            <a:r>
              <a:rPr lang="zh-CN" altLang="en-US" dirty="0" smtClean="0"/>
              <a:t>数字</a:t>
            </a:r>
            <a:r>
              <a:rPr lang="en-US" altLang="zh-CN" dirty="0"/>
              <a:t>(</a:t>
            </a:r>
            <a:r>
              <a:rPr lang="en-US" altLang="zh-CN" sz="1500" dirty="0" smtClean="0"/>
              <a:t>5.1</a:t>
            </a:r>
            <a:r>
              <a:rPr lang="zh-CN" altLang="en-US" sz="1500" dirty="0" smtClean="0"/>
              <a:t>之前的版本是</a:t>
            </a:r>
            <a:r>
              <a:rPr lang="en-US" altLang="zh-CN" sz="1500" dirty="0" smtClean="0"/>
              <a:t>double</a:t>
            </a:r>
            <a:r>
              <a:rPr lang="zh-CN" altLang="en-US" sz="1500" dirty="0" smtClean="0"/>
              <a:t>表示，之后的版本是包括</a:t>
            </a:r>
            <a:r>
              <a:rPr lang="en-US" altLang="zh-CN" sz="1500" dirty="0" smtClean="0"/>
              <a:t>double</a:t>
            </a:r>
            <a:r>
              <a:rPr lang="zh-CN" altLang="en-US" sz="1500" dirty="0" smtClean="0"/>
              <a:t>和</a:t>
            </a:r>
            <a:r>
              <a:rPr lang="en-US" altLang="zh-CN" sz="1500" dirty="0" smtClean="0"/>
              <a:t>uint64)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string     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table       </a:t>
            </a:r>
            <a:r>
              <a:rPr lang="zh-CN" altLang="en-US" dirty="0" smtClean="0"/>
              <a:t>关联数组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function 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userdata</a:t>
            </a:r>
            <a:r>
              <a:rPr lang="en-US" altLang="zh-CN" dirty="0" smtClean="0"/>
              <a:t> </a:t>
            </a:r>
            <a:r>
              <a:rPr lang="zh-CN" altLang="en-US" sz="3000" dirty="0" smtClean="0"/>
              <a:t>用户自定义的类型</a:t>
            </a:r>
            <a:r>
              <a:rPr lang="en-US" altLang="zh-CN" sz="3000" dirty="0" smtClean="0"/>
              <a:t>,</a:t>
            </a:r>
            <a:r>
              <a:rPr lang="zh-CN" altLang="en-US" sz="3000" dirty="0" smtClean="0"/>
              <a:t>导出</a:t>
            </a:r>
            <a:r>
              <a:rPr lang="en-US" altLang="zh-CN" sz="3000" dirty="0" smtClean="0"/>
              <a:t>c/</a:t>
            </a:r>
            <a:r>
              <a:rPr lang="en-US" altLang="zh-CN" sz="3000" dirty="0" err="1" smtClean="0"/>
              <a:t>c++</a:t>
            </a:r>
            <a:r>
              <a:rPr lang="zh-CN" altLang="en-US" sz="3000" dirty="0" smtClean="0"/>
              <a:t>结构的基础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thread     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，找到全局函数</a:t>
            </a:r>
            <a:r>
              <a:rPr lang="en-US" altLang="zh-CN" dirty="0" smtClean="0"/>
              <a:t>add, </a:t>
            </a:r>
            <a:r>
              <a:rPr lang="zh-CN" altLang="en-US" dirty="0" smtClean="0"/>
              <a:t>并将其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堆栈；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，将参数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到堆栈；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add</a:t>
            </a:r>
            <a:r>
              <a:rPr lang="zh-CN" altLang="en-US" dirty="0" smtClean="0"/>
              <a:t>的返回值；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0070C0"/>
                </a:solidFill>
              </a:rPr>
              <a:t>这里有三个问题，第一个找到</a:t>
            </a:r>
            <a:r>
              <a:rPr lang="en-US" altLang="zh-CN" dirty="0" smtClean="0">
                <a:solidFill>
                  <a:srgbClr val="0070C0"/>
                </a:solidFill>
              </a:rPr>
              <a:t>add</a:t>
            </a:r>
            <a:r>
              <a:rPr lang="zh-CN" altLang="en-US" dirty="0" smtClean="0">
                <a:solidFill>
                  <a:srgbClr val="0070C0"/>
                </a:solidFill>
              </a:rPr>
              <a:t>函数（假设执行层次比较多），第二个是</a:t>
            </a:r>
            <a:r>
              <a:rPr lang="en-US" altLang="zh-CN" dirty="0" smtClean="0">
                <a:solidFill>
                  <a:srgbClr val="0070C0"/>
                </a:solidFill>
              </a:rPr>
              <a:t>push</a:t>
            </a:r>
            <a:r>
              <a:rPr lang="zh-CN" altLang="en-US" dirty="0" smtClean="0">
                <a:solidFill>
                  <a:srgbClr val="0070C0"/>
                </a:solidFill>
              </a:rPr>
              <a:t>参数（假设有多个不同类型的参数），第三个是得到返回值（多个返回值）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这里给一个通用的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的通用函数：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6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获取执行函数所在的路径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static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CLua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GetLuaSpace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char* </a:t>
            </a:r>
            <a:r>
              <a:rPr lang="en-US" altLang="zh-CN" dirty="0" err="1"/>
              <a:t>szGlobalName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nFiledNum</a:t>
            </a:r>
            <a:r>
              <a:rPr lang="en-US" altLang="zh-CN" dirty="0"/>
              <a:t>, ...) </a:t>
            </a:r>
            <a:r>
              <a:rPr lang="en-US" altLang="zh-CN" dirty="0" err="1"/>
              <a:t>const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en-US" dirty="0"/>
          </a:p>
          <a:p>
            <a:r>
              <a:rPr lang="en-US" altLang="zh-CN" dirty="0" err="1"/>
              <a:t>lua_getglobal</a:t>
            </a:r>
            <a:r>
              <a:rPr lang="en-US" altLang="zh-CN" dirty="0"/>
              <a:t>(</a:t>
            </a:r>
            <a:r>
              <a:rPr lang="en-US" altLang="zh-CN" dirty="0" err="1"/>
              <a:t>m_poLuaS</a:t>
            </a:r>
            <a:r>
              <a:rPr lang="en-US" altLang="zh-CN" dirty="0"/>
              <a:t>, </a:t>
            </a:r>
            <a:r>
              <a:rPr lang="en-US" altLang="zh-CN" dirty="0" err="1"/>
              <a:t>szGlobalName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if (!</a:t>
            </a:r>
            <a:r>
              <a:rPr lang="en-US" altLang="zh-CN" dirty="0" err="1"/>
              <a:t>lua_istable</a:t>
            </a:r>
            <a:r>
              <a:rPr lang="en-US" altLang="zh-CN" dirty="0"/>
              <a:t>(</a:t>
            </a:r>
            <a:r>
              <a:rPr lang="en-US" altLang="zh-CN" dirty="0" err="1"/>
              <a:t>m_poLuaS</a:t>
            </a:r>
            <a:r>
              <a:rPr lang="en-US" altLang="zh-CN" dirty="0"/>
              <a:t>, -1)) {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/>
              <a:t>false;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va_list</a:t>
            </a:r>
            <a:r>
              <a:rPr lang="en-US" altLang="zh-CN" dirty="0"/>
              <a:t> </a:t>
            </a:r>
            <a:r>
              <a:rPr lang="en-US" altLang="zh-CN" dirty="0" err="1"/>
              <a:t>valist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va_start</a:t>
            </a:r>
            <a:r>
              <a:rPr lang="en-US" altLang="zh-CN" dirty="0"/>
              <a:t>(</a:t>
            </a:r>
            <a:r>
              <a:rPr lang="en-US" altLang="zh-CN" dirty="0" err="1"/>
              <a:t>valist</a:t>
            </a:r>
            <a:r>
              <a:rPr lang="en-US" altLang="zh-CN" dirty="0"/>
              <a:t>, </a:t>
            </a:r>
            <a:r>
              <a:rPr lang="en-US" altLang="zh-CN" dirty="0" err="1"/>
              <a:t>nFiledNum</a:t>
            </a:r>
            <a:r>
              <a:rPr lang="en-US" altLang="zh-CN" dirty="0"/>
              <a:t>);</a:t>
            </a:r>
          </a:p>
          <a:p>
            <a:endParaRPr lang="zh-CN" altLang="en-US" dirty="0"/>
          </a:p>
          <a:p>
            <a:r>
              <a:rPr lang="en-US" altLang="zh-CN" dirty="0"/>
              <a:t>while (</a:t>
            </a:r>
            <a:r>
              <a:rPr lang="en-US" altLang="zh-CN" dirty="0" err="1"/>
              <a:t>nFiledNum</a:t>
            </a:r>
            <a:r>
              <a:rPr lang="en-US" altLang="zh-CN" dirty="0"/>
              <a:t>-- &gt; 0)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*</a:t>
            </a:r>
            <a:r>
              <a:rPr lang="en-US" altLang="zh-CN" dirty="0" err="1"/>
              <a:t>pszFiled</a:t>
            </a:r>
            <a:r>
              <a:rPr lang="en-US" altLang="zh-CN" dirty="0"/>
              <a:t> = </a:t>
            </a:r>
            <a:r>
              <a:rPr lang="en-US" altLang="zh-CN" dirty="0" err="1"/>
              <a:t>va_arg</a:t>
            </a:r>
            <a:r>
              <a:rPr lang="en-US" altLang="zh-CN" dirty="0"/>
              <a:t>(</a:t>
            </a:r>
            <a:r>
              <a:rPr lang="en-US" altLang="zh-CN" dirty="0" err="1"/>
              <a:t>valist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char*);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(NULL == </a:t>
            </a:r>
            <a:r>
              <a:rPr lang="en-US" altLang="zh-CN" dirty="0" err="1"/>
              <a:t>pszFiled</a:t>
            </a:r>
            <a:r>
              <a:rPr lang="en-US" altLang="zh-CN" dirty="0"/>
              <a:t>) {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/>
              <a:t>true;</a:t>
            </a:r>
          </a:p>
          <a:p>
            <a:r>
              <a:rPr lang="en-US" altLang="zh-CN" dirty="0" smtClean="0"/>
              <a:t>    }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lua_getfield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m_poLuaS</a:t>
            </a:r>
            <a:r>
              <a:rPr lang="en-US" altLang="zh-CN" dirty="0"/>
              <a:t>, -1, </a:t>
            </a:r>
            <a:r>
              <a:rPr lang="en-US" altLang="zh-CN" dirty="0" err="1"/>
              <a:t>pszFiled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(!</a:t>
            </a:r>
            <a:r>
              <a:rPr lang="en-US" altLang="zh-CN" dirty="0" err="1"/>
              <a:t>lua_istable</a:t>
            </a:r>
            <a:r>
              <a:rPr lang="en-US" altLang="zh-CN" dirty="0"/>
              <a:t>(</a:t>
            </a:r>
            <a:r>
              <a:rPr lang="en-US" altLang="zh-CN" dirty="0" err="1"/>
              <a:t>m_poLuaS</a:t>
            </a:r>
            <a:r>
              <a:rPr lang="en-US" altLang="zh-CN" dirty="0"/>
              <a:t>, -1))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va_end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valist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/>
              <a:t>false;</a:t>
            </a:r>
          </a:p>
          <a:p>
            <a:r>
              <a:rPr lang="en-US" altLang="zh-CN" dirty="0" smtClean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va_end</a:t>
            </a:r>
            <a:r>
              <a:rPr lang="en-US" altLang="zh-CN" dirty="0"/>
              <a:t>(</a:t>
            </a:r>
            <a:r>
              <a:rPr lang="en-US" altLang="zh-CN" dirty="0" err="1"/>
              <a:t>valist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/>
              <a:t>return true;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执行函数详细见</a:t>
            </a:r>
            <a:r>
              <a:rPr lang="en-US" altLang="zh-CN" dirty="0" smtClean="0">
                <a:solidFill>
                  <a:srgbClr val="0070C0"/>
                </a:solidFill>
              </a:rPr>
              <a:t>execute_func.txt.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的重要事项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的堆栈必须用户自己管理，也就是说调用者必须清理申请的堆栈。不然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的堆栈会不断的增加，最后导致泄露。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为了自己管理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的堆栈，这里提出一种方案，每次调用之前保存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的堆栈，如：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70C0"/>
                </a:solidFill>
              </a:rPr>
              <a:t>s</a:t>
            </a:r>
            <a:r>
              <a:rPr lang="en-US" altLang="zh-CN" dirty="0" err="1" smtClean="0">
                <a:solidFill>
                  <a:srgbClr val="0070C0"/>
                </a:solidFill>
              </a:rPr>
              <a:t>tack_index</a:t>
            </a:r>
            <a:r>
              <a:rPr lang="en-US" altLang="zh-CN" dirty="0" smtClean="0">
                <a:solidFill>
                  <a:srgbClr val="0070C0"/>
                </a:solidFill>
              </a:rPr>
              <a:t>= </a:t>
            </a:r>
            <a:r>
              <a:rPr lang="en-US" altLang="zh-CN" dirty="0" err="1">
                <a:solidFill>
                  <a:srgbClr val="0070C0"/>
                </a:solidFill>
              </a:rPr>
              <a:t>lua_gettop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m_pLuaState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r>
              <a:rPr lang="zh-CN" altLang="en-US" dirty="0" smtClean="0"/>
              <a:t>而每次调用完成之后，再回复堆栈，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70C0"/>
                </a:solidFill>
              </a:rPr>
              <a:t>lua_settop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m_pLuaState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stack_index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r>
              <a:rPr lang="zh-CN" altLang="en-US" dirty="0" smtClean="0"/>
              <a:t>这个可以使用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构造函数和析构函数机制完成。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0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的内存管理和解决方案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中也有一个内存分配器，如同</a:t>
            </a:r>
            <a:r>
              <a:rPr lang="en-US" altLang="zh-CN" dirty="0" err="1" smtClean="0"/>
              <a:t>stl</a:t>
            </a:r>
            <a:r>
              <a:rPr lang="zh-CN" altLang="en-US" dirty="0" smtClean="0"/>
              <a:t>一样，我们可以自己实现一分配器，完成对小的内存进行管理。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void*   </a:t>
            </a:r>
            <a:r>
              <a:rPr lang="en-US" altLang="zh-CN" dirty="0" err="1"/>
              <a:t>lua_mem_alloc</a:t>
            </a:r>
            <a:r>
              <a:rPr lang="en-US" altLang="zh-CN" dirty="0"/>
              <a:t>(void *</a:t>
            </a:r>
            <a:r>
              <a:rPr lang="en-US" altLang="zh-CN" dirty="0" err="1"/>
              <a:t>ud</a:t>
            </a:r>
            <a:r>
              <a:rPr lang="en-US" altLang="zh-CN" dirty="0"/>
              <a:t>, 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osize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nsize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这里省略，留给大家考虑（附件有</a:t>
            </a:r>
            <a:r>
              <a:rPr lang="en-US" altLang="zh-CN" dirty="0" smtClean="0"/>
              <a:t>memalloc.h.cpp,</a:t>
            </a:r>
            <a:r>
              <a:rPr lang="zh-CN" altLang="en-US" dirty="0" smtClean="0"/>
              <a:t>就是我写的一个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的内存分配器）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8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2.9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编程的注意事项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代码书写方式也有讲究的，好的写法能提高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的效率，下来列举居中情况：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的变量默认是</a:t>
            </a:r>
            <a:r>
              <a:rPr lang="en-US" altLang="zh-CN" dirty="0" smtClean="0"/>
              <a:t>local, </a:t>
            </a:r>
            <a:r>
              <a:rPr lang="zh-CN" altLang="en-US" dirty="0" smtClean="0"/>
              <a:t>所以尽量把变量设置成</a:t>
            </a:r>
            <a:r>
              <a:rPr lang="en-US" altLang="zh-CN" dirty="0" smtClean="0"/>
              <a:t>local,</a:t>
            </a:r>
            <a:r>
              <a:rPr lang="zh-CN" altLang="en-US" dirty="0" smtClean="0"/>
              <a:t>而不是相反。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中的情况，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中查找全局变量需要查找，所以可以把全局变量局部化。比如在一个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文件中，我们可以按照下面定义：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local </a:t>
            </a:r>
            <a:r>
              <a:rPr lang="en-US" altLang="zh-CN" dirty="0">
                <a:solidFill>
                  <a:srgbClr val="002060"/>
                </a:solidFill>
              </a:rPr>
              <a:t>global               = global</a:t>
            </a:r>
            <a:r>
              <a:rPr lang="en-US" altLang="zh-CN" dirty="0" smtClean="0">
                <a:solidFill>
                  <a:srgbClr val="002060"/>
                </a:solidFill>
              </a:rPr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2060"/>
                </a:solidFill>
              </a:rPr>
              <a:t>local </a:t>
            </a:r>
            <a:r>
              <a:rPr lang="en-US" altLang="zh-CN" dirty="0" err="1">
                <a:solidFill>
                  <a:srgbClr val="002060"/>
                </a:solidFill>
              </a:rPr>
              <a:t>GetTickCount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= </a:t>
            </a:r>
            <a:r>
              <a:rPr lang="en-US" altLang="zh-CN" dirty="0" err="1">
                <a:solidFill>
                  <a:srgbClr val="002060"/>
                </a:solidFill>
              </a:rPr>
              <a:t>global.GetTickCount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    local </a:t>
            </a:r>
            <a:r>
              <a:rPr lang="en-US" altLang="zh-CN" dirty="0">
                <a:solidFill>
                  <a:srgbClr val="002060"/>
                </a:solidFill>
              </a:rPr>
              <a:t>Info </a:t>
            </a:r>
            <a:r>
              <a:rPr lang="en-US" altLang="zh-CN" dirty="0" smtClean="0">
                <a:solidFill>
                  <a:srgbClr val="002060"/>
                </a:solidFill>
              </a:rPr>
              <a:t>                  = </a:t>
            </a:r>
            <a:r>
              <a:rPr lang="en-US" altLang="zh-CN" dirty="0" err="1">
                <a:solidFill>
                  <a:srgbClr val="002060"/>
                </a:solidFill>
              </a:rPr>
              <a:t>global.Info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  <a:p>
            <a:r>
              <a:rPr lang="zh-CN" altLang="en-US" dirty="0" smtClean="0">
                <a:solidFill>
                  <a:srgbClr val="002060"/>
                </a:solidFill>
              </a:rPr>
              <a:t>将一些全局变量</a:t>
            </a:r>
            <a:r>
              <a:rPr lang="en-US" altLang="zh-CN" dirty="0" smtClean="0">
                <a:solidFill>
                  <a:srgbClr val="002060"/>
                </a:solidFill>
              </a:rPr>
              <a:t>local</a:t>
            </a:r>
            <a:r>
              <a:rPr lang="zh-CN" altLang="en-US" dirty="0" smtClean="0">
                <a:solidFill>
                  <a:srgbClr val="002060"/>
                </a:solidFill>
              </a:rPr>
              <a:t>化。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变量尽量一边定义一边初始化，而不是先定义，在初始化。</a:t>
            </a:r>
            <a:endParaRPr lang="en-US" altLang="zh-CN" dirty="0" smtClean="0"/>
          </a:p>
          <a:p>
            <a:r>
              <a:rPr lang="en-US" altLang="zh-CN" dirty="0" smtClean="0"/>
              <a:t>    t = { 1, 2, 3} </a:t>
            </a:r>
            <a:r>
              <a:rPr lang="zh-CN" altLang="en-US" dirty="0" smtClean="0"/>
              <a:t>比 </a:t>
            </a:r>
            <a:r>
              <a:rPr lang="en-US" altLang="zh-CN" dirty="0" smtClean="0"/>
              <a:t>t = {}, t[1] = 1;t[2] = 2;t[3] =3</a:t>
            </a:r>
            <a:r>
              <a:rPr lang="zh-CN" altLang="en-US" dirty="0" smtClean="0"/>
              <a:t>的效率高。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是拷贝关系，而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是引用关系的，所以可以把对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的操作转化为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一般方法是把所以的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都加入到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中，最后采用</a:t>
            </a:r>
            <a:r>
              <a:rPr lang="en-US" altLang="zh-CN" dirty="0" err="1" smtClean="0"/>
              <a:t>table.concat</a:t>
            </a:r>
            <a:r>
              <a:rPr lang="zh-CN" altLang="en-US" dirty="0" smtClean="0"/>
              <a:t>函数返回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7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三，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直接处理</a:t>
            </a:r>
            <a:r>
              <a:rPr lang="en-US" altLang="zh-CN" dirty="0" err="1" smtClean="0"/>
              <a:t>protobuff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CN" dirty="0" smtClean="0"/>
              <a:t>     </a:t>
            </a:r>
            <a:r>
              <a:rPr lang="zh-CN" altLang="en-US" dirty="0" smtClean="0"/>
              <a:t>如果能将协议，无论是自己写的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方式的协议，还是</a:t>
            </a:r>
            <a:r>
              <a:rPr lang="en-US" altLang="zh-CN" dirty="0" err="1" smtClean="0"/>
              <a:t>protobuff</a:t>
            </a:r>
            <a:r>
              <a:rPr lang="zh-CN" altLang="en-US" dirty="0" smtClean="0"/>
              <a:t>方式的协议，直接在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中解析，那么就能直接在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处理协议，并做相应的逻辑处理。答案是肯定的，普通的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类型的协议，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作者协议了一个</a:t>
            </a:r>
            <a:r>
              <a:rPr lang="en-US" altLang="zh-CN" dirty="0" err="1" smtClean="0"/>
              <a:t>struct.c</a:t>
            </a:r>
            <a:r>
              <a:rPr lang="zh-CN" altLang="en-US" dirty="0" smtClean="0"/>
              <a:t>能在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直接解析，而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proto buffer </a:t>
            </a:r>
            <a:r>
              <a:rPr lang="zh-CN" altLang="en-US" dirty="0" smtClean="0"/>
              <a:t>也有相关的人做了解析，将其生成了相应的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形式。相应的工具请百度查询一下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的环境使用</a:t>
            </a:r>
            <a:r>
              <a:rPr lang="en-US" altLang="zh-CN" dirty="0" smtClean="0"/>
              <a:t>protocol buffer)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6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直接解析协议的过程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能直接协议之后，协议</a:t>
            </a:r>
            <a:r>
              <a:rPr lang="zh-CN" altLang="en-US" dirty="0"/>
              <a:t>既</a:t>
            </a:r>
            <a:r>
              <a:rPr lang="zh-CN" altLang="en-US" dirty="0" smtClean="0"/>
              <a:t>能在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中处理，又能在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中处理。那么怎么抉择呢？又具体怎么处理呢？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这里给出一种方案，那就是在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中抉择，如果某个协议在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中注册了，那就在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处理，这里主要是针对需要高效的处理，比如说移动；其他的情况可以直接在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空间中处理：将客户端发送过来的原始数据转化到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中，在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中解析，并处理。前面我们已经提到了，</a:t>
            </a:r>
            <a:r>
              <a:rPr lang="en-US" altLang="zh-CN" dirty="0" err="1" smtClean="0"/>
              <a:t>tolua</a:t>
            </a:r>
            <a:r>
              <a:rPr lang="en-US" altLang="zh-CN" dirty="0" smtClean="0"/>
              <a:t>++</a:t>
            </a:r>
            <a:r>
              <a:rPr lang="zh-CN" altLang="en-US" dirty="0" smtClean="0"/>
              <a:t>或者自己导出的函数和结构，可以直接在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空间中使用。这样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基本上不分开的，你中有我，我中有你。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7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, </a:t>
            </a:r>
            <a:r>
              <a:rPr lang="zh-CN" altLang="en-US" dirty="0"/>
              <a:t>问答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欢迎提问！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6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培训反馈入口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57576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     上述几种类型，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以上的类型，脚本能使用到。并且</a:t>
            </a:r>
            <a:r>
              <a:rPr lang="en-US" altLang="zh-CN" dirty="0" err="1" smtClean="0"/>
              <a:t>nil,boolean,number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都是拷贝关系的，</a:t>
            </a:r>
            <a:r>
              <a:rPr lang="en-US" altLang="zh-CN" dirty="0" smtClean="0"/>
              <a:t>table, function,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是引用的。比喻说：</a:t>
            </a:r>
            <a:endParaRPr lang="en-US" altLang="zh-CN" dirty="0"/>
          </a:p>
          <a:p>
            <a:r>
              <a:rPr lang="en-US" altLang="zh-CN" dirty="0" smtClean="0"/>
              <a:t> a = {1, 2,};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b = a;</a:t>
            </a:r>
          </a:p>
          <a:p>
            <a:r>
              <a:rPr lang="en-US" altLang="zh-CN" dirty="0" smtClean="0"/>
              <a:t> b = nil; </a:t>
            </a:r>
            <a:r>
              <a:rPr lang="en-US" altLang="zh-CN" dirty="0" smtClean="0">
                <a:solidFill>
                  <a:srgbClr val="0070C0"/>
                </a:solidFill>
              </a:rPr>
              <a:t>-- b is set to nil, but a is still active</a:t>
            </a:r>
          </a:p>
          <a:p>
            <a:pPr marL="0" indent="0">
              <a:buNone/>
            </a:pPr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1, #a do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print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end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内部实现是采用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的方式的，一般大于或等于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的存放在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里面（数字也不能太大，太大的也采用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表），而其他的存放在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里。所以在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里面既可以存放数字，也可以存放字符串。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75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如：</a:t>
            </a:r>
            <a:r>
              <a:rPr lang="en-US" altLang="zh-CN" dirty="0" smtClean="0"/>
              <a:t>a = {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1, 2, “a”, “xxx”, [“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”] = 1,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的遍历方式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1, #a do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end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i,v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ipairs</a:t>
            </a:r>
            <a:r>
              <a:rPr lang="en-US" altLang="zh-CN" dirty="0" smtClean="0"/>
              <a:t>(a) do // </a:t>
            </a:r>
            <a:r>
              <a:rPr lang="zh-CN" altLang="en-US" dirty="0" smtClean="0"/>
              <a:t>遍历所有的数值类型</a:t>
            </a:r>
            <a:endParaRPr lang="en-US" altLang="zh-CN" dirty="0" smtClean="0"/>
          </a:p>
          <a:p>
            <a:r>
              <a:rPr lang="en-US" altLang="zh-CN" dirty="0" smtClean="0"/>
              <a:t>end 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k,v</a:t>
            </a:r>
            <a:r>
              <a:rPr lang="en-US" altLang="zh-CN" dirty="0" smtClean="0"/>
              <a:t> in pairs(a) // </a:t>
            </a:r>
            <a:r>
              <a:rPr lang="zh-CN" altLang="en-US" dirty="0" smtClean="0"/>
              <a:t>遍历所有的元素</a:t>
            </a:r>
            <a:endParaRPr lang="en-US" altLang="zh-CN" dirty="0" smtClean="0"/>
          </a:p>
          <a:p>
            <a:r>
              <a:rPr lang="en-US" altLang="zh-CN" dirty="0" smtClean="0"/>
              <a:t>end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3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1.2 </a:t>
            </a:r>
            <a:r>
              <a:rPr lang="en-US" altLang="zh-CN" sz="3600" b="1" dirty="0" err="1" smtClean="0"/>
              <a:t>Lua</a:t>
            </a:r>
            <a:r>
              <a:rPr lang="zh-CN" altLang="en-US" sz="3600" b="1" dirty="0" smtClean="0"/>
              <a:t>的常用的关键词及其注意事项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中的操作符：</a:t>
            </a:r>
            <a:r>
              <a:rPr lang="en-US" altLang="zh-CN" dirty="0" smtClean="0"/>
              <a:t>^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not</a:t>
            </a:r>
            <a:r>
              <a:rPr lang="en-US" altLang="zh-CN" dirty="0" smtClean="0"/>
              <a:t> # -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* / %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+ -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..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&lt;  &gt; &lt;= &gt;= </a:t>
            </a:r>
            <a:r>
              <a:rPr lang="en-US" altLang="zh-CN" dirty="0" smtClean="0">
                <a:solidFill>
                  <a:srgbClr val="FF0000"/>
                </a:solidFill>
              </a:rPr>
              <a:t>~=</a:t>
            </a:r>
            <a:r>
              <a:rPr lang="en-US" altLang="zh-CN" dirty="0" smtClean="0"/>
              <a:t> ==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and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2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中的局部变量和全局变量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局部变量关键字</a:t>
            </a:r>
            <a:r>
              <a:rPr lang="en-US" altLang="zh-CN" dirty="0" smtClean="0">
                <a:solidFill>
                  <a:srgbClr val="FF0000"/>
                </a:solidFill>
              </a:rPr>
              <a:t>local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必须显示定义，没有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的就是全局变量，全局可见。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break, </a:t>
            </a:r>
            <a:r>
              <a:rPr lang="zh-CN" altLang="en-US" dirty="0" smtClean="0"/>
              <a:t>但是没有</a:t>
            </a:r>
            <a:r>
              <a:rPr lang="en-US" altLang="zh-CN" dirty="0" smtClean="0"/>
              <a:t>continue.</a:t>
            </a:r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中的有</a:t>
            </a:r>
            <a:r>
              <a:rPr lang="en-US" altLang="zh-CN" dirty="0" smtClean="0"/>
              <a:t>if else, </a:t>
            </a:r>
            <a:r>
              <a:rPr lang="zh-CN" altLang="en-US" dirty="0" smtClean="0"/>
              <a:t>也有</a:t>
            </a:r>
            <a:r>
              <a:rPr lang="en-US" altLang="zh-CN" dirty="0" err="1" smtClean="0">
                <a:solidFill>
                  <a:srgbClr val="FF0000"/>
                </a:solidFill>
              </a:rPr>
              <a:t>elseif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但是中间没有空格。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if a &gt; 0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 a &lt; 10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</a:t>
            </a:r>
          </a:p>
          <a:p>
            <a:r>
              <a:rPr lang="en-US" altLang="zh-CN" dirty="0" smtClean="0"/>
              <a:t>    end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5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en-US" altLang="zh-CN" b="1" dirty="0" err="1" smtClean="0"/>
              <a:t>Lua</a:t>
            </a:r>
            <a:r>
              <a:rPr lang="zh-CN" altLang="en-US" b="1" dirty="0" smtClean="0"/>
              <a:t>函数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函数关键字</a:t>
            </a:r>
            <a:r>
              <a:rPr lang="en-US" altLang="zh-CN" dirty="0" smtClean="0"/>
              <a:t>function, </a:t>
            </a:r>
            <a:r>
              <a:rPr lang="zh-CN" altLang="en-US" dirty="0" smtClean="0"/>
              <a:t>如，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unction add(a, b)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a + b;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en-US" altLang="zh-CN" dirty="0" smtClean="0"/>
              <a:t>nd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lua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函数如同变量一样，可以直接赋值给变量</a:t>
            </a:r>
            <a:r>
              <a:rPr lang="zh-CN" altLang="en-US" dirty="0" smtClean="0"/>
              <a:t>，因此来说，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函数也是一种类型（</a:t>
            </a:r>
            <a:r>
              <a:rPr lang="en-US" altLang="zh-CN" dirty="0" smtClean="0"/>
              <a:t>first-class value,</a:t>
            </a:r>
            <a:r>
              <a:rPr lang="zh-CN" altLang="en-US" dirty="0" smtClean="0"/>
              <a:t>第一类值）。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local </a:t>
            </a:r>
            <a:r>
              <a:rPr lang="en-US" altLang="zh-CN" dirty="0" err="1" smtClean="0"/>
              <a:t>funcAdd</a:t>
            </a:r>
            <a:r>
              <a:rPr lang="en-US" altLang="zh-CN" dirty="0" smtClean="0"/>
              <a:t> = add;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local </a:t>
            </a:r>
            <a:r>
              <a:rPr lang="en-US" altLang="zh-CN" dirty="0" err="1" smtClean="0"/>
              <a:t>nSum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funcAdd</a:t>
            </a:r>
            <a:r>
              <a:rPr lang="en-US" altLang="zh-CN" dirty="0" smtClean="0"/>
              <a:t>(3, 4);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函数可以返回多个值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如，</a:t>
            </a:r>
            <a:endParaRPr lang="en-US" altLang="zh-CN" dirty="0" smtClean="0"/>
          </a:p>
          <a:p>
            <a:r>
              <a:rPr lang="en-US" altLang="zh-CN" dirty="0" smtClean="0"/>
              <a:t>local function </a:t>
            </a:r>
            <a:r>
              <a:rPr lang="en-US" altLang="zh-CN" dirty="0" err="1" smtClean="0"/>
              <a:t>ReturnMulti</a:t>
            </a:r>
            <a:r>
              <a:rPr lang="en-US" altLang="zh-CN" dirty="0" smtClean="0"/>
              <a:t>(a, b)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local Max =0, Min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a &gt; b then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Max = a; Min = b;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Max = b; Min = a;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end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return Max, Min;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nd</a:t>
            </a:r>
          </a:p>
          <a:p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的函数也有全局函数和局部函数，如上面关键字</a:t>
            </a:r>
            <a:r>
              <a:rPr lang="en-US" altLang="zh-CN" dirty="0" smtClean="0"/>
              <a:t>local </a:t>
            </a:r>
            <a:r>
              <a:rPr lang="zh-CN" altLang="en-US" dirty="0" smtClean="0"/>
              <a:t>就是局部函数，只能在本文件使用。</a:t>
            </a:r>
            <a:endParaRPr lang="en-US" altLang="zh-CN" dirty="0" smtClean="0"/>
          </a:p>
          <a:p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的函数支持闭包，也就是函数中定义函数，如，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21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newCount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local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 smtClean="0"/>
              <a:t>    return function 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end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3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3876</Words>
  <Application>Microsoft Office PowerPoint</Application>
  <PresentationFormat>全屏显示(4:3)</PresentationFormat>
  <Paragraphs>373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使用lua构建可扩展的服务器架构</vt:lpstr>
      <vt:lpstr>一，Lua整体介绍</vt:lpstr>
      <vt:lpstr>1.1 Lua的基本语法介绍</vt:lpstr>
      <vt:lpstr>PowerPoint 演示文稿</vt:lpstr>
      <vt:lpstr>PowerPoint 演示文稿</vt:lpstr>
      <vt:lpstr>1.2 Lua的常用的关键词及其注意事项</vt:lpstr>
      <vt:lpstr>PowerPoint 演示文稿</vt:lpstr>
      <vt:lpstr>1.3 Lua函数</vt:lpstr>
      <vt:lpstr>PowerPoint 演示文稿</vt:lpstr>
      <vt:lpstr>1.4 Lua表</vt:lpstr>
      <vt:lpstr>PowerPoint 演示文稿</vt:lpstr>
      <vt:lpstr>C++服务器中使用lua</vt:lpstr>
      <vt:lpstr>二，以c++为主，lua为辅的服务器架构</vt:lpstr>
      <vt:lpstr>2.1 手动导出一个c++ 的struct到lua空间</vt:lpstr>
      <vt:lpstr>PowerPoint 演示文稿</vt:lpstr>
      <vt:lpstr>2.2 采用tolua++导出c++的类 </vt:lpstr>
      <vt:lpstr>PowerPoint 演示文稿</vt:lpstr>
      <vt:lpstr>PowerPoint 演示文稿</vt:lpstr>
      <vt:lpstr>PowerPoint 演示文稿</vt:lpstr>
      <vt:lpstr>2.3 将c++中的类注册到lua空间</vt:lpstr>
      <vt:lpstr>PowerPoint 演示文稿</vt:lpstr>
      <vt:lpstr>2.4 关于lua文件在lua空间的形式</vt:lpstr>
      <vt:lpstr>PowerPoint 演示文稿</vt:lpstr>
      <vt:lpstr>PowerPoint 演示文稿</vt:lpstr>
      <vt:lpstr>PowerPoint 演示文稿</vt:lpstr>
      <vt:lpstr>2.5 lua文件的热更新</vt:lpstr>
      <vt:lpstr>PowerPoint 演示文稿</vt:lpstr>
      <vt:lpstr>2.6 一个通用的c++调用lua的函数</vt:lpstr>
      <vt:lpstr>PowerPoint 演示文稿</vt:lpstr>
      <vt:lpstr>PowerPoint 演示文稿</vt:lpstr>
      <vt:lpstr>PowerPoint 演示文稿</vt:lpstr>
      <vt:lpstr>2.7 c++调用lua的重要事项</vt:lpstr>
      <vt:lpstr>2.8 lua的内存管理和解决方案</vt:lpstr>
      <vt:lpstr>2.9 lua编程的注意事项</vt:lpstr>
      <vt:lpstr>三， lua直接处理protobuff逻辑</vt:lpstr>
      <vt:lpstr>3.1 lua直接解析协议的过程</vt:lpstr>
      <vt:lpstr>四, 问答</vt:lpstr>
      <vt:lpstr>培训反馈入口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使用lua构建可扩展的服务器架构</dc:title>
  <dc:creator>AutoBVT</dc:creator>
  <cp:lastModifiedBy>AutoBVT</cp:lastModifiedBy>
  <cp:revision>326</cp:revision>
  <dcterms:created xsi:type="dcterms:W3CDTF">2016-10-09T12:18:29Z</dcterms:created>
  <dcterms:modified xsi:type="dcterms:W3CDTF">2016-11-29T03:13:13Z</dcterms:modified>
</cp:coreProperties>
</file>