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7"/>
  </p:notesMasterIdLst>
  <p:sldIdLst>
    <p:sldId id="2721" r:id="rId2"/>
    <p:sldId id="2732" r:id="rId3"/>
    <p:sldId id="2733" r:id="rId4"/>
    <p:sldId id="2734" r:id="rId5"/>
    <p:sldId id="2735" r:id="rId6"/>
    <p:sldId id="2736" r:id="rId7"/>
    <p:sldId id="2737" r:id="rId8"/>
    <p:sldId id="2738" r:id="rId9"/>
    <p:sldId id="2739" r:id="rId10"/>
    <p:sldId id="2740" r:id="rId11"/>
    <p:sldId id="2741" r:id="rId12"/>
    <p:sldId id="2742" r:id="rId13"/>
    <p:sldId id="2743" r:id="rId14"/>
    <p:sldId id="2744" r:id="rId15"/>
    <p:sldId id="271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27" autoAdjust="0"/>
    <p:restoredTop sz="50000" autoAdjust="0"/>
  </p:normalViewPr>
  <p:slideViewPr>
    <p:cSldViewPr>
      <p:cViewPr varScale="1">
        <p:scale>
          <a:sx n="163" d="100"/>
          <a:sy n="163" d="100"/>
        </p:scale>
        <p:origin x="16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31DB-4DDC-4BF9-9A03-5306CA04C58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86283-B9FA-4892-ABA5-9B4D23578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4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4F440-A0C8-428A-846D-9E8A5907E5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>
              <a:solidFill>
                <a:schemeClr val="tx1"/>
              </a:solidFill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1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4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049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6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779303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291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838200"/>
            <a:ext cx="42291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4268724" y="6577486"/>
            <a:ext cx="758952" cy="246888"/>
          </a:xfrm>
        </p:spPr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2" descr="ict_无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1" y="6556061"/>
            <a:ext cx="2451100" cy="30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3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57200" y="2654300"/>
            <a:ext cx="8686800" cy="8382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4268724" y="6577486"/>
            <a:ext cx="758952" cy="246888"/>
          </a:xfrm>
        </p:spPr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1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16288" y="339852"/>
            <a:ext cx="8686800" cy="8382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00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00"/>
                </a:solidFill>
              </a:defRPr>
            </a:lvl1pPr>
            <a:lvl2pPr>
              <a:defRPr>
                <a:solidFill>
                  <a:srgbClr val="003300"/>
                </a:solidFill>
              </a:defRPr>
            </a:lvl2pPr>
            <a:lvl3pPr>
              <a:defRPr>
                <a:solidFill>
                  <a:srgbClr val="003300"/>
                </a:solidFill>
              </a:defRPr>
            </a:lvl3pPr>
            <a:lvl4pPr>
              <a:defRPr>
                <a:solidFill>
                  <a:srgbClr val="003300"/>
                </a:solidFill>
              </a:defRPr>
            </a:lvl4pPr>
            <a:lvl5pPr>
              <a:defRPr>
                <a:solidFill>
                  <a:srgbClr val="003300"/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300"/>
                </a:solidFill>
              </a:defRPr>
            </a:lvl1pPr>
          </a:lstStyle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>
            <a:lvl1pPr>
              <a:defRPr>
                <a:solidFill>
                  <a:srgbClr val="0033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>
            <a:lvl1pPr>
              <a:defRPr>
                <a:solidFill>
                  <a:srgbClr val="003300"/>
                </a:solidFill>
              </a:defRPr>
            </a:lvl1pPr>
          </a:lstStyle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841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5" y="1316039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9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9242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000">
              <a:srgbClr val="FF3300"/>
            </a:gs>
            <a:gs pos="417">
              <a:srgbClr val="FF3300"/>
            </a:gs>
            <a:gs pos="5000">
              <a:srgbClr val="FFC000"/>
            </a:gs>
            <a:gs pos="59000">
              <a:schemeClr val="bg1"/>
            </a:gs>
            <a:gs pos="90000">
              <a:schemeClr val="bg1"/>
            </a:gs>
            <a:gs pos="6000">
              <a:schemeClr val="bg1"/>
            </a:gs>
            <a:gs pos="35000">
              <a:schemeClr val="bg1"/>
            </a:gs>
            <a:gs pos="95000">
              <a:srgbClr val="92D050"/>
            </a:gs>
            <a:gs pos="100000">
              <a:srgbClr val="00B05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>
              <a:solidFill>
                <a:schemeClr val="tx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13B078F0-FADF-4970-98BB-F475583D269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fld id="{BA290B50-E4D3-41F4-837E-0BECEA3C8D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>
              <a:solidFill>
                <a:schemeClr val="tx1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400760"/>
            <a:ext cx="39627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1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1"/>
          </a:solidFill>
          <a:effectLst>
            <a:reflection blurRad="12700" stA="48000" endA="300" endPos="55000" dir="5400000" sy="-90000" algn="bl" rotWithShape="0"/>
          </a:effectLst>
          <a:latin typeface="SimHei" charset="-122"/>
          <a:ea typeface="SimHei" charset="-122"/>
          <a:cs typeface="SimHei" charset="-122"/>
        </a:defRPr>
      </a:lvl1pPr>
    </p:titleStyle>
    <p:bodyStyle>
      <a:lvl1pPr marL="257175" indent="-257175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1"/>
          </a:solidFill>
          <a:latin typeface="SimHei" charset="-122"/>
          <a:ea typeface="SimHei" charset="-122"/>
          <a:cs typeface="SimHei" charset="-122"/>
        </a:defRPr>
      </a:lvl1pPr>
      <a:lvl2pPr marL="557213" indent="-214313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1"/>
          </a:solidFill>
          <a:latin typeface="SimHei" charset="-122"/>
          <a:ea typeface="SimHei" charset="-122"/>
          <a:cs typeface="SimHei" charset="-122"/>
        </a:defRPr>
      </a:lvl2pPr>
      <a:lvl3pPr marL="857250" indent="-1714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1"/>
          </a:solidFill>
          <a:latin typeface="SimHei" charset="-122"/>
          <a:ea typeface="SimHei" charset="-122"/>
          <a:cs typeface="SimHei" charset="-122"/>
        </a:defRPr>
      </a:lvl3pPr>
      <a:lvl4pPr marL="1200150" indent="-1714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1"/>
          </a:solidFill>
          <a:latin typeface="SimHei" charset="-122"/>
          <a:ea typeface="SimHei" charset="-122"/>
          <a:cs typeface="SimHei" charset="-122"/>
        </a:defRPr>
      </a:lvl4pPr>
      <a:lvl5pPr marL="1543050" indent="-17145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1"/>
          </a:solidFill>
          <a:latin typeface="SimHei" charset="-122"/>
          <a:ea typeface="SimHei" charset="-122"/>
          <a:cs typeface="SimHei" charset="-122"/>
        </a:defRPr>
      </a:lvl5pPr>
      <a:lvl6pPr marL="1885950" indent="-17145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850" indent="-17145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750" indent="-17145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650" indent="-17145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" y="3284984"/>
            <a:ext cx="8458200" cy="230425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武成岗 </a:t>
            </a:r>
            <a:br>
              <a:rPr lang="en-US" altLang="zh-CN" sz="3200" dirty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中国科学院计算技术研究所</a:t>
            </a:r>
            <a:br>
              <a:rPr lang="en-US" altLang="zh-CN" sz="3200" dirty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计算机体系结构国家重点实验室</a:t>
            </a:r>
            <a:br>
              <a:rPr lang="en-US" altLang="zh-CN" sz="3200" dirty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内构安全体系结构实验室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81000" y="1052736"/>
            <a:ext cx="8655496" cy="223224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/>
              <a:t>程序设计语言</a:t>
            </a:r>
          </a:p>
          <a:p>
            <a:pPr algn="ctr"/>
            <a:r>
              <a:rPr lang="zh-CN" altLang="en-US" sz="4000" dirty="0">
                <a:solidFill>
                  <a:srgbClr val="660066"/>
                </a:solidFill>
              </a:rPr>
              <a:t>结构类型相关知识</a:t>
            </a:r>
            <a:endParaRPr lang="en-US" altLang="zh-CN" sz="4000" dirty="0">
              <a:solidFill>
                <a:srgbClr val="660066"/>
              </a:solidFill>
            </a:endParaRPr>
          </a:p>
          <a:p>
            <a:pPr algn="ctr"/>
            <a:r>
              <a:rPr lang="zh-CN" altLang="en-US" sz="3200" dirty="0">
                <a:solidFill>
                  <a:srgbClr val="660066"/>
                </a:solidFill>
              </a:rPr>
              <a:t>（实验课）</a:t>
            </a:r>
            <a:endParaRPr lang="en-US" altLang="zh-CN" sz="32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9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定义结构体变量的方法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23728" y="1196752"/>
            <a:ext cx="5472608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e</a:t>
            </a:r>
            <a:r>
              <a:rPr kumimoji="1" lang="zh-CN" altLang="zh-CN" sz="4000" dirty="0">
                <a:latin typeface="+mn-lt"/>
              </a:rPr>
              <a:t>,</a:t>
            </a:r>
            <a:r>
              <a:rPr kumimoji="1" lang="en-US" altLang="zh-CN" sz="4000" dirty="0" err="1">
                <a:latin typeface="+mn-lt"/>
              </a:rPr>
              <a:t>f,g</a:t>
            </a:r>
            <a:r>
              <a:rPr kumimoji="1" lang="en-US" altLang="zh-CN" sz="4000" dirty="0">
                <a:latin typeface="+mn-lt"/>
              </a:rPr>
              <a:t>;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552" y="479715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</a:rPr>
              <a:t>结构的声明与结构变量的定义分开进行</a:t>
            </a:r>
            <a:r>
              <a:rPr kumimoji="1" lang="en-US" altLang="zh-CN" sz="2800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zh-CN" altLang="en-US" sz="2800" dirty="0"/>
              <a:t>定义了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个同一类型的结构体变量，分别是</a:t>
            </a:r>
            <a:r>
              <a:rPr kumimoji="1" lang="en-US" altLang="zh-CN" sz="2800" dirty="0"/>
              <a:t>e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f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g</a:t>
            </a:r>
          </a:p>
          <a:p>
            <a:r>
              <a:rPr kumimoji="1" lang="zh-CN" altLang="en-US" sz="2800" dirty="0"/>
              <a:t>每个变量都包含两个成员变量，分别是</a:t>
            </a:r>
            <a:r>
              <a:rPr kumimoji="1" lang="en-US" altLang="zh-CN" sz="2800" dirty="0"/>
              <a:t>x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y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1124744"/>
            <a:ext cx="184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方法</a:t>
            </a:r>
            <a:r>
              <a:rPr kumimoji="1" lang="en-US" altLang="zh-CN" sz="3600" dirty="0">
                <a:solidFill>
                  <a:srgbClr val="FF0000"/>
                </a:solidFill>
              </a:rPr>
              <a:t>2</a:t>
            </a:r>
            <a:r>
              <a:rPr kumimoji="1" lang="zh-CN" altLang="en-US" sz="3600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295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结构变量的初始化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23728" y="1196752"/>
            <a:ext cx="5472608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h={3,8};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4941168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h</a:t>
            </a:r>
            <a:r>
              <a:rPr kumimoji="1" lang="zh-CN" altLang="en-US" sz="3200" dirty="0"/>
              <a:t>是一个</a:t>
            </a:r>
            <a:r>
              <a:rPr kumimoji="1" lang="en-US" altLang="zh-CN" sz="3200" dirty="0" err="1"/>
              <a:t>stuct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point</a:t>
            </a:r>
            <a:r>
              <a:rPr kumimoji="1" lang="zh-CN" altLang="en-US" sz="3200" dirty="0"/>
              <a:t>类型的变量，并且</a:t>
            </a:r>
            <a:r>
              <a:rPr kumimoji="1" lang="en-US" altLang="zh-CN" sz="3200" dirty="0"/>
              <a:t>h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x</a:t>
            </a:r>
            <a:r>
              <a:rPr kumimoji="1" lang="zh-CN" altLang="en-US" sz="3200" dirty="0"/>
              <a:t>成员变量的初值是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y</a:t>
            </a:r>
            <a:r>
              <a:rPr kumimoji="1" lang="zh-CN" altLang="en-US" sz="3200" dirty="0"/>
              <a:t>成员变量的初值是</a:t>
            </a:r>
            <a:r>
              <a:rPr kumimoji="1" lang="en-US" altLang="zh-CN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0214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结构体变量成员的引用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31640" y="1196752"/>
            <a:ext cx="5472608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h={3,8};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4941168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h.x</a:t>
            </a:r>
            <a:r>
              <a:rPr kumimoji="1" lang="en-US" altLang="zh-CN" sz="3200" dirty="0"/>
              <a:t>=100;</a:t>
            </a:r>
          </a:p>
          <a:p>
            <a:r>
              <a:rPr kumimoji="1" lang="en-US" altLang="zh-CN" sz="3200" dirty="0" err="1"/>
              <a:t>h.y</a:t>
            </a:r>
            <a:r>
              <a:rPr kumimoji="1" lang="en-US" altLang="zh-CN" sz="3200" dirty="0"/>
              <a:t>=80;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0" y="4941168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结构变量名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成员名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4864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结构数组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31640" y="1196752"/>
            <a:ext cx="5472608" cy="36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 err="1">
                <a:latin typeface="+mn-lt"/>
              </a:rPr>
              <a:t>sa</a:t>
            </a:r>
            <a:r>
              <a:rPr kumimoji="1" lang="en-US" altLang="zh-CN" sz="4000" dirty="0">
                <a:latin typeface="+mn-lt"/>
              </a:rPr>
              <a:t> [100];</a:t>
            </a:r>
          </a:p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 err="1">
                <a:latin typeface="+mn-lt"/>
              </a:rPr>
              <a:t>sb</a:t>
            </a:r>
            <a:r>
              <a:rPr kumimoji="1" lang="en-US" altLang="zh-CN" sz="4000" dirty="0">
                <a:latin typeface="+mn-lt"/>
              </a:rPr>
              <a:t> [15][15];</a:t>
            </a:r>
          </a:p>
          <a:p>
            <a:pPr marL="0" indent="0">
              <a:buNone/>
            </a:pPr>
            <a:endParaRPr kumimoji="1" lang="zh-CN" altLang="en-US" sz="4000" dirty="0">
              <a:latin typeface="+mn-lt"/>
            </a:endParaRPr>
          </a:p>
          <a:p>
            <a:pPr marL="0" indent="0">
              <a:buNone/>
            </a:pPr>
            <a:endParaRPr kumimoji="1" lang="zh-CN" altLang="en-US" sz="4000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4941168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sb</a:t>
            </a:r>
            <a:r>
              <a:rPr kumimoji="1" lang="en-US" altLang="zh-CN" sz="3200" dirty="0"/>
              <a:t>[2][5].x=1;</a:t>
            </a:r>
          </a:p>
          <a:p>
            <a:r>
              <a:rPr kumimoji="1" lang="en-US" altLang="zh-CN" sz="3200" dirty="0" err="1"/>
              <a:t>sb</a:t>
            </a:r>
            <a:r>
              <a:rPr kumimoji="1" lang="en-US" altLang="zh-CN" sz="3200" dirty="0"/>
              <a:t>[2][5].y=2;</a:t>
            </a:r>
          </a:p>
        </p:txBody>
      </p:sp>
    </p:spTree>
    <p:extLst>
      <p:ext uri="{BB962C8B-B14F-4D97-AF65-F5344CB8AC3E}">
        <p14:creationId xmlns:p14="http://schemas.microsoft.com/office/powerpoint/2010/main" val="96595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棋盘某一点连珠信息记录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2736304" cy="17281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）坐标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4</a:t>
            </a:r>
            <a:r>
              <a:rPr lang="zh-CN" altLang="en-US" dirty="0"/>
              <a:t>个方向</a:t>
            </a:r>
            <a:endParaRPr lang="en-US" altLang="zh-CN" dirty="0"/>
          </a:p>
          <a:p>
            <a:pPr lvl="1"/>
            <a:r>
              <a:rPr lang="en-US" altLang="zh-CN" dirty="0" err="1"/>
              <a:t>linkNum</a:t>
            </a:r>
            <a:endParaRPr lang="en-US" altLang="zh-CN" dirty="0"/>
          </a:p>
          <a:p>
            <a:pPr lvl="1"/>
            <a:r>
              <a:rPr lang="en-US" altLang="zh-CN" dirty="0" err="1"/>
              <a:t>oppNum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339752" y="1340768"/>
            <a:ext cx="6804248" cy="3600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57175" indent="-257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SingleInfo</a:t>
            </a:r>
            <a:r>
              <a:rPr lang="en-US" altLang="zh-CN" sz="2000" dirty="0"/>
              <a:t>{</a:t>
            </a:r>
          </a:p>
          <a:p>
            <a:pPr marL="0" indent="0">
              <a:buFont typeface="Wingdings 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linkNum</a:t>
            </a:r>
            <a:r>
              <a:rPr lang="en-US" altLang="zh-CN" sz="2000" dirty="0"/>
              <a:t>;  	//</a:t>
            </a:r>
            <a:r>
              <a:rPr lang="zh-CN" altLang="en-US" sz="2000" dirty="0"/>
              <a:t>连珠数</a:t>
            </a:r>
            <a:endParaRPr lang="en-US" altLang="zh-CN" sz="2000" dirty="0"/>
          </a:p>
          <a:p>
            <a:pPr marL="0" indent="0">
              <a:buFont typeface="Wingdings 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oppNum</a:t>
            </a:r>
            <a:r>
              <a:rPr lang="en-US" altLang="zh-CN" sz="2000" dirty="0"/>
              <a:t>;	//</a:t>
            </a:r>
            <a:r>
              <a:rPr lang="zh-CN" altLang="en-US" sz="2000" dirty="0"/>
              <a:t>两端对手棋子的数量</a:t>
            </a:r>
            <a:endParaRPr lang="en-US" altLang="zh-CN" sz="2000" dirty="0"/>
          </a:p>
          <a:p>
            <a:pPr marL="0" indent="0">
              <a:buFont typeface="Wingdings 2"/>
              <a:buNone/>
            </a:pPr>
            <a:r>
              <a:rPr lang="en-US" altLang="zh-CN" sz="2000" dirty="0"/>
              <a:t>};</a:t>
            </a:r>
          </a:p>
          <a:p>
            <a:pPr marL="0" indent="0">
              <a:buFont typeface="Wingdings 2"/>
              <a:buNone/>
            </a:pPr>
            <a:endParaRPr lang="en-US" altLang="zh-CN" sz="2000" dirty="0"/>
          </a:p>
          <a:p>
            <a:pPr marL="0" indent="0">
              <a:buFont typeface="Wingdings 2"/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SingleScore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SingleInfo</a:t>
            </a:r>
            <a:r>
              <a:rPr lang="en-US" altLang="zh-CN" sz="2000" dirty="0"/>
              <a:t> info[4];	//</a:t>
            </a:r>
            <a:r>
              <a:rPr lang="zh-CN" altLang="en-US" sz="2000" dirty="0"/>
              <a:t>记录</a:t>
            </a:r>
            <a:r>
              <a:rPr lang="en-US" altLang="zh-CN" sz="2000" dirty="0"/>
              <a:t>4</a:t>
            </a:r>
            <a:r>
              <a:rPr lang="zh-CN" altLang="en-US" sz="2000" dirty="0"/>
              <a:t>个方向的信息</a:t>
            </a:r>
            <a:endParaRPr lang="en-US" altLang="zh-CN" sz="2000" dirty="0"/>
          </a:p>
          <a:p>
            <a:pPr marL="0" indent="0">
              <a:buFont typeface="Wingdings 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score;		//</a:t>
            </a:r>
            <a:r>
              <a:rPr lang="zh-CN" altLang="en-US" sz="2000" dirty="0"/>
              <a:t>给当前记录点进行评分</a:t>
            </a:r>
            <a:endParaRPr lang="en-US" altLang="zh-CN" sz="2000" dirty="0"/>
          </a:p>
          <a:p>
            <a:pPr marL="0" indent="0">
              <a:buFont typeface="Wingdings 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95736" y="5157192"/>
            <a:ext cx="6670576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257175" indent="-257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SingleScore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myBoardScore</a:t>
            </a:r>
            <a:r>
              <a:rPr lang="en-US" altLang="zh-CN" sz="2000" dirty="0"/>
              <a:t>[15][15]; //</a:t>
            </a:r>
            <a:r>
              <a:rPr lang="zh-CN" altLang="en-US" sz="2000" dirty="0"/>
              <a:t>记录棋盘上每一个位置的落子得分</a:t>
            </a:r>
          </a:p>
        </p:txBody>
      </p:sp>
    </p:spTree>
    <p:extLst>
      <p:ext uri="{BB962C8B-B14F-4D97-AF65-F5344CB8AC3E}">
        <p14:creationId xmlns:p14="http://schemas.microsoft.com/office/powerpoint/2010/main" val="204175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115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7682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结构相关知识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1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记录坐标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437112"/>
            <a:ext cx="8659688" cy="1643015"/>
          </a:xfrm>
        </p:spPr>
        <p:txBody>
          <a:bodyPr/>
          <a:lstStyle/>
          <a:p>
            <a:r>
              <a:rPr kumimoji="1" lang="zh-CN" altLang="en-US" dirty="0"/>
              <a:t>记录坐标系中某个点的坐标（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,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,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,</a:t>
            </a:r>
            <a:r>
              <a:rPr kumimoji="1" lang="zh-CN" altLang="zh-CN" dirty="0"/>
              <a:t>0</a:t>
            </a:r>
            <a:r>
              <a:rPr kumimoji="1" lang="zh-CN" altLang="en-US" dirty="0"/>
              <a:t>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2555776" y="1196752"/>
            <a:ext cx="0" cy="2952328"/>
          </a:xfrm>
          <a:prstGeom prst="line">
            <a:avLst/>
          </a:prstGeom>
          <a:ln w="38100" cmpd="sng">
            <a:solidFill>
              <a:srgbClr val="477AB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547664" y="3789040"/>
            <a:ext cx="4176464" cy="0"/>
          </a:xfrm>
          <a:prstGeom prst="line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907704" y="3789040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(0,0)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427984" y="2492896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27984" y="2060848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(4,3)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987824" y="1844824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59832" y="1412776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(1,4)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5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104" y="1554165"/>
            <a:ext cx="3259088" cy="302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  <a:endParaRPr kumimoji="1" lang="zh-CN" altLang="en-US" sz="4000" dirty="0">
              <a:latin typeface="+mn-lt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2051720" y="481"/>
            <a:ext cx="2664296" cy="2204383"/>
            <a:chOff x="2051720" y="481"/>
            <a:chExt cx="2664296" cy="2204383"/>
          </a:xfrm>
        </p:grpSpPr>
        <p:sp>
          <p:nvSpPr>
            <p:cNvPr id="4" name="矩形 3"/>
            <p:cNvSpPr/>
            <p:nvPr/>
          </p:nvSpPr>
          <p:spPr>
            <a:xfrm>
              <a:off x="2987824" y="1700808"/>
              <a:ext cx="1440160" cy="50405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标注 4"/>
            <p:cNvSpPr/>
            <p:nvPr/>
          </p:nvSpPr>
          <p:spPr>
            <a:xfrm>
              <a:off x="2051720" y="481"/>
              <a:ext cx="2664296" cy="1080120"/>
            </a:xfrm>
            <a:prstGeom prst="wedgeRectCallout">
              <a:avLst>
                <a:gd name="adj1" fmla="val -13184"/>
                <a:gd name="adj2" fmla="val 98791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rgbClr val="000000"/>
                  </a:solidFill>
                </a:rPr>
                <a:t>struct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：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C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语言中的关键字，表示引入一个结构声明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4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104" y="1554165"/>
            <a:ext cx="3259088" cy="302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  <a:endParaRPr kumimoji="1" lang="zh-CN" altLang="en-US" sz="4000" dirty="0">
              <a:latin typeface="+mn-lt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491880" y="0"/>
            <a:ext cx="2664296" cy="2204383"/>
            <a:chOff x="2051720" y="481"/>
            <a:chExt cx="2664296" cy="2204383"/>
          </a:xfrm>
        </p:grpSpPr>
        <p:sp>
          <p:nvSpPr>
            <p:cNvPr id="4" name="矩形 3"/>
            <p:cNvSpPr/>
            <p:nvPr/>
          </p:nvSpPr>
          <p:spPr>
            <a:xfrm>
              <a:off x="2987824" y="1700808"/>
              <a:ext cx="1152128" cy="50405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标注 4"/>
            <p:cNvSpPr/>
            <p:nvPr/>
          </p:nvSpPr>
          <p:spPr>
            <a:xfrm>
              <a:off x="2051720" y="481"/>
              <a:ext cx="2664296" cy="1080120"/>
            </a:xfrm>
            <a:prstGeom prst="wedgeRectCallout">
              <a:avLst>
                <a:gd name="adj1" fmla="val -13184"/>
                <a:gd name="adj2" fmla="val 98791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000000"/>
                  </a:solidFill>
                </a:rPr>
                <a:t>结构标记，用于给结构命名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104" y="1554165"/>
            <a:ext cx="3259088" cy="302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479704" y="1844824"/>
            <a:ext cx="2664296" cy="1080120"/>
          </a:xfrm>
          <a:prstGeom prst="wedgeRectCallout">
            <a:avLst>
              <a:gd name="adj1" fmla="val -70851"/>
              <a:gd name="adj2" fmla="val 6104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</a:rPr>
              <a:t>结构声明</a:t>
            </a:r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2925769" y="1567991"/>
            <a:ext cx="2994434" cy="2963503"/>
          </a:xfrm>
          <a:custGeom>
            <a:avLst/>
            <a:gdLst>
              <a:gd name="connsiteX0" fmla="*/ 2696559 w 2994434"/>
              <a:gd name="connsiteY0" fmla="*/ 674236 h 2979183"/>
              <a:gd name="connsiteX1" fmla="*/ 2680881 w 2994434"/>
              <a:gd name="connsiteY1" fmla="*/ 15680 h 2979183"/>
              <a:gd name="connsiteX2" fmla="*/ 2947401 w 2994434"/>
              <a:gd name="connsiteY2" fmla="*/ 0 h 2979183"/>
              <a:gd name="connsiteX3" fmla="*/ 2994434 w 2994434"/>
              <a:gd name="connsiteY3" fmla="*/ 2885103 h 2979183"/>
              <a:gd name="connsiteX4" fmla="*/ 31355 w 2994434"/>
              <a:gd name="connsiteY4" fmla="*/ 2979183 h 2979183"/>
              <a:gd name="connsiteX5" fmla="*/ 0 w 2994434"/>
              <a:gd name="connsiteY5" fmla="*/ 736956 h 2979183"/>
              <a:gd name="connsiteX6" fmla="*/ 2696559 w 2994434"/>
              <a:gd name="connsiteY6" fmla="*/ 674236 h 2979183"/>
              <a:gd name="connsiteX0" fmla="*/ 2709259 w 2994434"/>
              <a:gd name="connsiteY0" fmla="*/ 740911 h 2979183"/>
              <a:gd name="connsiteX1" fmla="*/ 2680881 w 2994434"/>
              <a:gd name="connsiteY1" fmla="*/ 15680 h 2979183"/>
              <a:gd name="connsiteX2" fmla="*/ 2947401 w 2994434"/>
              <a:gd name="connsiteY2" fmla="*/ 0 h 2979183"/>
              <a:gd name="connsiteX3" fmla="*/ 2994434 w 2994434"/>
              <a:gd name="connsiteY3" fmla="*/ 2885103 h 2979183"/>
              <a:gd name="connsiteX4" fmla="*/ 31355 w 2994434"/>
              <a:gd name="connsiteY4" fmla="*/ 2979183 h 2979183"/>
              <a:gd name="connsiteX5" fmla="*/ 0 w 2994434"/>
              <a:gd name="connsiteY5" fmla="*/ 736956 h 2979183"/>
              <a:gd name="connsiteX6" fmla="*/ 2709259 w 2994434"/>
              <a:gd name="connsiteY6" fmla="*/ 740911 h 2979183"/>
              <a:gd name="connsiteX0" fmla="*/ 2709259 w 2994434"/>
              <a:gd name="connsiteY0" fmla="*/ 725036 h 2979183"/>
              <a:gd name="connsiteX1" fmla="*/ 2680881 w 2994434"/>
              <a:gd name="connsiteY1" fmla="*/ 15680 h 2979183"/>
              <a:gd name="connsiteX2" fmla="*/ 2947401 w 2994434"/>
              <a:gd name="connsiteY2" fmla="*/ 0 h 2979183"/>
              <a:gd name="connsiteX3" fmla="*/ 2994434 w 2994434"/>
              <a:gd name="connsiteY3" fmla="*/ 2885103 h 2979183"/>
              <a:gd name="connsiteX4" fmla="*/ 31355 w 2994434"/>
              <a:gd name="connsiteY4" fmla="*/ 2979183 h 2979183"/>
              <a:gd name="connsiteX5" fmla="*/ 0 w 2994434"/>
              <a:gd name="connsiteY5" fmla="*/ 736956 h 2979183"/>
              <a:gd name="connsiteX6" fmla="*/ 2709259 w 2994434"/>
              <a:gd name="connsiteY6" fmla="*/ 725036 h 2979183"/>
              <a:gd name="connsiteX0" fmla="*/ 2709259 w 2994434"/>
              <a:gd name="connsiteY0" fmla="*/ 734561 h 2979183"/>
              <a:gd name="connsiteX1" fmla="*/ 2680881 w 2994434"/>
              <a:gd name="connsiteY1" fmla="*/ 15680 h 2979183"/>
              <a:gd name="connsiteX2" fmla="*/ 2947401 w 2994434"/>
              <a:gd name="connsiteY2" fmla="*/ 0 h 2979183"/>
              <a:gd name="connsiteX3" fmla="*/ 2994434 w 2994434"/>
              <a:gd name="connsiteY3" fmla="*/ 2885103 h 2979183"/>
              <a:gd name="connsiteX4" fmla="*/ 31355 w 2994434"/>
              <a:gd name="connsiteY4" fmla="*/ 2979183 h 2979183"/>
              <a:gd name="connsiteX5" fmla="*/ 0 w 2994434"/>
              <a:gd name="connsiteY5" fmla="*/ 736956 h 2979183"/>
              <a:gd name="connsiteX6" fmla="*/ 2709259 w 2994434"/>
              <a:gd name="connsiteY6" fmla="*/ 734561 h 2979183"/>
              <a:gd name="connsiteX0" fmla="*/ 2709259 w 3064284"/>
              <a:gd name="connsiteY0" fmla="*/ 734561 h 2979183"/>
              <a:gd name="connsiteX1" fmla="*/ 2680881 w 3064284"/>
              <a:gd name="connsiteY1" fmla="*/ 15680 h 2979183"/>
              <a:gd name="connsiteX2" fmla="*/ 2947401 w 3064284"/>
              <a:gd name="connsiteY2" fmla="*/ 0 h 2979183"/>
              <a:gd name="connsiteX3" fmla="*/ 3064284 w 3064284"/>
              <a:gd name="connsiteY3" fmla="*/ 2942253 h 2979183"/>
              <a:gd name="connsiteX4" fmla="*/ 31355 w 3064284"/>
              <a:gd name="connsiteY4" fmla="*/ 2979183 h 2979183"/>
              <a:gd name="connsiteX5" fmla="*/ 0 w 3064284"/>
              <a:gd name="connsiteY5" fmla="*/ 736956 h 2979183"/>
              <a:gd name="connsiteX6" fmla="*/ 2709259 w 3064284"/>
              <a:gd name="connsiteY6" fmla="*/ 734561 h 2979183"/>
              <a:gd name="connsiteX0" fmla="*/ 2709259 w 3010309"/>
              <a:gd name="connsiteY0" fmla="*/ 734561 h 3078778"/>
              <a:gd name="connsiteX1" fmla="*/ 2680881 w 3010309"/>
              <a:gd name="connsiteY1" fmla="*/ 15680 h 3078778"/>
              <a:gd name="connsiteX2" fmla="*/ 2947401 w 3010309"/>
              <a:gd name="connsiteY2" fmla="*/ 0 h 3078778"/>
              <a:gd name="connsiteX3" fmla="*/ 3010309 w 3010309"/>
              <a:gd name="connsiteY3" fmla="*/ 3078778 h 3078778"/>
              <a:gd name="connsiteX4" fmla="*/ 31355 w 3010309"/>
              <a:gd name="connsiteY4" fmla="*/ 2979183 h 3078778"/>
              <a:gd name="connsiteX5" fmla="*/ 0 w 3010309"/>
              <a:gd name="connsiteY5" fmla="*/ 736956 h 3078778"/>
              <a:gd name="connsiteX6" fmla="*/ 2709259 w 3010309"/>
              <a:gd name="connsiteY6" fmla="*/ 734561 h 3078778"/>
              <a:gd name="connsiteX0" fmla="*/ 2709259 w 3019834"/>
              <a:gd name="connsiteY0" fmla="*/ 734561 h 2979183"/>
              <a:gd name="connsiteX1" fmla="*/ 2680881 w 3019834"/>
              <a:gd name="connsiteY1" fmla="*/ 15680 h 2979183"/>
              <a:gd name="connsiteX2" fmla="*/ 2947401 w 3019834"/>
              <a:gd name="connsiteY2" fmla="*/ 0 h 2979183"/>
              <a:gd name="connsiteX3" fmla="*/ 3019834 w 3019834"/>
              <a:gd name="connsiteY3" fmla="*/ 2939078 h 2979183"/>
              <a:gd name="connsiteX4" fmla="*/ 31355 w 3019834"/>
              <a:gd name="connsiteY4" fmla="*/ 2979183 h 2979183"/>
              <a:gd name="connsiteX5" fmla="*/ 0 w 3019834"/>
              <a:gd name="connsiteY5" fmla="*/ 736956 h 2979183"/>
              <a:gd name="connsiteX6" fmla="*/ 2709259 w 3019834"/>
              <a:gd name="connsiteY6" fmla="*/ 734561 h 2979183"/>
              <a:gd name="connsiteX0" fmla="*/ 2709259 w 3019834"/>
              <a:gd name="connsiteY0" fmla="*/ 734561 h 2979183"/>
              <a:gd name="connsiteX1" fmla="*/ 2680881 w 3019834"/>
              <a:gd name="connsiteY1" fmla="*/ 15680 h 2979183"/>
              <a:gd name="connsiteX2" fmla="*/ 2947401 w 3019834"/>
              <a:gd name="connsiteY2" fmla="*/ 0 h 2979183"/>
              <a:gd name="connsiteX3" fmla="*/ 3019834 w 3019834"/>
              <a:gd name="connsiteY3" fmla="*/ 2958128 h 2979183"/>
              <a:gd name="connsiteX4" fmla="*/ 31355 w 3019834"/>
              <a:gd name="connsiteY4" fmla="*/ 2979183 h 2979183"/>
              <a:gd name="connsiteX5" fmla="*/ 0 w 3019834"/>
              <a:gd name="connsiteY5" fmla="*/ 736956 h 2979183"/>
              <a:gd name="connsiteX6" fmla="*/ 2709259 w 3019834"/>
              <a:gd name="connsiteY6" fmla="*/ 734561 h 2979183"/>
              <a:gd name="connsiteX0" fmla="*/ 2683859 w 2994434"/>
              <a:gd name="connsiteY0" fmla="*/ 734561 h 2979183"/>
              <a:gd name="connsiteX1" fmla="*/ 2655481 w 2994434"/>
              <a:gd name="connsiteY1" fmla="*/ 15680 h 2979183"/>
              <a:gd name="connsiteX2" fmla="*/ 2922001 w 2994434"/>
              <a:gd name="connsiteY2" fmla="*/ 0 h 2979183"/>
              <a:gd name="connsiteX3" fmla="*/ 2994434 w 2994434"/>
              <a:gd name="connsiteY3" fmla="*/ 2958128 h 2979183"/>
              <a:gd name="connsiteX4" fmla="*/ 5955 w 2994434"/>
              <a:gd name="connsiteY4" fmla="*/ 2979183 h 2979183"/>
              <a:gd name="connsiteX5" fmla="*/ 0 w 2994434"/>
              <a:gd name="connsiteY5" fmla="*/ 736956 h 2979183"/>
              <a:gd name="connsiteX6" fmla="*/ 2683859 w 2994434"/>
              <a:gd name="connsiteY6" fmla="*/ 734561 h 2979183"/>
              <a:gd name="connsiteX0" fmla="*/ 2658459 w 2994434"/>
              <a:gd name="connsiteY0" fmla="*/ 740911 h 2979183"/>
              <a:gd name="connsiteX1" fmla="*/ 2655481 w 2994434"/>
              <a:gd name="connsiteY1" fmla="*/ 15680 h 2979183"/>
              <a:gd name="connsiteX2" fmla="*/ 2922001 w 2994434"/>
              <a:gd name="connsiteY2" fmla="*/ 0 h 2979183"/>
              <a:gd name="connsiteX3" fmla="*/ 2994434 w 2994434"/>
              <a:gd name="connsiteY3" fmla="*/ 2958128 h 2979183"/>
              <a:gd name="connsiteX4" fmla="*/ 5955 w 2994434"/>
              <a:gd name="connsiteY4" fmla="*/ 2979183 h 2979183"/>
              <a:gd name="connsiteX5" fmla="*/ 0 w 2994434"/>
              <a:gd name="connsiteY5" fmla="*/ 736956 h 2979183"/>
              <a:gd name="connsiteX6" fmla="*/ 2658459 w 2994434"/>
              <a:gd name="connsiteY6" fmla="*/ 740911 h 2979183"/>
              <a:gd name="connsiteX0" fmla="*/ 2658459 w 2994434"/>
              <a:gd name="connsiteY0" fmla="*/ 725231 h 2963503"/>
              <a:gd name="connsiteX1" fmla="*/ 2655481 w 2994434"/>
              <a:gd name="connsiteY1" fmla="*/ 0 h 2963503"/>
              <a:gd name="connsiteX2" fmla="*/ 2922001 w 2994434"/>
              <a:gd name="connsiteY2" fmla="*/ 9720 h 2963503"/>
              <a:gd name="connsiteX3" fmla="*/ 2994434 w 2994434"/>
              <a:gd name="connsiteY3" fmla="*/ 2942448 h 2963503"/>
              <a:gd name="connsiteX4" fmla="*/ 5955 w 2994434"/>
              <a:gd name="connsiteY4" fmla="*/ 2963503 h 2963503"/>
              <a:gd name="connsiteX5" fmla="*/ 0 w 2994434"/>
              <a:gd name="connsiteY5" fmla="*/ 721276 h 2963503"/>
              <a:gd name="connsiteX6" fmla="*/ 2658459 w 2994434"/>
              <a:gd name="connsiteY6" fmla="*/ 725231 h 2963503"/>
              <a:gd name="connsiteX0" fmla="*/ 2658459 w 2994434"/>
              <a:gd name="connsiteY0" fmla="*/ 740911 h 2979183"/>
              <a:gd name="connsiteX1" fmla="*/ 2655481 w 2994434"/>
              <a:gd name="connsiteY1" fmla="*/ 15680 h 2979183"/>
              <a:gd name="connsiteX2" fmla="*/ 2922001 w 2994434"/>
              <a:gd name="connsiteY2" fmla="*/ 0 h 2979183"/>
              <a:gd name="connsiteX3" fmla="*/ 2994434 w 2994434"/>
              <a:gd name="connsiteY3" fmla="*/ 2958128 h 2979183"/>
              <a:gd name="connsiteX4" fmla="*/ 5955 w 2994434"/>
              <a:gd name="connsiteY4" fmla="*/ 2979183 h 2979183"/>
              <a:gd name="connsiteX5" fmla="*/ 0 w 2994434"/>
              <a:gd name="connsiteY5" fmla="*/ 736956 h 2979183"/>
              <a:gd name="connsiteX6" fmla="*/ 2658459 w 2994434"/>
              <a:gd name="connsiteY6" fmla="*/ 740911 h 2979183"/>
              <a:gd name="connsiteX0" fmla="*/ 2658459 w 2994434"/>
              <a:gd name="connsiteY0" fmla="*/ 725231 h 2963503"/>
              <a:gd name="connsiteX1" fmla="*/ 2655481 w 2994434"/>
              <a:gd name="connsiteY1" fmla="*/ 0 h 2963503"/>
              <a:gd name="connsiteX2" fmla="*/ 2922001 w 2994434"/>
              <a:gd name="connsiteY2" fmla="*/ 9720 h 2963503"/>
              <a:gd name="connsiteX3" fmla="*/ 2994434 w 2994434"/>
              <a:gd name="connsiteY3" fmla="*/ 2942448 h 2963503"/>
              <a:gd name="connsiteX4" fmla="*/ 5955 w 2994434"/>
              <a:gd name="connsiteY4" fmla="*/ 2963503 h 2963503"/>
              <a:gd name="connsiteX5" fmla="*/ 0 w 2994434"/>
              <a:gd name="connsiteY5" fmla="*/ 721276 h 2963503"/>
              <a:gd name="connsiteX6" fmla="*/ 2658459 w 2994434"/>
              <a:gd name="connsiteY6" fmla="*/ 725231 h 296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4434" h="2963503">
                <a:moveTo>
                  <a:pt x="2658459" y="725231"/>
                </a:moveTo>
                <a:cubicBezTo>
                  <a:pt x="2657466" y="483487"/>
                  <a:pt x="2656474" y="241744"/>
                  <a:pt x="2655481" y="0"/>
                </a:cubicBezTo>
                <a:lnTo>
                  <a:pt x="2922001" y="9720"/>
                </a:lnTo>
                <a:lnTo>
                  <a:pt x="2994434" y="2942448"/>
                </a:lnTo>
                <a:lnTo>
                  <a:pt x="5955" y="2963503"/>
                </a:lnTo>
                <a:lnTo>
                  <a:pt x="0" y="721276"/>
                </a:lnTo>
                <a:lnTo>
                  <a:pt x="2658459" y="725231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78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104" y="1554165"/>
            <a:ext cx="3259088" cy="302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};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6479704" y="1844824"/>
            <a:ext cx="2664296" cy="1080120"/>
          </a:xfrm>
          <a:prstGeom prst="wedgeRectCallout">
            <a:avLst>
              <a:gd name="adj1" fmla="val -96591"/>
              <a:gd name="adj2" fmla="val 445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</a:rPr>
              <a:t>结构体包含</a:t>
            </a:r>
            <a:r>
              <a:rPr kumimoji="1" lang="en-US" altLang="zh-CN" dirty="0">
                <a:solidFill>
                  <a:srgbClr val="000000"/>
                </a:solidFill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</a:rPr>
              <a:t>个成员，分别是</a:t>
            </a:r>
            <a:r>
              <a:rPr kumimoji="1" lang="en-US" altLang="zh-CN" dirty="0">
                <a:solidFill>
                  <a:srgbClr val="000000"/>
                </a:solidFill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</a:rPr>
              <a:t>y</a:t>
            </a:r>
            <a:r>
              <a:rPr kumimoji="1" lang="zh-CN" altLang="en-US" dirty="0">
                <a:solidFill>
                  <a:srgbClr val="000000"/>
                </a:solidFill>
              </a:rPr>
              <a:t>。这两个成员的类型是</a:t>
            </a:r>
            <a:r>
              <a:rPr kumimoji="1" lang="en-US" altLang="zh-CN" dirty="0" err="1">
                <a:solidFill>
                  <a:srgbClr val="000000"/>
                </a:solidFill>
              </a:rPr>
              <a:t>int</a:t>
            </a:r>
            <a:endParaRPr kumimoji="1"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07904" y="2348880"/>
            <a:ext cx="1656184" cy="14401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6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定义结构体变量的方法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9632" y="1556792"/>
            <a:ext cx="3259088" cy="302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a;</a:t>
            </a:r>
            <a:endParaRPr kumimoji="1" lang="zh-CN" altLang="en-US" sz="4000" dirty="0">
              <a:latin typeface="+mn-lt"/>
            </a:endParaRPr>
          </a:p>
        </p:txBody>
      </p:sp>
      <p:graphicFrame>
        <p:nvGraphicFramePr>
          <p:cNvPr id="6" name="Group 41"/>
          <p:cNvGraphicFramePr>
            <a:graphicFrameLocks noGrp="1"/>
          </p:cNvGraphicFramePr>
          <p:nvPr/>
        </p:nvGraphicFramePr>
        <p:xfrm>
          <a:off x="6085909" y="44624"/>
          <a:ext cx="1726451" cy="6768752"/>
        </p:xfrm>
        <a:graphic>
          <a:graphicData uri="http://schemas.openxmlformats.org/drawingml/2006/table">
            <a:tbl>
              <a:tblPr/>
              <a:tblGrid>
                <a:gridCol w="172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9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4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1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60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156176" y="87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1" name="矩形 10"/>
          <p:cNvSpPr/>
          <p:nvPr/>
        </p:nvSpPr>
        <p:spPr>
          <a:xfrm>
            <a:off x="6084168" y="3573016"/>
            <a:ext cx="1728192" cy="158417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2040" y="3068960"/>
            <a:ext cx="550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a</a:t>
            </a:r>
            <a:endParaRPr kumimoji="1" lang="zh-CN" altLang="en-US" sz="5400" dirty="0"/>
          </a:p>
        </p:txBody>
      </p:sp>
      <p:sp>
        <p:nvSpPr>
          <p:cNvPr id="13" name="矩形 12"/>
          <p:cNvSpPr/>
          <p:nvPr/>
        </p:nvSpPr>
        <p:spPr>
          <a:xfrm>
            <a:off x="6084168" y="1988840"/>
            <a:ext cx="1728192" cy="158417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5580112" y="2060848"/>
            <a:ext cx="432048" cy="3096344"/>
          </a:xfrm>
          <a:prstGeom prst="lef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96615" y="4149080"/>
            <a:ext cx="739881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/>
              <a:t>a.x</a:t>
            </a:r>
            <a:endParaRPr kumimoji="1" lang="zh-CN" altLang="en-US" sz="3600" dirty="0"/>
          </a:p>
        </p:txBody>
      </p:sp>
      <p:sp>
        <p:nvSpPr>
          <p:cNvPr id="16" name="右大括号 15"/>
          <p:cNvSpPr/>
          <p:nvPr/>
        </p:nvSpPr>
        <p:spPr>
          <a:xfrm>
            <a:off x="7884368" y="3645024"/>
            <a:ext cx="288032" cy="1512168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7884368" y="1988840"/>
            <a:ext cx="288032" cy="1512168"/>
          </a:xfrm>
          <a:prstGeom prst="rightBrac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16416" y="2348880"/>
            <a:ext cx="74892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/>
              <a:t>a.y</a:t>
            </a:r>
            <a:endParaRPr kumimoji="1"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7504" y="4509120"/>
            <a:ext cx="4968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</a:rPr>
              <a:t>在结构声明的同时定义结构变量</a:t>
            </a:r>
            <a:r>
              <a:rPr kumimoji="1" lang="en-US" altLang="zh-CN" sz="2800" dirty="0">
                <a:solidFill>
                  <a:srgbClr val="FF0000"/>
                </a:solidFill>
              </a:rPr>
              <a:t>】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a</a:t>
            </a:r>
            <a:r>
              <a:rPr kumimoji="1" lang="zh-CN" altLang="en-US" sz="2800" dirty="0"/>
              <a:t>是一个结构型变量，该变量包括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个成员，分别是</a:t>
            </a:r>
            <a:r>
              <a:rPr kumimoji="1" lang="en-US" altLang="zh-CN" sz="2800" dirty="0" err="1"/>
              <a:t>a.x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.</a:t>
            </a:r>
            <a:r>
              <a:rPr kumimoji="1" lang="en-US" altLang="zh-CN" sz="2800" dirty="0"/>
              <a:t>y</a:t>
            </a:r>
            <a:endParaRPr kumimoji="1"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5536" y="1124744"/>
            <a:ext cx="184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方法</a:t>
            </a:r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7004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定义结构体变量的方法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9632" y="1556792"/>
            <a:ext cx="3259088" cy="302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err="1">
                <a:latin typeface="+mn-lt"/>
              </a:rPr>
              <a:t>struct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point{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x;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	</a:t>
            </a:r>
            <a:r>
              <a:rPr kumimoji="1" lang="en-US" altLang="zh-CN" sz="4000" dirty="0" err="1">
                <a:latin typeface="+mn-lt"/>
              </a:rPr>
              <a:t>int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y;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+mn-lt"/>
              </a:rPr>
              <a:t>}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</a:t>
            </a:r>
            <a:r>
              <a:rPr kumimoji="1" lang="zh-CN" altLang="en-US" sz="4000" dirty="0">
                <a:latin typeface="+mn-lt"/>
              </a:rPr>
              <a:t>,</a:t>
            </a:r>
            <a:r>
              <a:rPr kumimoji="1" lang="en-US" altLang="zh-CN" sz="4000" dirty="0" err="1">
                <a:latin typeface="+mn-lt"/>
              </a:rPr>
              <a:t>b,c,d</a:t>
            </a:r>
            <a:r>
              <a:rPr kumimoji="1" lang="en-US" altLang="zh-CN" sz="4000" dirty="0">
                <a:latin typeface="+mn-lt"/>
              </a:rPr>
              <a:t>;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552" y="4797152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定义了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个同一类型的结构体变量，分别是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每个变量都包含两个成员变量，分别是</a:t>
            </a:r>
            <a:r>
              <a:rPr kumimoji="1" lang="en-US" altLang="zh-CN" sz="2800" dirty="0"/>
              <a:t>x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y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1124744"/>
            <a:ext cx="1840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方法</a:t>
            </a:r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1153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wucg_渐变色1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ucg_渐变色1" id="{D3A22ACF-6059-4ABA-A32D-1A6A89F09425}" vid="{56BE124D-E561-4CAF-8FEF-E72847F07CE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2014年度工作总结（编译组）-1</Template>
  <TotalTime>34940</TotalTime>
  <Words>572</Words>
  <Application>Microsoft Office PowerPoint</Application>
  <PresentationFormat>全屏显示(4:3)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SimHei</vt:lpstr>
      <vt:lpstr>Calibri</vt:lpstr>
      <vt:lpstr>Franklin Gothic Book</vt:lpstr>
      <vt:lpstr>Franklin Gothic Medium</vt:lpstr>
      <vt:lpstr>Times New Roman</vt:lpstr>
      <vt:lpstr>Wingdings</vt:lpstr>
      <vt:lpstr>Wingdings 2</vt:lpstr>
      <vt:lpstr>2_wucg_渐变色1</vt:lpstr>
      <vt:lpstr>武成岗  中国科学院计算技术研究所 计算机体系结构国家重点实验室 内构安全体系结构实验室</vt:lpstr>
      <vt:lpstr>结构相关知识</vt:lpstr>
      <vt:lpstr>记录坐标</vt:lpstr>
      <vt:lpstr>结构</vt:lpstr>
      <vt:lpstr>结构</vt:lpstr>
      <vt:lpstr>结构</vt:lpstr>
      <vt:lpstr>结构</vt:lpstr>
      <vt:lpstr>定义结构体变量的方法</vt:lpstr>
      <vt:lpstr>定义结构体变量的方法</vt:lpstr>
      <vt:lpstr>定义结构体变量的方法</vt:lpstr>
      <vt:lpstr>结构变量的初始化</vt:lpstr>
      <vt:lpstr>结构体变量成员的引用</vt:lpstr>
      <vt:lpstr>结构数组</vt:lpstr>
      <vt:lpstr>棋盘某一点连珠信息记录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Evasion</dc:title>
  <dc:creator>ICT-LXB</dc:creator>
  <cp:lastModifiedBy>wucg@ict.ac.cn</cp:lastModifiedBy>
  <cp:revision>1565</cp:revision>
  <cp:lastPrinted>2018-12-07T09:08:50Z</cp:lastPrinted>
  <dcterms:created xsi:type="dcterms:W3CDTF">2015-01-22T02:12:37Z</dcterms:created>
  <dcterms:modified xsi:type="dcterms:W3CDTF">2020-12-02T03:32:14Z</dcterms:modified>
</cp:coreProperties>
</file>