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311" r:id="rId3"/>
    <p:sldId id="319" r:id="rId4"/>
    <p:sldId id="376" r:id="rId5"/>
    <p:sldId id="377" r:id="rId6"/>
    <p:sldId id="379" r:id="rId7"/>
    <p:sldId id="378" r:id="rId8"/>
    <p:sldId id="381" r:id="rId9"/>
    <p:sldId id="380" r:id="rId10"/>
    <p:sldId id="384" r:id="rId11"/>
    <p:sldId id="383" r:id="rId12"/>
    <p:sldId id="382" r:id="rId13"/>
    <p:sldId id="387" r:id="rId14"/>
    <p:sldId id="386" r:id="rId15"/>
    <p:sldId id="385" r:id="rId16"/>
    <p:sldId id="278" r:id="rId17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BEE1"/>
    <a:srgbClr val="E02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82824" autoAdjust="0"/>
  </p:normalViewPr>
  <p:slideViewPr>
    <p:cSldViewPr snapToGrid="0">
      <p:cViewPr varScale="1">
        <p:scale>
          <a:sx n="58" d="100"/>
          <a:sy n="58" d="100"/>
        </p:scale>
        <p:origin x="-117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4133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8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FB265-3732-4611-8941-21C8BAD29968}" type="datetimeFigureOut">
              <a:rPr lang="zh-CN" altLang="en-US" smtClean="0"/>
              <a:pPr/>
              <a:t>2017/6/20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3F76D-4C11-4F16-B39C-101568A29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095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9EF66-450F-4A5F-B906-5F9CFE85AE1F}" type="datetimeFigureOut">
              <a:rPr lang="zh-CN" altLang="en-US" smtClean="0"/>
              <a:pPr/>
              <a:t>2017/6/20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92303-BEA1-409C-BFEB-D4E30E667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90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92303-BEA1-409C-BFEB-D4E30E66712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1DDFD-9D4A-493B-AD1C-F6EE04C27AF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199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1DDFD-9D4A-493B-AD1C-F6EE04C27AF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199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1DDFD-9D4A-493B-AD1C-F6EE04C27AF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199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1DDFD-9D4A-493B-AD1C-F6EE04C27AF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199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1DDFD-9D4A-493B-AD1C-F6EE04C27AF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199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1DDFD-9D4A-493B-AD1C-F6EE04C27AF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199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1DDFD-9D4A-493B-AD1C-F6EE04C27AF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199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1DDFD-9D4A-493B-AD1C-F6EE04C27AF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199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1DDFD-9D4A-493B-AD1C-F6EE04C27AF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199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1DDFD-9D4A-493B-AD1C-F6EE04C27AF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199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1DDFD-9D4A-493B-AD1C-F6EE04C27AF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199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1DDFD-9D4A-493B-AD1C-F6EE04C27AF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199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1DDFD-9D4A-493B-AD1C-F6EE04C27AF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199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色条 拷贝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7338"/>
            <a:ext cx="12192000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438" y="332657"/>
            <a:ext cx="1841500" cy="790575"/>
          </a:xfrm>
          <a:prstGeom prst="rect">
            <a:avLst/>
          </a:prstGeom>
        </p:spPr>
      </p:pic>
      <p:pic>
        <p:nvPicPr>
          <p:cNvPr id="8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9868"/>
            <a:ext cx="1967541" cy="154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49505" y="5605210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联通云数据有限公司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fld id="{53FEB12A-A8A3-45D0-9CEE-3DBB34A68E79}" type="datetime6"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ctr">
                <a:lnSpc>
                  <a:spcPct val="150000"/>
                </a:lnSpc>
              </a:pPr>
              <a:t>2017年6月</a:t>
            </a:fld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060575"/>
            <a:ext cx="12192000" cy="230505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pPr eaLnBrk="1" hangingPunct="1">
              <a:lnSpc>
                <a:spcPct val="150000"/>
              </a:lnSpc>
            </a:pPr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单击此处编辑母版标题样式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686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6"/>
          <p:cNvGrpSpPr>
            <a:grpSpLocks/>
          </p:cNvGrpSpPr>
          <p:nvPr/>
        </p:nvGrpSpPr>
        <p:grpSpPr bwMode="auto">
          <a:xfrm>
            <a:off x="-74083" y="1052514"/>
            <a:ext cx="12266084" cy="46037"/>
            <a:chOff x="-29028" y="830238"/>
            <a:chExt cx="9171442" cy="421382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-19532" y="830238"/>
              <a:ext cx="9144537" cy="0"/>
            </a:xfrm>
            <a:prstGeom prst="line">
              <a:avLst/>
            </a:prstGeom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-29028" y="859299"/>
              <a:ext cx="9171442" cy="39232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 sz="1800">
                <a:solidFill>
                  <a:srgbClr val="760000"/>
                </a:solidFill>
                <a:ea typeface="15"/>
                <a:cs typeface="15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162" y="190154"/>
            <a:ext cx="1841500" cy="7905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343083" y="63000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BD7E8A8-B27F-45F0-81D3-F0E5BED940B1}" type="slidenum">
              <a:rPr lang="zh-CN" altLang="en-US" sz="1800" smtClean="0"/>
              <a:pPr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6137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6"/>
          <p:cNvGrpSpPr>
            <a:grpSpLocks/>
          </p:cNvGrpSpPr>
          <p:nvPr/>
        </p:nvGrpSpPr>
        <p:grpSpPr bwMode="auto">
          <a:xfrm>
            <a:off x="-74083" y="6575426"/>
            <a:ext cx="12266084" cy="282575"/>
            <a:chOff x="-29028" y="830238"/>
            <a:chExt cx="9171442" cy="421382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-19532" y="830238"/>
              <a:ext cx="9144537" cy="0"/>
            </a:xfrm>
            <a:prstGeom prst="line">
              <a:avLst/>
            </a:prstGeom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-29028" y="858646"/>
              <a:ext cx="9171442" cy="39297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 sz="1800">
                <a:solidFill>
                  <a:srgbClr val="760000"/>
                </a:solidFill>
                <a:ea typeface="15"/>
                <a:cs typeface="15"/>
              </a:endParaRPr>
            </a:p>
          </p:txBody>
        </p:sp>
      </p:grpSp>
      <p:grpSp>
        <p:nvGrpSpPr>
          <p:cNvPr id="22" name="组合 39"/>
          <p:cNvGrpSpPr>
            <a:grpSpLocks/>
          </p:cNvGrpSpPr>
          <p:nvPr/>
        </p:nvGrpSpPr>
        <p:grpSpPr bwMode="auto">
          <a:xfrm>
            <a:off x="5151967" y="1105818"/>
            <a:ext cx="84667" cy="4843463"/>
            <a:chOff x="6966170" y="1570075"/>
            <a:chExt cx="63500" cy="2204256"/>
          </a:xfrm>
        </p:grpSpPr>
        <p:cxnSp>
          <p:nvCxnSpPr>
            <p:cNvPr id="23" name="直接连接符 22"/>
            <p:cNvCxnSpPr/>
            <p:nvPr/>
          </p:nvCxnSpPr>
          <p:spPr bwMode="auto">
            <a:xfrm>
              <a:off x="6966170" y="1570075"/>
              <a:ext cx="0" cy="2204256"/>
            </a:xfrm>
            <a:prstGeom prst="line">
              <a:avLst/>
            </a:prstGeom>
            <a:noFill/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>
              <a:off x="7029670" y="1570075"/>
              <a:ext cx="0" cy="2196309"/>
            </a:xfrm>
            <a:prstGeom prst="line">
              <a:avLst/>
            </a:prstGeom>
            <a:noFill/>
            <a:ln w="317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8" name="组合 37"/>
          <p:cNvGrpSpPr/>
          <p:nvPr/>
        </p:nvGrpSpPr>
        <p:grpSpPr>
          <a:xfrm>
            <a:off x="1103446" y="1845468"/>
            <a:ext cx="3016773" cy="1570038"/>
            <a:chOff x="1088899" y="1845468"/>
            <a:chExt cx="2262580" cy="1570038"/>
          </a:xfrm>
        </p:grpSpPr>
        <p:sp>
          <p:nvSpPr>
            <p:cNvPr id="28" name="矩形 27"/>
            <p:cNvSpPr/>
            <p:nvPr/>
          </p:nvSpPr>
          <p:spPr bwMode="auto">
            <a:xfrm>
              <a:off x="1088899" y="1992313"/>
              <a:ext cx="1022350" cy="12319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 sz="1800">
                <a:solidFill>
                  <a:srgbClr val="FFFFFF"/>
                </a:solidFill>
                <a:ea typeface="15"/>
                <a:cs typeface="15"/>
              </a:endParaRPr>
            </a:p>
          </p:txBody>
        </p:sp>
        <p:sp>
          <p:nvSpPr>
            <p:cNvPr id="29" name="矩形 65"/>
            <p:cNvSpPr>
              <a:spLocks noChangeArrowheads="1"/>
            </p:cNvSpPr>
            <p:nvPr/>
          </p:nvSpPr>
          <p:spPr bwMode="auto">
            <a:xfrm>
              <a:off x="2109389" y="1949931"/>
              <a:ext cx="119888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800" b="1" dirty="0">
                  <a:solidFill>
                    <a:srgbClr val="404040"/>
                  </a:solidFill>
                  <a:latin typeface="微软雅黑" pitchFamily="34" charset="-122"/>
                  <a:ea typeface="微软雅黑" pitchFamily="34" charset="-122"/>
                  <a:cs typeface="15"/>
                </a:rPr>
                <a:t>目 录</a:t>
              </a:r>
            </a:p>
          </p:txBody>
        </p:sp>
        <p:sp>
          <p:nvSpPr>
            <p:cNvPr id="30" name="TextBox 5"/>
            <p:cNvSpPr txBox="1">
              <a:spLocks noChangeArrowheads="1"/>
            </p:cNvSpPr>
            <p:nvPr/>
          </p:nvSpPr>
          <p:spPr bwMode="auto">
            <a:xfrm>
              <a:off x="2066031" y="2708920"/>
              <a:ext cx="1285448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500" b="1" dirty="0">
                  <a:solidFill>
                    <a:srgbClr val="C00000"/>
                  </a:solidFill>
                  <a:cs typeface="Arial" pitchFamily="34" charset="0"/>
                </a:rPr>
                <a:t>ONTENTS</a:t>
              </a: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1115616" y="1845468"/>
              <a:ext cx="970190" cy="15700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dirty="0">
                  <a:solidFill>
                    <a:prstClr val="white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ea typeface="宋体"/>
                  <a:cs typeface="Arial" pitchFamily="34" charset="0"/>
                </a:rPr>
                <a:t>C</a:t>
              </a:r>
              <a:endParaRPr lang="zh-CN" altLang="en-US" sz="9600" dirty="0">
                <a:solidFill>
                  <a:prstClr val="white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ea typeface="宋体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316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色条 拷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16770"/>
            <a:ext cx="12192000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975036" y="3009155"/>
            <a:ext cx="2244525" cy="1412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6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谢 谢</a:t>
            </a:r>
            <a:endParaRPr lang="en-US" altLang="zh-CN" sz="66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332" y="330671"/>
            <a:ext cx="2688299" cy="1154114"/>
          </a:xfrm>
          <a:prstGeom prst="rect">
            <a:avLst/>
          </a:prstGeom>
        </p:spPr>
      </p:pic>
      <p:pic>
        <p:nvPicPr>
          <p:cNvPr id="10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9867"/>
            <a:ext cx="2208245" cy="17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03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3F0A6-25D8-41E9-A5C3-AA3EDF284BBA}" type="datetimeFigureOut">
              <a:rPr lang="zh-CN" altLang="en-US" smtClean="0"/>
              <a:pPr/>
              <a:t>2017/6/20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88E79-8CDD-4BA8-98F3-291E957A54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30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idx="4294967295"/>
          </p:nvPr>
        </p:nvSpPr>
        <p:spPr>
          <a:xfrm>
            <a:off x="1524000" y="2276872"/>
            <a:ext cx="9144000" cy="208875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沃云快速部署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资源信息表填写规范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854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3438663" y="1313024"/>
            <a:ext cx="5500461" cy="600075"/>
          </a:xfrm>
          <a:prstGeom prst="rect">
            <a:avLst/>
          </a:prstGeom>
          <a:solidFill>
            <a:srgbClr val="C00000"/>
          </a:solidFill>
          <a:ln w="63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矩形 27"/>
          <p:cNvSpPr>
            <a:spLocks noChangeArrowheads="1"/>
          </p:cNvSpPr>
          <p:nvPr/>
        </p:nvSpPr>
        <p:spPr bwMode="auto">
          <a:xfrm>
            <a:off x="3500576" y="1343186"/>
            <a:ext cx="601662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15"/>
              </a:rPr>
              <a:t>1</a:t>
            </a:r>
          </a:p>
        </p:txBody>
      </p:sp>
      <p:sp>
        <p:nvSpPr>
          <p:cNvPr id="7" name="TextBox 3"/>
          <p:cNvSpPr txBox="1"/>
          <p:nvPr/>
        </p:nvSpPr>
        <p:spPr bwMode="auto">
          <a:xfrm>
            <a:off x="4316663" y="1403511"/>
            <a:ext cx="326243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15"/>
              </a:rPr>
              <a:t>链路信息表的填写要求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  <p:sp>
        <p:nvSpPr>
          <p:cNvPr id="9" name="椭圆 36"/>
          <p:cNvSpPr/>
          <p:nvPr/>
        </p:nvSpPr>
        <p:spPr bwMode="auto">
          <a:xfrm>
            <a:off x="3505689" y="1351572"/>
            <a:ext cx="504000" cy="505414"/>
          </a:xfrm>
          <a:prstGeom prst="ellipse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矩形 37"/>
          <p:cNvSpPr>
            <a:spLocks noChangeArrowheads="1"/>
          </p:cNvSpPr>
          <p:nvPr/>
        </p:nvSpPr>
        <p:spPr bwMode="auto">
          <a:xfrm>
            <a:off x="3566796" y="1369595"/>
            <a:ext cx="375923" cy="44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15"/>
              </a:rPr>
              <a:t>四</a:t>
            </a:r>
            <a:endParaRPr lang="en-US" altLang="zh-CN" sz="22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  <p:sp>
        <p:nvSpPr>
          <p:cNvPr id="119" name="TextBox 160"/>
          <p:cNvSpPr txBox="1">
            <a:spLocks noChangeArrowheads="1"/>
          </p:cNvSpPr>
          <p:nvPr/>
        </p:nvSpPr>
        <p:spPr bwMode="auto">
          <a:xfrm>
            <a:off x="317183" y="255375"/>
            <a:ext cx="7165429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1" eaLnBrk="0" hangingPunct="0"/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资源信息表的填写要求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7150" y="1839885"/>
            <a:ext cx="9044181" cy="499130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b="1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资源池名称（</a:t>
            </a:r>
            <a:r>
              <a:rPr lang="zh-CN" altLang="en-US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必填项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）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：资源池的中文名称。</a:t>
            </a:r>
            <a:endParaRPr lang="en-US" altLang="zh-CN" sz="1400" kern="100" dirty="0" smtClean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主机名（</a:t>
            </a:r>
            <a:r>
              <a:rPr lang="zh-CN" altLang="en-US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必填项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）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：服务器的系统标识。</a:t>
            </a:r>
            <a:endParaRPr lang="en-US" altLang="zh-CN" sz="1400" kern="100" dirty="0" smtClean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功能角色</a:t>
            </a:r>
            <a:r>
              <a:rPr lang="en-US" altLang="zh-CN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（</a:t>
            </a:r>
            <a:r>
              <a:rPr lang="zh-CN" altLang="en-US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必填项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）</a:t>
            </a: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：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服务器的角色。管理节点、</a:t>
            </a: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cell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节点、计算节点</a:t>
            </a:r>
            <a:endParaRPr lang="en-US" altLang="zh-CN" sz="1400" kern="100" dirty="0" smtClean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网络角色（</a:t>
            </a:r>
            <a:r>
              <a:rPr lang="zh-CN" altLang="en-US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必填项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）：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网卡的功能，通过下拉菜单选择。包括：带外、管理、业务。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注意要按照：带外管理、管理</a:t>
            </a:r>
            <a:r>
              <a:rPr lang="en-US" altLang="zh-CN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/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存储、管理</a:t>
            </a:r>
            <a:r>
              <a:rPr lang="en-US" altLang="zh-CN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/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存储、业务、业务这样的顺序填写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。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这里管理和存储网是复用的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。</a:t>
            </a:r>
            <a:endParaRPr lang="en-US" altLang="zh-CN" sz="1400" kern="100" dirty="0" smtClean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网卡名称（</a:t>
            </a:r>
            <a:r>
              <a:rPr lang="zh-CN" altLang="en-US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必填项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）：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网口的标识</a:t>
            </a:r>
            <a:endParaRPr lang="en-US" altLang="zh-CN" sz="1400" kern="100" dirty="0" smtClean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 bond（</a:t>
            </a:r>
            <a:r>
              <a:rPr lang="zh-CN" altLang="en-US" sz="1400" b="1" kern="1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itchFamily="2" charset="-122"/>
              </a:rPr>
              <a:t>选填项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）：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网卡绑定后的名称。管理为：</a:t>
            </a:r>
            <a:r>
              <a:rPr lang="en-US" altLang="zh-CN" sz="1400" kern="100" dirty="0" err="1" smtClean="0">
                <a:latin typeface="Times New Roman" panose="02020603050405020304" pitchFamily="18" charset="0"/>
                <a:ea typeface="宋体" pitchFamily="2" charset="-122"/>
              </a:rPr>
              <a:t>bond_mgmt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；业务为：</a:t>
            </a:r>
            <a:r>
              <a:rPr lang="en-US" altLang="zh-CN" sz="1400" kern="100" dirty="0" err="1" smtClean="0">
                <a:latin typeface="Times New Roman" panose="02020603050405020304" pitchFamily="18" charset="0"/>
                <a:ea typeface="宋体" pitchFamily="2" charset="-122"/>
              </a:rPr>
              <a:t>bond_virt</a:t>
            </a: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。</a:t>
            </a:r>
            <a:endParaRPr lang="en-US" altLang="zh-CN" sz="1400" b="1" kern="100" dirty="0" smtClean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en-US" altLang="zh-CN" sz="1400" b="1" kern="100" dirty="0" err="1" smtClean="0">
                <a:latin typeface="Times New Roman" panose="02020603050405020304" pitchFamily="18" charset="0"/>
                <a:ea typeface="宋体" pitchFamily="2" charset="-122"/>
              </a:rPr>
              <a:t>vlan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（</a:t>
            </a:r>
            <a:r>
              <a:rPr lang="zh-CN" altLang="en-US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必填项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）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：带外管理和管理是具体的</a:t>
            </a:r>
            <a:r>
              <a:rPr lang="en-US" altLang="zh-CN" sz="1400" kern="100" dirty="0" err="1" smtClean="0">
                <a:latin typeface="Times New Roman" panose="02020603050405020304" pitchFamily="18" charset="0"/>
                <a:ea typeface="宋体" pitchFamily="2" charset="-122"/>
              </a:rPr>
              <a:t>vlan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值，业务的是</a:t>
            </a:r>
            <a:r>
              <a:rPr lang="en-US" altLang="zh-CN" sz="1400" kern="100" dirty="0" err="1" smtClean="0">
                <a:latin typeface="Times New Roman" panose="02020603050405020304" pitchFamily="18" charset="0"/>
                <a:ea typeface="宋体" pitchFamily="2" charset="-122"/>
              </a:rPr>
              <a:t>vlan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段。</a:t>
            </a:r>
            <a:endParaRPr lang="en-US" altLang="zh-CN" sz="1400" kern="100" dirty="0" smtClean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本端接口</a:t>
            </a:r>
            <a:r>
              <a:rPr lang="en-US" altLang="zh-CN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IP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（</a:t>
            </a:r>
            <a:r>
              <a:rPr lang="zh-CN" altLang="en-US" sz="1400" b="1" kern="1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itchFamily="2" charset="-122"/>
              </a:rPr>
              <a:t>选填项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）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：网口对应的</a:t>
            </a: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IP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地址。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注：两个业务网口没有</a:t>
            </a:r>
            <a:r>
              <a:rPr lang="en-US" altLang="zh-CN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IP</a:t>
            </a: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网关</a:t>
            </a:r>
            <a:r>
              <a:rPr lang="en-US" altLang="zh-CN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（</a:t>
            </a:r>
            <a:r>
              <a:rPr lang="zh-CN" altLang="en-US" sz="1400" b="1" kern="1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itchFamily="2" charset="-122"/>
              </a:rPr>
              <a:t>选填项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）</a:t>
            </a: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：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按实际填写。两个业务网不用填写。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为空即可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。</a:t>
            </a:r>
            <a:endParaRPr lang="en-US" altLang="zh-CN" sz="1400" kern="100" dirty="0" smtClean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掩码（</a:t>
            </a:r>
            <a:r>
              <a:rPr lang="zh-CN" altLang="en-US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必填项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）：为固定值：</a:t>
            </a:r>
            <a:r>
              <a:rPr lang="en-US" altLang="zh-CN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/24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。</a:t>
            </a:r>
            <a:endParaRPr lang="en-US" altLang="zh-CN" sz="1400" kern="100" dirty="0" smtClean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上联交换机名称（</a:t>
            </a:r>
            <a:r>
              <a:rPr lang="zh-CN" altLang="en-US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必填项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）：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对应网络设备信息中的设备名称。</a:t>
            </a:r>
            <a:endParaRPr lang="en-US" altLang="zh-CN" sz="1400" kern="100" dirty="0" smtClean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对端设备机柜</a:t>
            </a:r>
            <a:r>
              <a:rPr lang="en-US" altLang="zh-CN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（</a:t>
            </a:r>
            <a:r>
              <a:rPr lang="zh-CN" altLang="en-US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必填项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）：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对应网络设备信息中的机柜编号</a:t>
            </a: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对端设备</a:t>
            </a:r>
            <a:r>
              <a:rPr lang="en-US" altLang="zh-CN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U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位（</a:t>
            </a:r>
            <a:r>
              <a:rPr lang="zh-CN" altLang="en-US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必填项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）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：对应网络设备信息中的</a:t>
            </a: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U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位。</a:t>
            </a:r>
            <a:endParaRPr lang="en-US" altLang="zh-CN" sz="1400" kern="100" dirty="0" smtClean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对端设备物理接口（</a:t>
            </a:r>
            <a:r>
              <a:rPr lang="zh-CN" altLang="en-US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必填项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）：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指网络交换机上的端口。如： </a:t>
            </a: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1/0/1</a:t>
            </a:r>
            <a:endParaRPr lang="en-US" altLang="zh-CN" sz="1400" b="1" kern="100" dirty="0" smtClean="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68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3438663" y="1313024"/>
            <a:ext cx="5500461" cy="600075"/>
          </a:xfrm>
          <a:prstGeom prst="rect">
            <a:avLst/>
          </a:prstGeom>
          <a:solidFill>
            <a:srgbClr val="C00000"/>
          </a:solidFill>
          <a:ln w="63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矩形 27"/>
          <p:cNvSpPr>
            <a:spLocks noChangeArrowheads="1"/>
          </p:cNvSpPr>
          <p:nvPr/>
        </p:nvSpPr>
        <p:spPr bwMode="auto">
          <a:xfrm>
            <a:off x="3500576" y="1343186"/>
            <a:ext cx="601662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15"/>
              </a:rPr>
              <a:t>1</a:t>
            </a:r>
          </a:p>
        </p:txBody>
      </p:sp>
      <p:sp>
        <p:nvSpPr>
          <p:cNvPr id="7" name="TextBox 3"/>
          <p:cNvSpPr txBox="1"/>
          <p:nvPr/>
        </p:nvSpPr>
        <p:spPr bwMode="auto">
          <a:xfrm>
            <a:off x="4316663" y="1403511"/>
            <a:ext cx="326243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15"/>
              </a:rPr>
              <a:t>链路信息表的填写示例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  <p:sp>
        <p:nvSpPr>
          <p:cNvPr id="9" name="椭圆 36"/>
          <p:cNvSpPr/>
          <p:nvPr/>
        </p:nvSpPr>
        <p:spPr bwMode="auto">
          <a:xfrm>
            <a:off x="3505689" y="1351572"/>
            <a:ext cx="504000" cy="505414"/>
          </a:xfrm>
          <a:prstGeom prst="ellipse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矩形 37"/>
          <p:cNvSpPr>
            <a:spLocks noChangeArrowheads="1"/>
          </p:cNvSpPr>
          <p:nvPr/>
        </p:nvSpPr>
        <p:spPr bwMode="auto">
          <a:xfrm>
            <a:off x="3566796" y="1369595"/>
            <a:ext cx="375923" cy="44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15"/>
              </a:rPr>
              <a:t>四</a:t>
            </a:r>
            <a:endParaRPr lang="en-US" altLang="zh-CN" sz="22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  <p:sp>
        <p:nvSpPr>
          <p:cNvPr id="119" name="TextBox 160"/>
          <p:cNvSpPr txBox="1">
            <a:spLocks noChangeArrowheads="1"/>
          </p:cNvSpPr>
          <p:nvPr/>
        </p:nvSpPr>
        <p:spPr bwMode="auto">
          <a:xfrm>
            <a:off x="317183" y="255375"/>
            <a:ext cx="7165429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1" eaLnBrk="0" hangingPunct="0"/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资源信息表的填写要求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1520" y="2069647"/>
            <a:ext cx="8704263" cy="350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组合 9"/>
          <p:cNvGrpSpPr/>
          <p:nvPr/>
        </p:nvGrpSpPr>
        <p:grpSpPr>
          <a:xfrm>
            <a:off x="1617890" y="1866672"/>
            <a:ext cx="8121650" cy="4229100"/>
            <a:chOff x="638175" y="903288"/>
            <a:chExt cx="8121650" cy="4229100"/>
          </a:xfrm>
        </p:grpSpPr>
        <p:sp>
          <p:nvSpPr>
            <p:cNvPr id="12" name="文本框 1"/>
            <p:cNvSpPr txBox="1"/>
            <p:nvPr/>
          </p:nvSpPr>
          <p:spPr>
            <a:xfrm>
              <a:off x="669925" y="903288"/>
              <a:ext cx="8089900" cy="33242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  <a:defRPr/>
              </a:pPr>
              <a:endPara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  <a:defRPr/>
              </a:pPr>
              <a:endParaRPr lang="en-US" altLang="zh-CN" sz="2000" b="1" kern="100" dirty="0">
                <a:latin typeface="Times New Roman" panose="02020603050405020304" pitchFamily="18" charset="0"/>
                <a:ea typeface="宋体" pitchFamily="2" charset="-122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  <a:defRPr/>
              </a:pPr>
              <a:endParaRPr lang="en-US" altLang="zh-CN" sz="2000" b="1" kern="100" dirty="0">
                <a:latin typeface="Times New Roman" panose="02020603050405020304" pitchFamily="18" charset="0"/>
                <a:ea typeface="宋体" pitchFamily="2" charset="-122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  <a:defRPr/>
              </a:pPr>
              <a:endParaRPr lang="en-US" altLang="zh-CN" sz="2000" b="1" kern="100" dirty="0">
                <a:latin typeface="Times New Roman" panose="02020603050405020304" pitchFamily="18" charset="0"/>
                <a:ea typeface="宋体" pitchFamily="2" charset="-122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  <a:defRPr/>
              </a:pPr>
              <a:endParaRPr lang="en-US" altLang="zh-CN" sz="2000" b="1" kern="100" dirty="0">
                <a:latin typeface="Times New Roman" panose="02020603050405020304" pitchFamily="18" charset="0"/>
                <a:ea typeface="宋体" pitchFamily="2" charset="-122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  <a:defRPr/>
              </a:pPr>
              <a:endParaRPr lang="en-US" altLang="zh-CN" sz="2000" b="1" kern="100" dirty="0">
                <a:latin typeface="Times New Roman" panose="02020603050405020304" pitchFamily="18" charset="0"/>
                <a:ea typeface="宋体" pitchFamily="2" charset="-122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  <a:defRPr/>
              </a:pPr>
              <a:endParaRPr lang="en-US" altLang="zh-CN" sz="2000" b="1" kern="1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38175" y="1058863"/>
              <a:ext cx="7681913" cy="167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58813" y="2754313"/>
              <a:ext cx="7659687" cy="1052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73100" y="3832225"/>
              <a:ext cx="7646988" cy="1300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3" name="组合 22"/>
          <p:cNvGrpSpPr/>
          <p:nvPr/>
        </p:nvGrpSpPr>
        <p:grpSpPr>
          <a:xfrm>
            <a:off x="81645" y="2169047"/>
            <a:ext cx="7827963" cy="3964041"/>
            <a:chOff x="380025" y="2348661"/>
            <a:chExt cx="7827963" cy="3964041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80025" y="2348661"/>
              <a:ext cx="7827963" cy="2657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7"/>
            <p:cNvSpPr txBox="1"/>
            <p:nvPr/>
          </p:nvSpPr>
          <p:spPr>
            <a:xfrm>
              <a:off x="1306284" y="3069771"/>
              <a:ext cx="1436915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b="1" dirty="0" smtClean="0">
                  <a:solidFill>
                    <a:srgbClr val="C00000"/>
                  </a:solidFill>
                  <a:latin typeface="华文楷体" pitchFamily="2" charset="-122"/>
                  <a:ea typeface="华文楷体" pitchFamily="2" charset="-122"/>
                </a:rPr>
                <a:t>×</a:t>
              </a:r>
              <a:endParaRPr lang="zh-CN" altLang="en-US" sz="9600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endParaRPr>
            </a:p>
            <a:p>
              <a:endParaRPr lang="zh-CN" altLang="en-US" sz="9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27369" y="3265714"/>
              <a:ext cx="1436915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b="1" dirty="0" smtClean="0">
                  <a:solidFill>
                    <a:srgbClr val="C00000"/>
                  </a:solidFill>
                  <a:latin typeface="华文楷体" pitchFamily="2" charset="-122"/>
                  <a:ea typeface="华文楷体" pitchFamily="2" charset="-122"/>
                </a:rPr>
                <a:t>×</a:t>
              </a:r>
              <a:endParaRPr lang="zh-CN" altLang="en-US" sz="9600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endParaRPr>
            </a:p>
            <a:p>
              <a:endParaRPr lang="zh-CN" altLang="en-US" sz="96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064261" y="2154061"/>
            <a:ext cx="3899139" cy="4207630"/>
            <a:chOff x="8292861" y="2252033"/>
            <a:chExt cx="3899139" cy="4207630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8"/>
            <a:srcRect l="33236" r="13195"/>
            <a:stretch>
              <a:fillRect/>
            </a:stretch>
          </p:blipFill>
          <p:spPr bwMode="auto">
            <a:xfrm>
              <a:off x="8292861" y="2252033"/>
              <a:ext cx="3899139" cy="282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9241964" y="3412675"/>
              <a:ext cx="1436915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b="1" dirty="0" smtClean="0">
                  <a:solidFill>
                    <a:srgbClr val="C00000"/>
                  </a:solidFill>
                  <a:latin typeface="华文楷体" pitchFamily="2" charset="-122"/>
                  <a:ea typeface="华文楷体" pitchFamily="2" charset="-122"/>
                </a:rPr>
                <a:t>×</a:t>
              </a:r>
              <a:endParaRPr lang="zh-CN" altLang="en-US" sz="9600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endParaRPr>
            </a:p>
            <a:p>
              <a:endParaRPr lang="zh-CN" altLang="en-US" sz="9600" dirty="0"/>
            </a:p>
          </p:txBody>
        </p:sp>
      </p:grpSp>
      <p:sp>
        <p:nvSpPr>
          <p:cNvPr id="24" name="矩形 23"/>
          <p:cNvSpPr/>
          <p:nvPr/>
        </p:nvSpPr>
        <p:spPr>
          <a:xfrm>
            <a:off x="3086099" y="4898570"/>
            <a:ext cx="2939144" cy="9960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</a:rPr>
              <a:t>不能合并单元格</a:t>
            </a:r>
            <a:endParaRPr lang="en-US" altLang="zh-CN" b="1" kern="100" dirty="0" smtClean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</a:rPr>
              <a:t>把管理和业务搞反了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8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3438663" y="1313024"/>
            <a:ext cx="5500461" cy="600075"/>
          </a:xfrm>
          <a:prstGeom prst="rect">
            <a:avLst/>
          </a:prstGeom>
          <a:solidFill>
            <a:srgbClr val="C00000"/>
          </a:solidFill>
          <a:ln w="63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矩形 27"/>
          <p:cNvSpPr>
            <a:spLocks noChangeArrowheads="1"/>
          </p:cNvSpPr>
          <p:nvPr/>
        </p:nvSpPr>
        <p:spPr bwMode="auto">
          <a:xfrm>
            <a:off x="3500576" y="1343186"/>
            <a:ext cx="601662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15"/>
              </a:rPr>
              <a:t>1</a:t>
            </a:r>
          </a:p>
        </p:txBody>
      </p:sp>
      <p:sp>
        <p:nvSpPr>
          <p:cNvPr id="7" name="TextBox 3"/>
          <p:cNvSpPr txBox="1"/>
          <p:nvPr/>
        </p:nvSpPr>
        <p:spPr bwMode="auto">
          <a:xfrm>
            <a:off x="4316663" y="1403511"/>
            <a:ext cx="326243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15"/>
              </a:rPr>
              <a:t>机房信息表的填写要求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  <p:sp>
        <p:nvSpPr>
          <p:cNvPr id="9" name="椭圆 36"/>
          <p:cNvSpPr/>
          <p:nvPr/>
        </p:nvSpPr>
        <p:spPr bwMode="auto">
          <a:xfrm>
            <a:off x="3505689" y="1351572"/>
            <a:ext cx="504000" cy="505414"/>
          </a:xfrm>
          <a:prstGeom prst="ellipse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矩形 37"/>
          <p:cNvSpPr>
            <a:spLocks noChangeArrowheads="1"/>
          </p:cNvSpPr>
          <p:nvPr/>
        </p:nvSpPr>
        <p:spPr bwMode="auto">
          <a:xfrm>
            <a:off x="3566796" y="1369595"/>
            <a:ext cx="375923" cy="44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15"/>
              </a:rPr>
              <a:t>五</a:t>
            </a:r>
            <a:endParaRPr lang="en-US" altLang="zh-CN" sz="22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  <p:sp>
        <p:nvSpPr>
          <p:cNvPr id="119" name="TextBox 160"/>
          <p:cNvSpPr txBox="1">
            <a:spLocks noChangeArrowheads="1"/>
          </p:cNvSpPr>
          <p:nvPr/>
        </p:nvSpPr>
        <p:spPr bwMode="auto">
          <a:xfrm>
            <a:off x="317183" y="255375"/>
            <a:ext cx="7165429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1" eaLnBrk="0" hangingPunct="0"/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资源信息表的填写要求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4425" y="2001328"/>
            <a:ext cx="9417963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kern="100" dirty="0" smtClean="0">
                <a:latin typeface="Times New Roman" panose="02020603050405020304" pitchFamily="18" charset="0"/>
                <a:ea typeface="宋体" pitchFamily="2" charset="-122"/>
              </a:rPr>
              <a:t>机房信息表记录了机房的基本信息。此表也是通过自动化部署平台传递给运维监控系统的。</a:t>
            </a:r>
            <a:endParaRPr lang="en-US" altLang="zh-CN" kern="100" dirty="0" smtClean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b="1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b="1" kern="100" dirty="0" smtClean="0">
                <a:latin typeface="Times New Roman" panose="02020603050405020304" pitchFamily="18" charset="0"/>
                <a:ea typeface="宋体" pitchFamily="2" charset="-122"/>
              </a:rPr>
              <a:t>资源池名称（</a:t>
            </a:r>
            <a:r>
              <a:rPr lang="zh-CN" altLang="en-US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必填项</a:t>
            </a:r>
            <a:r>
              <a:rPr lang="zh-CN" altLang="en-US" b="1" kern="100" dirty="0" smtClean="0">
                <a:latin typeface="Times New Roman" panose="02020603050405020304" pitchFamily="18" charset="0"/>
                <a:ea typeface="宋体" pitchFamily="2" charset="-122"/>
              </a:rPr>
              <a:t>）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itchFamily="2" charset="-122"/>
              </a:rPr>
              <a:t>：资源池的中文名称。</a:t>
            </a:r>
            <a:endParaRPr lang="en-US" altLang="zh-CN" kern="100" dirty="0" smtClean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b="1" kern="100" dirty="0" smtClean="0">
                <a:latin typeface="Times New Roman" panose="02020603050405020304" pitchFamily="18" charset="0"/>
                <a:ea typeface="宋体" pitchFamily="2" charset="-122"/>
              </a:rPr>
              <a:t>机房名称（</a:t>
            </a:r>
            <a:r>
              <a:rPr lang="zh-CN" altLang="en-US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必填项</a:t>
            </a:r>
            <a:r>
              <a:rPr lang="zh-CN" altLang="en-US" b="1" kern="100" dirty="0" smtClean="0">
                <a:latin typeface="Times New Roman" panose="02020603050405020304" pitchFamily="18" charset="0"/>
                <a:ea typeface="宋体" pitchFamily="2" charset="-122"/>
              </a:rPr>
              <a:t>）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itchFamily="2" charset="-122"/>
              </a:rPr>
              <a:t>：机房的唯一标识。</a:t>
            </a:r>
            <a:r>
              <a:rPr lang="zh-CN" altLang="en-US" b="1" kern="100" dirty="0" smtClean="0">
                <a:latin typeface="Times New Roman" panose="02020603050405020304" pitchFamily="18" charset="0"/>
                <a:ea typeface="宋体" pitchFamily="2" charset="-122"/>
              </a:rPr>
              <a:t>不要填写中文！</a:t>
            </a:r>
            <a:endParaRPr lang="en-US" altLang="zh-CN" b="1" kern="100" dirty="0" smtClean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b="1" kern="100" dirty="0" smtClean="0">
                <a:latin typeface="Times New Roman" panose="02020603050405020304" pitchFamily="18" charset="0"/>
                <a:ea typeface="宋体" pitchFamily="2" charset="-122"/>
              </a:rPr>
              <a:t>机房位置</a:t>
            </a:r>
            <a:r>
              <a:rPr lang="en-US" altLang="zh-CN" b="1" kern="100" dirty="0" smtClean="0">
                <a:latin typeface="Times New Roman" panose="02020603050405020304" pitchFamily="18" charset="0"/>
                <a:ea typeface="宋体" pitchFamily="2" charset="-122"/>
              </a:rPr>
              <a:t>（</a:t>
            </a:r>
            <a:r>
              <a:rPr lang="zh-CN" altLang="en-US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必填项</a:t>
            </a:r>
            <a:r>
              <a:rPr lang="zh-CN" altLang="en-US" b="1" kern="100" dirty="0" smtClean="0">
                <a:latin typeface="Times New Roman" panose="02020603050405020304" pitchFamily="18" charset="0"/>
                <a:ea typeface="宋体" pitchFamily="2" charset="-122"/>
              </a:rPr>
              <a:t>）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：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itchFamily="2" charset="-122"/>
              </a:rPr>
              <a:t>按实际填写。中文地址。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50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itchFamily="2" charset="-122"/>
              </a:rPr>
              <a:t>个汉字以内。</a:t>
            </a:r>
            <a:endParaRPr lang="en-US" altLang="zh-CN" kern="100" dirty="0" smtClean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b="1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b="1" kern="100" dirty="0" smtClean="0">
                <a:latin typeface="Times New Roman" panose="02020603050405020304" pitchFamily="18" charset="0"/>
                <a:ea typeface="宋体" pitchFamily="2" charset="-122"/>
              </a:rPr>
              <a:t>创建时间（</a:t>
            </a:r>
            <a:r>
              <a:rPr lang="zh-CN" altLang="en-US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必填项</a:t>
            </a:r>
            <a:r>
              <a:rPr lang="zh-CN" altLang="en-US" b="1" kern="100" dirty="0" smtClean="0">
                <a:latin typeface="Times New Roman" panose="02020603050405020304" pitchFamily="18" charset="0"/>
                <a:ea typeface="宋体" pitchFamily="2" charset="-122"/>
              </a:rPr>
              <a:t>）：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itchFamily="2" charset="-122"/>
              </a:rPr>
              <a:t>按实际填写。标准日期格式：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2017/6/4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b="1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b="1" kern="100" dirty="0" smtClean="0">
                <a:latin typeface="Times New Roman" panose="02020603050405020304" pitchFamily="18" charset="0"/>
                <a:ea typeface="宋体" pitchFamily="2" charset="-122"/>
              </a:rPr>
              <a:t>修改时间（</a:t>
            </a:r>
            <a:r>
              <a:rPr lang="zh-CN" altLang="en-US" b="1" kern="1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itchFamily="2" charset="-122"/>
              </a:rPr>
              <a:t>选填项</a:t>
            </a:r>
            <a:r>
              <a:rPr lang="zh-CN" altLang="en-US" b="1" kern="100" dirty="0" smtClean="0">
                <a:latin typeface="Times New Roman" panose="02020603050405020304" pitchFamily="18" charset="0"/>
                <a:ea typeface="宋体" pitchFamily="2" charset="-122"/>
              </a:rPr>
              <a:t>）：为空即可</a:t>
            </a:r>
            <a:endParaRPr lang="en-US" altLang="zh-CN" kern="100" dirty="0" smtClean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b="1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b="1" kern="100" dirty="0" smtClean="0">
                <a:latin typeface="Times New Roman" panose="02020603050405020304" pitchFamily="18" charset="0"/>
                <a:ea typeface="宋体" pitchFamily="2" charset="-122"/>
              </a:rPr>
              <a:t>删除时间</a:t>
            </a:r>
            <a:r>
              <a:rPr lang="en-US" altLang="zh-CN" b="1" kern="100" dirty="0" smtClean="0">
                <a:latin typeface="Times New Roman" panose="02020603050405020304" pitchFamily="18" charset="0"/>
                <a:ea typeface="宋体" pitchFamily="2" charset="-122"/>
              </a:rPr>
              <a:t>（</a:t>
            </a:r>
            <a:r>
              <a:rPr lang="zh-CN" altLang="en-US" b="1" kern="1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itchFamily="2" charset="-122"/>
              </a:rPr>
              <a:t>选填项</a:t>
            </a:r>
            <a:r>
              <a:rPr lang="zh-CN" altLang="en-US" b="1" kern="100" dirty="0" smtClean="0">
                <a:latin typeface="Times New Roman" panose="02020603050405020304" pitchFamily="18" charset="0"/>
                <a:ea typeface="宋体" pitchFamily="2" charset="-122"/>
              </a:rPr>
              <a:t>）：为空即可</a:t>
            </a:r>
            <a:endParaRPr lang="en-US" altLang="zh-CN" b="1" kern="100" dirty="0" smtClean="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8449" y="4976132"/>
            <a:ext cx="7980363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68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3438663" y="1313024"/>
            <a:ext cx="5500461" cy="600075"/>
          </a:xfrm>
          <a:prstGeom prst="rect">
            <a:avLst/>
          </a:prstGeom>
          <a:solidFill>
            <a:srgbClr val="C00000"/>
          </a:solidFill>
          <a:ln w="63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矩形 27"/>
          <p:cNvSpPr>
            <a:spLocks noChangeArrowheads="1"/>
          </p:cNvSpPr>
          <p:nvPr/>
        </p:nvSpPr>
        <p:spPr bwMode="auto">
          <a:xfrm>
            <a:off x="3500576" y="1343186"/>
            <a:ext cx="601662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15"/>
              </a:rPr>
              <a:t>1</a:t>
            </a:r>
          </a:p>
        </p:txBody>
      </p:sp>
      <p:sp>
        <p:nvSpPr>
          <p:cNvPr id="7" name="TextBox 3"/>
          <p:cNvSpPr txBox="1"/>
          <p:nvPr/>
        </p:nvSpPr>
        <p:spPr bwMode="auto">
          <a:xfrm>
            <a:off x="4316663" y="1403511"/>
            <a:ext cx="326243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15"/>
              </a:rPr>
              <a:t>机柜信息表的填写要求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  <p:sp>
        <p:nvSpPr>
          <p:cNvPr id="9" name="椭圆 36"/>
          <p:cNvSpPr/>
          <p:nvPr/>
        </p:nvSpPr>
        <p:spPr bwMode="auto">
          <a:xfrm>
            <a:off x="3505689" y="1351572"/>
            <a:ext cx="504000" cy="505414"/>
          </a:xfrm>
          <a:prstGeom prst="ellipse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矩形 37"/>
          <p:cNvSpPr>
            <a:spLocks noChangeArrowheads="1"/>
          </p:cNvSpPr>
          <p:nvPr/>
        </p:nvSpPr>
        <p:spPr bwMode="auto">
          <a:xfrm>
            <a:off x="3566796" y="1369595"/>
            <a:ext cx="375923" cy="44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15"/>
              </a:rPr>
              <a:t>六</a:t>
            </a:r>
            <a:endParaRPr lang="en-US" altLang="zh-CN" sz="22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  <p:sp>
        <p:nvSpPr>
          <p:cNvPr id="119" name="TextBox 160"/>
          <p:cNvSpPr txBox="1">
            <a:spLocks noChangeArrowheads="1"/>
          </p:cNvSpPr>
          <p:nvPr/>
        </p:nvSpPr>
        <p:spPr bwMode="auto">
          <a:xfrm>
            <a:off x="317183" y="255375"/>
            <a:ext cx="7165429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1" eaLnBrk="0" hangingPunct="0"/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资源信息表的填写要求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8944" y="1992085"/>
            <a:ext cx="9417963" cy="2953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kern="100" dirty="0" smtClean="0">
                <a:latin typeface="Times New Roman" panose="02020603050405020304" pitchFamily="18" charset="0"/>
                <a:ea typeface="宋体" pitchFamily="2" charset="-122"/>
              </a:rPr>
              <a:t>机柜信息表记录了机柜的基本信息。此表也是通过自动化部署平台传递给运维监控系统的。</a:t>
            </a:r>
            <a:endParaRPr lang="en-US" altLang="zh-CN" kern="100" dirty="0" smtClean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b="1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b="1" kern="100" dirty="0" smtClean="0">
                <a:latin typeface="Times New Roman" panose="02020603050405020304" pitchFamily="18" charset="0"/>
                <a:ea typeface="宋体" pitchFamily="2" charset="-122"/>
              </a:rPr>
              <a:t>资源池名称（</a:t>
            </a:r>
            <a:r>
              <a:rPr lang="zh-CN" altLang="en-US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必填项</a:t>
            </a:r>
            <a:r>
              <a:rPr lang="zh-CN" altLang="en-US" b="1" kern="100" dirty="0" smtClean="0">
                <a:latin typeface="Times New Roman" panose="02020603050405020304" pitchFamily="18" charset="0"/>
                <a:ea typeface="宋体" pitchFamily="2" charset="-122"/>
              </a:rPr>
              <a:t>）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itchFamily="2" charset="-122"/>
              </a:rPr>
              <a:t>：资源池的中文名称。</a:t>
            </a:r>
            <a:endParaRPr lang="en-US" altLang="zh-CN" kern="100" dirty="0" smtClean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b="1" kern="100" dirty="0" smtClean="0">
                <a:latin typeface="Times New Roman" panose="02020603050405020304" pitchFamily="18" charset="0"/>
                <a:ea typeface="宋体" pitchFamily="2" charset="-122"/>
              </a:rPr>
              <a:t>所属机房（</a:t>
            </a:r>
            <a:r>
              <a:rPr lang="zh-CN" altLang="en-US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必填项</a:t>
            </a:r>
            <a:r>
              <a:rPr lang="zh-CN" altLang="en-US" b="1" kern="100" dirty="0" smtClean="0">
                <a:latin typeface="Times New Roman" panose="02020603050405020304" pitchFamily="18" charset="0"/>
                <a:ea typeface="宋体" pitchFamily="2" charset="-122"/>
              </a:rPr>
              <a:t>）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itchFamily="2" charset="-122"/>
              </a:rPr>
              <a:t>：对应机房表中的机房名称。</a:t>
            </a:r>
            <a:r>
              <a:rPr lang="zh-CN" altLang="en-US" b="1" kern="100" dirty="0" smtClean="0">
                <a:latin typeface="Times New Roman" panose="02020603050405020304" pitchFamily="18" charset="0"/>
                <a:ea typeface="宋体" pitchFamily="2" charset="-122"/>
              </a:rPr>
              <a:t>不要填写中文！</a:t>
            </a:r>
            <a:endParaRPr lang="en-US" altLang="zh-CN" b="1" kern="100" dirty="0" smtClean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b="1" kern="100" dirty="0" smtClean="0">
                <a:latin typeface="Times New Roman" panose="02020603050405020304" pitchFamily="18" charset="0"/>
                <a:ea typeface="宋体" pitchFamily="2" charset="-122"/>
              </a:rPr>
              <a:t>机柜编号</a:t>
            </a:r>
            <a:r>
              <a:rPr lang="en-US" altLang="zh-CN" b="1" kern="100" dirty="0" smtClean="0">
                <a:latin typeface="Times New Roman" panose="02020603050405020304" pitchFamily="18" charset="0"/>
                <a:ea typeface="宋体" pitchFamily="2" charset="-122"/>
              </a:rPr>
              <a:t>（</a:t>
            </a:r>
            <a:r>
              <a:rPr lang="zh-CN" altLang="en-US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必填项</a:t>
            </a:r>
            <a:r>
              <a:rPr lang="zh-CN" altLang="en-US" b="1" kern="100" dirty="0" smtClean="0">
                <a:latin typeface="Times New Roman" panose="02020603050405020304" pitchFamily="18" charset="0"/>
                <a:ea typeface="宋体" pitchFamily="2" charset="-122"/>
              </a:rPr>
              <a:t>）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：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itchFamily="2" charset="-122"/>
              </a:rPr>
              <a:t>按实际填写。中文地址。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50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itchFamily="2" charset="-122"/>
              </a:rPr>
              <a:t>个汉字以内。</a:t>
            </a:r>
            <a:endParaRPr lang="en-US" altLang="zh-CN" kern="100" dirty="0" smtClean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b="1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b="1" kern="100" dirty="0" smtClean="0">
                <a:latin typeface="Times New Roman" panose="02020603050405020304" pitchFamily="18" charset="0"/>
                <a:ea typeface="宋体" pitchFamily="2" charset="-122"/>
              </a:rPr>
              <a:t>创建时间（</a:t>
            </a:r>
            <a:r>
              <a:rPr lang="zh-CN" altLang="en-US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必填项</a:t>
            </a:r>
            <a:r>
              <a:rPr lang="zh-CN" altLang="en-US" b="1" kern="100" dirty="0" smtClean="0">
                <a:latin typeface="Times New Roman" panose="02020603050405020304" pitchFamily="18" charset="0"/>
                <a:ea typeface="宋体" pitchFamily="2" charset="-122"/>
              </a:rPr>
              <a:t>）：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itchFamily="2" charset="-122"/>
              </a:rPr>
              <a:t>按实际填写。标准日期格式：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itchFamily="2" charset="-122"/>
              </a:rPr>
              <a:t>2017/6/4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b="1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b="1" kern="100" dirty="0" smtClean="0">
                <a:latin typeface="Times New Roman" panose="02020603050405020304" pitchFamily="18" charset="0"/>
                <a:ea typeface="宋体" pitchFamily="2" charset="-122"/>
              </a:rPr>
              <a:t>修改时间（</a:t>
            </a:r>
            <a:r>
              <a:rPr lang="zh-CN" altLang="en-US" b="1" kern="1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itchFamily="2" charset="-122"/>
              </a:rPr>
              <a:t>选填项</a:t>
            </a:r>
            <a:r>
              <a:rPr lang="zh-CN" altLang="en-US" b="1" kern="100" dirty="0" smtClean="0">
                <a:latin typeface="Times New Roman" panose="02020603050405020304" pitchFamily="18" charset="0"/>
                <a:ea typeface="宋体" pitchFamily="2" charset="-122"/>
              </a:rPr>
              <a:t>）：为空即可</a:t>
            </a:r>
            <a:endParaRPr lang="en-US" altLang="zh-CN" kern="100" dirty="0" smtClean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b="1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b="1" kern="100" dirty="0" smtClean="0">
                <a:latin typeface="Times New Roman" panose="02020603050405020304" pitchFamily="18" charset="0"/>
                <a:ea typeface="宋体" pitchFamily="2" charset="-122"/>
              </a:rPr>
              <a:t>删除时间</a:t>
            </a:r>
            <a:r>
              <a:rPr lang="en-US" altLang="zh-CN" b="1" kern="100" dirty="0" smtClean="0">
                <a:latin typeface="Times New Roman" panose="02020603050405020304" pitchFamily="18" charset="0"/>
                <a:ea typeface="宋体" pitchFamily="2" charset="-122"/>
              </a:rPr>
              <a:t>（</a:t>
            </a:r>
            <a:r>
              <a:rPr lang="zh-CN" altLang="en-US" b="1" kern="1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itchFamily="2" charset="-122"/>
              </a:rPr>
              <a:t>选填项</a:t>
            </a:r>
            <a:r>
              <a:rPr lang="zh-CN" altLang="en-US" b="1" kern="100" dirty="0" smtClean="0">
                <a:latin typeface="Times New Roman" panose="02020603050405020304" pitchFamily="18" charset="0"/>
                <a:ea typeface="宋体" pitchFamily="2" charset="-122"/>
              </a:rPr>
              <a:t>）：为空即可</a:t>
            </a:r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0275" y="4909457"/>
            <a:ext cx="778033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68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3438663" y="1313024"/>
            <a:ext cx="5500461" cy="600075"/>
          </a:xfrm>
          <a:prstGeom prst="rect">
            <a:avLst/>
          </a:prstGeom>
          <a:solidFill>
            <a:srgbClr val="C00000"/>
          </a:solidFill>
          <a:ln w="63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矩形 27"/>
          <p:cNvSpPr>
            <a:spLocks noChangeArrowheads="1"/>
          </p:cNvSpPr>
          <p:nvPr/>
        </p:nvSpPr>
        <p:spPr bwMode="auto">
          <a:xfrm>
            <a:off x="3500576" y="1343186"/>
            <a:ext cx="601662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15"/>
              </a:rPr>
              <a:t>1</a:t>
            </a:r>
          </a:p>
        </p:txBody>
      </p:sp>
      <p:sp>
        <p:nvSpPr>
          <p:cNvPr id="7" name="TextBox 3"/>
          <p:cNvSpPr txBox="1"/>
          <p:nvPr/>
        </p:nvSpPr>
        <p:spPr bwMode="auto">
          <a:xfrm>
            <a:off x="4316663" y="1403511"/>
            <a:ext cx="326243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15"/>
              </a:rPr>
              <a:t>镜像信息表的填写要求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  <p:sp>
        <p:nvSpPr>
          <p:cNvPr id="9" name="椭圆 36"/>
          <p:cNvSpPr/>
          <p:nvPr/>
        </p:nvSpPr>
        <p:spPr bwMode="auto">
          <a:xfrm>
            <a:off x="3505689" y="1351572"/>
            <a:ext cx="504000" cy="505414"/>
          </a:xfrm>
          <a:prstGeom prst="ellipse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矩形 37"/>
          <p:cNvSpPr>
            <a:spLocks noChangeArrowheads="1"/>
          </p:cNvSpPr>
          <p:nvPr/>
        </p:nvSpPr>
        <p:spPr bwMode="auto">
          <a:xfrm>
            <a:off x="3566796" y="1369595"/>
            <a:ext cx="375923" cy="44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15"/>
              </a:rPr>
              <a:t>七</a:t>
            </a:r>
            <a:endParaRPr lang="en-US" altLang="zh-CN" sz="22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  <p:sp>
        <p:nvSpPr>
          <p:cNvPr id="119" name="TextBox 160"/>
          <p:cNvSpPr txBox="1">
            <a:spLocks noChangeArrowheads="1"/>
          </p:cNvSpPr>
          <p:nvPr/>
        </p:nvSpPr>
        <p:spPr bwMode="auto">
          <a:xfrm>
            <a:off x="317183" y="255375"/>
            <a:ext cx="7165429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1" eaLnBrk="0" hangingPunct="0"/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资源信息表的填写要求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7829" y="1932622"/>
            <a:ext cx="11005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 smtClean="0">
                <a:latin typeface="Times New Roman" panose="02020603050405020304" pitchFamily="18" charset="0"/>
                <a:ea typeface="宋体" pitchFamily="2" charset="-122"/>
              </a:rPr>
              <a:t>        镜像信息表记录了镜像的基本信息。表中的数据已固化，直接从模版中拷贝即可，无需编写。此表也是通过自动化部署平台传递给运维监控系统的。自动化部署无需此表信息数据。所填信息如下：</a:t>
            </a:r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7789" y="2829829"/>
            <a:ext cx="7629525" cy="383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68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Box 160"/>
          <p:cNvSpPr txBox="1">
            <a:spLocks noChangeArrowheads="1"/>
          </p:cNvSpPr>
          <p:nvPr/>
        </p:nvSpPr>
        <p:spPr bwMode="auto">
          <a:xfrm>
            <a:off x="317183" y="255375"/>
            <a:ext cx="7165429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1" eaLnBrk="0" hangingPunct="0"/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资源信息表的填写总结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143" y="1730829"/>
            <a:ext cx="111860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dirty="0" smtClean="0"/>
              <a:t>部署资源池只需要填写资源池信息和服务器信息两张表，其它表为运维之要求。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dirty="0" smtClean="0"/>
              <a:t>表中所有必填项，需要认真如实填写。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dirty="0" smtClean="0"/>
              <a:t>不能合并单元格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dirty="0" smtClean="0"/>
              <a:t>网络信息表中，不能把业务和管理搞混。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68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267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5648324" y="1989652"/>
            <a:ext cx="5193847" cy="600075"/>
          </a:xfrm>
          <a:prstGeom prst="rect">
            <a:avLst/>
          </a:prstGeom>
          <a:solidFill>
            <a:srgbClr val="C00000"/>
          </a:solidFill>
          <a:ln w="63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矩形 27"/>
          <p:cNvSpPr>
            <a:spLocks noChangeArrowheads="1"/>
          </p:cNvSpPr>
          <p:nvPr/>
        </p:nvSpPr>
        <p:spPr bwMode="auto">
          <a:xfrm>
            <a:off x="5710237" y="2019814"/>
            <a:ext cx="6016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15"/>
              </a:rPr>
              <a:t>1</a:t>
            </a:r>
          </a:p>
        </p:txBody>
      </p:sp>
      <p:sp>
        <p:nvSpPr>
          <p:cNvPr id="11" name="TextBox 3"/>
          <p:cNvSpPr txBox="1"/>
          <p:nvPr/>
        </p:nvSpPr>
        <p:spPr bwMode="auto">
          <a:xfrm>
            <a:off x="6527799" y="2080139"/>
            <a:ext cx="387798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15"/>
              </a:rPr>
              <a:t>正确填写资源信息的重要性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  <p:sp>
        <p:nvSpPr>
          <p:cNvPr id="12" name="椭圆 36"/>
          <p:cNvSpPr/>
          <p:nvPr/>
        </p:nvSpPr>
        <p:spPr bwMode="auto">
          <a:xfrm>
            <a:off x="5715350" y="2028200"/>
            <a:ext cx="504000" cy="505414"/>
          </a:xfrm>
          <a:prstGeom prst="ellipse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矩形 37"/>
          <p:cNvSpPr>
            <a:spLocks noChangeArrowheads="1"/>
          </p:cNvSpPr>
          <p:nvPr/>
        </p:nvSpPr>
        <p:spPr bwMode="auto">
          <a:xfrm>
            <a:off x="5776457" y="2016312"/>
            <a:ext cx="37592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15"/>
              </a:rPr>
              <a:t>一</a:t>
            </a:r>
            <a:endParaRPr lang="en-US" altLang="zh-CN" sz="22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663951" y="2637724"/>
            <a:ext cx="5194549" cy="600075"/>
          </a:xfrm>
          <a:prstGeom prst="rect">
            <a:avLst/>
          </a:prstGeom>
          <a:solidFill>
            <a:srgbClr val="C00000"/>
          </a:solidFill>
          <a:ln w="63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矩形 27"/>
          <p:cNvSpPr>
            <a:spLocks noChangeArrowheads="1"/>
          </p:cNvSpPr>
          <p:nvPr/>
        </p:nvSpPr>
        <p:spPr bwMode="auto">
          <a:xfrm>
            <a:off x="5725864" y="2667886"/>
            <a:ext cx="6016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15"/>
              </a:rPr>
              <a:t>1</a:t>
            </a:r>
          </a:p>
        </p:txBody>
      </p:sp>
      <p:sp>
        <p:nvSpPr>
          <p:cNvPr id="17" name="椭圆 36"/>
          <p:cNvSpPr/>
          <p:nvPr/>
        </p:nvSpPr>
        <p:spPr bwMode="auto">
          <a:xfrm>
            <a:off x="5730977" y="2676272"/>
            <a:ext cx="504000" cy="505414"/>
          </a:xfrm>
          <a:prstGeom prst="ellipse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8" name="矩形 37"/>
          <p:cNvSpPr>
            <a:spLocks noChangeArrowheads="1"/>
          </p:cNvSpPr>
          <p:nvPr/>
        </p:nvSpPr>
        <p:spPr bwMode="auto">
          <a:xfrm>
            <a:off x="5792084" y="2657960"/>
            <a:ext cx="37592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15"/>
              </a:rPr>
              <a:t>二</a:t>
            </a:r>
            <a:endParaRPr lang="en-US" altLang="zh-CN" sz="22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663951" y="3285796"/>
            <a:ext cx="5210878" cy="600075"/>
          </a:xfrm>
          <a:prstGeom prst="rect">
            <a:avLst/>
          </a:prstGeom>
          <a:solidFill>
            <a:srgbClr val="C00000"/>
          </a:solidFill>
          <a:ln w="63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0" name="矩形 27"/>
          <p:cNvSpPr>
            <a:spLocks noChangeArrowheads="1"/>
          </p:cNvSpPr>
          <p:nvPr/>
        </p:nvSpPr>
        <p:spPr bwMode="auto">
          <a:xfrm>
            <a:off x="5725864" y="3315958"/>
            <a:ext cx="6016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15"/>
              </a:rPr>
              <a:t>1</a:t>
            </a:r>
          </a:p>
        </p:txBody>
      </p:sp>
      <p:sp>
        <p:nvSpPr>
          <p:cNvPr id="22" name="椭圆 36"/>
          <p:cNvSpPr/>
          <p:nvPr/>
        </p:nvSpPr>
        <p:spPr bwMode="auto">
          <a:xfrm>
            <a:off x="5730977" y="3324344"/>
            <a:ext cx="504000" cy="505414"/>
          </a:xfrm>
          <a:prstGeom prst="ellipse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矩形 37"/>
          <p:cNvSpPr>
            <a:spLocks noChangeArrowheads="1"/>
          </p:cNvSpPr>
          <p:nvPr/>
        </p:nvSpPr>
        <p:spPr bwMode="auto">
          <a:xfrm>
            <a:off x="5792084" y="3335943"/>
            <a:ext cx="375923" cy="44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15"/>
              </a:rPr>
              <a:t>三</a:t>
            </a:r>
            <a:endParaRPr lang="en-US" altLang="zh-CN" sz="22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  <p:sp>
        <p:nvSpPr>
          <p:cNvPr id="26" name="TextBox 19"/>
          <p:cNvSpPr txBox="1"/>
          <p:nvPr/>
        </p:nvSpPr>
        <p:spPr bwMode="auto">
          <a:xfrm>
            <a:off x="6527798" y="3355001"/>
            <a:ext cx="295465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15"/>
              </a:rPr>
              <a:t>资源信息表填写要求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663951" y="3933868"/>
            <a:ext cx="5210878" cy="600075"/>
          </a:xfrm>
          <a:prstGeom prst="rect">
            <a:avLst/>
          </a:prstGeom>
          <a:solidFill>
            <a:srgbClr val="C00000"/>
          </a:solidFill>
          <a:ln w="63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0" name="矩形 27"/>
          <p:cNvSpPr>
            <a:spLocks noChangeArrowheads="1"/>
          </p:cNvSpPr>
          <p:nvPr/>
        </p:nvSpPr>
        <p:spPr bwMode="auto">
          <a:xfrm>
            <a:off x="5725864" y="3964030"/>
            <a:ext cx="6016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15"/>
              </a:rPr>
              <a:t>1</a:t>
            </a:r>
          </a:p>
        </p:txBody>
      </p:sp>
      <p:sp>
        <p:nvSpPr>
          <p:cNvPr id="31" name="TextBox 24"/>
          <p:cNvSpPr txBox="1"/>
          <p:nvPr/>
        </p:nvSpPr>
        <p:spPr bwMode="auto">
          <a:xfrm>
            <a:off x="6543426" y="4024355"/>
            <a:ext cx="295465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15"/>
              </a:rPr>
              <a:t>资源信息表填写总结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  <p:sp>
        <p:nvSpPr>
          <p:cNvPr id="32" name="椭圆 36"/>
          <p:cNvSpPr/>
          <p:nvPr/>
        </p:nvSpPr>
        <p:spPr bwMode="auto">
          <a:xfrm>
            <a:off x="5730977" y="3972416"/>
            <a:ext cx="504000" cy="505414"/>
          </a:xfrm>
          <a:prstGeom prst="ellipse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3" name="矩形 37"/>
          <p:cNvSpPr>
            <a:spLocks noChangeArrowheads="1"/>
          </p:cNvSpPr>
          <p:nvPr/>
        </p:nvSpPr>
        <p:spPr bwMode="auto">
          <a:xfrm>
            <a:off x="5792084" y="3984015"/>
            <a:ext cx="375923" cy="44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15"/>
              </a:rPr>
              <a:t>四</a:t>
            </a:r>
            <a:endParaRPr lang="en-US" altLang="zh-CN" sz="22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  <p:sp>
        <p:nvSpPr>
          <p:cNvPr id="36" name="TextBox 29"/>
          <p:cNvSpPr txBox="1"/>
          <p:nvPr/>
        </p:nvSpPr>
        <p:spPr bwMode="auto">
          <a:xfrm>
            <a:off x="6515891" y="2720021"/>
            <a:ext cx="295465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15"/>
              </a:rPr>
              <a:t>部署资源信息表简介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</p:spTree>
    <p:extLst>
      <p:ext uri="{BB962C8B-B14F-4D97-AF65-F5344CB8AC3E}">
        <p14:creationId xmlns:p14="http://schemas.microsoft.com/office/powerpoint/2010/main" val="284046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5927272" y="5731327"/>
            <a:ext cx="2204357" cy="1588"/>
          </a:xfrm>
          <a:prstGeom prst="line">
            <a:avLst/>
          </a:prstGeom>
          <a:ln>
            <a:solidFill>
              <a:srgbClr val="27BE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155371" y="3184070"/>
            <a:ext cx="2677887" cy="1588"/>
          </a:xfrm>
          <a:prstGeom prst="line">
            <a:avLst/>
          </a:prstGeom>
          <a:ln>
            <a:solidFill>
              <a:srgbClr val="E028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266214" y="3167743"/>
            <a:ext cx="2955472" cy="1632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timg.jpg"/>
          <p:cNvPicPr>
            <a:picLocks noChangeAspect="1"/>
          </p:cNvPicPr>
          <p:nvPr/>
        </p:nvPicPr>
        <p:blipFill>
          <a:blip r:embed="rId3"/>
          <a:srcRect l="6111" t="6667" r="6032" b="8095"/>
          <a:stretch>
            <a:fillRect/>
          </a:stretch>
        </p:blipFill>
        <p:spPr>
          <a:xfrm rot="3607784">
            <a:off x="4523015" y="1934608"/>
            <a:ext cx="3837214" cy="3722826"/>
          </a:xfrm>
          <a:prstGeom prst="rect">
            <a:avLst/>
          </a:prstGeom>
        </p:spPr>
      </p:pic>
      <p:sp>
        <p:nvSpPr>
          <p:cNvPr id="6" name="矩形 27"/>
          <p:cNvSpPr>
            <a:spLocks noChangeArrowheads="1"/>
          </p:cNvSpPr>
          <p:nvPr/>
        </p:nvSpPr>
        <p:spPr bwMode="auto">
          <a:xfrm>
            <a:off x="651957" y="357926"/>
            <a:ext cx="601662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15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73713" y="27921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实施准备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78584" y="27921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快速部署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955971" y="53557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运维工作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070957" y="3281115"/>
            <a:ext cx="2122714" cy="216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 资源信息表包含了资源池的所有构件，填写信息表可以检验实施准备工作的好坏。</a:t>
            </a:r>
            <a:endParaRPr lang="en-US" altLang="zh-CN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8213272" y="3265710"/>
            <a:ext cx="31735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 快速部署工具的配置信息，大部分来源于资源信息表。</a:t>
            </a:r>
            <a:endParaRPr lang="en-US" altLang="zh-CN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8180614" y="4958335"/>
            <a:ext cx="3396035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 资源池部署完成后，信息表会导入沃云资源池管理系统（待建），供后续维护查询使用。</a:t>
            </a:r>
            <a:endParaRPr lang="en-US" altLang="zh-CN" dirty="0" smtClean="0"/>
          </a:p>
        </p:txBody>
      </p:sp>
      <p:sp>
        <p:nvSpPr>
          <p:cNvPr id="34" name="TextBox 160"/>
          <p:cNvSpPr txBox="1">
            <a:spLocks noChangeArrowheads="1"/>
          </p:cNvSpPr>
          <p:nvPr/>
        </p:nvSpPr>
        <p:spPr bwMode="auto">
          <a:xfrm>
            <a:off x="317183" y="255375"/>
            <a:ext cx="7165429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1" eaLnBrk="0" hangingPunct="0"/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正确填写资源信息表的重要性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5721" y="1534885"/>
            <a:ext cx="10341293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资源信息的准确性，影响系统部署的速度，同时也影响后续资源池的维护！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8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/>
          <p:cNvSpPr/>
          <p:nvPr/>
        </p:nvSpPr>
        <p:spPr>
          <a:xfrm>
            <a:off x="2002971" y="403227"/>
            <a:ext cx="7080308" cy="4556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lnSpc>
                <a:spcPct val="90000"/>
              </a:lnSpc>
            </a:pPr>
            <a:endParaRPr lang="zh-CN" altLang="en-US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b="7732"/>
          <a:stretch>
            <a:fillRect/>
          </a:stretch>
        </p:blipFill>
        <p:spPr bwMode="auto">
          <a:xfrm>
            <a:off x="2085721" y="1812193"/>
            <a:ext cx="8112544" cy="420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b="7488"/>
          <a:stretch>
            <a:fillRect/>
          </a:stretch>
        </p:blipFill>
        <p:spPr bwMode="auto">
          <a:xfrm>
            <a:off x="2051215" y="1783139"/>
            <a:ext cx="8146985" cy="423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 b="6250"/>
          <a:stretch>
            <a:fillRect/>
          </a:stretch>
        </p:blipFill>
        <p:spPr bwMode="auto">
          <a:xfrm>
            <a:off x="1999457" y="1739459"/>
            <a:ext cx="8212347" cy="4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 b="5875"/>
          <a:stretch>
            <a:fillRect/>
          </a:stretch>
        </p:blipFill>
        <p:spPr bwMode="auto">
          <a:xfrm>
            <a:off x="2016709" y="1809935"/>
            <a:ext cx="8212348" cy="434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/>
          <a:srcRect b="5804"/>
          <a:stretch>
            <a:fillRect/>
          </a:stretch>
        </p:blipFill>
        <p:spPr bwMode="auto">
          <a:xfrm>
            <a:off x="2033962" y="1750655"/>
            <a:ext cx="8062618" cy="4269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/>
          <a:srcRect b="6027"/>
          <a:stretch>
            <a:fillRect/>
          </a:stretch>
        </p:blipFill>
        <p:spPr bwMode="auto">
          <a:xfrm>
            <a:off x="2102974" y="1790276"/>
            <a:ext cx="8006776" cy="423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/>
          <a:srcRect b="6250"/>
          <a:stretch>
            <a:fillRect/>
          </a:stretch>
        </p:blipFill>
        <p:spPr bwMode="auto">
          <a:xfrm>
            <a:off x="2051214" y="1771380"/>
            <a:ext cx="8061693" cy="4249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160"/>
          <p:cNvSpPr txBox="1">
            <a:spLocks noChangeArrowheads="1"/>
          </p:cNvSpPr>
          <p:nvPr/>
        </p:nvSpPr>
        <p:spPr bwMode="auto">
          <a:xfrm>
            <a:off x="317183" y="255375"/>
            <a:ext cx="7165429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1" eaLnBrk="0" hangingPunct="0"/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部署资源信息表简介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53543" y="1208314"/>
            <a:ext cx="4131128" cy="4898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资源池信息表</a:t>
            </a:r>
            <a:endParaRPr lang="zh-CN" altLang="en-US" sz="2000" b="1" dirty="0"/>
          </a:p>
        </p:txBody>
      </p:sp>
      <p:sp>
        <p:nvSpPr>
          <p:cNvPr id="13" name="矩形 12"/>
          <p:cNvSpPr/>
          <p:nvPr/>
        </p:nvSpPr>
        <p:spPr>
          <a:xfrm>
            <a:off x="3820886" y="1208314"/>
            <a:ext cx="4131129" cy="4898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服务器信息表</a:t>
            </a:r>
            <a:endParaRPr lang="zh-CN" altLang="en-US" sz="2000" b="1" dirty="0"/>
          </a:p>
        </p:txBody>
      </p:sp>
      <p:sp>
        <p:nvSpPr>
          <p:cNvPr id="14" name="矩形 13"/>
          <p:cNvSpPr/>
          <p:nvPr/>
        </p:nvSpPr>
        <p:spPr>
          <a:xfrm>
            <a:off x="3869873" y="1208315"/>
            <a:ext cx="4098471" cy="4735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网络设备信息表</a:t>
            </a:r>
            <a:endParaRPr lang="zh-CN" altLang="en-US" sz="2000" b="1" dirty="0"/>
          </a:p>
        </p:txBody>
      </p:sp>
      <p:sp>
        <p:nvSpPr>
          <p:cNvPr id="15" name="矩形 14"/>
          <p:cNvSpPr/>
          <p:nvPr/>
        </p:nvSpPr>
        <p:spPr>
          <a:xfrm>
            <a:off x="3842658" y="1279072"/>
            <a:ext cx="4098471" cy="4735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机柜信息表</a:t>
            </a:r>
            <a:endParaRPr lang="zh-CN" altLang="en-US" sz="2000" b="1" dirty="0"/>
          </a:p>
        </p:txBody>
      </p:sp>
      <p:sp>
        <p:nvSpPr>
          <p:cNvPr id="16" name="矩形 15"/>
          <p:cNvSpPr/>
          <p:nvPr/>
        </p:nvSpPr>
        <p:spPr>
          <a:xfrm>
            <a:off x="3858987" y="1246415"/>
            <a:ext cx="4098471" cy="4735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机房信息表</a:t>
            </a:r>
            <a:endParaRPr lang="zh-CN" altLang="en-US" sz="2000" b="1" dirty="0"/>
          </a:p>
        </p:txBody>
      </p:sp>
      <p:sp>
        <p:nvSpPr>
          <p:cNvPr id="17" name="矩形 16"/>
          <p:cNvSpPr/>
          <p:nvPr/>
        </p:nvSpPr>
        <p:spPr>
          <a:xfrm>
            <a:off x="3842658" y="1213757"/>
            <a:ext cx="4098471" cy="4735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链路信息表</a:t>
            </a:r>
            <a:endParaRPr lang="zh-CN" altLang="en-US" sz="2000" b="1" dirty="0"/>
          </a:p>
        </p:txBody>
      </p:sp>
      <p:sp>
        <p:nvSpPr>
          <p:cNvPr id="18" name="矩形 17"/>
          <p:cNvSpPr/>
          <p:nvPr/>
        </p:nvSpPr>
        <p:spPr>
          <a:xfrm>
            <a:off x="3907973" y="1262744"/>
            <a:ext cx="4098471" cy="4735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镜像信息表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268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3438663" y="1313024"/>
            <a:ext cx="5500461" cy="600075"/>
          </a:xfrm>
          <a:prstGeom prst="rect">
            <a:avLst/>
          </a:prstGeom>
          <a:solidFill>
            <a:srgbClr val="C00000"/>
          </a:solidFill>
          <a:ln w="63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矩形 27"/>
          <p:cNvSpPr>
            <a:spLocks noChangeArrowheads="1"/>
          </p:cNvSpPr>
          <p:nvPr/>
        </p:nvSpPr>
        <p:spPr bwMode="auto">
          <a:xfrm>
            <a:off x="3500576" y="1343186"/>
            <a:ext cx="601662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15"/>
              </a:rPr>
              <a:t>1</a:t>
            </a:r>
          </a:p>
        </p:txBody>
      </p:sp>
      <p:sp>
        <p:nvSpPr>
          <p:cNvPr id="7" name="TextBox 3"/>
          <p:cNvSpPr txBox="1"/>
          <p:nvPr/>
        </p:nvSpPr>
        <p:spPr bwMode="auto">
          <a:xfrm>
            <a:off x="4316663" y="1403511"/>
            <a:ext cx="357020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15"/>
              </a:rPr>
              <a:t>资源池信息表的填写要求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  <p:sp>
        <p:nvSpPr>
          <p:cNvPr id="9" name="椭圆 36"/>
          <p:cNvSpPr/>
          <p:nvPr/>
        </p:nvSpPr>
        <p:spPr bwMode="auto">
          <a:xfrm>
            <a:off x="3505689" y="1351572"/>
            <a:ext cx="504000" cy="505414"/>
          </a:xfrm>
          <a:prstGeom prst="ellipse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矩形 37"/>
          <p:cNvSpPr>
            <a:spLocks noChangeArrowheads="1"/>
          </p:cNvSpPr>
          <p:nvPr/>
        </p:nvSpPr>
        <p:spPr bwMode="auto">
          <a:xfrm>
            <a:off x="3566796" y="1369595"/>
            <a:ext cx="375923" cy="44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15"/>
              </a:rPr>
              <a:t>一</a:t>
            </a:r>
            <a:endParaRPr lang="en-US" altLang="zh-CN" sz="22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38024" y="2448733"/>
            <a:ext cx="16441948" cy="1450418"/>
            <a:chOff x="-8609688" y="2116659"/>
            <a:chExt cx="21540863" cy="242887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/>
            <a:srcRect b="3676"/>
            <a:stretch>
              <a:fillRect/>
            </a:stretch>
          </p:blipFill>
          <p:spPr bwMode="auto">
            <a:xfrm>
              <a:off x="-8609688" y="2118632"/>
              <a:ext cx="12144375" cy="2367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39526" y="2116659"/>
              <a:ext cx="9391649" cy="242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3" name="椭圆 22"/>
          <p:cNvSpPr/>
          <p:nvPr/>
        </p:nvSpPr>
        <p:spPr>
          <a:xfrm>
            <a:off x="120768" y="2294636"/>
            <a:ext cx="12577313" cy="8281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10550" y="3899147"/>
            <a:ext cx="4589252" cy="638354"/>
            <a:chOff x="448574" y="3191774"/>
            <a:chExt cx="4589252" cy="638354"/>
          </a:xfrm>
        </p:grpSpPr>
        <p:sp>
          <p:nvSpPr>
            <p:cNvPr id="24" name="矩形 23"/>
            <p:cNvSpPr/>
            <p:nvPr/>
          </p:nvSpPr>
          <p:spPr>
            <a:xfrm>
              <a:off x="448574" y="3191774"/>
              <a:ext cx="4589252" cy="63835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6596" y="3329796"/>
              <a:ext cx="42883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</a:rPr>
                <a:t>必填项：切记，不能遗漏任何一项！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椭圆 27"/>
          <p:cNvSpPr/>
          <p:nvPr/>
        </p:nvSpPr>
        <p:spPr>
          <a:xfrm>
            <a:off x="0" y="2380900"/>
            <a:ext cx="914400" cy="7073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4209691" y="4744537"/>
            <a:ext cx="5400135" cy="638355"/>
            <a:chOff x="3243533" y="3812875"/>
            <a:chExt cx="5400135" cy="638355"/>
          </a:xfrm>
        </p:grpSpPr>
        <p:sp>
          <p:nvSpPr>
            <p:cNvPr id="29" name="矩形 28"/>
            <p:cNvSpPr/>
            <p:nvPr/>
          </p:nvSpPr>
          <p:spPr>
            <a:xfrm>
              <a:off x="3243533" y="3812875"/>
              <a:ext cx="5400135" cy="638355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381555" y="3950898"/>
              <a:ext cx="50738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100" dirty="0" smtClean="0">
                  <a:latin typeface="Times New Roman" panose="02020603050405020304" pitchFamily="18" charset="0"/>
                  <a:ea typeface="宋体" pitchFamily="2" charset="-122"/>
                </a:rPr>
                <a:t>资源池名称（</a:t>
              </a:r>
              <a:r>
                <a:rPr lang="zh-CN" altLang="en-US" sz="2000" b="1" kern="1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宋体" pitchFamily="2" charset="-122"/>
                </a:rPr>
                <a:t>必填项</a:t>
              </a:r>
              <a:r>
                <a:rPr lang="zh-CN" altLang="en-US" sz="2000" b="1" kern="100" dirty="0" smtClean="0">
                  <a:latin typeface="Times New Roman" panose="02020603050405020304" pitchFamily="18" charset="0"/>
                  <a:ea typeface="宋体" pitchFamily="2" charset="-122"/>
                </a:rPr>
                <a:t>）</a:t>
              </a:r>
              <a:r>
                <a:rPr lang="zh-CN" altLang="en-US" sz="2000" kern="100" dirty="0" smtClean="0">
                  <a:latin typeface="Times New Roman" panose="02020603050405020304" pitchFamily="18" charset="0"/>
                  <a:ea typeface="宋体" pitchFamily="2" charset="-122"/>
                </a:rPr>
                <a:t>：资源池的中文名称</a:t>
              </a:r>
              <a:endParaRPr lang="zh-CN" altLang="en-US" sz="2000" dirty="0"/>
            </a:p>
          </p:txBody>
        </p:sp>
      </p:grpSp>
      <p:cxnSp>
        <p:nvCxnSpPr>
          <p:cNvPr id="35" name="直接箭头连接符 34"/>
          <p:cNvCxnSpPr>
            <a:stCxn id="28" idx="5"/>
          </p:cNvCxnSpPr>
          <p:nvPr/>
        </p:nvCxnSpPr>
        <p:spPr>
          <a:xfrm rot="16200000" flipH="1">
            <a:off x="1615159" y="2150005"/>
            <a:ext cx="1759863" cy="342920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76377" y="2398153"/>
            <a:ext cx="914400" cy="6901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stCxn id="36" idx="5"/>
          </p:cNvCxnSpPr>
          <p:nvPr/>
        </p:nvCxnSpPr>
        <p:spPr>
          <a:xfrm rot="16200000" flipH="1">
            <a:off x="1469772" y="3074295"/>
            <a:ext cx="1757340" cy="15831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3122763" y="4744538"/>
            <a:ext cx="8373267" cy="603849"/>
            <a:chOff x="3571336" y="4537494"/>
            <a:chExt cx="8373267" cy="603849"/>
          </a:xfrm>
        </p:grpSpPr>
        <p:sp>
          <p:nvSpPr>
            <p:cNvPr id="39" name="矩形 38"/>
            <p:cNvSpPr/>
            <p:nvPr/>
          </p:nvSpPr>
          <p:spPr>
            <a:xfrm>
              <a:off x="3571336" y="4537494"/>
              <a:ext cx="8367622" cy="60384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623094" y="4641011"/>
              <a:ext cx="8321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100" dirty="0" smtClean="0">
                  <a:latin typeface="Times New Roman" panose="02020603050405020304" pitchFamily="18" charset="0"/>
                  <a:ea typeface="宋体" pitchFamily="2" charset="-122"/>
                </a:rPr>
                <a:t>资源池编码（</a:t>
              </a:r>
              <a:r>
                <a:rPr lang="zh-CN" altLang="en-US" sz="2000" b="1" kern="1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宋体" pitchFamily="2" charset="-122"/>
                </a:rPr>
                <a:t>必填项</a:t>
              </a:r>
              <a:r>
                <a:rPr lang="zh-CN" altLang="en-US" sz="2000" b="1" kern="100" dirty="0" smtClean="0">
                  <a:latin typeface="Times New Roman" panose="02020603050405020304" pitchFamily="18" charset="0"/>
                  <a:ea typeface="宋体" pitchFamily="2" charset="-122"/>
                </a:rPr>
                <a:t>）</a:t>
              </a:r>
              <a:r>
                <a:rPr lang="zh-CN" altLang="en-US" sz="2000" kern="100" dirty="0" smtClean="0">
                  <a:latin typeface="Times New Roman" panose="02020603050405020304" pitchFamily="18" charset="0"/>
                  <a:ea typeface="宋体" pitchFamily="2" charset="-122"/>
                </a:rPr>
                <a:t>：设计院提供。例如佛山资源池，编码为：</a:t>
              </a:r>
              <a:r>
                <a:rPr lang="en-US" altLang="zh-CN" sz="2000" kern="100" dirty="0" err="1" smtClean="0">
                  <a:latin typeface="Times New Roman" panose="02020603050405020304" pitchFamily="18" charset="0"/>
                  <a:ea typeface="宋体" pitchFamily="2" charset="-122"/>
                </a:rPr>
                <a:t>foshan</a:t>
              </a:r>
              <a:endParaRPr lang="zh-CN" altLang="en-US" sz="2000" dirty="0"/>
            </a:p>
          </p:txBody>
        </p:sp>
      </p:grpSp>
      <p:sp>
        <p:nvSpPr>
          <p:cNvPr id="45" name="椭圆 44"/>
          <p:cNvSpPr/>
          <p:nvPr/>
        </p:nvSpPr>
        <p:spPr>
          <a:xfrm>
            <a:off x="1587260" y="2380900"/>
            <a:ext cx="1121434" cy="70736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/>
          <p:cNvCxnSpPr>
            <a:stCxn id="45" idx="4"/>
          </p:cNvCxnSpPr>
          <p:nvPr/>
        </p:nvCxnSpPr>
        <p:spPr>
          <a:xfrm rot="16200000" flipH="1">
            <a:off x="2057399" y="3178842"/>
            <a:ext cx="1621770" cy="144061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3519577" y="4710032"/>
            <a:ext cx="7398642" cy="1190446"/>
            <a:chOff x="3864634" y="4744528"/>
            <a:chExt cx="7398642" cy="1190446"/>
          </a:xfrm>
        </p:grpSpPr>
        <p:sp>
          <p:nvSpPr>
            <p:cNvPr id="48" name="矩形 47"/>
            <p:cNvSpPr/>
            <p:nvPr/>
          </p:nvSpPr>
          <p:spPr>
            <a:xfrm>
              <a:off x="3864634" y="4744528"/>
              <a:ext cx="7384211" cy="119044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16393" y="4882550"/>
              <a:ext cx="7346883" cy="963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kern="100" dirty="0" smtClean="0">
                  <a:latin typeface="Times New Roman" panose="02020603050405020304" pitchFamily="18" charset="0"/>
                  <a:ea typeface="宋体" pitchFamily="2" charset="-122"/>
                </a:rPr>
                <a:t>yum</a:t>
              </a:r>
              <a:r>
                <a:rPr lang="zh-CN" altLang="en-US" sz="2000" b="1" kern="100" dirty="0" smtClean="0">
                  <a:latin typeface="Times New Roman" panose="02020603050405020304" pitchFamily="18" charset="0"/>
                  <a:ea typeface="宋体" pitchFamily="2" charset="-122"/>
                </a:rPr>
                <a:t>源</a:t>
              </a:r>
              <a:r>
                <a:rPr lang="en-US" altLang="zh-CN" sz="2000" b="1" kern="100" dirty="0" smtClean="0">
                  <a:latin typeface="Times New Roman" panose="02020603050405020304" pitchFamily="18" charset="0"/>
                  <a:ea typeface="宋体" pitchFamily="2" charset="-122"/>
                </a:rPr>
                <a:t>IP（</a:t>
              </a:r>
              <a:r>
                <a:rPr lang="zh-CN" altLang="en-US" sz="2000" b="1" kern="1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宋体" pitchFamily="2" charset="-122"/>
                </a:rPr>
                <a:t>必填项</a:t>
              </a:r>
              <a:r>
                <a:rPr lang="zh-CN" altLang="en-US" sz="2000" b="1" kern="100" dirty="0" smtClean="0">
                  <a:latin typeface="Times New Roman" panose="02020603050405020304" pitchFamily="18" charset="0"/>
                  <a:ea typeface="宋体" pitchFamily="2" charset="-122"/>
                </a:rPr>
                <a:t>）</a:t>
              </a:r>
              <a:r>
                <a:rPr lang="en-US" altLang="zh-CN" sz="2000" kern="100" dirty="0" smtClean="0">
                  <a:latin typeface="Times New Roman" panose="02020603050405020304" pitchFamily="18" charset="0"/>
                  <a:ea typeface="宋体" pitchFamily="2" charset="-122"/>
                </a:rPr>
                <a:t>：</a:t>
              </a:r>
              <a:r>
                <a:rPr lang="zh-CN" altLang="en-US" sz="2000" kern="100" dirty="0" smtClean="0">
                  <a:latin typeface="Times New Roman" panose="02020603050405020304" pitchFamily="18" charset="0"/>
                  <a:ea typeface="宋体" pitchFamily="2" charset="-122"/>
                </a:rPr>
                <a:t>这个地址一般在每个资源池都是固定的。</a:t>
              </a:r>
              <a:endParaRPr lang="en-US" altLang="zh-CN" sz="2000" kern="100" dirty="0" smtClean="0">
                <a:latin typeface="Times New Roman" panose="02020603050405020304" pitchFamily="18" charset="0"/>
                <a:ea typeface="宋体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kern="100" dirty="0" smtClean="0">
                  <a:latin typeface="Times New Roman" panose="02020603050405020304" pitchFamily="18" charset="0"/>
                  <a:ea typeface="宋体" pitchFamily="2" charset="-122"/>
                </a:rPr>
                <a:t>都是管理第一个节点</a:t>
              </a:r>
              <a:r>
                <a:rPr lang="en-US" altLang="zh-CN" sz="2000" kern="100" dirty="0" smtClean="0">
                  <a:latin typeface="Times New Roman" panose="02020603050405020304" pitchFamily="18" charset="0"/>
                  <a:ea typeface="宋体" pitchFamily="2" charset="-122"/>
                </a:rPr>
                <a:t>。</a:t>
              </a:r>
              <a:r>
                <a:rPr lang="zh-CN" altLang="en-US" sz="2000" kern="100" dirty="0" smtClean="0">
                  <a:latin typeface="Times New Roman" panose="02020603050405020304" pitchFamily="18" charset="0"/>
                  <a:ea typeface="宋体" pitchFamily="2" charset="-122"/>
                </a:rPr>
                <a:t>例如佛山的</a:t>
              </a:r>
              <a:r>
                <a:rPr lang="en-US" altLang="zh-CN" sz="2000" kern="100" dirty="0" smtClean="0">
                  <a:latin typeface="Times New Roman" panose="02020603050405020304" pitchFamily="18" charset="0"/>
                  <a:ea typeface="宋体" pitchFamily="2" charset="-122"/>
                </a:rPr>
                <a:t>yum</a:t>
              </a:r>
              <a:r>
                <a:rPr lang="zh-CN" altLang="en-US" sz="2000" kern="100" dirty="0" smtClean="0">
                  <a:latin typeface="Times New Roman" panose="02020603050405020304" pitchFamily="18" charset="0"/>
                  <a:ea typeface="宋体" pitchFamily="2" charset="-122"/>
                </a:rPr>
                <a:t>源</a:t>
              </a:r>
              <a:r>
                <a:rPr lang="en-US" altLang="zh-CN" sz="2000" kern="100" dirty="0" smtClean="0">
                  <a:latin typeface="Times New Roman" panose="02020603050405020304" pitchFamily="18" charset="0"/>
                  <a:ea typeface="宋体" pitchFamily="2" charset="-122"/>
                </a:rPr>
                <a:t>IP：172.17.27.247</a:t>
              </a:r>
              <a:endParaRPr lang="zh-CN" altLang="en-US" sz="2000" dirty="0"/>
            </a:p>
          </p:txBody>
        </p:sp>
      </p:grpSp>
      <p:sp>
        <p:nvSpPr>
          <p:cNvPr id="52" name="椭圆 51"/>
          <p:cNvSpPr/>
          <p:nvPr/>
        </p:nvSpPr>
        <p:spPr>
          <a:xfrm>
            <a:off x="2553419" y="2363647"/>
            <a:ext cx="1311215" cy="72461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/>
          <p:cNvCxnSpPr>
            <a:stCxn id="52" idx="4"/>
          </p:cNvCxnSpPr>
          <p:nvPr/>
        </p:nvCxnSpPr>
        <p:spPr>
          <a:xfrm rot="16200000" flipH="1">
            <a:off x="2441275" y="3856018"/>
            <a:ext cx="1587263" cy="5175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3191773" y="4692779"/>
            <a:ext cx="8315864" cy="603849"/>
            <a:chOff x="2311879" y="5331125"/>
            <a:chExt cx="8315864" cy="603849"/>
          </a:xfrm>
        </p:grpSpPr>
        <p:sp>
          <p:nvSpPr>
            <p:cNvPr id="55" name="矩形 54"/>
            <p:cNvSpPr/>
            <p:nvPr/>
          </p:nvSpPr>
          <p:spPr>
            <a:xfrm>
              <a:off x="2311879" y="5331125"/>
              <a:ext cx="8315864" cy="60384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363638" y="5451895"/>
              <a:ext cx="81900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100" dirty="0" smtClean="0">
                  <a:latin typeface="Times New Roman" panose="02020603050405020304" pitchFamily="18" charset="0"/>
                  <a:ea typeface="宋体" pitchFamily="2" charset="-122"/>
                </a:rPr>
                <a:t>业务</a:t>
              </a:r>
              <a:r>
                <a:rPr lang="en-US" altLang="zh-CN" sz="2000" b="1" kern="100" dirty="0" smtClean="0">
                  <a:latin typeface="Times New Roman" panose="02020603050405020304" pitchFamily="18" charset="0"/>
                  <a:ea typeface="宋体" pitchFamily="2" charset="-122"/>
                </a:rPr>
                <a:t>VLAN</a:t>
              </a:r>
              <a:r>
                <a:rPr lang="zh-CN" altLang="en-US" sz="2000" b="1" kern="100" dirty="0" smtClean="0">
                  <a:latin typeface="Times New Roman" panose="02020603050405020304" pitchFamily="18" charset="0"/>
                  <a:ea typeface="宋体" pitchFamily="2" charset="-122"/>
                </a:rPr>
                <a:t>段（</a:t>
              </a:r>
              <a:r>
                <a:rPr lang="zh-CN" altLang="en-US" sz="2000" b="1" kern="1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宋体" pitchFamily="2" charset="-122"/>
                </a:rPr>
                <a:t>必填项</a:t>
              </a:r>
              <a:r>
                <a:rPr lang="zh-CN" altLang="en-US" sz="2000" b="1" kern="100" dirty="0" smtClean="0">
                  <a:latin typeface="Times New Roman" panose="02020603050405020304" pitchFamily="18" charset="0"/>
                  <a:ea typeface="宋体" pitchFamily="2" charset="-122"/>
                </a:rPr>
                <a:t>）</a:t>
              </a:r>
              <a:r>
                <a:rPr lang="zh-CN" altLang="en-US" sz="2000" kern="100" dirty="0" smtClean="0">
                  <a:latin typeface="Times New Roman" panose="02020603050405020304" pitchFamily="18" charset="0"/>
                  <a:ea typeface="宋体" pitchFamily="2" charset="-122"/>
                </a:rPr>
                <a:t>：来源于网络规划。格式为：</a:t>
              </a:r>
              <a:r>
                <a:rPr lang="en-US" altLang="zh-CN" sz="2000" kern="100" dirty="0" smtClean="0">
                  <a:latin typeface="Times New Roman" panose="02020603050405020304" pitchFamily="18" charset="0"/>
                  <a:ea typeface="宋体" pitchFamily="2" charset="-122"/>
                </a:rPr>
                <a:t>default:1001:4000</a:t>
              </a:r>
              <a:endParaRPr lang="zh-CN" altLang="en-US" sz="2000" dirty="0"/>
            </a:p>
          </p:txBody>
        </p:sp>
      </p:grpSp>
      <p:sp>
        <p:nvSpPr>
          <p:cNvPr id="59" name="椭圆 58"/>
          <p:cNvSpPr/>
          <p:nvPr/>
        </p:nvSpPr>
        <p:spPr>
          <a:xfrm>
            <a:off x="3657600" y="2380900"/>
            <a:ext cx="845389" cy="65560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/>
          <p:cNvCxnSpPr>
            <a:stCxn id="59" idx="4"/>
          </p:cNvCxnSpPr>
          <p:nvPr/>
        </p:nvCxnSpPr>
        <p:spPr>
          <a:xfrm rot="16200000" flipH="1">
            <a:off x="3385867" y="3730935"/>
            <a:ext cx="1570011" cy="18115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/>
          <p:cNvGrpSpPr/>
          <p:nvPr/>
        </p:nvGrpSpPr>
        <p:grpSpPr>
          <a:xfrm>
            <a:off x="4244197" y="4606516"/>
            <a:ext cx="7177177" cy="586596"/>
            <a:chOff x="3605842" y="5227608"/>
            <a:chExt cx="7177177" cy="586596"/>
          </a:xfrm>
        </p:grpSpPr>
        <p:sp>
          <p:nvSpPr>
            <p:cNvPr id="62" name="矩形 61"/>
            <p:cNvSpPr/>
            <p:nvPr/>
          </p:nvSpPr>
          <p:spPr>
            <a:xfrm>
              <a:off x="3605842" y="5227608"/>
              <a:ext cx="7039154" cy="5865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674853" y="5331125"/>
              <a:ext cx="71081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kern="100" dirty="0" smtClean="0">
                  <a:latin typeface="Times New Roman" panose="02020603050405020304" pitchFamily="18" charset="0"/>
                  <a:ea typeface="宋体" pitchFamily="2" charset="-122"/>
                </a:rPr>
                <a:t> </a:t>
              </a:r>
              <a:r>
                <a:rPr lang="zh-CN" altLang="en-US" sz="2000" b="1" kern="100" dirty="0" smtClean="0">
                  <a:latin typeface="Times New Roman" panose="02020603050405020304" pitchFamily="18" charset="0"/>
                  <a:ea typeface="宋体" pitchFamily="2" charset="-122"/>
                </a:rPr>
                <a:t>公网</a:t>
              </a:r>
              <a:r>
                <a:rPr lang="en-US" altLang="zh-CN" sz="2000" b="1" kern="100" dirty="0" smtClean="0">
                  <a:latin typeface="Times New Roman" panose="02020603050405020304" pitchFamily="18" charset="0"/>
                  <a:ea typeface="宋体" pitchFamily="2" charset="-122"/>
                </a:rPr>
                <a:t>VLAN</a:t>
              </a:r>
              <a:r>
                <a:rPr lang="zh-CN" altLang="en-US" sz="2000" b="1" kern="100" dirty="0" smtClean="0">
                  <a:latin typeface="Times New Roman" panose="02020603050405020304" pitchFamily="18" charset="0"/>
                  <a:ea typeface="宋体" pitchFamily="2" charset="-122"/>
                </a:rPr>
                <a:t>号（</a:t>
              </a:r>
              <a:r>
                <a:rPr lang="zh-CN" altLang="en-US" sz="2000" b="1" kern="1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宋体" pitchFamily="2" charset="-122"/>
                </a:rPr>
                <a:t>必填项</a:t>
              </a:r>
              <a:r>
                <a:rPr lang="zh-CN" altLang="en-US" sz="2000" b="1" kern="100" dirty="0" smtClean="0">
                  <a:latin typeface="Times New Roman" panose="02020603050405020304" pitchFamily="18" charset="0"/>
                  <a:ea typeface="宋体" pitchFamily="2" charset="-122"/>
                </a:rPr>
                <a:t>）</a:t>
              </a:r>
              <a:r>
                <a:rPr lang="zh-CN" altLang="en-US" sz="2000" kern="100" dirty="0" smtClean="0">
                  <a:latin typeface="Times New Roman" panose="02020603050405020304" pitchFamily="18" charset="0"/>
                  <a:ea typeface="宋体" pitchFamily="2" charset="-122"/>
                </a:rPr>
                <a:t>：来源于网络规划。例如：</a:t>
              </a:r>
              <a:r>
                <a:rPr lang="en-US" altLang="zh-CN" sz="2000" kern="100" dirty="0" smtClean="0">
                  <a:latin typeface="Times New Roman" panose="02020603050405020304" pitchFamily="18" charset="0"/>
                  <a:ea typeface="宋体" pitchFamily="2" charset="-122"/>
                </a:rPr>
                <a:t>1000</a:t>
              </a:r>
              <a:endParaRPr lang="zh-CN" altLang="zh-CN" sz="2000" kern="100" dirty="0" smtClean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66" name="椭圆 65"/>
          <p:cNvSpPr/>
          <p:nvPr/>
        </p:nvSpPr>
        <p:spPr>
          <a:xfrm>
            <a:off x="4347713" y="2363647"/>
            <a:ext cx="1104181" cy="6728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/>
          <p:cNvCxnSpPr>
            <a:stCxn id="66" idx="4"/>
          </p:cNvCxnSpPr>
          <p:nvPr/>
        </p:nvCxnSpPr>
        <p:spPr>
          <a:xfrm rot="5400000">
            <a:off x="3830127" y="3692116"/>
            <a:ext cx="1725286" cy="41406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4399474" y="4744537"/>
            <a:ext cx="7573991" cy="690113"/>
            <a:chOff x="2708696" y="5262113"/>
            <a:chExt cx="7573991" cy="690113"/>
          </a:xfrm>
        </p:grpSpPr>
        <p:sp>
          <p:nvSpPr>
            <p:cNvPr id="69" name="矩形 68"/>
            <p:cNvSpPr/>
            <p:nvPr/>
          </p:nvSpPr>
          <p:spPr>
            <a:xfrm>
              <a:off x="2708696" y="5262113"/>
              <a:ext cx="7573991" cy="6901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60453" y="5417389"/>
              <a:ext cx="74382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管理</a:t>
              </a:r>
              <a:r>
                <a:rPr lang="en-US" altLang="zh-CN" sz="2000" b="1" dirty="0" smtClean="0"/>
                <a:t>VIP（</a:t>
              </a:r>
              <a:r>
                <a:rPr lang="zh-CN" altLang="en-US" sz="2000" b="1" dirty="0" smtClean="0">
                  <a:solidFill>
                    <a:srgbClr val="FF0000"/>
                  </a:solidFill>
                </a:rPr>
                <a:t>必填项</a:t>
              </a:r>
              <a:r>
                <a:rPr lang="zh-CN" altLang="en-US" sz="2000" b="1" dirty="0" smtClean="0"/>
                <a:t>）</a:t>
              </a:r>
              <a:r>
                <a:rPr lang="zh-CN" altLang="en-US" sz="2000" dirty="0" smtClean="0"/>
                <a:t>：一般为固定的</a:t>
              </a:r>
              <a:r>
                <a:rPr lang="en-US" altLang="zh-CN" sz="2000" dirty="0" smtClean="0"/>
                <a:t>250。</a:t>
              </a:r>
              <a:r>
                <a:rPr lang="zh-CN" altLang="en-US" sz="2000" dirty="0" smtClean="0"/>
                <a:t>例如佛山 </a:t>
              </a:r>
              <a:r>
                <a:rPr lang="en-US" altLang="zh-CN" sz="2000" dirty="0" smtClean="0"/>
                <a:t>172.17.27.250</a:t>
              </a:r>
              <a:endParaRPr lang="zh-CN" altLang="en-US" sz="2000" dirty="0"/>
            </a:p>
          </p:txBody>
        </p:sp>
      </p:grpSp>
      <p:sp>
        <p:nvSpPr>
          <p:cNvPr id="74" name="椭圆 73"/>
          <p:cNvSpPr/>
          <p:nvPr/>
        </p:nvSpPr>
        <p:spPr>
          <a:xfrm>
            <a:off x="5262113" y="2398152"/>
            <a:ext cx="724619" cy="58659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>
            <a:stCxn id="74" idx="4"/>
          </p:cNvCxnSpPr>
          <p:nvPr/>
        </p:nvCxnSpPr>
        <p:spPr>
          <a:xfrm rot="5400000">
            <a:off x="4727276" y="3519586"/>
            <a:ext cx="1431985" cy="36231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/>
          <p:cNvGrpSpPr/>
          <p:nvPr/>
        </p:nvGrpSpPr>
        <p:grpSpPr>
          <a:xfrm>
            <a:off x="5227606" y="4399482"/>
            <a:ext cx="4951563" cy="707366"/>
            <a:chOff x="3812874" y="5210355"/>
            <a:chExt cx="4951563" cy="707366"/>
          </a:xfrm>
        </p:grpSpPr>
        <p:sp>
          <p:nvSpPr>
            <p:cNvPr id="77" name="矩形 76"/>
            <p:cNvSpPr/>
            <p:nvPr/>
          </p:nvSpPr>
          <p:spPr>
            <a:xfrm>
              <a:off x="3812874" y="5210355"/>
              <a:ext cx="4951563" cy="70736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933645" y="5348377"/>
              <a:ext cx="48013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/>
                <a:t>来源于网络规划。注意，此处为全数字。</a:t>
              </a:r>
              <a:endParaRPr lang="zh-CN" altLang="en-US" sz="2000" dirty="0"/>
            </a:p>
          </p:txBody>
        </p:sp>
      </p:grpSp>
      <p:sp>
        <p:nvSpPr>
          <p:cNvPr id="80" name="椭圆 79"/>
          <p:cNvSpPr/>
          <p:nvPr/>
        </p:nvSpPr>
        <p:spPr>
          <a:xfrm>
            <a:off x="5796951" y="2380900"/>
            <a:ext cx="1570007" cy="62110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/>
          <p:cNvCxnSpPr>
            <a:stCxn id="80" idx="3"/>
          </p:cNvCxnSpPr>
          <p:nvPr/>
        </p:nvCxnSpPr>
        <p:spPr>
          <a:xfrm rot="5400000">
            <a:off x="2191582" y="1633865"/>
            <a:ext cx="2558113" cy="511247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>
            <a:off x="879894" y="5486409"/>
            <a:ext cx="10955547" cy="690114"/>
            <a:chOff x="1000664" y="5244860"/>
            <a:chExt cx="10955547" cy="690114"/>
          </a:xfrm>
        </p:grpSpPr>
        <p:sp>
          <p:nvSpPr>
            <p:cNvPr id="83" name="矩形 82"/>
            <p:cNvSpPr/>
            <p:nvPr/>
          </p:nvSpPr>
          <p:spPr>
            <a:xfrm>
              <a:off x="1000664" y="5244860"/>
              <a:ext cx="10955547" cy="69011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04181" y="5382883"/>
              <a:ext cx="10767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/>
                <a:t>由实施组确定，一般规则是资源池汉语拼音</a:t>
              </a:r>
              <a:r>
                <a:rPr lang="en-US" altLang="zh-CN" sz="2000" dirty="0" smtClean="0"/>
                <a:t>-</a:t>
              </a:r>
              <a:r>
                <a:rPr lang="en-US" altLang="zh-CN" sz="2000" dirty="0" err="1" smtClean="0"/>
                <a:t>vnc.wocloud.cn</a:t>
              </a:r>
              <a:r>
                <a:rPr lang="en-US" altLang="zh-CN" sz="2000" dirty="0" smtClean="0"/>
                <a:t> </a:t>
              </a:r>
              <a:r>
                <a:rPr lang="zh-CN" altLang="en-US" sz="2000" dirty="0" smtClean="0"/>
                <a:t>例如佛山：</a:t>
              </a:r>
              <a:r>
                <a:rPr lang="en-US" altLang="zh-CN" sz="2000" dirty="0" smtClean="0"/>
                <a:t>foshan-vnc.wocloud.cn</a:t>
              </a:r>
              <a:endParaRPr lang="zh-CN" altLang="en-US" sz="2000" dirty="0"/>
            </a:p>
          </p:txBody>
        </p:sp>
      </p:grpSp>
      <p:sp>
        <p:nvSpPr>
          <p:cNvPr id="90" name="椭圆 89"/>
          <p:cNvSpPr/>
          <p:nvPr/>
        </p:nvSpPr>
        <p:spPr>
          <a:xfrm>
            <a:off x="7228936" y="2346394"/>
            <a:ext cx="2242868" cy="7073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/>
          <p:cNvCxnSpPr>
            <a:stCxn id="90" idx="4"/>
          </p:cNvCxnSpPr>
          <p:nvPr/>
        </p:nvCxnSpPr>
        <p:spPr>
          <a:xfrm rot="5400000">
            <a:off x="7668883" y="3441949"/>
            <a:ext cx="1069676" cy="29329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/>
          <p:cNvGrpSpPr/>
          <p:nvPr/>
        </p:nvGrpSpPr>
        <p:grpSpPr>
          <a:xfrm>
            <a:off x="7953555" y="4123437"/>
            <a:ext cx="2242868" cy="621102"/>
            <a:chOff x="7953555" y="3174522"/>
            <a:chExt cx="2242868" cy="621102"/>
          </a:xfrm>
        </p:grpSpPr>
        <p:sp>
          <p:nvSpPr>
            <p:cNvPr id="93" name="矩形 92"/>
            <p:cNvSpPr/>
            <p:nvPr/>
          </p:nvSpPr>
          <p:spPr>
            <a:xfrm>
              <a:off x="7953555" y="3174522"/>
              <a:ext cx="2242868" cy="62110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057071" y="3312543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/>
                <a:t>来源于网络规划</a:t>
              </a:r>
              <a:endParaRPr lang="zh-CN" altLang="en-US" sz="2000" dirty="0"/>
            </a:p>
          </p:txBody>
        </p:sp>
      </p:grpSp>
      <p:sp>
        <p:nvSpPr>
          <p:cNvPr id="99" name="椭圆 98"/>
          <p:cNvSpPr/>
          <p:nvPr/>
        </p:nvSpPr>
        <p:spPr>
          <a:xfrm>
            <a:off x="9333781" y="2398151"/>
            <a:ext cx="1328468" cy="63835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箭头连接符 100"/>
          <p:cNvCxnSpPr>
            <a:stCxn id="99" idx="4"/>
          </p:cNvCxnSpPr>
          <p:nvPr/>
        </p:nvCxnSpPr>
        <p:spPr>
          <a:xfrm rot="16200000" flipH="1">
            <a:off x="9588260" y="3446260"/>
            <a:ext cx="828137" cy="862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组合 104"/>
          <p:cNvGrpSpPr/>
          <p:nvPr/>
        </p:nvGrpSpPr>
        <p:grpSpPr>
          <a:xfrm>
            <a:off x="10006642" y="3864643"/>
            <a:ext cx="1656271" cy="569344"/>
            <a:chOff x="10006642" y="2915728"/>
            <a:chExt cx="1656271" cy="569344"/>
          </a:xfrm>
        </p:grpSpPr>
        <p:sp>
          <p:nvSpPr>
            <p:cNvPr id="102" name="矩形 101"/>
            <p:cNvSpPr/>
            <p:nvPr/>
          </p:nvSpPr>
          <p:spPr>
            <a:xfrm>
              <a:off x="10006642" y="2915728"/>
              <a:ext cx="1656271" cy="56934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0196422" y="301924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集成商提供</a:t>
              </a:r>
              <a:endParaRPr lang="zh-CN" altLang="en-US" dirty="0"/>
            </a:p>
          </p:txBody>
        </p:sp>
      </p:grpSp>
      <p:sp>
        <p:nvSpPr>
          <p:cNvPr id="106" name="椭圆 105"/>
          <p:cNvSpPr/>
          <p:nvPr/>
        </p:nvSpPr>
        <p:spPr>
          <a:xfrm>
            <a:off x="10558732" y="2398153"/>
            <a:ext cx="931653" cy="63835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/>
          <p:cNvCxnSpPr>
            <a:stCxn id="106" idx="4"/>
          </p:cNvCxnSpPr>
          <p:nvPr/>
        </p:nvCxnSpPr>
        <p:spPr>
          <a:xfrm rot="16200000" flipH="1">
            <a:off x="10532853" y="3528213"/>
            <a:ext cx="1000665" cy="17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组合 110"/>
          <p:cNvGrpSpPr/>
          <p:nvPr/>
        </p:nvGrpSpPr>
        <p:grpSpPr>
          <a:xfrm>
            <a:off x="1345721" y="3899149"/>
            <a:ext cx="9920378" cy="586596"/>
            <a:chOff x="1897811" y="5710687"/>
            <a:chExt cx="9920378" cy="586596"/>
          </a:xfrm>
        </p:grpSpPr>
        <p:sp>
          <p:nvSpPr>
            <p:cNvPr id="109" name="矩形 108"/>
            <p:cNvSpPr/>
            <p:nvPr/>
          </p:nvSpPr>
          <p:spPr>
            <a:xfrm>
              <a:off x="1897811" y="5710687"/>
              <a:ext cx="9920378" cy="5865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949569" y="5796950"/>
              <a:ext cx="97914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ea typeface="宋体" pitchFamily="2" charset="-122"/>
                </a:rPr>
                <a:t>公有云门户地址为：</a:t>
              </a:r>
              <a:r>
                <a:rPr lang="en-US" altLang="zh-CN" sz="2000" dirty="0" smtClean="0">
                  <a:ea typeface="宋体" pitchFamily="2" charset="-122"/>
                </a:rPr>
                <a:t>172.29.3.1 （</a:t>
              </a:r>
              <a:r>
                <a:rPr lang="zh-CN" altLang="en-US" sz="2000" dirty="0" smtClean="0">
                  <a:ea typeface="宋体" pitchFamily="2" charset="-122"/>
                </a:rPr>
                <a:t>廊坊）</a:t>
              </a:r>
              <a:r>
                <a:rPr lang="en-US" altLang="zh-CN" sz="2000" dirty="0" smtClean="0">
                  <a:ea typeface="宋体" pitchFamily="2" charset="-122"/>
                </a:rPr>
                <a:t>； </a:t>
              </a:r>
              <a:r>
                <a:rPr lang="zh-CN" altLang="en-US" sz="2000" dirty="0" smtClean="0">
                  <a:ea typeface="宋体" pitchFamily="2" charset="-122"/>
                </a:rPr>
                <a:t>私有云门户地址为：管理一的地址（</a:t>
              </a:r>
              <a:r>
                <a:rPr lang="en-US" altLang="zh-CN" sz="2000" dirty="0" smtClean="0">
                  <a:ea typeface="宋体" pitchFamily="2" charset="-122"/>
                </a:rPr>
                <a:t>247）</a:t>
              </a:r>
              <a:endParaRPr lang="zh-CN" altLang="en-US" sz="2000" dirty="0"/>
            </a:p>
          </p:txBody>
        </p:sp>
      </p:grpSp>
      <p:sp>
        <p:nvSpPr>
          <p:cNvPr id="112" name="椭圆 111"/>
          <p:cNvSpPr/>
          <p:nvPr/>
        </p:nvSpPr>
        <p:spPr>
          <a:xfrm>
            <a:off x="6021184" y="2208372"/>
            <a:ext cx="5124090" cy="110418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箭头连接符 113"/>
          <p:cNvCxnSpPr>
            <a:stCxn id="112" idx="4"/>
          </p:cNvCxnSpPr>
          <p:nvPr/>
        </p:nvCxnSpPr>
        <p:spPr>
          <a:xfrm rot="16200000" flipH="1">
            <a:off x="7785313" y="4110469"/>
            <a:ext cx="1604513" cy="868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组合 116"/>
          <p:cNvGrpSpPr/>
          <p:nvPr/>
        </p:nvGrpSpPr>
        <p:grpSpPr>
          <a:xfrm>
            <a:off x="3295290" y="4882560"/>
            <a:ext cx="5365629" cy="690113"/>
            <a:chOff x="1224951" y="5503653"/>
            <a:chExt cx="9644331" cy="690113"/>
          </a:xfrm>
        </p:grpSpPr>
        <p:sp>
          <p:nvSpPr>
            <p:cNvPr id="115" name="矩形 114"/>
            <p:cNvSpPr/>
            <p:nvPr/>
          </p:nvSpPr>
          <p:spPr>
            <a:xfrm>
              <a:off x="1224951" y="5503653"/>
              <a:ext cx="9644331" cy="69011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259457" y="5658928"/>
              <a:ext cx="79969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ea typeface="宋体" pitchFamily="2" charset="-122"/>
                </a:rPr>
                <a:t>无特殊要求，分别为</a:t>
              </a:r>
              <a:r>
                <a:rPr lang="en-US" altLang="zh-CN" sz="2000" dirty="0" smtClean="0">
                  <a:ea typeface="宋体" pitchFamily="2" charset="-122"/>
                </a:rPr>
                <a:t>177</a:t>
              </a:r>
              <a:r>
                <a:rPr lang="zh-CN" altLang="en-US" sz="2000" dirty="0" smtClean="0">
                  <a:ea typeface="宋体" pitchFamily="2" charset="-122"/>
                </a:rPr>
                <a:t>、</a:t>
              </a:r>
              <a:r>
                <a:rPr lang="en-US" altLang="zh-CN" sz="2000" dirty="0" smtClean="0">
                  <a:ea typeface="宋体" pitchFamily="2" charset="-122"/>
                </a:rPr>
                <a:t>155</a:t>
              </a:r>
              <a:r>
                <a:rPr lang="zh-CN" altLang="en-US" sz="2000" dirty="0" smtClean="0">
                  <a:ea typeface="宋体" pitchFamily="2" charset="-122"/>
                </a:rPr>
                <a:t>、</a:t>
              </a:r>
              <a:r>
                <a:rPr lang="en-US" altLang="zh-CN" sz="2000" dirty="0" smtClean="0">
                  <a:ea typeface="宋体" pitchFamily="2" charset="-122"/>
                </a:rPr>
                <a:t>156</a:t>
              </a:r>
              <a:r>
                <a:rPr lang="zh-CN" altLang="en-US" sz="2000" dirty="0" smtClean="0">
                  <a:ea typeface="宋体" pitchFamily="2" charset="-122"/>
                </a:rPr>
                <a:t>、</a:t>
              </a:r>
              <a:r>
                <a:rPr lang="en-US" altLang="zh-CN" sz="2000" dirty="0" smtClean="0">
                  <a:ea typeface="宋体" pitchFamily="2" charset="-122"/>
                </a:rPr>
                <a:t>157</a:t>
              </a:r>
              <a:endParaRPr lang="zh-CN" altLang="en-US" sz="2000" dirty="0"/>
            </a:p>
          </p:txBody>
        </p:sp>
      </p:grpSp>
      <p:sp>
        <p:nvSpPr>
          <p:cNvPr id="118" name="矩形 117"/>
          <p:cNvSpPr/>
          <p:nvPr/>
        </p:nvSpPr>
        <p:spPr>
          <a:xfrm>
            <a:off x="1656271" y="4244205"/>
            <a:ext cx="9074990" cy="18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ea typeface="宋体" pitchFamily="2" charset="-122"/>
              </a:rPr>
              <a:t>  所有必填项须按规则填写，选填项无需填写时为空！</a:t>
            </a:r>
            <a:endParaRPr lang="en-US" altLang="zh-CN" sz="2000" b="1" dirty="0" smtClean="0">
              <a:solidFill>
                <a:schemeClr val="tx1"/>
              </a:solidFill>
              <a:ea typeface="宋体" pitchFamily="2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ea typeface="宋体" pitchFamily="2" charset="-122"/>
              </a:rPr>
              <a:t>  业务</a:t>
            </a:r>
            <a:r>
              <a:rPr lang="en-US" altLang="zh-CN" sz="2000" b="1" dirty="0" smtClean="0">
                <a:solidFill>
                  <a:schemeClr val="tx1"/>
                </a:solidFill>
                <a:ea typeface="宋体" pitchFamily="2" charset="-122"/>
              </a:rPr>
              <a:t>VLAN</a:t>
            </a:r>
            <a:r>
              <a:rPr lang="zh-CN" altLang="en-US" sz="2000" b="1" dirty="0" smtClean="0">
                <a:solidFill>
                  <a:schemeClr val="tx1"/>
                </a:solidFill>
                <a:ea typeface="宋体" pitchFamily="2" charset="-122"/>
              </a:rPr>
              <a:t>段会出现多段情况：</a:t>
            </a:r>
            <a:r>
              <a:rPr lang="en-US" altLang="zh-CN" sz="2000" b="1" dirty="0" smtClean="0">
                <a:solidFill>
                  <a:schemeClr val="tx1"/>
                </a:solidFill>
                <a:ea typeface="宋体" pitchFamily="2" charset="-122"/>
              </a:rPr>
              <a:t>default:1001:2000,default:3001:4000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ea typeface="宋体" pitchFamily="2" charset="-122"/>
              </a:rPr>
              <a:t>  资源池信息填写项中除资源池名称外，其他字段不要出现中文。</a:t>
            </a:r>
            <a:endParaRPr lang="en-US" altLang="zh-CN" sz="2000" b="1" dirty="0" smtClean="0">
              <a:solidFill>
                <a:schemeClr val="tx1"/>
              </a:solidFill>
              <a:ea typeface="宋体" pitchFamily="2" charset="-122"/>
            </a:endParaRPr>
          </a:p>
          <a:p>
            <a:pPr algn="ctr"/>
            <a:endParaRPr lang="zh-CN" altLang="en-US" dirty="0"/>
          </a:p>
        </p:txBody>
      </p:sp>
      <p:sp>
        <p:nvSpPr>
          <p:cNvPr id="119" name="TextBox 160"/>
          <p:cNvSpPr txBox="1">
            <a:spLocks noChangeArrowheads="1"/>
          </p:cNvSpPr>
          <p:nvPr/>
        </p:nvSpPr>
        <p:spPr bwMode="auto">
          <a:xfrm>
            <a:off x="317183" y="255375"/>
            <a:ext cx="7165429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1" eaLnBrk="0" hangingPunct="0"/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资源信息表的填写要求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68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500"/>
                            </p:stCondLst>
                            <p:childTnLst>
                              <p:par>
                                <p:cTn id="1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7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00"/>
                            </p:stCondLst>
                            <p:childTnLst>
                              <p:par>
                                <p:cTn id="1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500"/>
                            </p:stCondLst>
                            <p:childTnLst>
                              <p:par>
                                <p:cTn id="1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7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0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500"/>
                            </p:stCondLst>
                            <p:childTnLst>
                              <p:par>
                                <p:cTn id="1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7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000"/>
                            </p:stCondLst>
                            <p:childTnLst>
                              <p:par>
                                <p:cTn id="2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500"/>
                            </p:stCondLst>
                            <p:childTnLst>
                              <p:par>
                                <p:cTn id="2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7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0562E-9 2.08092E-6 L -0.4607 2.08092E-6 " pathEditMode="relative" rAng="0" ptsTypes="AA">
                                      <p:cBhvr>
                                        <p:cTn id="24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2000"/>
                            </p:stCondLst>
                            <p:childTnLst>
                              <p:par>
                                <p:cTn id="24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0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4000"/>
                            </p:stCondLst>
                            <p:childTnLst>
                              <p:par>
                                <p:cTn id="2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4500"/>
                            </p:stCondLst>
                            <p:childTnLst>
                              <p:par>
                                <p:cTn id="2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8" grpId="0" animBg="1"/>
      <p:bldP spid="28" grpId="1" animBg="1"/>
      <p:bldP spid="36" grpId="0" animBg="1"/>
      <p:bldP spid="36" grpId="1" animBg="1"/>
      <p:bldP spid="45" grpId="0" animBg="1"/>
      <p:bldP spid="45" grpId="1" animBg="1"/>
      <p:bldP spid="52" grpId="0" animBg="1"/>
      <p:bldP spid="52" grpId="1" animBg="1"/>
      <p:bldP spid="59" grpId="0" animBg="1"/>
      <p:bldP spid="59" grpId="1" animBg="1"/>
      <p:bldP spid="66" grpId="0" animBg="1"/>
      <p:bldP spid="66" grpId="1" animBg="1"/>
      <p:bldP spid="74" grpId="0" animBg="1"/>
      <p:bldP spid="74" grpId="1" animBg="1"/>
      <p:bldP spid="80" grpId="0" animBg="1"/>
      <p:bldP spid="80" grpId="1" animBg="1"/>
      <p:bldP spid="90" grpId="0" animBg="1"/>
      <p:bldP spid="90" grpId="1" animBg="1"/>
      <p:bldP spid="99" grpId="0" animBg="1"/>
      <p:bldP spid="99" grpId="1" animBg="1"/>
      <p:bldP spid="106" grpId="0" animBg="1"/>
      <p:bldP spid="106" grpId="1" animBg="1"/>
      <p:bldP spid="112" grpId="0" animBg="1"/>
      <p:bldP spid="112" grpId="1" animBg="1"/>
      <p:bldP spid="1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3438663" y="1313024"/>
            <a:ext cx="5500461" cy="600075"/>
          </a:xfrm>
          <a:prstGeom prst="rect">
            <a:avLst/>
          </a:prstGeom>
          <a:solidFill>
            <a:srgbClr val="C00000"/>
          </a:solidFill>
          <a:ln w="63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矩形 27"/>
          <p:cNvSpPr>
            <a:spLocks noChangeArrowheads="1"/>
          </p:cNvSpPr>
          <p:nvPr/>
        </p:nvSpPr>
        <p:spPr bwMode="auto">
          <a:xfrm>
            <a:off x="3500576" y="1343186"/>
            <a:ext cx="601662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15"/>
              </a:rPr>
              <a:t>1</a:t>
            </a:r>
          </a:p>
        </p:txBody>
      </p:sp>
      <p:sp>
        <p:nvSpPr>
          <p:cNvPr id="7" name="TextBox 3"/>
          <p:cNvSpPr txBox="1"/>
          <p:nvPr/>
        </p:nvSpPr>
        <p:spPr bwMode="auto">
          <a:xfrm>
            <a:off x="4316663" y="1403511"/>
            <a:ext cx="357020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15"/>
              </a:rPr>
              <a:t>服务器信息表的填写要求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  <p:sp>
        <p:nvSpPr>
          <p:cNvPr id="9" name="椭圆 36"/>
          <p:cNvSpPr/>
          <p:nvPr/>
        </p:nvSpPr>
        <p:spPr bwMode="auto">
          <a:xfrm>
            <a:off x="3505689" y="1351572"/>
            <a:ext cx="504000" cy="505414"/>
          </a:xfrm>
          <a:prstGeom prst="ellipse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矩形 37"/>
          <p:cNvSpPr>
            <a:spLocks noChangeArrowheads="1"/>
          </p:cNvSpPr>
          <p:nvPr/>
        </p:nvSpPr>
        <p:spPr bwMode="auto">
          <a:xfrm>
            <a:off x="3566796" y="1369595"/>
            <a:ext cx="375923" cy="44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15"/>
              </a:rPr>
              <a:t>二</a:t>
            </a:r>
            <a:endParaRPr lang="en-US" altLang="zh-CN" sz="22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  <p:sp>
        <p:nvSpPr>
          <p:cNvPr id="119" name="TextBox 160"/>
          <p:cNvSpPr txBox="1">
            <a:spLocks noChangeArrowheads="1"/>
          </p:cNvSpPr>
          <p:nvPr/>
        </p:nvSpPr>
        <p:spPr bwMode="auto">
          <a:xfrm>
            <a:off x="317183" y="255375"/>
            <a:ext cx="7165429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1" eaLnBrk="0" hangingPunct="0"/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资源信息表的填写要求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52696" y="2184432"/>
            <a:ext cx="69151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99" y="2202913"/>
            <a:ext cx="10896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525" y="2180097"/>
            <a:ext cx="121824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6" name="组合 15"/>
          <p:cNvGrpSpPr/>
          <p:nvPr/>
        </p:nvGrpSpPr>
        <p:grpSpPr>
          <a:xfrm>
            <a:off x="1518557" y="2060058"/>
            <a:ext cx="9388929" cy="4108817"/>
            <a:chOff x="1518557" y="2060058"/>
            <a:chExt cx="9388929" cy="4108817"/>
          </a:xfrm>
        </p:grpSpPr>
        <p:sp>
          <p:nvSpPr>
            <p:cNvPr id="14" name="矩形 13"/>
            <p:cNvSpPr/>
            <p:nvPr/>
          </p:nvSpPr>
          <p:spPr>
            <a:xfrm>
              <a:off x="1518557" y="2090058"/>
              <a:ext cx="9388929" cy="364127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18557" y="2060058"/>
              <a:ext cx="9173885" cy="410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altLang="zh-CN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 </a:t>
              </a:r>
              <a:r>
                <a:rPr lang="zh-CN" altLang="en-US" b="1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资源池名称（必填项）</a:t>
              </a:r>
              <a:r>
                <a:rPr lang="zh-CN" altLang="en-US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：资源池的中文名称</a:t>
              </a:r>
              <a:endParaRPr lang="en-US" altLang="zh-CN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altLang="zh-CN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 </a:t>
              </a:r>
              <a:r>
                <a:rPr lang="zh-CN" altLang="en-US" b="1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主机名（必填项）</a:t>
              </a:r>
              <a:r>
                <a:rPr lang="zh-CN" altLang="en-US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：严格按照命名规范进行，不能出现重复。</a:t>
              </a:r>
              <a:endParaRPr lang="en-US" altLang="zh-CN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altLang="zh-CN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 </a:t>
              </a:r>
              <a:r>
                <a:rPr lang="en-US" altLang="zh-CN" b="1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s/n</a:t>
              </a:r>
              <a:r>
                <a:rPr lang="zh-CN" altLang="en-US" b="1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序列号</a:t>
              </a:r>
              <a:r>
                <a:rPr lang="en-US" altLang="zh-CN" b="1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（</a:t>
              </a:r>
              <a:r>
                <a:rPr lang="zh-CN" altLang="en-US" b="1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必填项）</a:t>
              </a:r>
              <a:r>
                <a:rPr lang="en-US" altLang="zh-CN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：</a:t>
              </a:r>
              <a:r>
                <a:rPr lang="zh-CN" altLang="en-US" b="1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这个字段非常重要！务必确认清楚！</a:t>
              </a:r>
              <a:endParaRPr lang="en-US" altLang="zh-CN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altLang="zh-CN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 </a:t>
              </a:r>
              <a:r>
                <a:rPr lang="zh-CN" altLang="en-US" b="1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服务器功能（必填项）</a:t>
              </a:r>
              <a:r>
                <a:rPr lang="zh-CN" altLang="en-US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：来源于设计院。功能有三种，分别为：管理节点、</a:t>
              </a:r>
              <a:r>
                <a:rPr lang="en-US" altLang="zh-CN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CELL</a:t>
              </a:r>
              <a:r>
                <a:rPr lang="zh-CN" altLang="en-US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节点和计算节点。通过下拉菜单选择。一般要按照管理、</a:t>
              </a:r>
              <a:r>
                <a:rPr lang="en-US" altLang="zh-CN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CELL、</a:t>
              </a:r>
              <a:r>
                <a:rPr lang="zh-CN" altLang="en-US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计算这样的顺序排列。</a:t>
              </a:r>
              <a:endParaRPr lang="en-US" altLang="zh-CN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altLang="zh-CN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 </a:t>
              </a:r>
              <a:r>
                <a:rPr lang="zh-CN" altLang="en-US" b="1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管理</a:t>
              </a:r>
              <a:r>
                <a:rPr lang="en-US" altLang="zh-CN" b="1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IP</a:t>
              </a:r>
              <a:r>
                <a:rPr lang="zh-CN" altLang="en-US" b="1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（必填项）</a:t>
              </a:r>
              <a:r>
                <a:rPr lang="zh-CN" altLang="en-US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：来源于网络规划，遵循网络规则填写。</a:t>
              </a:r>
              <a:endParaRPr lang="en-US" altLang="zh-CN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altLang="zh-CN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 </a:t>
              </a:r>
              <a:r>
                <a:rPr lang="zh-CN" altLang="en-US" b="1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管理掩码</a:t>
              </a:r>
              <a:r>
                <a:rPr lang="zh-CN" altLang="en-US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（</a:t>
              </a:r>
              <a:r>
                <a:rPr lang="zh-CN" altLang="en-US" b="1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必填项</a:t>
              </a:r>
              <a:r>
                <a:rPr lang="zh-CN" altLang="en-US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）：来源于网络规划，遵循网络规则填写。</a:t>
              </a:r>
              <a:endParaRPr lang="en-US" altLang="zh-CN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altLang="zh-CN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 </a:t>
              </a:r>
              <a:r>
                <a:rPr lang="zh-CN" altLang="en-US" b="1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管理地址网关</a:t>
              </a:r>
              <a:r>
                <a:rPr lang="zh-CN" altLang="en-US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（</a:t>
              </a:r>
              <a:r>
                <a:rPr lang="zh-CN" altLang="en-US" b="1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必填项</a:t>
              </a:r>
              <a:r>
                <a:rPr lang="zh-CN" altLang="en-US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）：来源于网络规划，遵循网络规则填写</a:t>
              </a:r>
              <a:r>
                <a:rPr lang="zh-CN" altLang="en-US" kern="100" dirty="0" smtClean="0">
                  <a:latin typeface="Times New Roman" panose="02020603050405020304" pitchFamily="18" charset="0"/>
                  <a:ea typeface="宋体" pitchFamily="2" charset="-122"/>
                </a:rPr>
                <a:t>。</a:t>
              </a:r>
              <a:endParaRPr lang="en-US" altLang="zh-CN" kern="100" dirty="0" smtClean="0">
                <a:latin typeface="Times New Roman" panose="02020603050405020304" pitchFamily="18" charset="0"/>
                <a:ea typeface="宋体" pitchFamily="2" charset="-122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altLang="zh-CN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 </a:t>
              </a:r>
              <a:r>
                <a:rPr lang="en-US" altLang="zh-CN" b="1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access  region(</a:t>
              </a:r>
              <a:r>
                <a:rPr lang="zh-CN" altLang="en-US" b="1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非必填项</a:t>
              </a:r>
              <a:r>
                <a:rPr lang="en-US" altLang="zh-CN" b="1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)</a:t>
              </a:r>
              <a:r>
                <a:rPr lang="zh-CN" altLang="en-US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：需要做</a:t>
              </a:r>
              <a:r>
                <a:rPr lang="en-US" altLang="zh-CN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AZ</a:t>
              </a:r>
              <a:r>
                <a:rPr lang="zh-CN" altLang="en-US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隔离的将所属</a:t>
              </a:r>
              <a:r>
                <a:rPr lang="en-US" altLang="zh-CN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AZ</a:t>
              </a:r>
              <a:r>
                <a:rPr lang="zh-CN" altLang="en-US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填</a:t>
              </a:r>
              <a:r>
                <a:rPr lang="zh-CN" altLang="en-US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在该栏</a:t>
              </a:r>
              <a:r>
                <a:rPr lang="zh-CN" altLang="en-US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。</a:t>
              </a:r>
              <a:endParaRPr lang="zh-CN" altLang="zh-CN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268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3438663" y="1313024"/>
            <a:ext cx="5500461" cy="600075"/>
          </a:xfrm>
          <a:prstGeom prst="rect">
            <a:avLst/>
          </a:prstGeom>
          <a:solidFill>
            <a:srgbClr val="C00000"/>
          </a:solidFill>
          <a:ln w="63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矩形 27"/>
          <p:cNvSpPr>
            <a:spLocks noChangeArrowheads="1"/>
          </p:cNvSpPr>
          <p:nvPr/>
        </p:nvSpPr>
        <p:spPr bwMode="auto">
          <a:xfrm>
            <a:off x="3500576" y="1343186"/>
            <a:ext cx="601662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15"/>
              </a:rPr>
              <a:t>1</a:t>
            </a:r>
          </a:p>
        </p:txBody>
      </p:sp>
      <p:sp>
        <p:nvSpPr>
          <p:cNvPr id="7" name="TextBox 3"/>
          <p:cNvSpPr txBox="1"/>
          <p:nvPr/>
        </p:nvSpPr>
        <p:spPr bwMode="auto">
          <a:xfrm>
            <a:off x="4316663" y="1403511"/>
            <a:ext cx="357020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15"/>
              </a:rPr>
              <a:t>服务器信息表的填写示例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  <p:sp>
        <p:nvSpPr>
          <p:cNvPr id="9" name="椭圆 36"/>
          <p:cNvSpPr/>
          <p:nvPr/>
        </p:nvSpPr>
        <p:spPr bwMode="auto">
          <a:xfrm>
            <a:off x="3505689" y="1351572"/>
            <a:ext cx="504000" cy="505414"/>
          </a:xfrm>
          <a:prstGeom prst="ellipse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矩形 37"/>
          <p:cNvSpPr>
            <a:spLocks noChangeArrowheads="1"/>
          </p:cNvSpPr>
          <p:nvPr/>
        </p:nvSpPr>
        <p:spPr bwMode="auto">
          <a:xfrm>
            <a:off x="3566796" y="1369595"/>
            <a:ext cx="375923" cy="44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15"/>
              </a:rPr>
              <a:t>二</a:t>
            </a:r>
            <a:endParaRPr lang="en-US" altLang="zh-CN" sz="22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  <p:sp>
        <p:nvSpPr>
          <p:cNvPr id="119" name="TextBox 160"/>
          <p:cNvSpPr txBox="1">
            <a:spLocks noChangeArrowheads="1"/>
          </p:cNvSpPr>
          <p:nvPr/>
        </p:nvSpPr>
        <p:spPr bwMode="auto">
          <a:xfrm>
            <a:off x="317183" y="255375"/>
            <a:ext cx="7165429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1" eaLnBrk="0" hangingPunct="0"/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资源信息表的填写要求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pic>
        <p:nvPicPr>
          <p:cNvPr id="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2754" y="1865176"/>
            <a:ext cx="8485187" cy="360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02300" y="1856986"/>
            <a:ext cx="8485187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28998" y="1403511"/>
            <a:ext cx="8745537" cy="267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68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3438663" y="1313024"/>
            <a:ext cx="5500461" cy="600075"/>
          </a:xfrm>
          <a:prstGeom prst="rect">
            <a:avLst/>
          </a:prstGeom>
          <a:solidFill>
            <a:srgbClr val="C00000"/>
          </a:solidFill>
          <a:ln w="63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矩形 27"/>
          <p:cNvSpPr>
            <a:spLocks noChangeArrowheads="1"/>
          </p:cNvSpPr>
          <p:nvPr/>
        </p:nvSpPr>
        <p:spPr bwMode="auto">
          <a:xfrm>
            <a:off x="3500576" y="1343186"/>
            <a:ext cx="601662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15"/>
              </a:rPr>
              <a:t>1</a:t>
            </a:r>
          </a:p>
        </p:txBody>
      </p:sp>
      <p:sp>
        <p:nvSpPr>
          <p:cNvPr id="7" name="TextBox 3"/>
          <p:cNvSpPr txBox="1"/>
          <p:nvPr/>
        </p:nvSpPr>
        <p:spPr bwMode="auto">
          <a:xfrm>
            <a:off x="4316663" y="1403511"/>
            <a:ext cx="387798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15"/>
              </a:rPr>
              <a:t>网络设备信息表的填写要求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  <p:sp>
        <p:nvSpPr>
          <p:cNvPr id="9" name="椭圆 36"/>
          <p:cNvSpPr/>
          <p:nvPr/>
        </p:nvSpPr>
        <p:spPr bwMode="auto">
          <a:xfrm>
            <a:off x="3505689" y="1351572"/>
            <a:ext cx="504000" cy="505414"/>
          </a:xfrm>
          <a:prstGeom prst="ellipse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矩形 37"/>
          <p:cNvSpPr>
            <a:spLocks noChangeArrowheads="1"/>
          </p:cNvSpPr>
          <p:nvPr/>
        </p:nvSpPr>
        <p:spPr bwMode="auto">
          <a:xfrm>
            <a:off x="3566796" y="1369595"/>
            <a:ext cx="375923" cy="44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15"/>
              </a:rPr>
              <a:t>三</a:t>
            </a:r>
            <a:endParaRPr lang="en-US" altLang="zh-CN" sz="22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  <p:sp>
        <p:nvSpPr>
          <p:cNvPr id="119" name="TextBox 160"/>
          <p:cNvSpPr txBox="1">
            <a:spLocks noChangeArrowheads="1"/>
          </p:cNvSpPr>
          <p:nvPr/>
        </p:nvSpPr>
        <p:spPr bwMode="auto">
          <a:xfrm>
            <a:off x="317183" y="255375"/>
            <a:ext cx="7165429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1" eaLnBrk="0" hangingPunct="0"/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资源信息表的填写要求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530" y="2194806"/>
            <a:ext cx="5946684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资源池名称（</a:t>
            </a:r>
            <a:r>
              <a:rPr lang="zh-CN" altLang="en-US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必填项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）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：资源池的中文名称。</a:t>
            </a:r>
            <a:endParaRPr lang="en-US" altLang="zh-CN" sz="1400" kern="100" dirty="0" smtClean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设备名称（</a:t>
            </a:r>
            <a:r>
              <a:rPr lang="zh-CN" altLang="en-US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必填项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）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：网络设备的名称。不能填写中文。</a:t>
            </a:r>
            <a:endParaRPr lang="en-US" altLang="zh-CN" sz="1400" kern="100" dirty="0" smtClean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设备类型</a:t>
            </a:r>
            <a:r>
              <a:rPr lang="en-US" altLang="zh-CN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（</a:t>
            </a:r>
            <a:r>
              <a:rPr lang="zh-CN" altLang="en-US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必填项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）</a:t>
            </a: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：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包括网络的各种类型的设备，通过下拉菜单选择。有核心交换机、接入交换机、专线交换机、防火墙、</a:t>
            </a: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IPMI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交换机。</a:t>
            </a:r>
            <a:endParaRPr lang="en-US" altLang="zh-CN" sz="1400" b="1" kern="100" dirty="0" smtClean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设备型号（</a:t>
            </a:r>
            <a:r>
              <a:rPr lang="zh-CN" altLang="en-US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必填项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）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：字母</a:t>
            </a: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+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数字。</a:t>
            </a:r>
            <a:endParaRPr lang="en-US" altLang="zh-CN" sz="1400" kern="100" dirty="0" smtClean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序列号</a:t>
            </a: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（</a:t>
            </a:r>
            <a:r>
              <a:rPr lang="zh-CN" altLang="en-US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必填项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）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：网络设备的唯一标识，字母</a:t>
            </a: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+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数字。不能重复。</a:t>
            </a:r>
            <a:endParaRPr lang="en-US" altLang="zh-CN" sz="1400" kern="100" dirty="0" smtClean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厂家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（</a:t>
            </a:r>
            <a:r>
              <a:rPr lang="zh-CN" altLang="en-US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必填项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）：设备的厂家，填写中文。</a:t>
            </a:r>
            <a:endParaRPr lang="en-US" altLang="zh-CN" sz="1400" b="1" kern="100" dirty="0" smtClean="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配置信息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（</a:t>
            </a:r>
            <a:r>
              <a:rPr lang="zh-CN" altLang="en-US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必填项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）：填写设备的具体配置信息。如：</a:t>
            </a:r>
            <a:r>
              <a:rPr lang="sv-SE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 24*</a:t>
            </a:r>
            <a:r>
              <a:rPr lang="zh-CN" altLang="sv-SE" sz="1400" kern="100" dirty="0" smtClean="0">
                <a:latin typeface="Times New Roman" panose="02020603050405020304" pitchFamily="18" charset="0"/>
                <a:ea typeface="宋体" pitchFamily="2" charset="-122"/>
              </a:rPr>
              <a:t>万兆接口</a:t>
            </a:r>
            <a:r>
              <a:rPr lang="sv-SE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+48*</a:t>
            </a:r>
            <a:r>
              <a:rPr lang="zh-CN" altLang="sv-SE" sz="1400" kern="100" dirty="0" smtClean="0">
                <a:latin typeface="Times New Roman" panose="02020603050405020304" pitchFamily="18" charset="0"/>
                <a:ea typeface="宋体" pitchFamily="2" charset="-122"/>
              </a:rPr>
              <a:t>万兆接口</a:t>
            </a:r>
            <a:r>
              <a:rPr lang="sv-SE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+12*40GE（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如当时无法获取时，可以此值临时代替）</a:t>
            </a:r>
            <a:endParaRPr lang="en-US" altLang="zh-CN" sz="1400" kern="100" dirty="0" smtClean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固件版本号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（</a:t>
            </a:r>
            <a:r>
              <a:rPr lang="zh-CN" altLang="en-US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必填项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）：按实际填写，如无法获取，临时填</a:t>
            </a: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1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应用版本号（</a:t>
            </a:r>
            <a:r>
              <a:rPr lang="zh-CN" altLang="en-US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必填项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）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：按实际填写，字母</a:t>
            </a: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+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数字。如无法获取，以</a:t>
            </a: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V01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临时代替</a:t>
            </a: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68144" y="2188033"/>
            <a:ext cx="5617028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立项信息（</a:t>
            </a:r>
            <a:r>
              <a:rPr lang="zh-CN" altLang="en-US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必填项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）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：实际立项信息。如无法获取，临时填写资源池名称</a:t>
            </a: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+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建设。如佛山：佛山资源池建设。填写中文。</a:t>
            </a:r>
            <a:endParaRPr lang="en-US" altLang="zh-CN" sz="1400" kern="100" dirty="0" smtClean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合同编号</a:t>
            </a:r>
            <a:r>
              <a:rPr lang="en-US" altLang="zh-CN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（</a:t>
            </a:r>
            <a:r>
              <a:rPr lang="zh-CN" altLang="en-US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必填项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）</a:t>
            </a: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：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按实际填写，如无法获取，以</a:t>
            </a: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C001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临时代替。</a:t>
            </a:r>
            <a:endParaRPr lang="en-US" altLang="zh-CN" sz="1400" b="1" kern="100" dirty="0" smtClean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签收单（</a:t>
            </a:r>
            <a:r>
              <a:rPr lang="zh-CN" altLang="en-US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必填项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）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：按实际填写，如无法获取，以</a:t>
            </a: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F001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临时代替。</a:t>
            </a:r>
            <a:endParaRPr lang="en-US" altLang="zh-CN" sz="1400" kern="100" dirty="0" smtClean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资产编号</a:t>
            </a: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（</a:t>
            </a:r>
            <a:r>
              <a:rPr lang="zh-CN" altLang="en-US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必填项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）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：按实际填写，如无法获取以</a:t>
            </a: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W001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临时代替。</a:t>
            </a:r>
            <a:endParaRPr lang="en-US" altLang="zh-CN" sz="1400" kern="100" dirty="0" smtClean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机房编号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（</a:t>
            </a:r>
            <a:r>
              <a:rPr lang="zh-CN" altLang="en-US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必填项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）：字母</a:t>
            </a: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+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数字。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不要填写机房地址！</a:t>
            </a:r>
            <a:endParaRPr lang="en-US" altLang="zh-CN" sz="1400" b="1" kern="100" dirty="0" smtClean="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机柜编号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（</a:t>
            </a:r>
            <a:r>
              <a:rPr lang="zh-CN" altLang="en-US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必填项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）：字母</a:t>
            </a: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+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数字。</a:t>
            </a:r>
            <a:endParaRPr lang="en-US" altLang="zh-CN" sz="1400" kern="100" dirty="0" smtClean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en-US" altLang="zh-CN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U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位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（</a:t>
            </a:r>
            <a:r>
              <a:rPr lang="zh-CN" altLang="en-US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必填项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）：数字</a:t>
            </a: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+U。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例如：</a:t>
            </a: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5U  10U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故障联系人（</a:t>
            </a:r>
            <a:r>
              <a:rPr lang="zh-CN" altLang="en-US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必填项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）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：按实际填写</a:t>
            </a: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故障联系电话（</a:t>
            </a:r>
            <a:r>
              <a:rPr lang="zh-CN" altLang="en-US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必填项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）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：按实际填写。</a:t>
            </a:r>
            <a:endParaRPr lang="en-US" altLang="zh-CN" sz="1400" kern="100" dirty="0" smtClean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厂家联系人</a:t>
            </a:r>
            <a:r>
              <a:rPr lang="en-US" altLang="zh-CN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（</a:t>
            </a:r>
            <a:r>
              <a:rPr lang="zh-CN" altLang="en-US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必填项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）</a:t>
            </a: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：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按实际填写。</a:t>
            </a:r>
            <a:endParaRPr lang="en-US" altLang="zh-CN" sz="1400" b="1" kern="100" dirty="0" smtClean="0">
              <a:latin typeface="Times New Roman" panose="02020603050405020304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kern="100" dirty="0" smtClean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联系电话（</a:t>
            </a:r>
            <a:r>
              <a:rPr lang="zh-CN" altLang="en-US" sz="1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必填项</a:t>
            </a:r>
            <a:r>
              <a:rPr lang="zh-CN" altLang="en-US" sz="1400" b="1" kern="100" dirty="0" smtClean="0">
                <a:latin typeface="Times New Roman" panose="02020603050405020304" pitchFamily="18" charset="0"/>
                <a:ea typeface="宋体" pitchFamily="2" charset="-122"/>
              </a:rPr>
              <a:t>）</a:t>
            </a:r>
            <a:r>
              <a:rPr lang="zh-CN" altLang="en-US" sz="1400" kern="100" dirty="0" smtClean="0">
                <a:latin typeface="Times New Roman" panose="02020603050405020304" pitchFamily="18" charset="0"/>
                <a:ea typeface="宋体" pitchFamily="2" charset="-122"/>
              </a:rPr>
              <a:t>：按实际填写，可以填写厂家客服电话。</a:t>
            </a:r>
            <a:endParaRPr lang="en-US" altLang="zh-CN" sz="1400" kern="100" dirty="0" smtClean="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68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3438663" y="1313024"/>
            <a:ext cx="5500461" cy="600075"/>
          </a:xfrm>
          <a:prstGeom prst="rect">
            <a:avLst/>
          </a:prstGeom>
          <a:solidFill>
            <a:srgbClr val="C00000"/>
          </a:solidFill>
          <a:ln w="63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矩形 27"/>
          <p:cNvSpPr>
            <a:spLocks noChangeArrowheads="1"/>
          </p:cNvSpPr>
          <p:nvPr/>
        </p:nvSpPr>
        <p:spPr bwMode="auto">
          <a:xfrm>
            <a:off x="3500576" y="1343186"/>
            <a:ext cx="601662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15"/>
              </a:rPr>
              <a:t>1</a:t>
            </a:r>
          </a:p>
        </p:txBody>
      </p:sp>
      <p:sp>
        <p:nvSpPr>
          <p:cNvPr id="7" name="TextBox 3"/>
          <p:cNvSpPr txBox="1"/>
          <p:nvPr/>
        </p:nvSpPr>
        <p:spPr bwMode="auto">
          <a:xfrm>
            <a:off x="4316663" y="1403511"/>
            <a:ext cx="387798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15"/>
              </a:rPr>
              <a:t>网络设备信息表的填写示例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  <p:sp>
        <p:nvSpPr>
          <p:cNvPr id="9" name="椭圆 36"/>
          <p:cNvSpPr/>
          <p:nvPr/>
        </p:nvSpPr>
        <p:spPr bwMode="auto">
          <a:xfrm>
            <a:off x="3505689" y="1351572"/>
            <a:ext cx="504000" cy="505414"/>
          </a:xfrm>
          <a:prstGeom prst="ellipse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矩形 37"/>
          <p:cNvSpPr>
            <a:spLocks noChangeArrowheads="1"/>
          </p:cNvSpPr>
          <p:nvPr/>
        </p:nvSpPr>
        <p:spPr bwMode="auto">
          <a:xfrm>
            <a:off x="3566796" y="1369595"/>
            <a:ext cx="375923" cy="44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15"/>
              </a:rPr>
              <a:t>三</a:t>
            </a:r>
            <a:endParaRPr lang="en-US" altLang="zh-CN" sz="22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  <p:sp>
        <p:nvSpPr>
          <p:cNvPr id="119" name="TextBox 160"/>
          <p:cNvSpPr txBox="1">
            <a:spLocks noChangeArrowheads="1"/>
          </p:cNvSpPr>
          <p:nvPr/>
        </p:nvSpPr>
        <p:spPr bwMode="auto">
          <a:xfrm>
            <a:off x="317183" y="255375"/>
            <a:ext cx="7165429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1" eaLnBrk="0" hangingPunct="0"/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资源信息表的填写要求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6345" y="1978024"/>
            <a:ext cx="8678862" cy="183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1250" y="3842429"/>
            <a:ext cx="8731250" cy="154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组合 16"/>
          <p:cNvGrpSpPr/>
          <p:nvPr/>
        </p:nvGrpSpPr>
        <p:grpSpPr>
          <a:xfrm>
            <a:off x="935719" y="2163308"/>
            <a:ext cx="6324600" cy="2536385"/>
            <a:chOff x="935719" y="2163308"/>
            <a:chExt cx="6324600" cy="2536385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35719" y="2163308"/>
              <a:ext cx="6324600" cy="2392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矩形 13"/>
            <p:cNvSpPr/>
            <p:nvPr/>
          </p:nvSpPr>
          <p:spPr>
            <a:xfrm>
              <a:off x="2155371" y="3130033"/>
              <a:ext cx="160020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9600" b="1" dirty="0" smtClean="0">
                  <a:solidFill>
                    <a:srgbClr val="C00000"/>
                  </a:solidFill>
                  <a:latin typeface="华文楷体" pitchFamily="2" charset="-122"/>
                  <a:ea typeface="华文楷体" pitchFamily="2" charset="-122"/>
                </a:rPr>
                <a:t>×</a:t>
              </a:r>
              <a:endParaRPr lang="zh-CN" altLang="en-US" sz="9600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633356" y="3130033"/>
              <a:ext cx="160020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9600" b="1" dirty="0" smtClean="0">
                  <a:solidFill>
                    <a:srgbClr val="C00000"/>
                  </a:solidFill>
                  <a:latin typeface="华文楷体" pitchFamily="2" charset="-122"/>
                  <a:ea typeface="华文楷体" pitchFamily="2" charset="-122"/>
                </a:rPr>
                <a:t>×</a:t>
              </a:r>
              <a:endParaRPr lang="zh-CN" altLang="en-US" sz="9600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13852" y="2204811"/>
            <a:ext cx="3278187" cy="3503613"/>
            <a:chOff x="7413852" y="2204811"/>
            <a:chExt cx="3278187" cy="3503613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13852" y="2204811"/>
              <a:ext cx="3278187" cy="3503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矩形 15"/>
            <p:cNvSpPr/>
            <p:nvPr/>
          </p:nvSpPr>
          <p:spPr>
            <a:xfrm>
              <a:off x="8245928" y="3146362"/>
              <a:ext cx="160020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9600" b="1" dirty="0" smtClean="0">
                  <a:solidFill>
                    <a:srgbClr val="C00000"/>
                  </a:solidFill>
                  <a:latin typeface="华文楷体" pitchFamily="2" charset="-122"/>
                  <a:ea typeface="华文楷体" pitchFamily="2" charset="-122"/>
                </a:rPr>
                <a:t>×</a:t>
              </a:r>
              <a:endParaRPr lang="zh-CN" altLang="en-US" sz="9600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1175657" y="4751614"/>
            <a:ext cx="7364186" cy="10450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</a:rPr>
              <a:t>填写表格时一定不要修改表中的格式，不能出现合并单元格的情况</a:t>
            </a:r>
            <a:endParaRPr lang="en-US" altLang="zh-CN" b="1" kern="100" dirty="0" smtClean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</a:rPr>
              <a:t>机房编号不要填写成机房地址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8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73"/>
  <p:tag name="MH_SECTIONID" val="374,375,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JXXLye0qki9W9Nkadfhqw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A000120141114A13KPBG</Template>
  <TotalTime>1970</TotalTime>
  <Words>1856</Words>
  <Application>Microsoft Office PowerPoint</Application>
  <PresentationFormat>自定义</PresentationFormat>
  <Paragraphs>178</Paragraphs>
  <Slides>16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沃云快速部署 资源信息表填写规范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联通沃云企业云产品培训</dc:title>
  <dc:creator>ChenMing Zhang</dc:creator>
  <cp:lastModifiedBy>zwsy</cp:lastModifiedBy>
  <cp:revision>383</cp:revision>
  <dcterms:created xsi:type="dcterms:W3CDTF">2017-02-28T06:55:42Z</dcterms:created>
  <dcterms:modified xsi:type="dcterms:W3CDTF">2017-06-20T08:34:19Z</dcterms:modified>
</cp:coreProperties>
</file>