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1" r:id="rId4"/>
    <p:sldId id="260" r:id="rId5"/>
    <p:sldId id="262" r:id="rId6"/>
    <p:sldId id="263" r:id="rId7"/>
    <p:sldId id="264" r:id="rId8"/>
    <p:sldId id="265" r:id="rId9"/>
    <p:sldId id="266" r:id="rId10"/>
    <p:sldId id="274" r:id="rId11"/>
    <p:sldId id="270" r:id="rId12"/>
    <p:sldId id="271" r:id="rId13"/>
    <p:sldId id="268" r:id="rId14"/>
    <p:sldId id="269"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1"/>
    <p:restoredTop sz="94618"/>
  </p:normalViewPr>
  <p:slideViewPr>
    <p:cSldViewPr snapToGrid="0" snapToObjects="1">
      <p:cViewPr varScale="1">
        <p:scale>
          <a:sx n="210" d="100"/>
          <a:sy n="210" d="100"/>
        </p:scale>
        <p:origin x="1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3B1F3-7EDB-C04F-A7C5-9A34930BF896}" type="datetimeFigureOut">
              <a:t>2023/11/28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C4036-DF24-C14D-BE74-8F6FDC1ED20E}" type="slidenum">
              <a:t>‹#›</a:t>
            </a:fld>
            <a:endParaRPr kumimoji="1" lang="zh-CN" altLang="en-US"/>
          </a:p>
        </p:txBody>
      </p:sp>
    </p:spTree>
    <p:extLst>
      <p:ext uri="{BB962C8B-B14F-4D97-AF65-F5344CB8AC3E}">
        <p14:creationId xmlns:p14="http://schemas.microsoft.com/office/powerpoint/2010/main" val="49191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8AE27-33DC-144B-8B8B-E22FD1278E1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9237CCB-A3F3-7F48-9B2B-83F0C92CB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A65F987-6BDB-8141-AB8E-161ED1A473D4}"/>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5" name="页脚占位符 4">
            <a:extLst>
              <a:ext uri="{FF2B5EF4-FFF2-40B4-BE49-F238E27FC236}">
                <a16:creationId xmlns:a16="http://schemas.microsoft.com/office/drawing/2014/main" id="{14E4445A-956C-4442-9183-0BE79A9CBE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454258A-5DC7-B34F-9484-D5EE0CDC7DBB}"/>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224575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0247C-24B0-DA47-A857-71106B504A6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A487D43-CDF6-5E4A-9A0B-EF2E426C58F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9A9E65D-09C5-3640-8AB2-B6397AEDD211}"/>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5" name="页脚占位符 4">
            <a:extLst>
              <a:ext uri="{FF2B5EF4-FFF2-40B4-BE49-F238E27FC236}">
                <a16:creationId xmlns:a16="http://schemas.microsoft.com/office/drawing/2014/main" id="{D88DF367-D624-E946-8504-52CB832F66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7C906B-DDA6-3048-AD5E-4F65B86D1204}"/>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230704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01A080-E732-964A-8774-655567D370E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612621E-F95C-2C45-8BA1-E9CD446A685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31C3465-2168-FE4D-A428-69C4EF0ECD2C}"/>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5" name="页脚占位符 4">
            <a:extLst>
              <a:ext uri="{FF2B5EF4-FFF2-40B4-BE49-F238E27FC236}">
                <a16:creationId xmlns:a16="http://schemas.microsoft.com/office/drawing/2014/main" id="{03982ADD-3288-BF48-A7E4-D8553E1A79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09EA4E-4D0A-BD47-B9EC-8D11113652D2}"/>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138909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ACA93-4547-5B4C-B10D-3C92136102F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773731E-0E55-8847-B707-0D2554DB24F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EE4C7DC-6C8D-DF4A-8DF0-17A0691C98F0}"/>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5" name="页脚占位符 4">
            <a:extLst>
              <a:ext uri="{FF2B5EF4-FFF2-40B4-BE49-F238E27FC236}">
                <a16:creationId xmlns:a16="http://schemas.microsoft.com/office/drawing/2014/main" id="{05825B6D-869C-7843-B61D-BE5E8CF2346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E37EE2-C36B-C14E-8EAB-7C48BBE7808D}"/>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215282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2124D-41B5-CE48-92C5-7BA2A5C2BEA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8F2C1C5-BBB5-6D4D-8A9A-B79669375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1D8AC8F-617B-8D41-AD86-5F69BE801259}"/>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5" name="页脚占位符 4">
            <a:extLst>
              <a:ext uri="{FF2B5EF4-FFF2-40B4-BE49-F238E27FC236}">
                <a16:creationId xmlns:a16="http://schemas.microsoft.com/office/drawing/2014/main" id="{5ABB5F11-5E93-CE4E-85B9-81FE889A90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4854733-9405-E44F-ACC6-C2DB82CF16C9}"/>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176513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4A0A5-5F41-384E-94EF-163073133AB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6411D28-B985-4846-902B-B4CB667F23A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3E0C728-ED27-954B-ABF1-2193FB6063E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C09B02A-F640-F14E-9762-F6D4DDCDB39C}"/>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6" name="页脚占位符 5">
            <a:extLst>
              <a:ext uri="{FF2B5EF4-FFF2-40B4-BE49-F238E27FC236}">
                <a16:creationId xmlns:a16="http://schemas.microsoft.com/office/drawing/2014/main" id="{045045FA-9210-9041-A85A-057A756D16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35E1B77-A553-5948-94A0-01736D1EF50F}"/>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236511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BED4F-3FF6-B840-AA73-05424DB4365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AC2FF7A-B63C-4241-B562-2CDD92E9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4881EC6-DE03-574E-B6F6-10021FF476D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55D13AC-B785-0047-AE08-1F5A495FE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9C11D15-82BC-184F-8836-F2041B3AAFE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148963D-D1F7-1C4C-A27D-9BC4A453AD74}"/>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8" name="页脚占位符 7">
            <a:extLst>
              <a:ext uri="{FF2B5EF4-FFF2-40B4-BE49-F238E27FC236}">
                <a16:creationId xmlns:a16="http://schemas.microsoft.com/office/drawing/2014/main" id="{B95523F7-6CF9-1343-B308-8FA47A6998A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53E2EF4-6EF8-9B46-97EE-26C0117C4A2C}"/>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120325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1DEAB-51A1-E040-B409-D60B68A9D22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EDBE76C-096C-8A40-97D4-E63E69D9A467}"/>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4" name="页脚占位符 3">
            <a:extLst>
              <a:ext uri="{FF2B5EF4-FFF2-40B4-BE49-F238E27FC236}">
                <a16:creationId xmlns:a16="http://schemas.microsoft.com/office/drawing/2014/main" id="{B9D2D92F-537C-D943-A120-9B3F039D9A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F7B1E70-9B2B-CB41-9D05-04AEE98EF972}"/>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267893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30CC3B-935F-4344-ACDF-FA67302034E7}"/>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3" name="页脚占位符 2">
            <a:extLst>
              <a:ext uri="{FF2B5EF4-FFF2-40B4-BE49-F238E27FC236}">
                <a16:creationId xmlns:a16="http://schemas.microsoft.com/office/drawing/2014/main" id="{98575600-9F67-C341-8170-F9E9DC356C8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EAD34E6-56B0-7F4F-BF23-A8F8D9BFE884}"/>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385633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51128-4FB7-F848-BD71-44D257B4BC2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1E382FE-EA1C-5549-9FEA-647C70A30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A2166E0-920E-3D44-A1AF-2F84B243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7945BDF-51E6-064D-8A90-5A8B6CF55280}"/>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6" name="页脚占位符 5">
            <a:extLst>
              <a:ext uri="{FF2B5EF4-FFF2-40B4-BE49-F238E27FC236}">
                <a16:creationId xmlns:a16="http://schemas.microsoft.com/office/drawing/2014/main" id="{1A93E1BD-6BEF-4C4A-9FF4-E49F19E4C4F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A150D69-54DA-EA4C-B5F2-59FB65B14951}"/>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114525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06D7B-DFE0-0543-BFF5-2B8334DAA82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C1088D7-3BAC-6442-B40B-B23E15D3A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1C4FC38-F700-6E45-A84C-2734D0B17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E8875C7-B2B0-C24F-A02E-902D88B840BE}"/>
              </a:ext>
            </a:extLst>
          </p:cNvPr>
          <p:cNvSpPr>
            <a:spLocks noGrp="1"/>
          </p:cNvSpPr>
          <p:nvPr>
            <p:ph type="dt" sz="half" idx="10"/>
          </p:nvPr>
        </p:nvSpPr>
        <p:spPr/>
        <p:txBody>
          <a:bodyPr/>
          <a:lstStyle/>
          <a:p>
            <a:fld id="{E85C7BFF-02F1-6F42-9C8B-585295357A69}" type="datetimeFigureOut">
              <a:t>2023/11/28</a:t>
            </a:fld>
            <a:endParaRPr kumimoji="1" lang="zh-CN" altLang="en-US"/>
          </a:p>
        </p:txBody>
      </p:sp>
      <p:sp>
        <p:nvSpPr>
          <p:cNvPr id="6" name="页脚占位符 5">
            <a:extLst>
              <a:ext uri="{FF2B5EF4-FFF2-40B4-BE49-F238E27FC236}">
                <a16:creationId xmlns:a16="http://schemas.microsoft.com/office/drawing/2014/main" id="{95AEE31F-669A-3145-A8B5-2B5F787D800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283F5A2-E11D-B140-9F5D-778CEEAA11E1}"/>
              </a:ext>
            </a:extLst>
          </p:cNvPr>
          <p:cNvSpPr>
            <a:spLocks noGrp="1"/>
          </p:cNvSpPr>
          <p:nvPr>
            <p:ph type="sldNum" sz="quarter" idx="12"/>
          </p:nvPr>
        </p:nvSpPr>
        <p:spPr/>
        <p:txBody>
          <a:bodyPr/>
          <a:lstStyle/>
          <a:p>
            <a:fld id="{85A336B7-8D45-DB49-A866-E9C6126A62A5}" type="slidenum">
              <a:t>‹#›</a:t>
            </a:fld>
            <a:endParaRPr kumimoji="1" lang="zh-CN" altLang="en-US"/>
          </a:p>
        </p:txBody>
      </p:sp>
    </p:spTree>
    <p:extLst>
      <p:ext uri="{BB962C8B-B14F-4D97-AF65-F5344CB8AC3E}">
        <p14:creationId xmlns:p14="http://schemas.microsoft.com/office/powerpoint/2010/main" val="415502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E4D98D-5CA8-6647-9264-526D2D87F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8289746-08A7-DC47-B45A-0B0615713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A3B1954-44D7-3B4E-84EF-6CCBE775E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C7BFF-02F1-6F42-9C8B-585295357A69}" type="datetimeFigureOut">
              <a:t>2023/11/28</a:t>
            </a:fld>
            <a:endParaRPr kumimoji="1" lang="zh-CN" altLang="en-US"/>
          </a:p>
        </p:txBody>
      </p:sp>
      <p:sp>
        <p:nvSpPr>
          <p:cNvPr id="5" name="页脚占位符 4">
            <a:extLst>
              <a:ext uri="{FF2B5EF4-FFF2-40B4-BE49-F238E27FC236}">
                <a16:creationId xmlns:a16="http://schemas.microsoft.com/office/drawing/2014/main" id="{D832988B-7E4E-DA4B-9C80-952C964AA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FA92D53-480D-F546-A3E6-563F1DD51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336B7-8D45-DB49-A866-E9C6126A62A5}" type="slidenum">
              <a:t>‹#›</a:t>
            </a:fld>
            <a:endParaRPr kumimoji="1" lang="zh-CN" altLang="en-US"/>
          </a:p>
        </p:txBody>
      </p:sp>
    </p:spTree>
    <p:extLst>
      <p:ext uri="{BB962C8B-B14F-4D97-AF65-F5344CB8AC3E}">
        <p14:creationId xmlns:p14="http://schemas.microsoft.com/office/powerpoint/2010/main" val="3845951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文本&#10;&#10;描述已自动生成">
            <a:extLst>
              <a:ext uri="{FF2B5EF4-FFF2-40B4-BE49-F238E27FC236}">
                <a16:creationId xmlns:a16="http://schemas.microsoft.com/office/drawing/2014/main" id="{7400FDA5-1780-9A49-88D1-19FCB33173E2}"/>
              </a:ext>
            </a:extLst>
          </p:cNvPr>
          <p:cNvPicPr>
            <a:picLocks noChangeAspect="1"/>
          </p:cNvPicPr>
          <p:nvPr/>
        </p:nvPicPr>
        <p:blipFill rotWithShape="1">
          <a:blip r:embed="rId2"/>
          <a:srcRect t="5000" b="-1"/>
          <a:stretch/>
        </p:blipFill>
        <p:spPr>
          <a:xfrm>
            <a:off x="73450" y="1754436"/>
            <a:ext cx="12045100" cy="1674564"/>
          </a:xfrm>
          <a:prstGeom prst="rect">
            <a:avLst/>
          </a:prstGeom>
        </p:spPr>
      </p:pic>
      <p:pic>
        <p:nvPicPr>
          <p:cNvPr id="8" name="图片 7" descr="文本&#10;&#10;描述已自动生成">
            <a:extLst>
              <a:ext uri="{FF2B5EF4-FFF2-40B4-BE49-F238E27FC236}">
                <a16:creationId xmlns:a16="http://schemas.microsoft.com/office/drawing/2014/main" id="{E80FE96B-D98C-7B4C-ABE2-F5515BC4C883}"/>
              </a:ext>
            </a:extLst>
          </p:cNvPr>
          <p:cNvPicPr>
            <a:picLocks noChangeAspect="1"/>
          </p:cNvPicPr>
          <p:nvPr/>
        </p:nvPicPr>
        <p:blipFill>
          <a:blip r:embed="rId3"/>
          <a:stretch>
            <a:fillRect/>
          </a:stretch>
        </p:blipFill>
        <p:spPr>
          <a:xfrm>
            <a:off x="7348556" y="3429000"/>
            <a:ext cx="3708400" cy="2870200"/>
          </a:xfrm>
          <a:prstGeom prst="rect">
            <a:avLst/>
          </a:prstGeom>
        </p:spPr>
      </p:pic>
      <p:sp>
        <p:nvSpPr>
          <p:cNvPr id="10" name="文本框 9">
            <a:extLst>
              <a:ext uri="{FF2B5EF4-FFF2-40B4-BE49-F238E27FC236}">
                <a16:creationId xmlns:a16="http://schemas.microsoft.com/office/drawing/2014/main" id="{E13E1B62-A656-3040-A0E0-E7B9F5C1BC54}"/>
              </a:ext>
            </a:extLst>
          </p:cNvPr>
          <p:cNvSpPr txBox="1"/>
          <p:nvPr/>
        </p:nvSpPr>
        <p:spPr>
          <a:xfrm>
            <a:off x="189126" y="4221873"/>
            <a:ext cx="6097836" cy="642227"/>
          </a:xfrm>
          <a:prstGeom prst="rect">
            <a:avLst/>
          </a:prstGeom>
          <a:noFill/>
        </p:spPr>
        <p:txBody>
          <a:bodyPr wrap="square">
            <a:spAutoFit/>
          </a:bodyPr>
          <a:lstStyle/>
          <a:p>
            <a:pPr algn="ctr">
              <a:lnSpc>
                <a:spcPct val="240000"/>
              </a:lnSpc>
              <a:spcBef>
                <a:spcPts val="600"/>
              </a:spcBef>
              <a:spcAft>
                <a:spcPts val="600"/>
              </a:spcAft>
            </a:pPr>
            <a:r>
              <a:rPr lang="zh-CN" altLang="zh-CN" sz="1800" b="1" kern="2200">
                <a:effectLst/>
                <a:latin typeface="KaiTi" panose="02010609060101010101" pitchFamily="49" charset="-122"/>
                <a:ea typeface="KaiTi" panose="02010609060101010101" pitchFamily="49" charset="-122"/>
                <a:cs typeface="Times New Roman (正文 CS 字体)"/>
              </a:rPr>
              <a:t>基于</a:t>
            </a:r>
            <a:r>
              <a:rPr lang="en-US" altLang="zh-CN" sz="1800" b="1" kern="2200">
                <a:effectLst/>
                <a:latin typeface="KaiTi" panose="02010609060101010101" pitchFamily="49" charset="-122"/>
                <a:ea typeface="KaiTi" panose="02010609060101010101" pitchFamily="49" charset="-122"/>
                <a:cs typeface="Times New Roman (正文 CS 字体)"/>
              </a:rPr>
              <a:t>DNA</a:t>
            </a:r>
            <a:r>
              <a:rPr lang="zh-CN" altLang="zh-CN" sz="1800" b="1" kern="2200">
                <a:effectLst/>
                <a:latin typeface="KaiTi" panose="02010609060101010101" pitchFamily="49" charset="-122"/>
                <a:ea typeface="KaiTi" panose="02010609060101010101" pitchFamily="49" charset="-122"/>
                <a:cs typeface="Times New Roman (正文 CS 字体)"/>
              </a:rPr>
              <a:t>计算机求解二十个变量三可满足性问题</a:t>
            </a:r>
          </a:p>
        </p:txBody>
      </p:sp>
    </p:spTree>
    <p:extLst>
      <p:ext uri="{BB962C8B-B14F-4D97-AF65-F5344CB8AC3E}">
        <p14:creationId xmlns:p14="http://schemas.microsoft.com/office/powerpoint/2010/main" val="1657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pic>
        <p:nvPicPr>
          <p:cNvPr id="8" name="图片 7" descr="文本&#10;&#10;描述已自动生成">
            <a:extLst>
              <a:ext uri="{FF2B5EF4-FFF2-40B4-BE49-F238E27FC236}">
                <a16:creationId xmlns:a16="http://schemas.microsoft.com/office/drawing/2014/main" id="{57D55FA5-17B9-4345-A781-4E0837C8727F}"/>
              </a:ext>
            </a:extLst>
          </p:cNvPr>
          <p:cNvPicPr>
            <a:picLocks noChangeAspect="1"/>
          </p:cNvPicPr>
          <p:nvPr/>
        </p:nvPicPr>
        <p:blipFill>
          <a:blip r:embed="rId2"/>
          <a:stretch>
            <a:fillRect/>
          </a:stretch>
        </p:blipFill>
        <p:spPr>
          <a:xfrm>
            <a:off x="6657585" y="2260179"/>
            <a:ext cx="5534415" cy="2337641"/>
          </a:xfrm>
          <a:prstGeom prst="rect">
            <a:avLst/>
          </a:prstGeom>
        </p:spPr>
      </p:pic>
      <p:pic>
        <p:nvPicPr>
          <p:cNvPr id="10" name="图片 9" descr="文本, 信件&#10;&#10;描述已自动生成">
            <a:extLst>
              <a:ext uri="{FF2B5EF4-FFF2-40B4-BE49-F238E27FC236}">
                <a16:creationId xmlns:a16="http://schemas.microsoft.com/office/drawing/2014/main" id="{D5DCEC87-540D-964C-AEC9-01E2B92F8E47}"/>
              </a:ext>
            </a:extLst>
          </p:cNvPr>
          <p:cNvPicPr>
            <a:picLocks noChangeAspect="1"/>
          </p:cNvPicPr>
          <p:nvPr/>
        </p:nvPicPr>
        <p:blipFill>
          <a:blip r:embed="rId3"/>
          <a:stretch>
            <a:fillRect/>
          </a:stretch>
        </p:blipFill>
        <p:spPr>
          <a:xfrm>
            <a:off x="1842695" y="20779"/>
            <a:ext cx="2933700" cy="3365500"/>
          </a:xfrm>
          <a:prstGeom prst="rect">
            <a:avLst/>
          </a:prstGeom>
        </p:spPr>
      </p:pic>
      <p:sp>
        <p:nvSpPr>
          <p:cNvPr id="11" name="左大括号 10">
            <a:extLst>
              <a:ext uri="{FF2B5EF4-FFF2-40B4-BE49-F238E27FC236}">
                <a16:creationId xmlns:a16="http://schemas.microsoft.com/office/drawing/2014/main" id="{EB39EBF4-9ED1-7747-BA35-7783059FF4E2}"/>
              </a:ext>
            </a:extLst>
          </p:cNvPr>
          <p:cNvSpPr/>
          <p:nvPr/>
        </p:nvSpPr>
        <p:spPr>
          <a:xfrm>
            <a:off x="6495656" y="2869741"/>
            <a:ext cx="84279" cy="49575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2" name="左大括号 11">
            <a:extLst>
              <a:ext uri="{FF2B5EF4-FFF2-40B4-BE49-F238E27FC236}">
                <a16:creationId xmlns:a16="http://schemas.microsoft.com/office/drawing/2014/main" id="{7BA22D88-A7E5-AB4E-8328-3E46F75C1444}"/>
              </a:ext>
            </a:extLst>
          </p:cNvPr>
          <p:cNvSpPr/>
          <p:nvPr/>
        </p:nvSpPr>
        <p:spPr>
          <a:xfrm>
            <a:off x="6492342" y="3574231"/>
            <a:ext cx="84279" cy="49575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CDE64B80-0930-FA42-AFD0-18DC4794DD61}"/>
              </a:ext>
            </a:extLst>
          </p:cNvPr>
          <p:cNvSpPr txBox="1"/>
          <p:nvPr/>
        </p:nvSpPr>
        <p:spPr>
          <a:xfrm>
            <a:off x="5997698" y="2950448"/>
            <a:ext cx="420308" cy="369332"/>
          </a:xfrm>
          <a:prstGeom prst="rect">
            <a:avLst/>
          </a:prstGeom>
          <a:noFill/>
        </p:spPr>
        <p:txBody>
          <a:bodyPr wrap="none" rtlCol="0">
            <a:spAutoFit/>
          </a:bodyPr>
          <a:lstStyle/>
          <a:p>
            <a:r>
              <a:rPr kumimoji="1" lang="zh-CN" altLang="en-US">
                <a:latin typeface="KaiTi" panose="02010609060101010101" pitchFamily="49" charset="-122"/>
                <a:ea typeface="KaiTi" panose="02010609060101010101" pitchFamily="49" charset="-122"/>
              </a:rPr>
              <a:t>库</a:t>
            </a:r>
          </a:p>
        </p:txBody>
      </p:sp>
      <p:cxnSp>
        <p:nvCxnSpPr>
          <p:cNvPr id="15" name="直线箭头连接符 14">
            <a:extLst>
              <a:ext uri="{FF2B5EF4-FFF2-40B4-BE49-F238E27FC236}">
                <a16:creationId xmlns:a16="http://schemas.microsoft.com/office/drawing/2014/main" id="{7BDCD737-1F57-2744-88BA-03818247E83B}"/>
              </a:ext>
            </a:extLst>
          </p:cNvPr>
          <p:cNvCxnSpPr>
            <a:cxnSpLocks/>
            <a:stCxn id="13" idx="1"/>
          </p:cNvCxnSpPr>
          <p:nvPr/>
        </p:nvCxnSpPr>
        <p:spPr>
          <a:xfrm flipH="1" flipV="1">
            <a:off x="4776395" y="2517750"/>
            <a:ext cx="1221303" cy="617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F938531-ED95-A040-9E57-08C488C8A249}"/>
              </a:ext>
            </a:extLst>
          </p:cNvPr>
          <p:cNvSpPr txBox="1"/>
          <p:nvPr/>
        </p:nvSpPr>
        <p:spPr>
          <a:xfrm>
            <a:off x="4420535" y="3637444"/>
            <a:ext cx="2031325" cy="369332"/>
          </a:xfrm>
          <a:prstGeom prst="rect">
            <a:avLst/>
          </a:prstGeom>
          <a:noFill/>
        </p:spPr>
        <p:txBody>
          <a:bodyPr wrap="none" rtlCol="0">
            <a:spAutoFit/>
          </a:bodyPr>
          <a:lstStyle/>
          <a:p>
            <a:r>
              <a:rPr kumimoji="1" lang="zh-CN" altLang="en-US">
                <a:latin typeface="KaiTi" panose="02010609060101010101" pitchFamily="49" charset="-122"/>
                <a:ea typeface="KaiTi" panose="02010609060101010101" pitchFamily="49" charset="-122"/>
              </a:rPr>
              <a:t>计算机和计算方案</a:t>
            </a:r>
          </a:p>
        </p:txBody>
      </p:sp>
      <p:pic>
        <p:nvPicPr>
          <p:cNvPr id="18" name="图片 17" descr="图示, 示意图&#10;&#10;描述已自动生成">
            <a:extLst>
              <a:ext uri="{FF2B5EF4-FFF2-40B4-BE49-F238E27FC236}">
                <a16:creationId xmlns:a16="http://schemas.microsoft.com/office/drawing/2014/main" id="{DF19701C-2011-7C48-8FD8-77F0C9A49719}"/>
              </a:ext>
            </a:extLst>
          </p:cNvPr>
          <p:cNvPicPr>
            <a:picLocks noChangeAspect="1"/>
          </p:cNvPicPr>
          <p:nvPr/>
        </p:nvPicPr>
        <p:blipFill>
          <a:blip r:embed="rId4"/>
          <a:stretch>
            <a:fillRect/>
          </a:stretch>
        </p:blipFill>
        <p:spPr>
          <a:xfrm>
            <a:off x="195641" y="3723505"/>
            <a:ext cx="3054694" cy="2863776"/>
          </a:xfrm>
          <a:prstGeom prst="rect">
            <a:avLst/>
          </a:prstGeom>
        </p:spPr>
      </p:pic>
      <p:cxnSp>
        <p:nvCxnSpPr>
          <p:cNvPr id="19" name="直线箭头连接符 18">
            <a:extLst>
              <a:ext uri="{FF2B5EF4-FFF2-40B4-BE49-F238E27FC236}">
                <a16:creationId xmlns:a16="http://schemas.microsoft.com/office/drawing/2014/main" id="{403F9118-8E6F-D14C-9C01-6D38B5418567}"/>
              </a:ext>
            </a:extLst>
          </p:cNvPr>
          <p:cNvCxnSpPr>
            <a:cxnSpLocks/>
          </p:cNvCxnSpPr>
          <p:nvPr/>
        </p:nvCxnSpPr>
        <p:spPr>
          <a:xfrm flipH="1">
            <a:off x="3295390" y="4006776"/>
            <a:ext cx="1125145" cy="913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descr="电脑屏幕的照片上有字&#10;&#10;描述已自动生成">
            <a:extLst>
              <a:ext uri="{FF2B5EF4-FFF2-40B4-BE49-F238E27FC236}">
                <a16:creationId xmlns:a16="http://schemas.microsoft.com/office/drawing/2014/main" id="{B2ECB37A-11AE-154A-8825-8950A076C35F}"/>
              </a:ext>
            </a:extLst>
          </p:cNvPr>
          <p:cNvPicPr>
            <a:picLocks noChangeAspect="1"/>
          </p:cNvPicPr>
          <p:nvPr/>
        </p:nvPicPr>
        <p:blipFill>
          <a:blip r:embed="rId5"/>
          <a:stretch>
            <a:fillRect/>
          </a:stretch>
        </p:blipFill>
        <p:spPr>
          <a:xfrm>
            <a:off x="3715870" y="5353419"/>
            <a:ext cx="8386482" cy="1500248"/>
          </a:xfrm>
          <a:prstGeom prst="rect">
            <a:avLst/>
          </a:prstGeom>
        </p:spPr>
      </p:pic>
      <p:cxnSp>
        <p:nvCxnSpPr>
          <p:cNvPr id="23" name="直线箭头连接符 22">
            <a:extLst>
              <a:ext uri="{FF2B5EF4-FFF2-40B4-BE49-F238E27FC236}">
                <a16:creationId xmlns:a16="http://schemas.microsoft.com/office/drawing/2014/main" id="{95ADBDF5-8BA4-A74C-8AF4-42984EE12F16}"/>
              </a:ext>
            </a:extLst>
          </p:cNvPr>
          <p:cNvCxnSpPr>
            <a:cxnSpLocks/>
          </p:cNvCxnSpPr>
          <p:nvPr/>
        </p:nvCxnSpPr>
        <p:spPr>
          <a:xfrm flipH="1">
            <a:off x="7332997" y="4572320"/>
            <a:ext cx="1" cy="8443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77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 示意图&#10;&#10;描述已自动生成">
            <a:extLst>
              <a:ext uri="{FF2B5EF4-FFF2-40B4-BE49-F238E27FC236}">
                <a16:creationId xmlns:a16="http://schemas.microsoft.com/office/drawing/2014/main" id="{16D0B727-8367-1E48-80B4-802FA89086A9}"/>
              </a:ext>
            </a:extLst>
          </p:cNvPr>
          <p:cNvPicPr>
            <a:picLocks noChangeAspect="1"/>
          </p:cNvPicPr>
          <p:nvPr/>
        </p:nvPicPr>
        <p:blipFill>
          <a:blip r:embed="rId2"/>
          <a:stretch>
            <a:fillRect/>
          </a:stretch>
        </p:blipFill>
        <p:spPr>
          <a:xfrm>
            <a:off x="246310" y="840014"/>
            <a:ext cx="5702545" cy="5346137"/>
          </a:xfrm>
          <a:prstGeom prst="rect">
            <a:avLst/>
          </a:prstGeom>
        </p:spPr>
      </p:pic>
      <p:sp>
        <p:nvSpPr>
          <p:cNvPr id="29" name="文本框 28">
            <a:extLst>
              <a:ext uri="{FF2B5EF4-FFF2-40B4-BE49-F238E27FC236}">
                <a16:creationId xmlns:a16="http://schemas.microsoft.com/office/drawing/2014/main" id="{23A74F35-BD31-6F47-B265-E88B2C40BE0E}"/>
              </a:ext>
            </a:extLst>
          </p:cNvPr>
          <p:cNvSpPr txBox="1"/>
          <p:nvPr/>
        </p:nvSpPr>
        <p:spPr>
          <a:xfrm>
            <a:off x="-1836" y="15630"/>
            <a:ext cx="4218834"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计算机 </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p:sp>
        <p:nvSpPr>
          <p:cNvPr id="32" name="文本框 31">
            <a:extLst>
              <a:ext uri="{FF2B5EF4-FFF2-40B4-BE49-F238E27FC236}">
                <a16:creationId xmlns:a16="http://schemas.microsoft.com/office/drawing/2014/main" id="{DB08CB2D-7932-0E4E-9A1C-258B3CE6B6AF}"/>
              </a:ext>
            </a:extLst>
          </p:cNvPr>
          <p:cNvSpPr txBox="1"/>
          <p:nvPr/>
        </p:nvSpPr>
        <p:spPr>
          <a:xfrm>
            <a:off x="5948855" y="2074509"/>
            <a:ext cx="6159062" cy="2862322"/>
          </a:xfrm>
          <a:prstGeom prst="rect">
            <a:avLst/>
          </a:prstGeom>
          <a:noFill/>
        </p:spPr>
        <p:txBody>
          <a:bodyPr wrap="square">
            <a:spAutoFit/>
          </a:bodyPr>
          <a:lstStyle/>
          <a:p>
            <a:r>
              <a:rPr lang="zh-CN" altLang="zh-CN" sz="1800" kern="0">
                <a:effectLst/>
                <a:latin typeface="KaiTi" panose="02010609060101010101" pitchFamily="49" charset="-122"/>
                <a:ea typeface="KaiTi" panose="02010609060101010101" pitchFamily="49" charset="-122"/>
                <a:cs typeface="Arial" panose="020B0604020202020204" pitchFamily="34" charset="0"/>
              </a:rPr>
              <a:t>箱体由有机玻璃隔板隔成等体积的热室和冷室。</a:t>
            </a:r>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r>
              <a:rPr lang="zh-CN" altLang="zh-CN" sz="1800" kern="0">
                <a:effectLst/>
                <a:latin typeface="KaiTi" panose="02010609060101010101" pitchFamily="49" charset="-122"/>
                <a:ea typeface="KaiTi" panose="02010609060101010101" pitchFamily="49" charset="-122"/>
                <a:cs typeface="Arial" panose="020B0604020202020204" pitchFamily="34" charset="0"/>
              </a:rPr>
              <a:t>每个腔室通过塑料管连接到一个循环水浴中。</a:t>
            </a:r>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r>
              <a:rPr lang="zh-CN" altLang="zh-CN" sz="1800" kern="0">
                <a:effectLst/>
                <a:latin typeface="KaiTi" panose="02010609060101010101" pitchFamily="49" charset="-122"/>
                <a:ea typeface="KaiTi" panose="02010609060101010101" pitchFamily="49" charset="-122"/>
                <a:cs typeface="Arial" panose="020B0604020202020204" pitchFamily="34" charset="0"/>
              </a:rPr>
              <a:t>循环水浴槽中的水通过铜管输送到腔室中，充当冷却</a:t>
            </a:r>
            <a:r>
              <a:rPr lang="en-US" altLang="zh-CN" sz="1800" kern="0">
                <a:effectLst/>
                <a:latin typeface="KaiTi" panose="02010609060101010101" pitchFamily="49" charset="-122"/>
                <a:ea typeface="KaiTi" panose="02010609060101010101" pitchFamily="49" charset="-122"/>
                <a:cs typeface="Arial" panose="020B0604020202020204" pitchFamily="34" charset="0"/>
              </a:rPr>
              <a:t>/</a:t>
            </a:r>
            <a:r>
              <a:rPr lang="zh-CN" altLang="zh-CN" sz="1800" kern="0">
                <a:effectLst/>
                <a:latin typeface="KaiTi" panose="02010609060101010101" pitchFamily="49" charset="-122"/>
                <a:ea typeface="KaiTi" panose="02010609060101010101" pitchFamily="49" charset="-122"/>
                <a:cs typeface="Arial" panose="020B0604020202020204" pitchFamily="34" charset="0"/>
              </a:rPr>
              <a:t>加热线圈。</a:t>
            </a:r>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r>
              <a:rPr lang="zh-CN" altLang="zh-CN" sz="1800" kern="0">
                <a:effectLst/>
                <a:latin typeface="KaiTi" panose="02010609060101010101" pitchFamily="49" charset="-122"/>
                <a:ea typeface="KaiTi" panose="02010609060101010101" pitchFamily="49" charset="-122"/>
                <a:cs typeface="Arial" panose="020B0604020202020204" pitchFamily="34" charset="0"/>
              </a:rPr>
              <a:t>在每个腔室中插入了一根铂丝电极。</a:t>
            </a:r>
            <a:r>
              <a:rPr lang="zh-CN" altLang="en-US" b="0" i="0" u="none" strike="noStrike">
                <a:effectLst/>
                <a:latin typeface="KaiTi" panose="02010609060101010101" pitchFamily="49" charset="-122"/>
                <a:ea typeface="KaiTi" panose="02010609060101010101" pitchFamily="49" charset="-122"/>
              </a:rPr>
              <a:t>热室为电泳的阴极</a:t>
            </a:r>
            <a:r>
              <a:rPr lang="en-US" altLang="zh-CN" b="0" i="0" u="none" strike="noStrike">
                <a:effectLst/>
                <a:latin typeface="KaiTi" panose="02010609060101010101" pitchFamily="49" charset="-122"/>
                <a:ea typeface="KaiTi" panose="02010609060101010101" pitchFamily="49" charset="-122"/>
              </a:rPr>
              <a:t>,</a:t>
            </a:r>
            <a:r>
              <a:rPr lang="zh-CN" altLang="en-US" b="0" i="0" u="none" strike="noStrike">
                <a:effectLst/>
                <a:latin typeface="KaiTi" panose="02010609060101010101" pitchFamily="49" charset="-122"/>
                <a:ea typeface="KaiTi" panose="02010609060101010101" pitchFamily="49" charset="-122"/>
              </a:rPr>
              <a:t>冷室为电泳的阳极</a:t>
            </a:r>
            <a:r>
              <a:rPr lang="en-US" altLang="zh-CN" b="0" i="0" u="none" strike="noStrike">
                <a:effectLst/>
                <a:latin typeface="KaiTi" panose="02010609060101010101" pitchFamily="49" charset="-122"/>
                <a:ea typeface="KaiTi" panose="02010609060101010101" pitchFamily="49" charset="-122"/>
              </a:rPr>
              <a:t>,</a:t>
            </a:r>
            <a:r>
              <a:rPr lang="zh-CN" altLang="en-US" b="0" i="0" u="none" strike="noStrike">
                <a:effectLst/>
                <a:latin typeface="KaiTi" panose="02010609060101010101" pitchFamily="49" charset="-122"/>
                <a:ea typeface="KaiTi" panose="02010609060101010101" pitchFamily="49" charset="-122"/>
              </a:rPr>
              <a:t>因此</a:t>
            </a:r>
            <a:r>
              <a:rPr lang="en" altLang="zh-CN" b="0" i="0" u="none" strike="noStrike">
                <a:effectLst/>
                <a:latin typeface="KaiTi" panose="02010609060101010101" pitchFamily="49" charset="-122"/>
                <a:ea typeface="KaiTi" panose="02010609060101010101" pitchFamily="49" charset="-122"/>
              </a:rPr>
              <a:t>DNA </a:t>
            </a:r>
            <a:r>
              <a:rPr lang="zh-CN" altLang="en-US" b="0" i="0" u="none" strike="noStrike">
                <a:effectLst/>
                <a:latin typeface="KaiTi" panose="02010609060101010101" pitchFamily="49" charset="-122"/>
                <a:ea typeface="KaiTi" panose="02010609060101010101" pitchFamily="49" charset="-122"/>
              </a:rPr>
              <a:t>序列将会从热室移动向冷室</a:t>
            </a:r>
            <a:r>
              <a:rPr lang="en-US" altLang="zh-CN" b="0" i="0" u="none" strike="noStrike">
                <a:effectLst/>
                <a:latin typeface="KaiTi" panose="02010609060101010101" pitchFamily="49" charset="-122"/>
                <a:ea typeface="KaiTi" panose="02010609060101010101" pitchFamily="49" charset="-122"/>
              </a:rPr>
              <a:t>｡ </a:t>
            </a:r>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endParaRPr lang="en-US" altLang="zh-CN" sz="1800" kern="0">
              <a:solidFill>
                <a:srgbClr val="C45911"/>
              </a:solidFill>
              <a:effectLst/>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60074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柱体 56">
            <a:extLst>
              <a:ext uri="{FF2B5EF4-FFF2-40B4-BE49-F238E27FC236}">
                <a16:creationId xmlns:a16="http://schemas.microsoft.com/office/drawing/2014/main" id="{D588528A-7B25-7F4F-A24A-801B822E29FE}"/>
              </a:ext>
            </a:extLst>
          </p:cNvPr>
          <p:cNvSpPr/>
          <p:nvPr/>
        </p:nvSpPr>
        <p:spPr>
          <a:xfrm rot="14558021">
            <a:off x="10385349" y="1490878"/>
            <a:ext cx="376410" cy="476618"/>
          </a:xfrm>
          <a:prstGeom prst="can">
            <a:avLst>
              <a:gd name="adj" fmla="val 54996"/>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柱体 11">
            <a:extLst>
              <a:ext uri="{FF2B5EF4-FFF2-40B4-BE49-F238E27FC236}">
                <a16:creationId xmlns:a16="http://schemas.microsoft.com/office/drawing/2014/main" id="{081FBBF3-C341-AC42-A73A-82E8D4A72824}"/>
              </a:ext>
            </a:extLst>
          </p:cNvPr>
          <p:cNvSpPr/>
          <p:nvPr/>
        </p:nvSpPr>
        <p:spPr>
          <a:xfrm rot="14558021">
            <a:off x="10040502" y="1145767"/>
            <a:ext cx="376410" cy="1520328"/>
          </a:xfrm>
          <a:prstGeom prst="can">
            <a:avLst>
              <a:gd name="adj" fmla="val 549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descr="图示, 示意图&#10;&#10;描述已自动生成">
            <a:extLst>
              <a:ext uri="{FF2B5EF4-FFF2-40B4-BE49-F238E27FC236}">
                <a16:creationId xmlns:a16="http://schemas.microsoft.com/office/drawing/2014/main" id="{16D0B727-8367-1E48-80B4-802FA89086A9}"/>
              </a:ext>
            </a:extLst>
          </p:cNvPr>
          <p:cNvPicPr>
            <a:picLocks noChangeAspect="1"/>
          </p:cNvPicPr>
          <p:nvPr/>
        </p:nvPicPr>
        <p:blipFill>
          <a:blip r:embed="rId2"/>
          <a:stretch>
            <a:fillRect/>
          </a:stretch>
        </p:blipFill>
        <p:spPr>
          <a:xfrm>
            <a:off x="5010006" y="267168"/>
            <a:ext cx="3464891" cy="3248336"/>
          </a:xfrm>
          <a:prstGeom prst="rect">
            <a:avLst/>
          </a:prstGeom>
        </p:spPr>
      </p:pic>
      <p:sp>
        <p:nvSpPr>
          <p:cNvPr id="10" name="立方体 9">
            <a:extLst>
              <a:ext uri="{FF2B5EF4-FFF2-40B4-BE49-F238E27FC236}">
                <a16:creationId xmlns:a16="http://schemas.microsoft.com/office/drawing/2014/main" id="{D48A3CEA-D82F-B34D-83F2-0E7C02771E26}"/>
              </a:ext>
            </a:extLst>
          </p:cNvPr>
          <p:cNvSpPr/>
          <p:nvPr/>
        </p:nvSpPr>
        <p:spPr>
          <a:xfrm>
            <a:off x="8623349" y="1243550"/>
            <a:ext cx="2635391" cy="1586429"/>
          </a:xfrm>
          <a:prstGeom prst="cube">
            <a:avLst>
              <a:gd name="adj" fmla="val 6944"/>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柱体 10">
            <a:extLst>
              <a:ext uri="{FF2B5EF4-FFF2-40B4-BE49-F238E27FC236}">
                <a16:creationId xmlns:a16="http://schemas.microsoft.com/office/drawing/2014/main" id="{23201166-BD89-D24F-B682-0AAACDD268B3}"/>
              </a:ext>
            </a:extLst>
          </p:cNvPr>
          <p:cNvSpPr/>
          <p:nvPr/>
        </p:nvSpPr>
        <p:spPr>
          <a:xfrm rot="14558021">
            <a:off x="9278898" y="1793000"/>
            <a:ext cx="376410" cy="1036692"/>
          </a:xfrm>
          <a:prstGeom prst="can">
            <a:avLst>
              <a:gd name="adj" fmla="val 549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柱体 22">
            <a:extLst>
              <a:ext uri="{FF2B5EF4-FFF2-40B4-BE49-F238E27FC236}">
                <a16:creationId xmlns:a16="http://schemas.microsoft.com/office/drawing/2014/main" id="{B2C03D97-62ED-2043-A87E-FAFB676CA89D}"/>
              </a:ext>
            </a:extLst>
          </p:cNvPr>
          <p:cNvSpPr/>
          <p:nvPr/>
        </p:nvSpPr>
        <p:spPr>
          <a:xfrm rot="14558021">
            <a:off x="11230352" y="3986251"/>
            <a:ext cx="376410" cy="1036692"/>
          </a:xfrm>
          <a:prstGeom prst="can">
            <a:avLst>
              <a:gd name="adj" fmla="val 549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柱体 23">
            <a:extLst>
              <a:ext uri="{FF2B5EF4-FFF2-40B4-BE49-F238E27FC236}">
                <a16:creationId xmlns:a16="http://schemas.microsoft.com/office/drawing/2014/main" id="{2720BFEF-B16D-3A4A-8256-0F71A7D7020C}"/>
              </a:ext>
            </a:extLst>
          </p:cNvPr>
          <p:cNvSpPr/>
          <p:nvPr/>
        </p:nvSpPr>
        <p:spPr>
          <a:xfrm rot="14558021">
            <a:off x="8436558" y="4081179"/>
            <a:ext cx="376410" cy="1220670"/>
          </a:xfrm>
          <a:prstGeom prst="can">
            <a:avLst>
              <a:gd name="adj" fmla="val 549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立方体 24">
            <a:extLst>
              <a:ext uri="{FF2B5EF4-FFF2-40B4-BE49-F238E27FC236}">
                <a16:creationId xmlns:a16="http://schemas.microsoft.com/office/drawing/2014/main" id="{EA686AA2-379C-2B4B-BB82-C074921D2636}"/>
              </a:ext>
            </a:extLst>
          </p:cNvPr>
          <p:cNvSpPr/>
          <p:nvPr/>
        </p:nvSpPr>
        <p:spPr>
          <a:xfrm>
            <a:off x="8678871" y="3711382"/>
            <a:ext cx="2635391" cy="1586429"/>
          </a:xfrm>
          <a:prstGeom prst="cube">
            <a:avLst>
              <a:gd name="adj" fmla="val 6944"/>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1B0C9DB5-EEC1-D94E-8B93-21AFCB2C2695}"/>
              </a:ext>
            </a:extLst>
          </p:cNvPr>
          <p:cNvSpPr/>
          <p:nvPr/>
        </p:nvSpPr>
        <p:spPr>
          <a:xfrm rot="19807061">
            <a:off x="9823479" y="4307804"/>
            <a:ext cx="235132" cy="393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圆柱体 27">
            <a:extLst>
              <a:ext uri="{FF2B5EF4-FFF2-40B4-BE49-F238E27FC236}">
                <a16:creationId xmlns:a16="http://schemas.microsoft.com/office/drawing/2014/main" id="{F6B84A6F-85AB-E64D-B0F3-4899A9D9865F}"/>
              </a:ext>
            </a:extLst>
          </p:cNvPr>
          <p:cNvSpPr/>
          <p:nvPr/>
        </p:nvSpPr>
        <p:spPr>
          <a:xfrm rot="14558021">
            <a:off x="8299010" y="4524400"/>
            <a:ext cx="376410" cy="476618"/>
          </a:xfrm>
          <a:prstGeom prst="can">
            <a:avLst>
              <a:gd name="adj" fmla="val 54996"/>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0" name="直线连接符 29">
            <a:extLst>
              <a:ext uri="{FF2B5EF4-FFF2-40B4-BE49-F238E27FC236}">
                <a16:creationId xmlns:a16="http://schemas.microsoft.com/office/drawing/2014/main" id="{76FA6402-F559-B44C-B102-70135B2DAEF9}"/>
              </a:ext>
            </a:extLst>
          </p:cNvPr>
          <p:cNvCxnSpPr>
            <a:cxnSpLocks/>
          </p:cNvCxnSpPr>
          <p:nvPr/>
        </p:nvCxnSpPr>
        <p:spPr>
          <a:xfrm>
            <a:off x="7996219" y="4600575"/>
            <a:ext cx="71456" cy="10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7B768F09-9DAA-DC42-BB87-81313EEDC4D3}"/>
              </a:ext>
            </a:extLst>
          </p:cNvPr>
          <p:cNvCxnSpPr>
            <a:cxnSpLocks/>
          </p:cNvCxnSpPr>
          <p:nvPr/>
        </p:nvCxnSpPr>
        <p:spPr>
          <a:xfrm>
            <a:off x="8932844" y="4135864"/>
            <a:ext cx="71456" cy="107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7B6FF72-A3BC-344E-AD17-B925FD81D4CF}"/>
              </a:ext>
            </a:extLst>
          </p:cNvPr>
          <p:cNvSpPr txBox="1"/>
          <p:nvPr/>
        </p:nvSpPr>
        <p:spPr>
          <a:xfrm rot="19937754">
            <a:off x="8176615" y="4212065"/>
            <a:ext cx="580608" cy="276999"/>
          </a:xfrm>
          <a:prstGeom prst="rect">
            <a:avLst/>
          </a:prstGeom>
          <a:noFill/>
        </p:spPr>
        <p:txBody>
          <a:bodyPr wrap="none" rtlCol="0">
            <a:spAutoFit/>
          </a:bodyPr>
          <a:lstStyle/>
          <a:p>
            <a:r>
              <a:rPr kumimoji="1" lang="en-US" altLang="zh-CN" sz="1200"/>
              <a:t>4.5cm</a:t>
            </a:r>
            <a:endParaRPr kumimoji="1" lang="zh-CN" altLang="en-US" sz="1200"/>
          </a:p>
        </p:txBody>
      </p:sp>
      <p:sp>
        <p:nvSpPr>
          <p:cNvPr id="35" name="文本框 34">
            <a:extLst>
              <a:ext uri="{FF2B5EF4-FFF2-40B4-BE49-F238E27FC236}">
                <a16:creationId xmlns:a16="http://schemas.microsoft.com/office/drawing/2014/main" id="{86F33BBE-8DFD-084C-8A01-C4E8819CFE6E}"/>
              </a:ext>
            </a:extLst>
          </p:cNvPr>
          <p:cNvSpPr txBox="1"/>
          <p:nvPr/>
        </p:nvSpPr>
        <p:spPr>
          <a:xfrm rot="19747418">
            <a:off x="8748201" y="4687308"/>
            <a:ext cx="580608" cy="276999"/>
          </a:xfrm>
          <a:prstGeom prst="rect">
            <a:avLst/>
          </a:prstGeom>
          <a:noFill/>
        </p:spPr>
        <p:txBody>
          <a:bodyPr wrap="none" rtlCol="0">
            <a:spAutoFit/>
          </a:bodyPr>
          <a:lstStyle/>
          <a:p>
            <a:r>
              <a:rPr kumimoji="1" lang="en-US" altLang="zh-CN" sz="1200"/>
              <a:t>3.2cm</a:t>
            </a:r>
            <a:endParaRPr kumimoji="1" lang="zh-CN" altLang="en-US" sz="1200"/>
          </a:p>
        </p:txBody>
      </p:sp>
      <p:cxnSp>
        <p:nvCxnSpPr>
          <p:cNvPr id="36" name="直线连接符 35">
            <a:extLst>
              <a:ext uri="{FF2B5EF4-FFF2-40B4-BE49-F238E27FC236}">
                <a16:creationId xmlns:a16="http://schemas.microsoft.com/office/drawing/2014/main" id="{689B848E-E357-3F48-9FCE-1DFEFB6B92CA}"/>
              </a:ext>
            </a:extLst>
          </p:cNvPr>
          <p:cNvCxnSpPr>
            <a:cxnSpLocks/>
          </p:cNvCxnSpPr>
          <p:nvPr/>
        </p:nvCxnSpPr>
        <p:spPr>
          <a:xfrm>
            <a:off x="8734039" y="4932400"/>
            <a:ext cx="71456" cy="10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507609E0-77C6-6F4F-A804-327A50E3C27F}"/>
              </a:ext>
            </a:extLst>
          </p:cNvPr>
          <p:cNvCxnSpPr>
            <a:cxnSpLocks/>
          </p:cNvCxnSpPr>
          <p:nvPr/>
        </p:nvCxnSpPr>
        <p:spPr>
          <a:xfrm>
            <a:off x="9251993" y="4625850"/>
            <a:ext cx="71456" cy="10795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A899B321-5B14-4744-B11A-655C7DB672CD}"/>
              </a:ext>
            </a:extLst>
          </p:cNvPr>
          <p:cNvSpPr txBox="1"/>
          <p:nvPr/>
        </p:nvSpPr>
        <p:spPr>
          <a:xfrm rot="19740952">
            <a:off x="8880450" y="4820969"/>
            <a:ext cx="516488" cy="276999"/>
          </a:xfrm>
          <a:prstGeom prst="rect">
            <a:avLst/>
          </a:prstGeom>
          <a:noFill/>
        </p:spPr>
        <p:txBody>
          <a:bodyPr wrap="none" rtlCol="0">
            <a:spAutoFit/>
          </a:bodyPr>
          <a:lstStyle/>
          <a:p>
            <a:r>
              <a:rPr kumimoji="1" lang="en-US" altLang="zh-CN" sz="1200"/>
              <a:t>page</a:t>
            </a:r>
            <a:endParaRPr kumimoji="1" lang="zh-CN" altLang="en-US" sz="1200"/>
          </a:p>
        </p:txBody>
      </p:sp>
      <p:sp>
        <p:nvSpPr>
          <p:cNvPr id="39" name="文本框 38">
            <a:extLst>
              <a:ext uri="{FF2B5EF4-FFF2-40B4-BE49-F238E27FC236}">
                <a16:creationId xmlns:a16="http://schemas.microsoft.com/office/drawing/2014/main" id="{37E495BE-A2CB-AB4B-868B-7211EA2D21AB}"/>
              </a:ext>
            </a:extLst>
          </p:cNvPr>
          <p:cNvSpPr txBox="1"/>
          <p:nvPr/>
        </p:nvSpPr>
        <p:spPr>
          <a:xfrm rot="19634411">
            <a:off x="7830358" y="5305716"/>
            <a:ext cx="1056700" cy="246221"/>
          </a:xfrm>
          <a:prstGeom prst="rect">
            <a:avLst/>
          </a:prstGeom>
          <a:noFill/>
        </p:spPr>
        <p:txBody>
          <a:bodyPr wrap="none" rtlCol="0">
            <a:spAutoFit/>
          </a:bodyPr>
          <a:lstStyle/>
          <a:p>
            <a:r>
              <a:rPr kumimoji="1" lang="en-US" altLang="zh-CN" sz="1000"/>
              <a:t>Page+</a:t>
            </a:r>
            <a:r>
              <a:rPr kumimoji="1" lang="zh-CN" altLang="en-US" sz="1000"/>
              <a:t>子句溶液</a:t>
            </a:r>
          </a:p>
        </p:txBody>
      </p:sp>
      <p:cxnSp>
        <p:nvCxnSpPr>
          <p:cNvPr id="41" name="直线箭头连接符 40">
            <a:extLst>
              <a:ext uri="{FF2B5EF4-FFF2-40B4-BE49-F238E27FC236}">
                <a16:creationId xmlns:a16="http://schemas.microsoft.com/office/drawing/2014/main" id="{C6AB3C74-D7C1-9147-B9B2-D16D85F8A735}"/>
              </a:ext>
            </a:extLst>
          </p:cNvPr>
          <p:cNvCxnSpPr>
            <a:cxnSpLocks/>
          </p:cNvCxnSpPr>
          <p:nvPr/>
        </p:nvCxnSpPr>
        <p:spPr>
          <a:xfrm flipH="1">
            <a:off x="8500789" y="4808530"/>
            <a:ext cx="123974" cy="47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7796C15-0B5A-7C4A-ADCE-4D7C6402D540}"/>
              </a:ext>
            </a:extLst>
          </p:cNvPr>
          <p:cNvSpPr txBox="1"/>
          <p:nvPr/>
        </p:nvSpPr>
        <p:spPr>
          <a:xfrm>
            <a:off x="9061367" y="4220330"/>
            <a:ext cx="441146" cy="246221"/>
          </a:xfrm>
          <a:prstGeom prst="rect">
            <a:avLst/>
          </a:prstGeom>
          <a:noFill/>
        </p:spPr>
        <p:txBody>
          <a:bodyPr wrap="none" rtlCol="0">
            <a:spAutoFit/>
          </a:bodyPr>
          <a:lstStyle/>
          <a:p>
            <a:r>
              <a:rPr kumimoji="1" lang="zh-CN" altLang="en-US" sz="1000"/>
              <a:t>管底</a:t>
            </a:r>
          </a:p>
        </p:txBody>
      </p:sp>
      <p:sp>
        <p:nvSpPr>
          <p:cNvPr id="44" name="文本框 43">
            <a:extLst>
              <a:ext uri="{FF2B5EF4-FFF2-40B4-BE49-F238E27FC236}">
                <a16:creationId xmlns:a16="http://schemas.microsoft.com/office/drawing/2014/main" id="{34A39F0A-C8E3-D24C-9915-CEE634FC2FCA}"/>
              </a:ext>
            </a:extLst>
          </p:cNvPr>
          <p:cNvSpPr txBox="1"/>
          <p:nvPr/>
        </p:nvSpPr>
        <p:spPr>
          <a:xfrm>
            <a:off x="7123095" y="4892993"/>
            <a:ext cx="697627" cy="246221"/>
          </a:xfrm>
          <a:prstGeom prst="rect">
            <a:avLst/>
          </a:prstGeom>
          <a:noFill/>
        </p:spPr>
        <p:txBody>
          <a:bodyPr wrap="none" rtlCol="0">
            <a:spAutoFit/>
          </a:bodyPr>
          <a:lstStyle/>
          <a:p>
            <a:r>
              <a:rPr kumimoji="1" lang="zh-CN" altLang="en-US" sz="1000"/>
              <a:t>空或染料</a:t>
            </a:r>
          </a:p>
        </p:txBody>
      </p:sp>
      <p:cxnSp>
        <p:nvCxnSpPr>
          <p:cNvPr id="45" name="直线箭头连接符 44">
            <a:extLst>
              <a:ext uri="{FF2B5EF4-FFF2-40B4-BE49-F238E27FC236}">
                <a16:creationId xmlns:a16="http://schemas.microsoft.com/office/drawing/2014/main" id="{52715AE6-211C-8D42-BE10-346A8F75F5B4}"/>
              </a:ext>
            </a:extLst>
          </p:cNvPr>
          <p:cNvCxnSpPr>
            <a:cxnSpLocks/>
          </p:cNvCxnSpPr>
          <p:nvPr/>
        </p:nvCxnSpPr>
        <p:spPr>
          <a:xfrm flipV="1">
            <a:off x="7756896" y="4976953"/>
            <a:ext cx="437326" cy="2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圆柱体 46">
            <a:extLst>
              <a:ext uri="{FF2B5EF4-FFF2-40B4-BE49-F238E27FC236}">
                <a16:creationId xmlns:a16="http://schemas.microsoft.com/office/drawing/2014/main" id="{34F3F944-270A-FD4B-9E21-52AAF2701CBF}"/>
              </a:ext>
            </a:extLst>
          </p:cNvPr>
          <p:cNvSpPr/>
          <p:nvPr/>
        </p:nvSpPr>
        <p:spPr>
          <a:xfrm rot="14558021">
            <a:off x="11336097" y="4218803"/>
            <a:ext cx="376410" cy="476618"/>
          </a:xfrm>
          <a:prstGeom prst="can">
            <a:avLst>
              <a:gd name="adj" fmla="val 54996"/>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文本框 53">
            <a:extLst>
              <a:ext uri="{FF2B5EF4-FFF2-40B4-BE49-F238E27FC236}">
                <a16:creationId xmlns:a16="http://schemas.microsoft.com/office/drawing/2014/main" id="{D4891A29-5592-8742-9927-8571D3A19F06}"/>
              </a:ext>
            </a:extLst>
          </p:cNvPr>
          <p:cNvSpPr txBox="1"/>
          <p:nvPr/>
        </p:nvSpPr>
        <p:spPr>
          <a:xfrm>
            <a:off x="7742321" y="3783932"/>
            <a:ext cx="646331" cy="369332"/>
          </a:xfrm>
          <a:prstGeom prst="rect">
            <a:avLst/>
          </a:prstGeom>
          <a:noFill/>
        </p:spPr>
        <p:txBody>
          <a:bodyPr wrap="none" rtlCol="0">
            <a:spAutoFit/>
          </a:bodyPr>
          <a:lstStyle/>
          <a:p>
            <a:r>
              <a:rPr kumimoji="1" lang="zh-CN" altLang="en-US"/>
              <a:t>热室</a:t>
            </a:r>
          </a:p>
        </p:txBody>
      </p:sp>
      <p:sp>
        <p:nvSpPr>
          <p:cNvPr id="55" name="文本框 54">
            <a:extLst>
              <a:ext uri="{FF2B5EF4-FFF2-40B4-BE49-F238E27FC236}">
                <a16:creationId xmlns:a16="http://schemas.microsoft.com/office/drawing/2014/main" id="{35C11326-F3C4-5048-80B3-2551A82B61EC}"/>
              </a:ext>
            </a:extLst>
          </p:cNvPr>
          <p:cNvSpPr txBox="1"/>
          <p:nvPr/>
        </p:nvSpPr>
        <p:spPr>
          <a:xfrm>
            <a:off x="10667931" y="3634935"/>
            <a:ext cx="646331" cy="369332"/>
          </a:xfrm>
          <a:prstGeom prst="rect">
            <a:avLst/>
          </a:prstGeom>
          <a:noFill/>
        </p:spPr>
        <p:txBody>
          <a:bodyPr wrap="none" rtlCol="0">
            <a:spAutoFit/>
          </a:bodyPr>
          <a:lstStyle/>
          <a:p>
            <a:r>
              <a:rPr kumimoji="1" lang="zh-CN" altLang="en-US"/>
              <a:t>冷室</a:t>
            </a:r>
          </a:p>
        </p:txBody>
      </p:sp>
      <p:sp>
        <p:nvSpPr>
          <p:cNvPr id="56" name="圆柱体 55">
            <a:extLst>
              <a:ext uri="{FF2B5EF4-FFF2-40B4-BE49-F238E27FC236}">
                <a16:creationId xmlns:a16="http://schemas.microsoft.com/office/drawing/2014/main" id="{6FFF93A6-AA93-CD46-A761-D90FDB31F76D}"/>
              </a:ext>
            </a:extLst>
          </p:cNvPr>
          <p:cNvSpPr/>
          <p:nvPr/>
        </p:nvSpPr>
        <p:spPr>
          <a:xfrm rot="14558021">
            <a:off x="9254705" y="2081625"/>
            <a:ext cx="376410" cy="476618"/>
          </a:xfrm>
          <a:prstGeom prst="can">
            <a:avLst>
              <a:gd name="adj" fmla="val 54996"/>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23A74F35-BD31-6F47-B265-E88B2C40BE0E}"/>
              </a:ext>
            </a:extLst>
          </p:cNvPr>
          <p:cNvSpPr txBox="1"/>
          <p:nvPr/>
        </p:nvSpPr>
        <p:spPr>
          <a:xfrm>
            <a:off x="-1836" y="15630"/>
            <a:ext cx="4218834"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计算机 </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9157E14-ADB9-4049-91A4-678EB5BEF496}"/>
                  </a:ext>
                </a:extLst>
              </p:cNvPr>
              <p:cNvSpPr txBox="1"/>
              <p:nvPr/>
            </p:nvSpPr>
            <p:spPr>
              <a:xfrm>
                <a:off x="97196" y="815926"/>
                <a:ext cx="4902879" cy="5915017"/>
              </a:xfrm>
              <a:prstGeom prst="rect">
                <a:avLst/>
              </a:prstGeom>
              <a:noFill/>
            </p:spPr>
            <p:txBody>
              <a:bodyPr wrap="square">
                <a:spAutoFit/>
              </a:bodyPr>
              <a:lstStyle/>
              <a:p>
                <a:r>
                  <a:rPr lang="zh-CN" altLang="en-US"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对于</a:t>
                </a:r>
                <a:r>
                  <a:rPr lang="en-US" altLang="zh-CN" sz="1800" kern="0">
                    <a:solidFill>
                      <a:schemeClr val="tx1"/>
                    </a:solidFill>
                    <a:effectLst/>
                    <a:latin typeface="KaiTi" panose="02010609060101010101" pitchFamily="49" charset="-122"/>
                    <a:ea typeface="KaiTi" panose="02010609060101010101" pitchFamily="49" charset="-122"/>
                    <a:cs typeface="Cambria Math" panose="02040503050406030204" pitchFamily="18" charset="0"/>
                  </a:rPr>
                  <a:t>𝜱</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的</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24</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个子句中的每一个，准备了</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100 ul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的子句溶液，其中包含三种</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Acrydite</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修饰的探针，各</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15 uM</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，分别对应每个子句中的文字。</a:t>
                </a:r>
                <a:endPar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kern="0">
                  <a:solidFill>
                    <a:schemeClr val="tx1"/>
                  </a:solidFill>
                  <a:latin typeface="KaiTi" panose="02010609060101010101" pitchFamily="49" charset="-122"/>
                  <a:ea typeface="KaiTi" panose="02010609060101010101" pitchFamily="49" charset="-122"/>
                  <a:cs typeface="Arial" panose="020B0604020202020204" pitchFamily="34" charset="0"/>
                </a:endParaRPr>
              </a:p>
              <a:p>
                <a:r>
                  <a:rPr lang="zh-CN" altLang="en-US"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例如，对于第一个子句（～</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x</a:t>
                </a:r>
                <a:r>
                  <a:rPr lang="en-US" altLang="zh-CN" sz="1800" kern="0" baseline="-25000">
                    <a:solidFill>
                      <a:schemeClr val="tx1"/>
                    </a:solidFill>
                    <a:effectLst/>
                    <a:latin typeface="KaiTi" panose="02010609060101010101" pitchFamily="49" charset="-122"/>
                    <a:ea typeface="KaiTi" panose="02010609060101010101" pitchFamily="49" charset="-122"/>
                    <a:cs typeface="Arial" panose="020B0604020202020204" pitchFamily="34" charset="0"/>
                  </a:rPr>
                  <a:t>3</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or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x</a:t>
                </a:r>
                <a:r>
                  <a:rPr lang="en-US" altLang="zh-CN" sz="1800" kern="0" baseline="-25000">
                    <a:solidFill>
                      <a:schemeClr val="tx1"/>
                    </a:solidFill>
                    <a:effectLst/>
                    <a:latin typeface="KaiTi" panose="02010609060101010101" pitchFamily="49" charset="-122"/>
                    <a:ea typeface="KaiTi" panose="02010609060101010101" pitchFamily="49" charset="-122"/>
                    <a:cs typeface="Arial" panose="020B0604020202020204" pitchFamily="34" charset="0"/>
                  </a:rPr>
                  <a:t>16</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or x</a:t>
                </a:r>
                <a:r>
                  <a:rPr lang="en-US" altLang="zh-CN" sz="1800" kern="0" baseline="-25000">
                    <a:solidFill>
                      <a:schemeClr val="tx1"/>
                    </a:solidFill>
                    <a:effectLst/>
                    <a:latin typeface="KaiTi" panose="02010609060101010101" pitchFamily="49" charset="-122"/>
                    <a:ea typeface="KaiTi" panose="02010609060101010101" pitchFamily="49" charset="-122"/>
                    <a:cs typeface="Arial" panose="020B0604020202020204" pitchFamily="34" charset="0"/>
                  </a:rPr>
                  <a:t>18</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），添加了序列为</a:t>
                </a:r>
                <a14:m>
                  <m:oMath xmlns:m="http://schemas.openxmlformats.org/officeDocument/2006/math">
                    <m:sSubSup>
                      <m:sSubSupPr>
                        <m:ctrlPr>
                          <a:rPr lang="zh-CN" altLang="zh-CN" sz="18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SupPr>
                      <m:e>
                        <m:acc>
                          <m:accPr>
                            <m:chr m:val="̅"/>
                            <m:ctrlPr>
                              <a:rPr lang="zh-CN" altLang="zh-CN" sz="18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accPr>
                          <m:e>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𝑋</m:t>
                            </m:r>
                          </m:e>
                        </m:acc>
                      </m:e>
                      <m:sub>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3</m:t>
                        </m:r>
                      </m:sub>
                      <m:sup>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𝐹</m:t>
                        </m:r>
                      </m:sup>
                    </m:sSubSup>
                  </m:oMath>
                </a14:m>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sz="18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SupPr>
                      <m:e>
                        <m:acc>
                          <m:accPr>
                            <m:chr m:val="̅"/>
                            <m:ctrlPr>
                              <a:rPr lang="zh-CN" altLang="zh-CN" sz="18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accPr>
                          <m:e>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𝑋</m:t>
                            </m:r>
                          </m:e>
                        </m:acc>
                      </m:e>
                      <m:sub>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16</m:t>
                        </m:r>
                      </m:sub>
                      <m:sup>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𝐹</m:t>
                        </m:r>
                      </m:sup>
                    </m:sSubSup>
                  </m:oMath>
                </a14:m>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和 </a:t>
                </a:r>
                <a14:m>
                  <m:oMath xmlns:m="http://schemas.openxmlformats.org/officeDocument/2006/math">
                    <m:sSubSup>
                      <m:sSubSupPr>
                        <m:ctrlPr>
                          <a:rPr lang="zh-CN" altLang="zh-CN" sz="18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SupPr>
                      <m:e>
                        <m:acc>
                          <m:accPr>
                            <m:chr m:val="̅"/>
                            <m:ctrlP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ctrlPr>
                          </m:accPr>
                          <m:e>
                            <m:r>
                              <a:rPr lang="en-US" altLang="zh-CN" sz="1800" b="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𝑋</m:t>
                            </m:r>
                          </m:e>
                        </m:acc>
                      </m:e>
                      <m:sub>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18</m:t>
                        </m:r>
                      </m:sub>
                      <m:sup>
                        <m:r>
                          <a:rPr lang="en-US" altLang="zh-CN" sz="1800" i="1" kern="0">
                            <a:solidFill>
                              <a:schemeClr val="tx1"/>
                            </a:solidFill>
                            <a:effectLst/>
                            <a:latin typeface="Cambria Math" panose="02040503050406030204" pitchFamily="18" charset="0"/>
                            <a:ea typeface="黑体" panose="02010609060101010101" pitchFamily="49" charset="-122"/>
                            <a:cs typeface="Arial" panose="020B0604020202020204" pitchFamily="34" charset="0"/>
                          </a:rPr>
                          <m:t>𝑇</m:t>
                        </m:r>
                      </m:sup>
                    </m:sSubSup>
                  </m:oMath>
                </a14:m>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的探针。</a:t>
                </a:r>
                <a:endPar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kern="0">
                  <a:solidFill>
                    <a:schemeClr val="tx1"/>
                  </a:solidFill>
                  <a:latin typeface="KaiTi" panose="02010609060101010101" pitchFamily="49" charset="-122"/>
                  <a:ea typeface="KaiTi" panose="02010609060101010101" pitchFamily="49" charset="-122"/>
                  <a:cs typeface="Arial" panose="020B0604020202020204" pitchFamily="34" charset="0"/>
                </a:endParaRPr>
              </a:p>
              <a:p>
                <a:r>
                  <a:rPr lang="zh-CN" altLang="en-US"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对于每个子句溶液，在</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4.5 cm</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长的玻璃管中创建子句模块，外直径为</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0.5 cm</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，内直径为</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0.3 cm</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。在管底的</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3.2 cm</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处聚合了一层</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5%</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聚丙烯酰胺凝胶作为基层。在基层上方聚合了一层含有子句溶液的</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5 %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聚丙烯酰胺凝胶作为探针层。如上所述制备了一个库模块，但使用了</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100 ul</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500 pmol</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的完整库代替子句溶液。</a:t>
                </a:r>
                <a:endPar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r>
                  <a:rPr lang="zh-CN" altLang="en-US"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去往热室模块的末端用含有溴酚蓝和二甲苯蓝染料的</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5%</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聚丙烯酰胺凝胶进行堵塞。</a:t>
                </a:r>
                <a:endPar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kern="0">
                  <a:solidFill>
                    <a:schemeClr val="tx1"/>
                  </a:solidFill>
                  <a:latin typeface="KaiTi" panose="02010609060101010101" pitchFamily="49" charset="-122"/>
                  <a:ea typeface="KaiTi" panose="02010609060101010101" pitchFamily="49" charset="-122"/>
                  <a:cs typeface="Arial" panose="020B0604020202020204" pitchFamily="34" charset="0"/>
                </a:endParaRPr>
              </a:p>
              <a:p>
                <a:r>
                  <a:rPr lang="zh-CN" altLang="en-US"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当二甲苯蓝染料通过模块并进入冷缓冲溶液时，电泳停止，大约</a:t>
                </a:r>
                <a:r>
                  <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4</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小时。</a:t>
                </a:r>
                <a:r>
                  <a:rPr lang="zh-CN" altLang="zh-CN">
                    <a:solidFill>
                      <a:schemeClr val="tx1"/>
                    </a:solidFill>
                    <a:effectLst/>
                    <a:latin typeface="KaiTi" panose="02010609060101010101" pitchFamily="49" charset="-122"/>
                    <a:ea typeface="KaiTi" panose="02010609060101010101" pitchFamily="49" charset="-122"/>
                  </a:rPr>
                  <a:t> </a:t>
                </a:r>
                <a:endParaRPr lang="zh-CN" altLang="en-US">
                  <a:solidFill>
                    <a:schemeClr val="tx1"/>
                  </a:solidFill>
                  <a:latin typeface="KaiTi" panose="02010609060101010101" pitchFamily="49" charset="-122"/>
                  <a:ea typeface="KaiTi" panose="02010609060101010101" pitchFamily="49" charset="-122"/>
                </a:endParaRPr>
              </a:p>
            </p:txBody>
          </p:sp>
        </mc:Choice>
        <mc:Fallback xmlns="">
          <p:sp>
            <p:nvSpPr>
              <p:cNvPr id="32" name="文本框 31">
                <a:extLst>
                  <a:ext uri="{FF2B5EF4-FFF2-40B4-BE49-F238E27FC236}">
                    <a16:creationId xmlns:a16="http://schemas.microsoft.com/office/drawing/2014/main" id="{59157E14-ADB9-4049-91A4-678EB5BEF496}"/>
                  </a:ext>
                </a:extLst>
              </p:cNvPr>
              <p:cNvSpPr txBox="1">
                <a:spLocks noRot="1" noChangeAspect="1" noMove="1" noResize="1" noEditPoints="1" noAdjustHandles="1" noChangeArrowheads="1" noChangeShapeType="1" noTextEdit="1"/>
              </p:cNvSpPr>
              <p:nvPr/>
            </p:nvSpPr>
            <p:spPr>
              <a:xfrm>
                <a:off x="97196" y="815926"/>
                <a:ext cx="4902879" cy="5915017"/>
              </a:xfrm>
              <a:prstGeom prst="rect">
                <a:avLst/>
              </a:prstGeom>
              <a:blipFill>
                <a:blip r:embed="rId3"/>
                <a:stretch>
                  <a:fillRect l="-1034" t="-858" r="-5168" b="-858"/>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3017584C-FA69-654D-BEBE-3202C1D7DEF6}"/>
              </a:ext>
            </a:extLst>
          </p:cNvPr>
          <p:cNvSpPr/>
          <p:nvPr/>
        </p:nvSpPr>
        <p:spPr>
          <a:xfrm>
            <a:off x="5769811" y="1022962"/>
            <a:ext cx="1987085" cy="1169170"/>
          </a:xfrm>
          <a:prstGeom prst="rect">
            <a:avLst/>
          </a:prstGeom>
          <a:noFill/>
          <a:ln w="508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E64CE0D8-9323-B24A-A5D6-E3565896B969}"/>
              </a:ext>
            </a:extLst>
          </p:cNvPr>
          <p:cNvSpPr txBox="1"/>
          <p:nvPr/>
        </p:nvSpPr>
        <p:spPr>
          <a:xfrm>
            <a:off x="4952660" y="6086014"/>
            <a:ext cx="6158574" cy="646331"/>
          </a:xfrm>
          <a:prstGeom prst="rect">
            <a:avLst/>
          </a:prstGeom>
          <a:noFill/>
        </p:spPr>
        <p:txBody>
          <a:bodyPr wrap="square">
            <a:spAutoFit/>
          </a:bodyPr>
          <a:lstStyle/>
          <a:p>
            <a:pPr indent="304800"/>
            <a:r>
              <a:rPr lang="zh-CN" altLang="en-US" sz="1800" b="0" i="0" u="sng">
                <a:solidFill>
                  <a:srgbClr val="333333"/>
                </a:solidFill>
                <a:effectLst/>
                <a:latin typeface="Open Sans" panose="020B0606030504020204" pitchFamily="34" charset="0"/>
              </a:rPr>
              <a:t>丙烯酸酯修饰的寡核苷酸在聚合过程中可以并入聚丙烯酰胺凝胶。</a:t>
            </a:r>
            <a:endParaRPr lang="zh-CN" altLang="zh-CN" sz="180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3831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B7E9029-0015-7E46-B086-66A630232CA1}"/>
                  </a:ext>
                </a:extLst>
              </p:cNvPr>
              <p:cNvSpPr txBox="1"/>
              <p:nvPr/>
            </p:nvSpPr>
            <p:spPr>
              <a:xfrm>
                <a:off x="0" y="191638"/>
                <a:ext cx="6398849" cy="6192016"/>
              </a:xfrm>
              <a:prstGeom prst="rect">
                <a:avLst/>
              </a:prstGeom>
              <a:noFill/>
            </p:spPr>
            <p:txBody>
              <a:bodyPr wrap="square">
                <a:spAutoFit/>
              </a:bodyPr>
              <a:lstStyle/>
              <a:p>
                <a:pPr indent="304800"/>
                <a:r>
                  <a:rPr lang="zh-CN" altLang="zh-CN" sz="1800">
                    <a:solidFill>
                      <a:schemeClr val="tx1"/>
                    </a:solidFill>
                    <a:effectLst/>
                    <a:latin typeface="KaiTi" panose="02010609060101010101" pitchFamily="49" charset="-122"/>
                    <a:ea typeface="KaiTi" panose="02010609060101010101" pitchFamily="49" charset="-122"/>
                    <a:cs typeface="Cambria" panose="02040503050406030204" pitchFamily="18" charset="0"/>
                  </a:rPr>
                  <a:t>第一步：</a:t>
                </a:r>
                <a:r>
                  <a:rPr lang="zh-CN" altLang="zh-CN" sz="1800" b="1">
                    <a:solidFill>
                      <a:schemeClr val="tx1"/>
                    </a:solidFill>
                    <a:effectLst/>
                    <a:latin typeface="KaiTi" panose="02010609060101010101" pitchFamily="49" charset="-122"/>
                    <a:ea typeface="KaiTi" panose="02010609060101010101" pitchFamily="49" charset="-122"/>
                    <a:cs typeface="Cambria" panose="02040503050406030204" pitchFamily="18" charset="0"/>
                  </a:rPr>
                  <a:t>将库模块插入电泳箱的热室，第一子句模块插入电泳箱的冷室</a:t>
                </a:r>
                <a:r>
                  <a:rPr lang="zh-CN" altLang="zh-CN" sz="1800">
                    <a:solidFill>
                      <a:schemeClr val="tx1"/>
                    </a:solidFill>
                    <a:effectLst/>
                    <a:latin typeface="KaiTi" panose="02010609060101010101" pitchFamily="49" charset="-122"/>
                    <a:ea typeface="KaiTi" panose="02010609060101010101" pitchFamily="49" charset="-122"/>
                    <a:cs typeface="Cambria" panose="02040503050406030204" pitchFamily="18" charset="0"/>
                  </a:rPr>
                  <a:t>。开始电泳。理论上，该步骤中，库模块中库链与</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丙烯酸酯修饰的探针链</a:t>
                </a:r>
                <a:r>
                  <a:rPr lang="zh-CN" altLang="zh-CN" sz="1800" b="1">
                    <a:solidFill>
                      <a:schemeClr val="tx1"/>
                    </a:solidFill>
                    <a:effectLst/>
                    <a:latin typeface="KaiTi" panose="02010609060101010101" pitchFamily="49" charset="-122"/>
                    <a:ea typeface="KaiTi" panose="02010609060101010101" pitchFamily="49" charset="-122"/>
                    <a:cs typeface="Arial" panose="020B0604020202020204" pitchFamily="34" charset="0"/>
                  </a:rPr>
                  <a:t>解链</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，并</a:t>
                </a:r>
                <a:r>
                  <a:rPr lang="zh-CN" altLang="zh-CN" sz="1800" b="1">
                    <a:solidFill>
                      <a:schemeClr val="tx1"/>
                    </a:solidFill>
                    <a:effectLst/>
                    <a:latin typeface="KaiTi" panose="02010609060101010101" pitchFamily="49" charset="-122"/>
                    <a:ea typeface="KaiTi" panose="02010609060101010101" pitchFamily="49" charset="-122"/>
                    <a:cs typeface="Arial" panose="020B0604020202020204" pitchFamily="34" charset="0"/>
                  </a:rPr>
                  <a:t>迁移</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到第一个子句模块中。编码满足第一子句真值赋值的库链在捕获层中被捕获，而编码不满足赋值的库链穿过捕获层并继续进入缓冲库。例如，具有序列</a:t>
                </a:r>
                <a14:m>
                  <m:oMath xmlns:m="http://schemas.openxmlformats.org/officeDocument/2006/math">
                    <m:sSubSup>
                      <m:sSubSupPr>
                        <m:ctrlPr>
                          <a:rPr lang="zh-CN" altLang="zh-CN" sz="18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3</m:t>
                        </m:r>
                      </m:sub>
                      <m:sup>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sz="18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16</m:t>
                        </m:r>
                      </m:sub>
                      <m:sup>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或</a:t>
                </a:r>
                <a14:m>
                  <m:oMath xmlns:m="http://schemas.openxmlformats.org/officeDocument/2006/math">
                    <m:sSubSup>
                      <m:sSubSupPr>
                        <m:ctrlPr>
                          <a:rPr lang="zh-CN" altLang="zh-CN" sz="18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18</m:t>
                        </m:r>
                      </m:sub>
                      <m:sup>
                        <m:r>
                          <a:rPr lang="en-US" altLang="zh-CN" sz="18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的库链被保留在捕获层中</a:t>
                </a:r>
                <a:r>
                  <a:rPr lang="zh-CN" altLang="en-US"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endParaRPr lang="zh-CN" altLang="zh-CN" sz="1800">
                  <a:solidFill>
                    <a:schemeClr val="tx1"/>
                  </a:solidFill>
                  <a:effectLst/>
                  <a:latin typeface="KaiTi" panose="02010609060101010101" pitchFamily="49" charset="-122"/>
                  <a:ea typeface="KaiTi" panose="02010609060101010101" pitchFamily="49" charset="-122"/>
                  <a:cs typeface="宋体" panose="02010600030101010101" pitchFamily="2" charset="-122"/>
                </a:endParaRPr>
              </a:p>
              <a:p>
                <a:pPr indent="304800"/>
                <a:endPar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pPr indent="304800"/>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第二步：从电泳箱卸下两个模块。丢弃热室中的模块，清洗盒子并加入新的缓冲液。将冷室中的模块插入热室中，下一个子句模块插入冷室中。开始电泳。理论上，在步骤二中，热室中子句模块中库链与丙烯酸酯修饰的探针链解链，并迁移到冷室中的下一个子句模块中。编码满足这一子句真值赋值的库链在捕获层中被捕获，而编码不满足赋值的库链穿过捕获层并继续进入缓冲库。</a:t>
                </a:r>
                <a:endParaRPr lang="zh-CN" altLang="zh-CN" sz="1800">
                  <a:solidFill>
                    <a:schemeClr val="tx1"/>
                  </a:solidFill>
                  <a:effectLst/>
                  <a:latin typeface="KaiTi" panose="02010609060101010101" pitchFamily="49" charset="-122"/>
                  <a:ea typeface="KaiTi" panose="02010609060101010101" pitchFamily="49" charset="-122"/>
                  <a:cs typeface="宋体" panose="02010600030101010101" pitchFamily="2" charset="-122"/>
                </a:endParaRPr>
              </a:p>
              <a:p>
                <a:pPr indent="304800"/>
                <a:endPar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pPr indent="304800"/>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第三步：对剩余</a:t>
                </a:r>
                <a:r>
                  <a:rPr lang="en-US" altLang="zh-CN" sz="1800">
                    <a:solidFill>
                      <a:schemeClr val="tx1"/>
                    </a:solidFill>
                    <a:effectLst/>
                    <a:latin typeface="KaiTi" panose="02010609060101010101" pitchFamily="49" charset="-122"/>
                    <a:ea typeface="KaiTi" panose="02010609060101010101" pitchFamily="49" charset="-122"/>
                    <a:cs typeface="宋体" panose="02010600030101010101" pitchFamily="2" charset="-122"/>
                  </a:rPr>
                  <a:t>22</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个子句依次重复步骤二。理论上，步骤三结束时，最终的子句模块（第</a:t>
                </a:r>
                <a:r>
                  <a:rPr lang="en-US" altLang="zh-CN" sz="1800">
                    <a:solidFill>
                      <a:schemeClr val="tx1"/>
                    </a:solidFill>
                    <a:effectLst/>
                    <a:latin typeface="KaiTi" panose="02010609060101010101" pitchFamily="49" charset="-122"/>
                    <a:ea typeface="KaiTi" panose="02010609060101010101" pitchFamily="49" charset="-122"/>
                    <a:cs typeface="宋体" panose="02010600030101010101" pitchFamily="2" charset="-122"/>
                  </a:rPr>
                  <a:t>24</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个子句模块）将包含所有</a:t>
                </a:r>
                <a:r>
                  <a:rPr lang="en-US" altLang="zh-CN" sz="1800">
                    <a:solidFill>
                      <a:schemeClr val="tx1"/>
                    </a:solidFill>
                    <a:effectLst/>
                    <a:latin typeface="KaiTi" panose="02010609060101010101" pitchFamily="49" charset="-122"/>
                    <a:ea typeface="KaiTi" panose="02010609060101010101" pitchFamily="49" charset="-122"/>
                    <a:cs typeface="宋体" panose="02010600030101010101" pitchFamily="2" charset="-122"/>
                  </a:rPr>
                  <a:t>24</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个子句模块中捕获的那些库链，并因此满足</a:t>
                </a:r>
                <a14:m>
                  <m:oMath xmlns:m="http://schemas.openxmlformats.org/officeDocument/2006/math">
                    <m:r>
                      <m:rPr>
                        <m:sty m:val="p"/>
                      </m:rPr>
                      <a:rPr lang="en-US" altLang="zh-CN" sz="1800">
                        <a:solidFill>
                          <a:schemeClr val="tx1"/>
                        </a:solidFill>
                        <a:effectLst/>
                        <a:latin typeface="Cambria Math" panose="02040503050406030204" pitchFamily="18" charset="0"/>
                        <a:ea typeface="宋体" panose="02010600030101010101" pitchFamily="2" charset="-122"/>
                        <a:cs typeface="宋体" panose="02010600030101010101" pitchFamily="2" charset="-122"/>
                      </a:rPr>
                      <m:t>Φ</m:t>
                    </m:r>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每一个子句的真值赋值和式</a:t>
                </a:r>
                <a14:m>
                  <m:oMath xmlns:m="http://schemas.openxmlformats.org/officeDocument/2006/math">
                    <m:r>
                      <m:rPr>
                        <m:sty m:val="p"/>
                      </m:rPr>
                      <a:rPr lang="en-US" altLang="zh-CN" sz="1800">
                        <a:solidFill>
                          <a:schemeClr val="tx1"/>
                        </a:solidFill>
                        <a:effectLst/>
                        <a:latin typeface="Cambria Math" panose="02040503050406030204" pitchFamily="18" charset="0"/>
                        <a:ea typeface="宋体" panose="02010600030101010101" pitchFamily="2" charset="-122"/>
                        <a:cs typeface="宋体" panose="02010600030101010101" pitchFamily="2" charset="-122"/>
                      </a:rPr>
                      <m:t>Φ</m:t>
                    </m:r>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的真值赋值。</a:t>
                </a:r>
                <a:endParaRPr lang="zh-CN" altLang="zh-CN" sz="1800">
                  <a:solidFill>
                    <a:schemeClr val="tx1"/>
                  </a:solidFill>
                  <a:effectLst/>
                  <a:latin typeface="KaiTi" panose="02010609060101010101" pitchFamily="49" charset="-122"/>
                  <a:ea typeface="KaiTi" panose="02010609060101010101" pitchFamily="49" charset="-122"/>
                  <a:cs typeface="宋体" panose="02010600030101010101" pitchFamily="2" charset="-122"/>
                </a:endParaRPr>
              </a:p>
              <a:p>
                <a:endParaRPr lang="en-US"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endParaRPr>
              </a:p>
              <a:p>
                <a:r>
                  <a:rPr lang="zh-CN" altLang="en-US"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第四步：从最后一个子句模块中提取解链，进行</a:t>
                </a:r>
                <a:r>
                  <a:rPr lang="en-US" altLang="zh-CN" sz="1800" kern="0">
                    <a:solidFill>
                      <a:schemeClr val="tx1"/>
                    </a:solidFill>
                    <a:effectLst/>
                    <a:latin typeface="KaiTi" panose="02010609060101010101" pitchFamily="49" charset="-122"/>
                    <a:ea typeface="KaiTi" panose="02010609060101010101" pitchFamily="49" charset="-122"/>
                  </a:rPr>
                  <a:t>PCR</a:t>
                </a:r>
                <a:r>
                  <a:rPr lang="zh-CN" altLang="zh-CN" sz="1800" kern="0">
                    <a:solidFill>
                      <a:schemeClr val="tx1"/>
                    </a:solidFill>
                    <a:effectLst/>
                    <a:latin typeface="KaiTi" panose="02010609060101010101" pitchFamily="49" charset="-122"/>
                    <a:ea typeface="KaiTi" panose="02010609060101010101" pitchFamily="49" charset="-122"/>
                    <a:cs typeface="Arial" panose="020B0604020202020204" pitchFamily="34" charset="0"/>
                  </a:rPr>
                  <a:t>扩增，并“读出”解。</a:t>
                </a:r>
                <a:r>
                  <a:rPr lang="zh-CN" altLang="zh-CN">
                    <a:solidFill>
                      <a:schemeClr val="tx1"/>
                    </a:solidFill>
                    <a:effectLst/>
                    <a:latin typeface="KaiTi" panose="02010609060101010101" pitchFamily="49" charset="-122"/>
                    <a:ea typeface="KaiTi" panose="02010609060101010101" pitchFamily="49" charset="-122"/>
                  </a:rPr>
                  <a:t> </a:t>
                </a:r>
                <a:endParaRPr lang="zh-CN" altLang="en-US">
                  <a:solidFill>
                    <a:schemeClr val="tx1"/>
                  </a:solidFill>
                  <a:latin typeface="KaiTi" panose="02010609060101010101" pitchFamily="49" charset="-122"/>
                  <a:ea typeface="KaiTi" panose="02010609060101010101" pitchFamily="49" charset="-122"/>
                </a:endParaRPr>
              </a:p>
            </p:txBody>
          </p:sp>
        </mc:Choice>
        <mc:Fallback>
          <p:sp>
            <p:nvSpPr>
              <p:cNvPr id="5" name="文本框 4">
                <a:extLst>
                  <a:ext uri="{FF2B5EF4-FFF2-40B4-BE49-F238E27FC236}">
                    <a16:creationId xmlns:a16="http://schemas.microsoft.com/office/drawing/2014/main" id="{7B7E9029-0015-7E46-B086-66A630232CA1}"/>
                  </a:ext>
                </a:extLst>
              </p:cNvPr>
              <p:cNvSpPr txBox="1">
                <a:spLocks noRot="1" noChangeAspect="1" noMove="1" noResize="1" noEditPoints="1" noAdjustHandles="1" noChangeArrowheads="1" noChangeShapeType="1" noTextEdit="1"/>
              </p:cNvSpPr>
              <p:nvPr/>
            </p:nvSpPr>
            <p:spPr>
              <a:xfrm>
                <a:off x="0" y="191638"/>
                <a:ext cx="6398849" cy="6192016"/>
              </a:xfrm>
              <a:prstGeom prst="rect">
                <a:avLst/>
              </a:prstGeom>
              <a:blipFill>
                <a:blip r:embed="rId2"/>
                <a:stretch>
                  <a:fillRect l="-792" t="-409" b="-613"/>
                </a:stretch>
              </a:blipFill>
            </p:spPr>
            <p:txBody>
              <a:bodyPr/>
              <a:lstStyle/>
              <a:p>
                <a:r>
                  <a:rPr lang="zh-CN" altLang="en-US">
                    <a:noFill/>
                  </a:rPr>
                  <a:t> </a:t>
                </a:r>
              </a:p>
            </p:txBody>
          </p:sp>
        </mc:Fallback>
      </mc:AlternateContent>
      <p:pic>
        <p:nvPicPr>
          <p:cNvPr id="6" name="图片 5" descr="图示, 示意图&#10;&#10;描述已自动生成">
            <a:extLst>
              <a:ext uri="{FF2B5EF4-FFF2-40B4-BE49-F238E27FC236}">
                <a16:creationId xmlns:a16="http://schemas.microsoft.com/office/drawing/2014/main" id="{D0FEA8C6-A90A-3B4D-98E7-308E16A3E1C0}"/>
              </a:ext>
            </a:extLst>
          </p:cNvPr>
          <p:cNvPicPr>
            <a:picLocks noChangeAspect="1"/>
          </p:cNvPicPr>
          <p:nvPr/>
        </p:nvPicPr>
        <p:blipFill>
          <a:blip r:embed="rId3"/>
          <a:stretch>
            <a:fillRect/>
          </a:stretch>
        </p:blipFill>
        <p:spPr>
          <a:xfrm>
            <a:off x="6398849" y="523220"/>
            <a:ext cx="4432195" cy="4155184"/>
          </a:xfrm>
          <a:prstGeom prst="rect">
            <a:avLst/>
          </a:prstGeom>
        </p:spPr>
      </p:pic>
      <p:sp>
        <p:nvSpPr>
          <p:cNvPr id="7" name="文本框 6">
            <a:extLst>
              <a:ext uri="{FF2B5EF4-FFF2-40B4-BE49-F238E27FC236}">
                <a16:creationId xmlns:a16="http://schemas.microsoft.com/office/drawing/2014/main" id="{DE0FEEE4-19D8-E148-BE0B-1B99967C6A10}"/>
              </a:ext>
            </a:extLst>
          </p:cNvPr>
          <p:cNvSpPr txBox="1"/>
          <p:nvPr/>
        </p:nvSpPr>
        <p:spPr>
          <a:xfrm>
            <a:off x="10515182" y="0"/>
            <a:ext cx="1781922"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计算方案 </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p:pic>
        <p:nvPicPr>
          <p:cNvPr id="8" name="图片 7" descr="文本, 信件&#10;&#10;描述已自动生成">
            <a:extLst>
              <a:ext uri="{FF2B5EF4-FFF2-40B4-BE49-F238E27FC236}">
                <a16:creationId xmlns:a16="http://schemas.microsoft.com/office/drawing/2014/main" id="{8039457B-8F96-5541-A97F-CEA9B7F6B3C2}"/>
              </a:ext>
            </a:extLst>
          </p:cNvPr>
          <p:cNvPicPr>
            <a:picLocks noChangeAspect="1"/>
          </p:cNvPicPr>
          <p:nvPr/>
        </p:nvPicPr>
        <p:blipFill rotWithShape="1">
          <a:blip r:embed="rId4"/>
          <a:srcRect t="7300" b="27745"/>
          <a:stretch/>
        </p:blipFill>
        <p:spPr>
          <a:xfrm>
            <a:off x="8083428" y="4671918"/>
            <a:ext cx="2933700" cy="2186082"/>
          </a:xfrm>
          <a:prstGeom prst="rect">
            <a:avLst/>
          </a:prstGeom>
        </p:spPr>
      </p:pic>
    </p:spTree>
    <p:extLst>
      <p:ext uri="{BB962C8B-B14F-4D97-AF65-F5344CB8AC3E}">
        <p14:creationId xmlns:p14="http://schemas.microsoft.com/office/powerpoint/2010/main" val="324454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sp>
        <p:nvSpPr>
          <p:cNvPr id="3" name="文本框 2">
            <a:extLst>
              <a:ext uri="{FF2B5EF4-FFF2-40B4-BE49-F238E27FC236}">
                <a16:creationId xmlns:a16="http://schemas.microsoft.com/office/drawing/2014/main" id="{113FFA1A-4BC8-4F40-861C-FD28A0073D71}"/>
              </a:ext>
            </a:extLst>
          </p:cNvPr>
          <p:cNvSpPr txBox="1"/>
          <p:nvPr/>
        </p:nvSpPr>
        <p:spPr>
          <a:xfrm>
            <a:off x="-1836" y="15630"/>
            <a:ext cx="4218834"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答案的确定 </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D9BC215-799C-EF42-B750-B96EBA37445A}"/>
                  </a:ext>
                </a:extLst>
              </p:cNvPr>
              <p:cNvSpPr txBox="1"/>
              <p:nvPr/>
            </p:nvSpPr>
            <p:spPr>
              <a:xfrm>
                <a:off x="-1836" y="643924"/>
                <a:ext cx="12192000" cy="1765548"/>
              </a:xfrm>
              <a:prstGeom prst="rect">
                <a:avLst/>
              </a:prstGeom>
              <a:noFill/>
            </p:spPr>
            <p:txBody>
              <a:bodyPr wrap="square">
                <a:spAutoFit/>
              </a:bodyPr>
              <a:lstStyle/>
              <a:p>
                <a:pPr algn="l"/>
                <a:r>
                  <a:rPr lang="zh-CN" altLang="en-US" b="0" i="0" u="none" strike="noStrike">
                    <a:solidFill>
                      <a:schemeClr val="tx1"/>
                    </a:solidFill>
                    <a:effectLst/>
                    <a:latin typeface="KaiTi" panose="02010609060101010101" pitchFamily="49" charset="-122"/>
                    <a:ea typeface="KaiTi" panose="02010609060101010101" pitchFamily="49" charset="-122"/>
                  </a:rPr>
                  <a:t>提取最终解所对应的 </a:t>
                </a:r>
                <a:r>
                  <a:rPr lang="en" altLang="zh-CN" b="0" i="0" u="none" strike="noStrike">
                    <a:solidFill>
                      <a:schemeClr val="tx1"/>
                    </a:solidFill>
                    <a:effectLst/>
                    <a:latin typeface="KaiTi" panose="02010609060101010101" pitchFamily="49" charset="-122"/>
                    <a:ea typeface="KaiTi" panose="02010609060101010101" pitchFamily="49" charset="-122"/>
                  </a:rPr>
                  <a:t>DNA</a:t>
                </a:r>
                <a:r>
                  <a:rPr lang="zh-CN" altLang="en-US" b="0" i="0" u="none" strike="noStrike">
                    <a:solidFill>
                      <a:schemeClr val="tx1"/>
                    </a:solidFill>
                    <a:effectLst/>
                    <a:latin typeface="KaiTi" panose="02010609060101010101" pitchFamily="49" charset="-122"/>
                    <a:ea typeface="KaiTi" panose="02010609060101010101" pitchFamily="49" charset="-122"/>
                  </a:rPr>
                  <a:t>序列</a:t>
                </a:r>
                <a:r>
                  <a:rPr lang="en-US" altLang="zh-CN" b="0" i="0" u="none" strike="noStrike">
                    <a:solidFill>
                      <a:schemeClr val="tx1"/>
                    </a:solidFill>
                    <a:effectLst/>
                    <a:latin typeface="KaiTi" panose="02010609060101010101" pitchFamily="49" charset="-122"/>
                    <a:ea typeface="KaiTi" panose="02010609060101010101" pitchFamily="49" charset="-122"/>
                  </a:rPr>
                  <a:t>,</a:t>
                </a:r>
                <a:r>
                  <a:rPr lang="en" altLang="zh-CN" b="0" i="0" u="none" strike="noStrike">
                    <a:solidFill>
                      <a:schemeClr val="tx1"/>
                    </a:solidFill>
                    <a:effectLst/>
                    <a:latin typeface="KaiTi" panose="02010609060101010101" pitchFamily="49" charset="-122"/>
                    <a:ea typeface="KaiTi" panose="02010609060101010101" pitchFamily="49" charset="-122"/>
                  </a:rPr>
                  <a:t>PCR </a:t>
                </a:r>
                <a:r>
                  <a:rPr lang="zh-CN" altLang="en-US" b="0" i="0" u="none" strike="noStrike">
                    <a:solidFill>
                      <a:schemeClr val="tx1"/>
                    </a:solidFill>
                    <a:effectLst/>
                    <a:latin typeface="KaiTi" panose="02010609060101010101" pitchFamily="49" charset="-122"/>
                    <a:ea typeface="KaiTi" panose="02010609060101010101" pitchFamily="49" charset="-122"/>
                  </a:rPr>
                  <a:t>扩增</a:t>
                </a:r>
                <a:r>
                  <a:rPr lang="en-US" altLang="zh-CN" b="0" i="0" u="none" strike="noStrike">
                    <a:solidFill>
                      <a:schemeClr val="tx1"/>
                    </a:solidFill>
                    <a:effectLst/>
                    <a:latin typeface="KaiTi" panose="02010609060101010101" pitchFamily="49" charset="-122"/>
                    <a:ea typeface="KaiTi" panose="02010609060101010101" pitchFamily="49" charset="-122"/>
                  </a:rPr>
                  <a:t>,</a:t>
                </a:r>
                <a:r>
                  <a:rPr lang="zh-CN" altLang="en-US" b="0" i="0" u="none" strike="noStrike">
                    <a:solidFill>
                      <a:schemeClr val="tx1"/>
                    </a:solidFill>
                    <a:effectLst/>
                    <a:latin typeface="KaiTi" panose="02010609060101010101" pitchFamily="49" charset="-122"/>
                    <a:ea typeface="KaiTi" panose="02010609060101010101" pitchFamily="49" charset="-122"/>
                  </a:rPr>
                  <a:t>根据所使用引物的不同</a:t>
                </a:r>
                <a:r>
                  <a:rPr lang="en-US" altLang="zh-CN" b="0" i="0" u="none" strike="noStrike">
                    <a:solidFill>
                      <a:schemeClr val="tx1"/>
                    </a:solidFill>
                    <a:effectLst/>
                    <a:latin typeface="KaiTi" panose="02010609060101010101" pitchFamily="49" charset="-122"/>
                    <a:ea typeface="KaiTi" panose="02010609060101010101" pitchFamily="49" charset="-122"/>
                  </a:rPr>
                  <a:t>,</a:t>
                </a:r>
                <a:r>
                  <a:rPr lang="zh-CN" altLang="en-US" b="0" i="0" u="none" strike="noStrike">
                    <a:solidFill>
                      <a:schemeClr val="tx1"/>
                    </a:solidFill>
                    <a:effectLst/>
                    <a:latin typeface="KaiTi" panose="02010609060101010101" pitchFamily="49" charset="-122"/>
                    <a:ea typeface="KaiTi" panose="02010609060101010101" pitchFamily="49" charset="-122"/>
                  </a:rPr>
                  <a:t>判断满足条件的解</a:t>
                </a:r>
                <a:r>
                  <a:rPr lang="en-US" altLang="zh-CN" b="0" i="0" u="none" strike="noStrike">
                    <a:solidFill>
                      <a:schemeClr val="tx1"/>
                    </a:solidFill>
                    <a:effectLst/>
                    <a:latin typeface="KaiTi" panose="02010609060101010101" pitchFamily="49" charset="-122"/>
                    <a:ea typeface="KaiTi" panose="02010609060101010101" pitchFamily="49" charset="-122"/>
                  </a:rPr>
                  <a:t>｡</a:t>
                </a:r>
              </a:p>
              <a:p>
                <a:pPr algn="l">
                  <a:buFont typeface="Arial" panose="020B0604020202020204" pitchFamily="34" charset="0"/>
                  <a:buChar char="•"/>
                </a:pPr>
                <a:r>
                  <a:rPr lang="zh-CN" altLang="en-US" b="0" i="0" u="none" strike="noStrike">
                    <a:solidFill>
                      <a:schemeClr val="tx1"/>
                    </a:solidFill>
                    <a:effectLst/>
                    <a:latin typeface="KaiTi" panose="02010609060101010101" pitchFamily="49" charset="-122"/>
                    <a:ea typeface="KaiTi" panose="02010609060101010101" pitchFamily="49" charset="-122"/>
                  </a:rPr>
                  <a:t>  最终对解的具体内容的读取</a:t>
                </a:r>
                <a:r>
                  <a:rPr lang="en-US"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可以采用 </a:t>
                </a:r>
                <a:r>
                  <a:rPr lang="en" altLang="zh-CN" b="0" i="0" u="none" strike="noStrike">
                    <a:solidFill>
                      <a:schemeClr val="tx1"/>
                    </a:solidFill>
                    <a:effectLst/>
                    <a:latin typeface="KaiTi" panose="02010609060101010101" pitchFamily="49" charset="-122"/>
                    <a:ea typeface="KaiTi" panose="02010609060101010101" pitchFamily="49" charset="-122"/>
                  </a:rPr>
                  <a:t>PCR </a:t>
                </a:r>
                <a:r>
                  <a:rPr lang="zh-CN" altLang="en-US" b="0" i="0" u="none" strike="noStrike">
                    <a:solidFill>
                      <a:schemeClr val="tx1"/>
                    </a:solidFill>
                    <a:effectLst/>
                    <a:latin typeface="KaiTi" panose="02010609060101010101" pitchFamily="49" charset="-122"/>
                    <a:ea typeface="KaiTi" panose="02010609060101010101" pitchFamily="49" charset="-122"/>
                  </a:rPr>
                  <a:t>的技术</a:t>
                </a:r>
                <a:r>
                  <a:rPr lang="en-US"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这里以对 </a:t>
                </a:r>
                <a:r>
                  <a:rPr lang="en" altLang="zh-CN" b="0" i="0" u="none" strike="noStrike">
                    <a:solidFill>
                      <a:schemeClr val="tx1"/>
                    </a:solidFill>
                    <a:effectLst/>
                    <a:latin typeface="KaiTi" panose="02010609060101010101" pitchFamily="49" charset="-122"/>
                    <a:ea typeface="KaiTi" panose="02010609060101010101" pitchFamily="49" charset="-122"/>
                  </a:rPr>
                  <a:t>X</a:t>
                </a:r>
                <a:r>
                  <a:rPr lang="en" altLang="zh-CN" b="0" i="0" u="none" strike="noStrike" baseline="-25000">
                    <a:solidFill>
                      <a:schemeClr val="tx1"/>
                    </a:solidFill>
                    <a:effectLst/>
                    <a:latin typeface="KaiTi" panose="02010609060101010101" pitchFamily="49" charset="-122"/>
                    <a:ea typeface="KaiTi" panose="02010609060101010101" pitchFamily="49" charset="-122"/>
                  </a:rPr>
                  <a:t>1</a:t>
                </a:r>
                <a:r>
                  <a:rPr lang="en"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和 </a:t>
                </a:r>
                <a:r>
                  <a:rPr lang="en" altLang="zh-CN" b="0" i="0" u="none" strike="noStrike">
                    <a:solidFill>
                      <a:schemeClr val="tx1"/>
                    </a:solidFill>
                    <a:effectLst/>
                    <a:latin typeface="KaiTi" panose="02010609060101010101" pitchFamily="49" charset="-122"/>
                    <a:ea typeface="KaiTi" panose="02010609060101010101" pitchFamily="49" charset="-122"/>
                  </a:rPr>
                  <a:t>X</a:t>
                </a:r>
                <a:r>
                  <a:rPr lang="en" altLang="zh-CN" b="0" i="0" u="none" strike="noStrike" baseline="-25000">
                    <a:solidFill>
                      <a:schemeClr val="tx1"/>
                    </a:solidFill>
                    <a:effectLst/>
                    <a:latin typeface="KaiTi" panose="02010609060101010101" pitchFamily="49" charset="-122"/>
                    <a:ea typeface="KaiTi" panose="02010609060101010101" pitchFamily="49" charset="-122"/>
                  </a:rPr>
                  <a:t>20</a:t>
                </a:r>
                <a:r>
                  <a:rPr lang="en"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两个变量取值的判断为例进行说明</a:t>
                </a:r>
                <a:r>
                  <a:rPr lang="en-US" altLang="zh-CN" b="0" i="0" u="none" strike="noStrike">
                    <a:solidFill>
                      <a:schemeClr val="tx1"/>
                    </a:solidFill>
                    <a:effectLst/>
                    <a:latin typeface="KaiTi" panose="02010609060101010101" pitchFamily="49" charset="-122"/>
                    <a:ea typeface="KaiTi" panose="02010609060101010101" pitchFamily="49" charset="-122"/>
                  </a:rPr>
                  <a:t>｡ </a:t>
                </a:r>
              </a:p>
              <a:p>
                <a:pPr>
                  <a:buFont typeface="Arial" panose="020B0604020202020204" pitchFamily="34" charset="0"/>
                  <a:buChar char="•"/>
                </a:pPr>
                <a:r>
                  <a:rPr lang="zh-CN" altLang="en-US" b="0" i="0" u="none" strike="noStrike">
                    <a:solidFill>
                      <a:schemeClr val="tx1"/>
                    </a:solidFill>
                    <a:effectLst/>
                    <a:latin typeface="KaiTi" panose="02010609060101010101" pitchFamily="49" charset="-122"/>
                    <a:ea typeface="KaiTi" panose="02010609060101010101" pitchFamily="49" charset="-122"/>
                  </a:rPr>
                  <a:t>  将实验最终的溶液取出相等的四份</a:t>
                </a:r>
                <a:r>
                  <a:rPr lang="en-US" altLang="zh-CN" b="0" i="0" u="none" strike="noStrike">
                    <a:solidFill>
                      <a:schemeClr val="tx1"/>
                    </a:solidFill>
                    <a:effectLst/>
                    <a:latin typeface="KaiTi" panose="02010609060101010101" pitchFamily="49" charset="-122"/>
                    <a:ea typeface="KaiTi" panose="02010609060101010101" pitchFamily="49" charset="-122"/>
                  </a:rPr>
                  <a:t>,</a:t>
                </a:r>
                <a:r>
                  <a:rPr lang="zh-CN" altLang="en-US" b="0" i="0" u="none" strike="noStrike">
                    <a:solidFill>
                      <a:schemeClr val="tx1"/>
                    </a:solidFill>
                    <a:effectLst/>
                    <a:latin typeface="KaiTi" panose="02010609060101010101" pitchFamily="49" charset="-122"/>
                    <a:ea typeface="KaiTi" panose="02010609060101010101" pitchFamily="49" charset="-122"/>
                  </a:rPr>
                  <a:t>分别加入</a:t>
                </a:r>
                <a14:m>
                  <m:oMath xmlns:m="http://schemas.openxmlformats.org/officeDocument/2006/math">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r>
                              <a:rPr lang="en-US" altLang="zh-CN" sz="1800" i="1" ker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kern="0">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kern="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acc>
                              <m:accPr>
                                <m:chr m:val="̅"/>
                                <m:ctrlPr>
                                  <a:rPr lang="zh-CN" altLang="zh-CN" i="1">
                                    <a:solidFill>
                                      <a:schemeClr val="tx1"/>
                                    </a:solidFill>
                                    <a:effectLst/>
                                    <a:latin typeface="Cambria Math" panose="02040503050406030204" pitchFamily="18" charset="0"/>
                                    <a:ea typeface="Cambria Math" panose="02040503050406030204" pitchFamily="18" charset="0"/>
                                  </a:rPr>
                                </m:ctrlPr>
                              </m:accPr>
                              <m:e>
                                <m:r>
                                  <a:rPr lang="en-US" altLang="zh-CN" sz="1800" i="1" ker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b="0" i="1" kern="0">
                                <a:solidFill>
                                  <a:schemeClr val="tx1"/>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𝑇</m:t>
                            </m:r>
                          </m:sup>
                        </m:sSubSup>
                      </m:e>
                    </m:d>
                  </m:oMath>
                </a14:m>
                <a:r>
                  <a:rPr lang="zh-CN" altLang="en-US">
                    <a:solidFill>
                      <a:schemeClr val="tx1"/>
                    </a:solidFill>
                    <a:effectLst/>
                    <a:latin typeface="KaiTi" panose="02010609060101010101" pitchFamily="49" charset="-122"/>
                    <a:ea typeface="KaiTi" panose="02010609060101010101" pitchFamily="49" charset="-122"/>
                  </a:rPr>
                  <a:t>、</a:t>
                </a:r>
                <a:r>
                  <a:rPr lang="zh-CN" altLang="zh-CN">
                    <a:solidFill>
                      <a:schemeClr val="tx1"/>
                    </a:solidFill>
                    <a:effectLst/>
                    <a:latin typeface="KaiTi" panose="02010609060101010101" pitchFamily="49" charset="-122"/>
                    <a:ea typeface="KaiTi" panose="02010609060101010101" pitchFamily="49" charset="-122"/>
                    <a:cs typeface="Arial" panose="020B0604020202020204" pitchFamily="34" charset="0"/>
                  </a:rPr>
                  <a:t> </a:t>
                </a:r>
                <a14:m>
                  <m:oMath xmlns:m="http://schemas.openxmlformats.org/officeDocument/2006/math">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𝑋</m:t>
                            </m:r>
                          </m:e>
                          <m:sub>
                            <m:r>
                              <a:rPr lang="en-US" altLang="zh-CN" kern="0">
                                <a:solidFill>
                                  <a:schemeClr val="tx1"/>
                                </a:solidFill>
                                <a:latin typeface="Cambria Math" panose="02040503050406030204" pitchFamily="18" charset="0"/>
                                <a:ea typeface="宋体" panose="02010600030101010101" pitchFamily="2" charset="-122"/>
                                <a:cs typeface="宋体" panose="02010600030101010101" pitchFamily="2" charset="-122"/>
                              </a:rPr>
                              <m:t>1</m:t>
                            </m:r>
                          </m:sub>
                          <m:sup>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𝑇</m:t>
                            </m:r>
                          </m:sup>
                        </m:sSubSup>
                        <m:r>
                          <a:rPr lang="en-US" altLang="zh-CN" kern="0">
                            <a:solidFill>
                              <a:schemeClr val="tx1"/>
                            </a:solidFill>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acc>
                              <m:accPr>
                                <m:chr m:val="̅"/>
                                <m:ctrlPr>
                                  <a:rPr lang="zh-CN" altLang="zh-CN" i="1">
                                    <a:solidFill>
                                      <a:schemeClr val="tx1"/>
                                    </a:solidFill>
                                    <a:effectLst/>
                                    <a:latin typeface="Cambria Math" panose="02040503050406030204" pitchFamily="18" charset="0"/>
                                    <a:ea typeface="Cambria Math" panose="02040503050406030204" pitchFamily="18" charset="0"/>
                                  </a:rPr>
                                </m:ctrlPr>
                              </m:accPr>
                              <m:e>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20</m:t>
                            </m:r>
                          </m:sub>
                          <m:sup>
                            <m:r>
                              <m:rPr>
                                <m:sty m:val="p"/>
                              </m:rP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F</m:t>
                            </m:r>
                          </m:sup>
                        </m:sSubSup>
                      </m:e>
                    </m:d>
                  </m:oMath>
                </a14:m>
                <a:r>
                  <a:rPr lang="zh-CN" altLang="zh-CN">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 </a:t>
                </a:r>
                <a:r>
                  <a:rPr lang="en" altLang="zh-CN" b="0" i="0" u="none" strike="noStrike">
                    <a:solidFill>
                      <a:schemeClr val="tx1"/>
                    </a:solidFill>
                    <a:effectLst/>
                    <a:latin typeface="KaiTi" panose="02010609060101010101" pitchFamily="49" charset="-122"/>
                    <a:ea typeface="KaiTi" panose="02010609060101010101" pitchFamily="49" charset="-122"/>
                  </a:rPr>
                  <a:t>､</a:t>
                </a:r>
                <a:r>
                  <a:rPr lang="zh-CN" altLang="zh-CN">
                    <a:solidFill>
                      <a:schemeClr val="tx1"/>
                    </a:solidFill>
                    <a:effectLst/>
                    <a:latin typeface="KaiTi" panose="02010609060101010101" pitchFamily="49" charset="-122"/>
                    <a:ea typeface="KaiTi" panose="02010609060101010101" pitchFamily="49" charset="-122"/>
                    <a:cs typeface="Arial" panose="020B0604020202020204" pitchFamily="34" charset="0"/>
                  </a:rPr>
                  <a:t> </a:t>
                </a:r>
                <a14:m>
                  <m:oMath xmlns:m="http://schemas.openxmlformats.org/officeDocument/2006/math">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𝑋</m:t>
                            </m:r>
                          </m:e>
                          <m:sub>
                            <m:r>
                              <a:rPr lang="en-US" altLang="zh-CN" kern="0">
                                <a:solidFill>
                                  <a:schemeClr val="tx1"/>
                                </a:solidFill>
                                <a:latin typeface="Cambria Math" panose="02040503050406030204" pitchFamily="18" charset="0"/>
                                <a:ea typeface="宋体" panose="02010600030101010101" pitchFamily="2" charset="-122"/>
                                <a:cs typeface="宋体" panose="02010600030101010101" pitchFamily="2" charset="-122"/>
                              </a:rPr>
                              <m:t>1</m:t>
                            </m:r>
                          </m:sub>
                          <m:sup>
                            <m:r>
                              <m:rPr>
                                <m:sty m:val="p"/>
                              </m:rP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F</m:t>
                            </m:r>
                          </m:sup>
                        </m:sSubSup>
                        <m:r>
                          <a:rPr lang="en-US" altLang="zh-CN" kern="0">
                            <a:solidFill>
                              <a:schemeClr val="tx1"/>
                            </a:solidFill>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acc>
                              <m:accPr>
                                <m:chr m:val="̅"/>
                                <m:ctrlPr>
                                  <a:rPr lang="zh-CN" altLang="zh-CN" i="1">
                                    <a:solidFill>
                                      <a:schemeClr val="tx1"/>
                                    </a:solidFill>
                                    <a:effectLst/>
                                    <a:latin typeface="Cambria Math" panose="02040503050406030204" pitchFamily="18" charset="0"/>
                                    <a:ea typeface="Cambria Math" panose="02040503050406030204" pitchFamily="18" charset="0"/>
                                  </a:rPr>
                                </m:ctrlPr>
                              </m:accPr>
                              <m:e>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20</m:t>
                            </m:r>
                          </m:sub>
                          <m:sup>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𝑇</m:t>
                            </m:r>
                          </m:sup>
                        </m:sSubSup>
                      </m:e>
                    </m:d>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 </m:t>
                    </m:r>
                  </m:oMath>
                </a14:m>
                <a:r>
                  <a:rPr lang="zh-CN" altLang="en-US" b="0" i="0" u="none" strike="noStrike">
                    <a:solidFill>
                      <a:schemeClr val="tx1"/>
                    </a:solidFill>
                    <a:effectLst/>
                    <a:latin typeface="KaiTi" panose="02010609060101010101" pitchFamily="49" charset="-122"/>
                    <a:ea typeface="KaiTi" panose="02010609060101010101" pitchFamily="49" charset="-122"/>
                  </a:rPr>
                  <a:t>和</a:t>
                </a:r>
                <a14:m>
                  <m:oMath xmlns:m="http://schemas.openxmlformats.org/officeDocument/2006/math">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𝑋</m:t>
                            </m:r>
                          </m:e>
                          <m:sub>
                            <m:r>
                              <a:rPr lang="en-US" altLang="zh-CN" kern="0">
                                <a:solidFill>
                                  <a:schemeClr val="tx1"/>
                                </a:solidFill>
                                <a:latin typeface="Cambria Math" panose="02040503050406030204" pitchFamily="18" charset="0"/>
                                <a:ea typeface="宋体" panose="02010600030101010101" pitchFamily="2" charset="-122"/>
                                <a:cs typeface="宋体" panose="02010600030101010101" pitchFamily="2" charset="-122"/>
                              </a:rPr>
                              <m:t>1</m:t>
                            </m:r>
                          </m:sub>
                          <m:sup>
                            <m:r>
                              <m:rPr>
                                <m:sty m:val="p"/>
                              </m:rP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F</m:t>
                            </m:r>
                          </m:sup>
                        </m:sSubSup>
                        <m:r>
                          <a:rPr lang="en-US" altLang="zh-CN" kern="0">
                            <a:solidFill>
                              <a:schemeClr val="tx1"/>
                            </a:solidFill>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acc>
                              <m:accPr>
                                <m:chr m:val="̅"/>
                                <m:ctrlPr>
                                  <a:rPr lang="zh-CN" altLang="zh-CN" i="1">
                                    <a:solidFill>
                                      <a:schemeClr val="tx1"/>
                                    </a:solidFill>
                                    <a:effectLst/>
                                    <a:latin typeface="Cambria Math" panose="02040503050406030204" pitchFamily="18" charset="0"/>
                                    <a:ea typeface="Cambria Math" panose="02040503050406030204" pitchFamily="18" charset="0"/>
                                  </a:rPr>
                                </m:ctrlPr>
                              </m:accPr>
                              <m:e>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20</m:t>
                            </m:r>
                          </m:sub>
                          <m:sup>
                            <m:r>
                              <m:rPr>
                                <m:sty m:val="p"/>
                              </m:rP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F</m:t>
                            </m:r>
                          </m:sup>
                        </m:sSubSup>
                      </m:e>
                    </m:d>
                    <m:r>
                      <a:rPr lang="en-US" altLang="zh-CN" i="1" kern="0">
                        <a:solidFill>
                          <a:schemeClr val="tx1"/>
                        </a:solidFill>
                        <a:latin typeface="Cambria Math" panose="02040503050406030204" pitchFamily="18" charset="0"/>
                        <a:ea typeface="宋体" panose="02010600030101010101" pitchFamily="2" charset="-122"/>
                        <a:cs typeface="宋体" panose="02010600030101010101" pitchFamily="2" charset="-122"/>
                      </a:rPr>
                      <m:t> </m:t>
                    </m:r>
                  </m:oMath>
                </a14:m>
                <a:r>
                  <a:rPr lang="zh-CN" altLang="en-US" b="0" i="0" u="none" strike="noStrike">
                    <a:solidFill>
                      <a:schemeClr val="tx1"/>
                    </a:solidFill>
                    <a:effectLst/>
                    <a:latin typeface="KaiTi" panose="02010609060101010101" pitchFamily="49" charset="-122"/>
                    <a:ea typeface="KaiTi" panose="02010609060101010101" pitchFamily="49" charset="-122"/>
                  </a:rPr>
                  <a:t>四种引物组合进行 </a:t>
                </a:r>
                <a:r>
                  <a:rPr lang="en" altLang="zh-CN" b="0" i="0" u="none" strike="noStrike">
                    <a:solidFill>
                      <a:schemeClr val="tx1"/>
                    </a:solidFill>
                    <a:effectLst/>
                    <a:latin typeface="KaiTi" panose="02010609060101010101" pitchFamily="49" charset="-122"/>
                    <a:ea typeface="KaiTi" panose="02010609060101010101" pitchFamily="49" charset="-122"/>
                  </a:rPr>
                  <a:t>PCR </a:t>
                </a:r>
                <a:r>
                  <a:rPr lang="zh-CN" altLang="en-US" b="0" i="0" u="none" strike="noStrike">
                    <a:solidFill>
                      <a:schemeClr val="tx1"/>
                    </a:solidFill>
                    <a:effectLst/>
                    <a:latin typeface="KaiTi" panose="02010609060101010101" pitchFamily="49" charset="-122"/>
                    <a:ea typeface="KaiTi" panose="02010609060101010101" pitchFamily="49" charset="-122"/>
                  </a:rPr>
                  <a:t>扩增</a:t>
                </a:r>
                <a:r>
                  <a:rPr lang="en-US"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然后进行电泳</a:t>
                </a:r>
                <a:r>
                  <a:rPr lang="en-US"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能观测到清晰条带的说明加入了正确的引物</a:t>
                </a:r>
                <a:r>
                  <a:rPr lang="en-US" altLang="zh-CN" b="0" i="0" u="none" strike="noStrike">
                    <a:solidFill>
                      <a:schemeClr val="tx1"/>
                    </a:solidFill>
                    <a:effectLst/>
                    <a:latin typeface="KaiTi" panose="02010609060101010101" pitchFamily="49" charset="-122"/>
                    <a:ea typeface="KaiTi" panose="02010609060101010101" pitchFamily="49" charset="-122"/>
                  </a:rPr>
                  <a:t>,</a:t>
                </a:r>
                <a:r>
                  <a:rPr lang="zh-CN" altLang="en-US" b="0" i="0" u="none" strike="noStrike">
                    <a:solidFill>
                      <a:schemeClr val="tx1"/>
                    </a:solidFill>
                    <a:effectLst/>
                    <a:latin typeface="KaiTi" panose="02010609060101010101" pitchFamily="49" charset="-122"/>
                    <a:ea typeface="KaiTi" panose="02010609060101010101" pitchFamily="49" charset="-122"/>
                  </a:rPr>
                  <a:t>从而可以判断出对应的 </a:t>
                </a:r>
                <a:r>
                  <a:rPr lang="en" altLang="zh-CN" b="0" i="0" u="none" strike="noStrike">
                    <a:solidFill>
                      <a:schemeClr val="tx1"/>
                    </a:solidFill>
                    <a:effectLst/>
                    <a:latin typeface="KaiTi" panose="02010609060101010101" pitchFamily="49" charset="-122"/>
                    <a:ea typeface="KaiTi" panose="02010609060101010101" pitchFamily="49" charset="-122"/>
                  </a:rPr>
                  <a:t>X</a:t>
                </a:r>
                <a:r>
                  <a:rPr lang="en" altLang="zh-CN" b="0" i="0" u="none" strike="noStrike" baseline="-25000">
                    <a:solidFill>
                      <a:schemeClr val="tx1"/>
                    </a:solidFill>
                    <a:effectLst/>
                    <a:latin typeface="KaiTi" panose="02010609060101010101" pitchFamily="49" charset="-122"/>
                    <a:ea typeface="KaiTi" panose="02010609060101010101" pitchFamily="49" charset="-122"/>
                  </a:rPr>
                  <a:t>1</a:t>
                </a:r>
                <a:r>
                  <a:rPr lang="en"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和 </a:t>
                </a:r>
                <a:r>
                  <a:rPr lang="en" altLang="zh-CN" b="0" i="0" u="none" strike="noStrike">
                    <a:solidFill>
                      <a:schemeClr val="tx1"/>
                    </a:solidFill>
                    <a:effectLst/>
                    <a:latin typeface="KaiTi" panose="02010609060101010101" pitchFamily="49" charset="-122"/>
                    <a:ea typeface="KaiTi" panose="02010609060101010101" pitchFamily="49" charset="-122"/>
                  </a:rPr>
                  <a:t>X</a:t>
                </a:r>
                <a:r>
                  <a:rPr lang="en" altLang="zh-CN" b="0" i="0" u="none" strike="noStrike" baseline="-25000">
                    <a:solidFill>
                      <a:schemeClr val="tx1"/>
                    </a:solidFill>
                    <a:effectLst/>
                    <a:latin typeface="KaiTi" panose="02010609060101010101" pitchFamily="49" charset="-122"/>
                    <a:ea typeface="KaiTi" panose="02010609060101010101" pitchFamily="49" charset="-122"/>
                  </a:rPr>
                  <a:t>20</a:t>
                </a:r>
                <a:r>
                  <a:rPr lang="en"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两个变量的具体取值</a:t>
                </a:r>
                <a:r>
                  <a:rPr lang="en-US" altLang="zh-CN" b="0" i="0" u="none" strike="noStrike">
                    <a:solidFill>
                      <a:schemeClr val="tx1"/>
                    </a:solidFill>
                    <a:effectLst/>
                    <a:latin typeface="KaiTi" panose="02010609060101010101" pitchFamily="49" charset="-122"/>
                    <a:ea typeface="KaiTi" panose="02010609060101010101" pitchFamily="49" charset="-122"/>
                  </a:rPr>
                  <a:t>｡</a:t>
                </a:r>
              </a:p>
              <a:p>
                <a:pPr>
                  <a:buFont typeface="Arial" panose="020B0604020202020204" pitchFamily="34" charset="0"/>
                  <a:buChar char="•"/>
                </a:pPr>
                <a:r>
                  <a:rPr lang="en-US" altLang="zh-CN" b="0" i="0" u="none" strike="noStrike">
                    <a:solidFill>
                      <a:schemeClr val="tx1"/>
                    </a:solidFill>
                    <a:effectLst/>
                    <a:latin typeface="KaiTi" panose="02010609060101010101" pitchFamily="49" charset="-122"/>
                    <a:ea typeface="KaiTi" panose="02010609060101010101" pitchFamily="49" charset="-122"/>
                  </a:rPr>
                  <a:t> </a:t>
                </a:r>
                <a:r>
                  <a:rPr lang="zh-CN" altLang="en-US" b="0" i="0" u="none" strike="noStrike">
                    <a:solidFill>
                      <a:schemeClr val="tx1"/>
                    </a:solidFill>
                    <a:effectLst/>
                    <a:latin typeface="KaiTi" panose="02010609060101010101" pitchFamily="49" charset="-122"/>
                    <a:ea typeface="KaiTi" panose="02010609060101010101" pitchFamily="49" charset="-122"/>
                  </a:rPr>
                  <a:t>同理可以逐个判断其他变量的取值为 </a:t>
                </a:r>
                <a:r>
                  <a:rPr lang="en" altLang="zh-CN" b="0" i="0" u="none" strike="noStrike">
                    <a:solidFill>
                      <a:schemeClr val="tx1"/>
                    </a:solidFill>
                    <a:effectLst/>
                    <a:latin typeface="KaiTi" panose="02010609060101010101" pitchFamily="49" charset="-122"/>
                    <a:ea typeface="KaiTi" panose="02010609060101010101" pitchFamily="49" charset="-122"/>
                  </a:rPr>
                  <a:t>T </a:t>
                </a:r>
                <a:r>
                  <a:rPr lang="zh-CN" altLang="en-US" b="0" i="0" u="none" strike="noStrike">
                    <a:solidFill>
                      <a:schemeClr val="tx1"/>
                    </a:solidFill>
                    <a:effectLst/>
                    <a:latin typeface="KaiTi" panose="02010609060101010101" pitchFamily="49" charset="-122"/>
                    <a:ea typeface="KaiTi" panose="02010609060101010101" pitchFamily="49" charset="-122"/>
                  </a:rPr>
                  <a:t>还是 </a:t>
                </a:r>
                <a:r>
                  <a:rPr lang="en" altLang="zh-CN" b="0" i="0" u="none" strike="noStrike">
                    <a:solidFill>
                      <a:schemeClr val="tx1"/>
                    </a:solidFill>
                    <a:effectLst/>
                    <a:latin typeface="KaiTi" panose="02010609060101010101" pitchFamily="49" charset="-122"/>
                    <a:ea typeface="KaiTi" panose="02010609060101010101" pitchFamily="49" charset="-122"/>
                  </a:rPr>
                  <a:t>F,</a:t>
                </a:r>
                <a:r>
                  <a:rPr lang="zh-CN" altLang="en-US" b="0" i="0" u="none" strike="noStrike">
                    <a:solidFill>
                      <a:schemeClr val="tx1"/>
                    </a:solidFill>
                    <a:effectLst/>
                    <a:latin typeface="KaiTi" panose="02010609060101010101" pitchFamily="49" charset="-122"/>
                    <a:ea typeface="KaiTi" panose="02010609060101010101" pitchFamily="49" charset="-122"/>
                  </a:rPr>
                  <a:t>解析出最终的满足条件的解</a:t>
                </a:r>
              </a:p>
            </p:txBody>
          </p:sp>
        </mc:Choice>
        <mc:Fallback xmlns="">
          <p:sp>
            <p:nvSpPr>
              <p:cNvPr id="5" name="文本框 4">
                <a:extLst>
                  <a:ext uri="{FF2B5EF4-FFF2-40B4-BE49-F238E27FC236}">
                    <a16:creationId xmlns:a16="http://schemas.microsoft.com/office/drawing/2014/main" id="{FD9BC215-799C-EF42-B750-B96EBA37445A}"/>
                  </a:ext>
                </a:extLst>
              </p:cNvPr>
              <p:cNvSpPr txBox="1">
                <a:spLocks noRot="1" noChangeAspect="1" noMove="1" noResize="1" noEditPoints="1" noAdjustHandles="1" noChangeArrowheads="1" noChangeShapeType="1" noTextEdit="1"/>
              </p:cNvSpPr>
              <p:nvPr/>
            </p:nvSpPr>
            <p:spPr>
              <a:xfrm>
                <a:off x="-1836" y="643924"/>
                <a:ext cx="12192000" cy="1765548"/>
              </a:xfrm>
              <a:prstGeom prst="rect">
                <a:avLst/>
              </a:prstGeom>
              <a:blipFill>
                <a:blip r:embed="rId2"/>
                <a:stretch>
                  <a:fillRect l="-520" t="-2143" r="-312" b="-4286"/>
                </a:stretch>
              </a:blipFill>
            </p:spPr>
            <p:txBody>
              <a:bodyPr/>
              <a:lstStyle/>
              <a:p>
                <a:r>
                  <a:rPr lang="zh-CN" altLang="en-US">
                    <a:noFill/>
                  </a:rPr>
                  <a:t> </a:t>
                </a:r>
              </a:p>
            </p:txBody>
          </p:sp>
        </mc:Fallback>
      </mc:AlternateContent>
      <p:pic>
        <p:nvPicPr>
          <p:cNvPr id="7" name="图片 6" descr="电脑屏幕的照片上有字&#10;&#10;描述已自动生成">
            <a:extLst>
              <a:ext uri="{FF2B5EF4-FFF2-40B4-BE49-F238E27FC236}">
                <a16:creationId xmlns:a16="http://schemas.microsoft.com/office/drawing/2014/main" id="{1BFB1379-EA40-9248-A658-8796098B2857}"/>
              </a:ext>
            </a:extLst>
          </p:cNvPr>
          <p:cNvPicPr>
            <a:picLocks noChangeAspect="1"/>
          </p:cNvPicPr>
          <p:nvPr/>
        </p:nvPicPr>
        <p:blipFill>
          <a:blip r:embed="rId3"/>
          <a:stretch>
            <a:fillRect/>
          </a:stretch>
        </p:blipFill>
        <p:spPr>
          <a:xfrm>
            <a:off x="381000" y="2508903"/>
            <a:ext cx="11430000" cy="2044700"/>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423E292-FD21-7E44-9CA0-8E93A6BEED1A}"/>
                  </a:ext>
                </a:extLst>
              </p:cNvPr>
              <p:cNvSpPr txBox="1"/>
              <p:nvPr/>
            </p:nvSpPr>
            <p:spPr>
              <a:xfrm>
                <a:off x="136496" y="4904532"/>
                <a:ext cx="11919007" cy="1137619"/>
              </a:xfrm>
              <a:prstGeom prst="rect">
                <a:avLst/>
              </a:prstGeom>
              <a:noFill/>
            </p:spPr>
            <p:txBody>
              <a:bodyPr wrap="square">
                <a:spAutoFit/>
              </a:bodyPr>
              <a:lstStyle/>
              <a:p>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取</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1 ul</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的解预备集的</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50</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倍稀释液，在标准条件下进行</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25</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个循环的</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PCR</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扩增。泳道</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1</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2</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对应于引物对</a:t>
                </a:r>
                <a14:m>
                  <m:oMath xmlns:m="http://schemas.openxmlformats.org/officeDocument/2006/math">
                    <m:d>
                      <m:dPr>
                        <m:begChr m:val="〈"/>
                        <m:endChr m:val="〉"/>
                        <m:ctrlPr>
                          <a:rPr lang="zh-CN" altLang="zh-CN" sz="24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𝑇</m:t>
                            </m:r>
                          </m:sup>
                        </m:sSubSup>
                      </m:e>
                    </m:d>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3</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4</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对应于引物对</a:t>
                </a:r>
                <a14:m>
                  <m:oMath xmlns:m="http://schemas.openxmlformats.org/officeDocument/2006/math">
                    <m:d>
                      <m:dPr>
                        <m:begChr m:val="〈"/>
                        <m:endChr m:val="〉"/>
                        <m:ctrlPr>
                          <a:rPr lang="zh-CN" altLang="zh-CN" sz="24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5</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6</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对应于引物</a:t>
                </a:r>
                <a14:m>
                  <m:oMath xmlns:m="http://schemas.openxmlformats.org/officeDocument/2006/math">
                    <m:d>
                      <m:dPr>
                        <m:begChr m:val="〈"/>
                        <m:endChr m:val="〉"/>
                        <m:ctrlPr>
                          <a:rPr lang="zh-CN" altLang="zh-CN" sz="24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𝑇</m:t>
                            </m:r>
                          </m:sup>
                        </m:sSubSup>
                      </m:e>
                    </m:d>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7</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8</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对应于引物对</a:t>
                </a:r>
                <a14:m>
                  <m:oMath xmlns:m="http://schemas.openxmlformats.org/officeDocument/2006/math">
                    <m:d>
                      <m:dPr>
                        <m:begChr m:val="〈"/>
                        <m:endChr m:val="〉"/>
                        <m:ctrlPr>
                          <a:rPr lang="zh-CN" altLang="zh-CN" sz="24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240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24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，其中（</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k=2</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B</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k=5</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C</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k=8</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D</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k=11</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E</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k=14</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F</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k=17</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G</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k=20</a:t>
                </a:r>
                <a:r>
                  <a:rPr lang="zh-CN" altLang="zh-CN" sz="1800">
                    <a:solidFill>
                      <a:schemeClr val="tx1"/>
                    </a:solidFill>
                    <a:effectLst/>
                    <a:latin typeface="KaiTi" panose="02010609060101010101" pitchFamily="49" charset="-122"/>
                    <a:ea typeface="KaiTi" panose="02010609060101010101" pitchFamily="49" charset="-122"/>
                    <a:cs typeface="Arial" panose="020B0604020202020204" pitchFamily="34" charset="0"/>
                  </a:rPr>
                  <a:t>。</a:t>
                </a:r>
                <a:endParaRPr lang="zh-CN" altLang="zh-CN" sz="2400">
                  <a:solidFill>
                    <a:schemeClr val="tx1"/>
                  </a:solidFill>
                  <a:effectLst/>
                  <a:latin typeface="KaiTi" panose="02010609060101010101" pitchFamily="49" charset="-122"/>
                  <a:ea typeface="KaiTi" panose="02010609060101010101" pitchFamily="49" charset="-122"/>
                  <a:cs typeface="宋体" panose="02010600030101010101" pitchFamily="2" charset="-122"/>
                </a:endParaRPr>
              </a:p>
            </p:txBody>
          </p:sp>
        </mc:Choice>
        <mc:Fallback xmlns="">
          <p:sp>
            <p:nvSpPr>
              <p:cNvPr id="10" name="文本框 9">
                <a:extLst>
                  <a:ext uri="{FF2B5EF4-FFF2-40B4-BE49-F238E27FC236}">
                    <a16:creationId xmlns:a16="http://schemas.microsoft.com/office/drawing/2014/main" id="{5423E292-FD21-7E44-9CA0-8E93A6BEED1A}"/>
                  </a:ext>
                </a:extLst>
              </p:cNvPr>
              <p:cNvSpPr txBox="1">
                <a:spLocks noRot="1" noChangeAspect="1" noMove="1" noResize="1" noEditPoints="1" noAdjustHandles="1" noChangeArrowheads="1" noChangeShapeType="1" noTextEdit="1"/>
              </p:cNvSpPr>
              <p:nvPr/>
            </p:nvSpPr>
            <p:spPr>
              <a:xfrm>
                <a:off x="136496" y="4904532"/>
                <a:ext cx="11919007" cy="1137619"/>
              </a:xfrm>
              <a:prstGeom prst="rect">
                <a:avLst/>
              </a:prstGeom>
              <a:blipFill>
                <a:blip r:embed="rId4"/>
                <a:stretch>
                  <a:fillRect l="-42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755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sp>
        <p:nvSpPr>
          <p:cNvPr id="5" name="文本框 4">
            <a:extLst>
              <a:ext uri="{FF2B5EF4-FFF2-40B4-BE49-F238E27FC236}">
                <a16:creationId xmlns:a16="http://schemas.microsoft.com/office/drawing/2014/main" id="{88D0C542-BCE2-4247-A3FA-ACB91EB78CCE}"/>
              </a:ext>
            </a:extLst>
          </p:cNvPr>
          <p:cNvSpPr txBox="1"/>
          <p:nvPr/>
        </p:nvSpPr>
        <p:spPr>
          <a:xfrm>
            <a:off x="483475" y="566678"/>
            <a:ext cx="11225049" cy="5724644"/>
          </a:xfrm>
          <a:prstGeom prst="rect">
            <a:avLst/>
          </a:prstGeom>
          <a:noFill/>
        </p:spPr>
        <p:txBody>
          <a:bodyPr wrap="square">
            <a:spAutoFit/>
          </a:bodyPr>
          <a:lstStyle/>
          <a:p>
            <a:pPr algn="l"/>
            <a:r>
              <a:rPr lang="zh-CN" altLang="en-US" sz="2400" b="1" i="0" u="none" strike="noStrike">
                <a:solidFill>
                  <a:srgbClr val="333333"/>
                </a:solidFill>
                <a:effectLst/>
                <a:latin typeface="KaiTi" panose="02010609060101010101" pitchFamily="49" charset="-122"/>
                <a:ea typeface="KaiTi" panose="02010609060101010101" pitchFamily="49" charset="-122"/>
              </a:rPr>
              <a:t>结论</a:t>
            </a:r>
          </a:p>
          <a:p>
            <a:pPr algn="l"/>
            <a:endParaRPr lang="en-US" altLang="zh-CN" b="0" i="0" u="none" strike="noStrike">
              <a:solidFill>
                <a:srgbClr val="333333"/>
              </a:solidFill>
              <a:effectLst/>
              <a:latin typeface="KaiTi" panose="02010609060101010101" pitchFamily="49" charset="-122"/>
              <a:ea typeface="KaiTi" panose="02010609060101010101" pitchFamily="49" charset="-122"/>
            </a:endParaRPr>
          </a:p>
          <a:p>
            <a:pPr algn="l"/>
            <a:r>
              <a:rPr lang="zh-CN" altLang="en-US">
                <a:solidFill>
                  <a:srgbClr val="333333"/>
                </a:solidFill>
                <a:latin typeface="KaiTi" panose="02010609060101010101" pitchFamily="49" charset="-122"/>
                <a:ea typeface="KaiTi" panose="02010609060101010101" pitchFamily="49" charset="-122"/>
              </a:rPr>
              <a:t>    </a:t>
            </a:r>
            <a:r>
              <a:rPr lang="zh-CN" altLang="en-US" b="0" i="0" u="none" strike="noStrike">
                <a:solidFill>
                  <a:srgbClr val="333333"/>
                </a:solidFill>
                <a:effectLst/>
                <a:latin typeface="KaiTi" panose="02010609060101010101" pitchFamily="49" charset="-122"/>
                <a:ea typeface="KaiTi" panose="02010609060101010101" pitchFamily="49" charset="-122"/>
              </a:rPr>
              <a:t>千百年来，人类一直试图利用制造出来的设备来增强自身固有的计算能力。像算盘、加法器和制表机等机械装置都是重要的进步。然而，直到大约</a:t>
            </a:r>
            <a:r>
              <a:rPr lang="en-US" altLang="zh-CN" b="0" i="0" u="none" strike="noStrike">
                <a:solidFill>
                  <a:srgbClr val="333333"/>
                </a:solidFill>
                <a:effectLst/>
                <a:latin typeface="KaiTi" panose="02010609060101010101" pitchFamily="49" charset="-122"/>
                <a:ea typeface="KaiTi" panose="02010609060101010101" pitchFamily="49" charset="-122"/>
              </a:rPr>
              <a:t>60</a:t>
            </a:r>
            <a:r>
              <a:rPr lang="zh-CN" altLang="en-US" b="0" i="0" u="none" strike="noStrike">
                <a:solidFill>
                  <a:srgbClr val="333333"/>
                </a:solidFill>
                <a:effectLst/>
                <a:latin typeface="KaiTi" panose="02010609060101010101" pitchFamily="49" charset="-122"/>
                <a:ea typeface="KaiTi" panose="02010609060101010101" pitchFamily="49" charset="-122"/>
              </a:rPr>
              <a:t>年前电子设备的出现，尤其是电子计算机的问世，才似乎得到质的飞跃，才能够解决相当困难的问题。现在，分子装置有望取得进一步的突破。</a:t>
            </a:r>
          </a:p>
          <a:p>
            <a:pPr algn="l"/>
            <a:r>
              <a:rPr lang="zh-CN" altLang="en-US" b="0" i="0" u="none" strike="noStrike">
                <a:solidFill>
                  <a:srgbClr val="333333"/>
                </a:solidFill>
                <a:effectLst/>
                <a:latin typeface="KaiTi" panose="02010609060101010101" pitchFamily="49" charset="-122"/>
                <a:ea typeface="KaiTi" panose="02010609060101010101" pitchFamily="49" charset="-122"/>
              </a:rPr>
              <a:t>    在我们的研究中，采用了一种简单的方法。在解决一个</a:t>
            </a:r>
            <a:r>
              <a:rPr lang="en-US" altLang="zh-CN" b="0" i="0" u="none" strike="noStrike">
                <a:solidFill>
                  <a:srgbClr val="333333"/>
                </a:solidFill>
                <a:effectLst/>
                <a:latin typeface="KaiTi" panose="02010609060101010101" pitchFamily="49" charset="-122"/>
                <a:ea typeface="KaiTi" panose="02010609060101010101" pitchFamily="49" charset="-122"/>
              </a:rPr>
              <a:t>20</a:t>
            </a:r>
            <a:r>
              <a:rPr lang="zh-CN" altLang="en-US" b="0" i="0" u="none" strike="noStrike">
                <a:solidFill>
                  <a:srgbClr val="333333"/>
                </a:solidFill>
                <a:effectLst/>
                <a:latin typeface="KaiTi" panose="02010609060101010101" pitchFamily="49" charset="-122"/>
                <a:ea typeface="KaiTi" panose="02010609060101010101" pitchFamily="49" charset="-122"/>
              </a:rPr>
              <a:t>变量的</a:t>
            </a:r>
            <a:r>
              <a:rPr lang="en-US" altLang="zh-CN" b="0" i="0" u="none" strike="noStrike">
                <a:solidFill>
                  <a:srgbClr val="333333"/>
                </a:solidFill>
                <a:effectLst/>
                <a:latin typeface="KaiTi" panose="02010609060101010101" pitchFamily="49" charset="-122"/>
                <a:ea typeface="KaiTi" panose="02010609060101010101" pitchFamily="49" charset="-122"/>
              </a:rPr>
              <a:t>3-</a:t>
            </a:r>
            <a:r>
              <a:rPr lang="en" altLang="zh-CN" b="0" i="0" u="none" strike="noStrike">
                <a:solidFill>
                  <a:srgbClr val="333333"/>
                </a:solidFill>
                <a:effectLst/>
                <a:latin typeface="KaiTi" panose="02010609060101010101" pitchFamily="49" charset="-122"/>
                <a:ea typeface="KaiTi" panose="02010609060101010101" pitchFamily="49" charset="-122"/>
              </a:rPr>
              <a:t>SAT</a:t>
            </a:r>
            <a:r>
              <a:rPr lang="zh-CN" altLang="en-US" b="0" i="0" u="none" strike="noStrike">
                <a:solidFill>
                  <a:srgbClr val="333333"/>
                </a:solidFill>
                <a:effectLst/>
                <a:latin typeface="KaiTi" panose="02010609060101010101" pitchFamily="49" charset="-122"/>
                <a:ea typeface="KaiTi" panose="02010609060101010101" pitchFamily="49" charset="-122"/>
              </a:rPr>
              <a:t>问题实例时，我们仅使用</a:t>
            </a:r>
            <a:r>
              <a:rPr lang="en" altLang="zh-CN" b="0" i="0" u="none" strike="noStrike">
                <a:solidFill>
                  <a:srgbClr val="333333"/>
                </a:solidFill>
                <a:effectLst/>
                <a:latin typeface="KaiTi" panose="02010609060101010101" pitchFamily="49" charset="-122"/>
                <a:ea typeface="KaiTi" panose="02010609060101010101" pitchFamily="49" charset="-122"/>
              </a:rPr>
              <a:t>DNA</a:t>
            </a:r>
            <a:r>
              <a:rPr lang="zh-CN" altLang="en-US" b="0" i="0" u="none" strike="noStrike">
                <a:solidFill>
                  <a:srgbClr val="333333"/>
                </a:solidFill>
                <a:effectLst/>
                <a:latin typeface="KaiTi" panose="02010609060101010101" pitchFamily="49" charset="-122"/>
                <a:ea typeface="KaiTi" panose="02010609060101010101" pitchFamily="49" charset="-122"/>
              </a:rPr>
              <a:t>的</a:t>
            </a:r>
            <a:r>
              <a:rPr lang="en" altLang="zh-CN" b="0" i="0" u="none" strike="noStrike">
                <a:solidFill>
                  <a:srgbClr val="333333"/>
                </a:solidFill>
                <a:effectLst/>
                <a:latin typeface="KaiTi" panose="02010609060101010101" pitchFamily="49" charset="-122"/>
                <a:ea typeface="KaiTi" panose="02010609060101010101" pitchFamily="49" charset="-122"/>
              </a:rPr>
              <a:t>Watson-Crick</a:t>
            </a:r>
            <a:r>
              <a:rPr lang="zh-CN" altLang="en-US" b="0" i="0" u="none" strike="noStrike">
                <a:solidFill>
                  <a:srgbClr val="333333"/>
                </a:solidFill>
                <a:effectLst/>
                <a:latin typeface="KaiTi" panose="02010609060101010101" pitchFamily="49" charset="-122"/>
                <a:ea typeface="KaiTi" panose="02010609060101010101" pitchFamily="49" charset="-122"/>
              </a:rPr>
              <a:t>配对和解链作为唯一的操作（除了输入和输出阶段之外）。尽管计算理论可以对这个问题进行预测，但值得注意的是，这种基本的分子相互作用可以支持如此复杂的计算。我们的实现是</a:t>
            </a:r>
            <a:r>
              <a:rPr lang="en" altLang="zh-CN" b="0" i="0" u="none" strike="noStrike">
                <a:solidFill>
                  <a:srgbClr val="333333"/>
                </a:solidFill>
                <a:effectLst/>
                <a:latin typeface="KaiTi" panose="02010609060101010101" pitchFamily="49" charset="-122"/>
                <a:ea typeface="KaiTi" panose="02010609060101010101" pitchFamily="49" charset="-122"/>
              </a:rPr>
              <a:t>Sticker</a:t>
            </a:r>
            <a:r>
              <a:rPr lang="zh-CN" altLang="en-US" b="0" i="0" u="none" strike="noStrike">
                <a:solidFill>
                  <a:srgbClr val="333333"/>
                </a:solidFill>
                <a:effectLst/>
                <a:latin typeface="KaiTi" panose="02010609060101010101" pitchFamily="49" charset="-122"/>
                <a:ea typeface="KaiTi" panose="02010609060101010101" pitchFamily="49" charset="-122"/>
              </a:rPr>
              <a:t>模型</a:t>
            </a:r>
            <a:r>
              <a:rPr lang="en-US" altLang="zh-CN" b="0" i="0" u="none" strike="noStrike" baseline="30000">
                <a:solidFill>
                  <a:srgbClr val="333333"/>
                </a:solidFill>
                <a:effectLst/>
                <a:latin typeface="KaiTi" panose="02010609060101010101" pitchFamily="49" charset="-122"/>
                <a:ea typeface="KaiTi" panose="02010609060101010101" pitchFamily="49" charset="-122"/>
              </a:rPr>
              <a:t>9</a:t>
            </a:r>
            <a:r>
              <a:rPr lang="zh-CN" altLang="en-US" b="0" i="0" u="none" strike="noStrike">
                <a:solidFill>
                  <a:srgbClr val="333333"/>
                </a:solidFill>
                <a:effectLst/>
                <a:latin typeface="KaiTi" panose="02010609060101010101" pitchFamily="49" charset="-122"/>
                <a:ea typeface="KaiTi" panose="02010609060101010101" pitchFamily="49" charset="-122"/>
              </a:rPr>
              <a:t>的简化版本。我们没有实现</a:t>
            </a:r>
            <a:r>
              <a:rPr lang="en" altLang="zh-CN" b="0" i="0" u="none" strike="noStrike">
                <a:solidFill>
                  <a:srgbClr val="333333"/>
                </a:solidFill>
                <a:effectLst/>
                <a:latin typeface="KaiTi" panose="02010609060101010101" pitchFamily="49" charset="-122"/>
                <a:ea typeface="KaiTi" panose="02010609060101010101" pitchFamily="49" charset="-122"/>
              </a:rPr>
              <a:t>stickers</a:t>
            </a:r>
            <a:r>
              <a:rPr lang="zh-CN" altLang="e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因此，我们的库链表现得像是固定的存储器。按照最初的构思，如果有</a:t>
            </a:r>
            <a:r>
              <a:rPr lang="en" altLang="zh-CN" b="0" i="0" u="none" strike="noStrike">
                <a:solidFill>
                  <a:srgbClr val="333333"/>
                </a:solidFill>
                <a:effectLst/>
                <a:latin typeface="KaiTi" panose="02010609060101010101" pitchFamily="49" charset="-122"/>
                <a:ea typeface="KaiTi" panose="02010609060101010101" pitchFamily="49" charset="-122"/>
              </a:rPr>
              <a:t>stickers</a:t>
            </a:r>
            <a:r>
              <a:rPr lang="zh-CN" altLang="e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库链会成为更强大的“一次写入”存储器</a:t>
            </a:r>
            <a:r>
              <a:rPr lang="zh-CN" altLang="e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最近的研究</a:t>
            </a:r>
            <a:r>
              <a:rPr lang="en-US" altLang="zh-CN" b="0" i="0" u="none" strike="noStrike" baseline="30000">
                <a:solidFill>
                  <a:srgbClr val="333333"/>
                </a:solidFill>
                <a:effectLst/>
                <a:latin typeface="KaiTi" panose="02010609060101010101" pitchFamily="49" charset="-122"/>
                <a:ea typeface="KaiTi" panose="02010609060101010101" pitchFamily="49" charset="-122"/>
              </a:rPr>
              <a:t>27</a:t>
            </a:r>
            <a:r>
              <a:rPr lang="zh-CN" altLang="en-US" b="0" i="0" u="none" strike="noStrike">
                <a:solidFill>
                  <a:srgbClr val="333333"/>
                </a:solidFill>
                <a:effectLst/>
                <a:latin typeface="KaiTi" panose="02010609060101010101" pitchFamily="49" charset="-122"/>
                <a:ea typeface="KaiTi" panose="02010609060101010101" pitchFamily="49" charset="-122"/>
              </a:rPr>
              <a:t>表明，</a:t>
            </a:r>
            <a:r>
              <a:rPr lang="en" altLang="zh-CN" b="0" i="0" u="none" strike="noStrike">
                <a:solidFill>
                  <a:srgbClr val="333333"/>
                </a:solidFill>
                <a:effectLst/>
                <a:latin typeface="KaiTi" panose="02010609060101010101" pitchFamily="49" charset="-122"/>
                <a:ea typeface="KaiTi" panose="02010609060101010101" pitchFamily="49" charset="-122"/>
              </a:rPr>
              <a:t>DNA "</a:t>
            </a:r>
            <a:r>
              <a:rPr lang="zh-CN" altLang="en-US" b="0" i="0" u="none" strike="noStrike">
                <a:solidFill>
                  <a:srgbClr val="333333"/>
                </a:solidFill>
                <a:effectLst/>
                <a:latin typeface="KaiTi" panose="02010609060101010101" pitchFamily="49" charset="-122"/>
                <a:ea typeface="KaiTi" panose="02010609060101010101" pitchFamily="49" charset="-122"/>
              </a:rPr>
              <a:t>链入侵</a:t>
            </a:r>
            <a:r>
              <a:rPr lang="en-US" altLang="zh-C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可能为从库链中特异性去除</a:t>
            </a:r>
            <a:r>
              <a:rPr lang="en" altLang="zh-CN" b="0" i="0" u="none" strike="noStrike">
                <a:solidFill>
                  <a:srgbClr val="333333"/>
                </a:solidFill>
                <a:effectLst/>
                <a:latin typeface="KaiTi" panose="02010609060101010101" pitchFamily="49" charset="-122"/>
                <a:ea typeface="KaiTi" panose="02010609060101010101" pitchFamily="49" charset="-122"/>
              </a:rPr>
              <a:t>stickers</a:t>
            </a:r>
            <a:r>
              <a:rPr lang="zh-CN" altLang="en-US" b="0" i="0" u="none" strike="noStrike">
                <a:solidFill>
                  <a:srgbClr val="333333"/>
                </a:solidFill>
                <a:effectLst/>
                <a:latin typeface="KaiTi" panose="02010609060101010101" pitchFamily="49" charset="-122"/>
                <a:ea typeface="KaiTi" panose="02010609060101010101" pitchFamily="49" charset="-122"/>
              </a:rPr>
              <a:t>提供一种手段。这可能导致库链成为非常强大的读写存储器</a:t>
            </a:r>
            <a:r>
              <a:rPr lang="zh-CN" altLang="e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对这种可能性的进一步研究似乎是值得的。</a:t>
            </a:r>
          </a:p>
          <a:p>
            <a:pPr algn="l"/>
            <a:r>
              <a:rPr lang="zh-CN" altLang="en-US" b="0" i="0" u="none" strike="noStrike">
                <a:solidFill>
                  <a:srgbClr val="333333"/>
                </a:solidFill>
                <a:effectLst/>
                <a:latin typeface="KaiTi" panose="02010609060101010101" pitchFamily="49" charset="-122"/>
                <a:ea typeface="KaiTi" panose="02010609060101010101" pitchFamily="49" charset="-122"/>
              </a:rPr>
              <a:t>    尽管我们和其他人取得了成功，但在没有技术突破的情况下，对于创建一个能够在经典计算问题上与电子计算机竞争的分子计算机，并没有理由保持乐观。然而，分子计算机可以在更广泛的范围内考虑。它们可能在一些特殊的环境中很有用，例如需要极高的能源效率或极高的信息密度。它们可能为控制化学</a:t>
            </a:r>
            <a:r>
              <a:rPr lang="en-US" altLang="zh-C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生物系统提供了一种急需的手段，就像电子计算机为控制电气</a:t>
            </a:r>
            <a:r>
              <a:rPr lang="en-US" altLang="zh-C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机械系统提供了一种手段一样。它们确实为生物和计算思想的整合提供了一个焦点，这可能会带来更广泛的应用，比如关于</a:t>
            </a:r>
            <a:r>
              <a:rPr lang="en" altLang="zh-CN" b="0" i="0" u="none" strike="noStrike">
                <a:solidFill>
                  <a:srgbClr val="333333"/>
                </a:solidFill>
                <a:effectLst/>
                <a:latin typeface="KaiTi" panose="02010609060101010101" pitchFamily="49" charset="-122"/>
                <a:ea typeface="KaiTi" panose="02010609060101010101" pitchFamily="49" charset="-122"/>
              </a:rPr>
              <a:t>DNA</a:t>
            </a:r>
            <a:r>
              <a:rPr lang="zh-CN" altLang="en-US" b="0" i="0" u="none" strike="noStrike">
                <a:solidFill>
                  <a:srgbClr val="333333"/>
                </a:solidFill>
                <a:effectLst/>
                <a:latin typeface="KaiTi" panose="02010609060101010101" pitchFamily="49" charset="-122"/>
                <a:ea typeface="KaiTi" panose="02010609060101010101" pitchFamily="49" charset="-122"/>
              </a:rPr>
              <a:t>自组装的有前景的研究工作</a:t>
            </a:r>
            <a:r>
              <a:rPr lang="en-US" altLang="zh-CN" b="0" i="0" u="none" strike="noStrike" baseline="30000">
                <a:solidFill>
                  <a:srgbClr val="333333"/>
                </a:solidFill>
                <a:effectLst/>
                <a:latin typeface="KaiTi" panose="02010609060101010101" pitchFamily="49" charset="-122"/>
                <a:ea typeface="KaiTi" panose="02010609060101010101" pitchFamily="49" charset="-122"/>
              </a:rPr>
              <a:t>11</a:t>
            </a:r>
            <a:r>
              <a:rPr lang="zh-CN" altLang="en-US" b="0" i="0" u="none" strike="noStrike">
                <a:solidFill>
                  <a:srgbClr val="333333"/>
                </a:solidFill>
                <a:effectLst/>
                <a:latin typeface="KaiTi" panose="02010609060101010101" pitchFamily="49" charset="-122"/>
                <a:ea typeface="KaiTi" panose="02010609060101010101" pitchFamily="49" charset="-122"/>
              </a:rPr>
              <a:t>。它们启发我们思考电子计算机的替代方案，研究它们最终可能带领我们找到真正的</a:t>
            </a:r>
            <a:r>
              <a:rPr lang="en-US" altLang="zh-C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未来的计算机</a:t>
            </a:r>
            <a:r>
              <a:rPr lang="en-US" altLang="zh-C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a:t>
            </a:r>
          </a:p>
          <a:p>
            <a:pPr algn="l"/>
            <a:r>
              <a:rPr lang="zh-CN" altLang="en-US" b="0" i="0" u="none" strike="noStrike">
                <a:solidFill>
                  <a:srgbClr val="333333"/>
                </a:solidFill>
                <a:effectLst/>
                <a:latin typeface="KaiTi" panose="02010609060101010101" pitchFamily="49" charset="-122"/>
                <a:ea typeface="KaiTi" panose="02010609060101010101" pitchFamily="49" charset="-122"/>
              </a:rPr>
              <a:t>    最重要的是，</a:t>
            </a:r>
            <a:r>
              <a:rPr lang="en" altLang="zh-CN" b="0" i="0" u="none" strike="noStrike">
                <a:solidFill>
                  <a:srgbClr val="333333"/>
                </a:solidFill>
                <a:effectLst/>
                <a:latin typeface="KaiTi" panose="02010609060101010101" pitchFamily="49" charset="-122"/>
                <a:ea typeface="KaiTi" panose="02010609060101010101" pitchFamily="49" charset="-122"/>
              </a:rPr>
              <a:t>DNA</a:t>
            </a:r>
            <a:r>
              <a:rPr lang="zh-CN" altLang="en-US" b="0" i="0" u="none" strike="noStrike">
                <a:solidFill>
                  <a:srgbClr val="333333"/>
                </a:solidFill>
                <a:effectLst/>
                <a:latin typeface="KaiTi" panose="02010609060101010101" pitchFamily="49" charset="-122"/>
                <a:ea typeface="KaiTi" panose="02010609060101010101" pitchFamily="49" charset="-122"/>
              </a:rPr>
              <a:t>计算机，如本文所介绍的，说明生物分子可以用于明显的非生物目的。出于这样的目的，这些分子代表了</a:t>
            </a:r>
            <a:r>
              <a:rPr lang="en-US" altLang="zh-CN" b="0" i="0" u="none" strike="noStrike">
                <a:solidFill>
                  <a:srgbClr val="333333"/>
                </a:solidFill>
                <a:effectLst/>
                <a:latin typeface="KaiTi" panose="02010609060101010101" pitchFamily="49" charset="-122"/>
                <a:ea typeface="KaiTi" panose="02010609060101010101" pitchFamily="49" charset="-122"/>
              </a:rPr>
              <a:t>30</a:t>
            </a:r>
            <a:r>
              <a:rPr lang="zh-CN" altLang="en-US" b="0" i="0" u="none" strike="noStrike">
                <a:solidFill>
                  <a:srgbClr val="333333"/>
                </a:solidFill>
                <a:effectLst/>
                <a:latin typeface="KaiTi" panose="02010609060101010101" pitchFamily="49" charset="-122"/>
                <a:ea typeface="KaiTi" panose="02010609060101010101" pitchFamily="49" charset="-122"/>
              </a:rPr>
              <a:t>亿年进化过程中未开发的遗产，它们的进一步探索具有巨大的潜力。</a:t>
            </a:r>
          </a:p>
        </p:txBody>
      </p:sp>
    </p:spTree>
    <p:extLst>
      <p:ext uri="{BB962C8B-B14F-4D97-AF65-F5344CB8AC3E}">
        <p14:creationId xmlns:p14="http://schemas.microsoft.com/office/powerpoint/2010/main" val="397920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sp>
        <p:nvSpPr>
          <p:cNvPr id="6" name="文本框 5">
            <a:extLst>
              <a:ext uri="{FF2B5EF4-FFF2-40B4-BE49-F238E27FC236}">
                <a16:creationId xmlns:a16="http://schemas.microsoft.com/office/drawing/2014/main" id="{AACCD81D-F282-BE4C-9B6C-CDC0CE214F7B}"/>
              </a:ext>
            </a:extLst>
          </p:cNvPr>
          <p:cNvSpPr txBox="1"/>
          <p:nvPr/>
        </p:nvSpPr>
        <p:spPr>
          <a:xfrm>
            <a:off x="352096" y="1878101"/>
            <a:ext cx="11487807" cy="2646878"/>
          </a:xfrm>
          <a:prstGeom prst="rect">
            <a:avLst/>
          </a:prstGeom>
          <a:noFill/>
        </p:spPr>
        <p:txBody>
          <a:bodyPr wrap="square">
            <a:spAutoFit/>
          </a:bodyPr>
          <a:lstStyle/>
          <a:p>
            <a:pPr algn="l"/>
            <a:r>
              <a:rPr lang="zh-CN" altLang="en-US" sz="4000" b="1" i="0" u="none" strike="noStrike">
                <a:solidFill>
                  <a:srgbClr val="333333"/>
                </a:solidFill>
                <a:effectLst/>
                <a:latin typeface="KaiTi" panose="02010609060101010101" pitchFamily="49" charset="-122"/>
                <a:ea typeface="KaiTi" panose="02010609060101010101" pitchFamily="49" charset="-122"/>
              </a:rPr>
              <a:t>摘要</a:t>
            </a:r>
          </a:p>
          <a:p>
            <a:pPr algn="l"/>
            <a:endParaRPr lang="en-US" altLang="zh-CN" b="0" i="0" u="none" strike="noStrike">
              <a:solidFill>
                <a:srgbClr val="333333"/>
              </a:solidFill>
              <a:effectLst/>
              <a:latin typeface="KaiTi" panose="02010609060101010101" pitchFamily="49" charset="-122"/>
              <a:ea typeface="KaiTi" panose="02010609060101010101" pitchFamily="49" charset="-122"/>
            </a:endParaRPr>
          </a:p>
          <a:p>
            <a:pPr algn="l"/>
            <a:r>
              <a:rPr lang="zh-CN" altLang="en-US" b="0" i="0" u="none" strike="noStrike">
                <a:solidFill>
                  <a:srgbClr val="333333"/>
                </a:solidFill>
                <a:effectLst/>
                <a:latin typeface="KaiTi" panose="02010609060101010101" pitchFamily="49" charset="-122"/>
                <a:ea typeface="KaiTi" panose="02010609060101010101" pitchFamily="49" charset="-122"/>
              </a:rPr>
              <a:t>在简单的</a:t>
            </a:r>
            <a:r>
              <a:rPr lang="en" altLang="zh-CN" b="0" i="0" u="none" strike="noStrike">
                <a:solidFill>
                  <a:srgbClr val="333333"/>
                </a:solidFill>
                <a:effectLst/>
                <a:latin typeface="KaiTi" panose="02010609060101010101" pitchFamily="49" charset="-122"/>
                <a:ea typeface="KaiTi" panose="02010609060101010101" pitchFamily="49" charset="-122"/>
              </a:rPr>
              <a:t>DNA</a:t>
            </a:r>
            <a:r>
              <a:rPr lang="zh-CN" altLang="en-US" b="0" i="0" u="none" strike="noStrike">
                <a:solidFill>
                  <a:srgbClr val="333333"/>
                </a:solidFill>
                <a:effectLst/>
                <a:latin typeface="KaiTi" panose="02010609060101010101" pitchFamily="49" charset="-122"/>
                <a:ea typeface="KaiTi" panose="02010609060101010101" pitchFamily="49" charset="-122"/>
              </a:rPr>
              <a:t>计算机上以 </a:t>
            </a:r>
            <a:r>
              <a:rPr lang="en-US" altLang="zh-CN" b="0" i="0" u="none" strike="noStrike">
                <a:solidFill>
                  <a:srgbClr val="333333"/>
                </a:solidFill>
                <a:effectLst/>
                <a:latin typeface="KaiTi" panose="02010609060101010101" pitchFamily="49" charset="-122"/>
                <a:ea typeface="KaiTi" panose="02010609060101010101" pitchFamily="49" charset="-122"/>
              </a:rPr>
              <a:t>20</a:t>
            </a:r>
            <a:r>
              <a:rPr lang="zh-CN" altLang="en-US" b="0" i="0" u="none" strike="noStrike">
                <a:solidFill>
                  <a:srgbClr val="333333"/>
                </a:solidFill>
                <a:effectLst/>
                <a:latin typeface="KaiTi" panose="02010609060101010101" pitchFamily="49" charset="-122"/>
                <a:ea typeface="KaiTi" panose="02010609060101010101" pitchFamily="49" charset="-122"/>
              </a:rPr>
              <a:t>变量 </a:t>
            </a:r>
            <a:r>
              <a:rPr lang="en-US" altLang="zh-CN" b="0" i="0" u="none" strike="noStrike">
                <a:solidFill>
                  <a:srgbClr val="333333"/>
                </a:solidFill>
                <a:effectLst/>
                <a:latin typeface="KaiTi" panose="02010609060101010101" pitchFamily="49" charset="-122"/>
                <a:ea typeface="KaiTi" panose="02010609060101010101" pitchFamily="49" charset="-122"/>
              </a:rPr>
              <a:t>3-</a:t>
            </a:r>
            <a:r>
              <a:rPr lang="en" altLang="zh-CN" b="0" i="0" u="none" strike="noStrike">
                <a:solidFill>
                  <a:srgbClr val="333333"/>
                </a:solidFill>
                <a:effectLst/>
                <a:latin typeface="KaiTi" panose="02010609060101010101" pitchFamily="49" charset="-122"/>
                <a:ea typeface="KaiTi" panose="02010609060101010101" pitchFamily="49" charset="-122"/>
              </a:rPr>
              <a:t>SAT </a:t>
            </a:r>
            <a:r>
              <a:rPr lang="zh-CN" altLang="en-US" b="0" i="0" u="none" strike="noStrike">
                <a:solidFill>
                  <a:srgbClr val="333333"/>
                </a:solidFill>
                <a:effectLst/>
                <a:latin typeface="KaiTi" panose="02010609060101010101" pitchFamily="49" charset="-122"/>
                <a:ea typeface="KaiTi" panose="02010609060101010101" pitchFamily="49" charset="-122"/>
              </a:rPr>
              <a:t>问题 为例求解了</a:t>
            </a:r>
            <a:r>
              <a:rPr lang="en" altLang="zh-CN" b="0" i="0" u="none" strike="noStrike">
                <a:solidFill>
                  <a:srgbClr val="333333"/>
                </a:solidFill>
                <a:effectLst/>
                <a:latin typeface="KaiTi" panose="02010609060101010101" pitchFamily="49" charset="-122"/>
                <a:ea typeface="KaiTi" panose="02010609060101010101" pitchFamily="49" charset="-122"/>
              </a:rPr>
              <a:t>NP</a:t>
            </a:r>
            <a:r>
              <a:rPr lang="zh-CN" altLang="en-US" b="0" i="0" u="none" strike="noStrike">
                <a:solidFill>
                  <a:srgbClr val="333333"/>
                </a:solidFill>
                <a:effectLst/>
                <a:latin typeface="KaiTi" panose="02010609060101010101" pitchFamily="49" charset="-122"/>
                <a:ea typeface="KaiTi" panose="02010609060101010101" pitchFamily="49" charset="-122"/>
              </a:rPr>
              <a:t>完全问题。</a:t>
            </a:r>
          </a:p>
          <a:p>
            <a:pPr algn="l"/>
            <a:endParaRPr lang="en-US" altLang="zh-CN" b="0" i="0" u="none" strike="noStrike">
              <a:solidFill>
                <a:srgbClr val="333333"/>
              </a:solidFill>
              <a:effectLst/>
              <a:latin typeface="KaiTi" panose="02010609060101010101" pitchFamily="49" charset="-122"/>
              <a:ea typeface="KaiTi" panose="02010609060101010101" pitchFamily="49" charset="-122"/>
            </a:endParaRPr>
          </a:p>
          <a:p>
            <a:pPr algn="l"/>
            <a:r>
              <a:rPr lang="zh-CN" altLang="en-US" b="0" i="0" u="none" strike="noStrike">
                <a:solidFill>
                  <a:srgbClr val="333333"/>
                </a:solidFill>
                <a:effectLst/>
                <a:latin typeface="KaiTi" panose="02010609060101010101" pitchFamily="49" charset="-122"/>
                <a:ea typeface="KaiTi" panose="02010609060101010101" pitchFamily="49" charset="-122"/>
              </a:rPr>
              <a:t>在对超过</a:t>
            </a:r>
            <a:r>
              <a:rPr lang="en-US" altLang="zh-CN" b="0" i="0" u="none" strike="noStrike">
                <a:solidFill>
                  <a:srgbClr val="333333"/>
                </a:solidFill>
                <a:effectLst/>
                <a:latin typeface="KaiTi" panose="02010609060101010101" pitchFamily="49" charset="-122"/>
                <a:ea typeface="KaiTi" panose="02010609060101010101" pitchFamily="49" charset="-122"/>
              </a:rPr>
              <a:t>100</a:t>
            </a:r>
            <a:r>
              <a:rPr lang="zh-CN" altLang="en-US" b="0" i="0" u="none" strike="noStrike">
                <a:solidFill>
                  <a:srgbClr val="333333"/>
                </a:solidFill>
                <a:effectLst/>
                <a:latin typeface="KaiTi" panose="02010609060101010101" pitchFamily="49" charset="-122"/>
                <a:ea typeface="KaiTi" panose="02010609060101010101" pitchFamily="49" charset="-122"/>
              </a:rPr>
              <a:t>万</a:t>
            </a:r>
            <a:r>
              <a:rPr lang="en-US" altLang="zh-CN" b="0" i="0" u="none" strike="noStrike">
                <a:solidFill>
                  <a:srgbClr val="333333"/>
                </a:solidFill>
                <a:effectLst/>
                <a:latin typeface="KaiTi" panose="02010609060101010101" pitchFamily="49" charset="-122"/>
                <a:ea typeface="KaiTi" panose="02010609060101010101" pitchFamily="49" charset="-122"/>
              </a:rPr>
              <a:t>( 2</a:t>
            </a:r>
            <a:r>
              <a:rPr lang="en-US" altLang="zh-CN" b="0" i="0" u="none" strike="noStrike" baseline="30000">
                <a:solidFill>
                  <a:srgbClr val="333333"/>
                </a:solidFill>
                <a:effectLst/>
                <a:latin typeface="KaiTi" panose="02010609060101010101" pitchFamily="49" charset="-122"/>
                <a:ea typeface="KaiTi" panose="02010609060101010101" pitchFamily="49" charset="-122"/>
              </a:rPr>
              <a:t>20</a:t>
            </a:r>
            <a:r>
              <a:rPr lang="zh-CN" altLang="en-US" b="0" i="0" u="none" strike="noStrike">
                <a:solidFill>
                  <a:srgbClr val="333333"/>
                </a:solidFill>
                <a:effectLst/>
                <a:latin typeface="KaiTi" panose="02010609060101010101" pitchFamily="49" charset="-122"/>
                <a:ea typeface="KaiTi" panose="02010609060101010101" pitchFamily="49" charset="-122"/>
              </a:rPr>
              <a:t> </a:t>
            </a:r>
            <a:r>
              <a:rPr lang="en-US" altLang="zh-CN" b="0" i="0" u="none" strike="noStrike">
                <a:solidFill>
                  <a:srgbClr val="333333"/>
                </a:solidFill>
                <a:effectLst/>
                <a:latin typeface="KaiTi" panose="02010609060101010101" pitchFamily="49" charset="-122"/>
                <a:ea typeface="KaiTi" panose="02010609060101010101" pitchFamily="49" charset="-122"/>
              </a:rPr>
              <a:t>)</a:t>
            </a:r>
            <a:r>
              <a:rPr lang="zh-CN" altLang="en-US" b="0" i="0" u="none" strike="noStrike">
                <a:solidFill>
                  <a:srgbClr val="333333"/>
                </a:solidFill>
                <a:effectLst/>
                <a:latin typeface="KaiTi" panose="02010609060101010101" pitchFamily="49" charset="-122"/>
                <a:ea typeface="KaiTi" panose="02010609060101010101" pitchFamily="49" charset="-122"/>
              </a:rPr>
              <a:t>种可能性进行穷举搜索后，找到了唯一的答案。</a:t>
            </a:r>
          </a:p>
          <a:p>
            <a:pPr algn="l"/>
            <a:endParaRPr lang="en-US" altLang="zh-CN" b="0" i="0" u="none" strike="noStrike">
              <a:solidFill>
                <a:srgbClr val="333333"/>
              </a:solidFill>
              <a:effectLst/>
              <a:latin typeface="KaiTi" panose="02010609060101010101" pitchFamily="49" charset="-122"/>
              <a:ea typeface="KaiTi" panose="02010609060101010101" pitchFamily="49" charset="-122"/>
            </a:endParaRPr>
          </a:p>
          <a:p>
            <a:pPr algn="l"/>
            <a:r>
              <a:rPr lang="zh-CN" altLang="en-US" b="0" i="0" u="none" strike="noStrike">
                <a:solidFill>
                  <a:srgbClr val="333333"/>
                </a:solidFill>
                <a:effectLst/>
                <a:latin typeface="KaiTi" panose="02010609060101010101" pitchFamily="49" charset="-122"/>
                <a:ea typeface="KaiTi" panose="02010609060101010101" pitchFamily="49" charset="-122"/>
              </a:rPr>
              <a:t>这个计算问题的规模可能是迄今为止通过非电子手段解决的最大的，并且似乎超出了没有辅助的人工计算的正常范围。</a:t>
            </a:r>
          </a:p>
        </p:txBody>
      </p:sp>
    </p:spTree>
    <p:extLst>
      <p:ext uri="{BB962C8B-B14F-4D97-AF65-F5344CB8AC3E}">
        <p14:creationId xmlns:p14="http://schemas.microsoft.com/office/powerpoint/2010/main" val="43752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pic>
        <p:nvPicPr>
          <p:cNvPr id="3" name="图片 2" descr="文本, 信件&#10;&#10;描述已自动生成">
            <a:extLst>
              <a:ext uri="{FF2B5EF4-FFF2-40B4-BE49-F238E27FC236}">
                <a16:creationId xmlns:a16="http://schemas.microsoft.com/office/drawing/2014/main" id="{96BF86A2-BBD4-854E-9844-E0D072B1FF5E}"/>
              </a:ext>
            </a:extLst>
          </p:cNvPr>
          <p:cNvPicPr>
            <a:picLocks noChangeAspect="1"/>
          </p:cNvPicPr>
          <p:nvPr/>
        </p:nvPicPr>
        <p:blipFill>
          <a:blip r:embed="rId2"/>
          <a:stretch>
            <a:fillRect/>
          </a:stretch>
        </p:blipFill>
        <p:spPr>
          <a:xfrm>
            <a:off x="121921" y="850739"/>
            <a:ext cx="5066955" cy="5812741"/>
          </a:xfrm>
          <a:prstGeom prst="rect">
            <a:avLst/>
          </a:prstGeom>
        </p:spPr>
      </p:pic>
      <p:sp>
        <p:nvSpPr>
          <p:cNvPr id="6" name="文本框 5">
            <a:extLst>
              <a:ext uri="{FF2B5EF4-FFF2-40B4-BE49-F238E27FC236}">
                <a16:creationId xmlns:a16="http://schemas.microsoft.com/office/drawing/2014/main" id="{C08EFEF7-9589-CC4D-9F06-9AD728CA63E5}"/>
              </a:ext>
            </a:extLst>
          </p:cNvPr>
          <p:cNvSpPr txBox="1"/>
          <p:nvPr/>
        </p:nvSpPr>
        <p:spPr>
          <a:xfrm>
            <a:off x="-1836" y="15630"/>
            <a:ext cx="1690787" cy="523220"/>
          </a:xfrm>
          <a:prstGeom prst="rect">
            <a:avLst/>
          </a:prstGeom>
          <a:noFill/>
        </p:spPr>
        <p:txBody>
          <a:bodyPr wrap="square">
            <a:spAutoFit/>
          </a:bodyPr>
          <a:lstStyle/>
          <a:p>
            <a:pPr algn="l"/>
            <a:r>
              <a:rPr lang="zh-CN" altLang="en-US" sz="2800" b="1" i="0" u="none" strike="noStrike">
                <a:solidFill>
                  <a:srgbClr val="333333"/>
                </a:solidFill>
                <a:effectLst/>
                <a:latin typeface="KaiTi" panose="02010609060101010101" pitchFamily="49" charset="-122"/>
                <a:ea typeface="KaiTi" panose="02010609060101010101" pitchFamily="49" charset="-122"/>
              </a:rPr>
              <a:t>问题实例</a:t>
            </a:r>
          </a:p>
        </p:txBody>
      </p:sp>
      <p:pic>
        <p:nvPicPr>
          <p:cNvPr id="8" name="图片 7" descr="图形用户界面, 文本, 应用程序, 信件, 电子邮件&#10;&#10;描述已自动生成">
            <a:extLst>
              <a:ext uri="{FF2B5EF4-FFF2-40B4-BE49-F238E27FC236}">
                <a16:creationId xmlns:a16="http://schemas.microsoft.com/office/drawing/2014/main" id="{4DA13388-F70E-7F45-AFB1-B02C46081172}"/>
              </a:ext>
            </a:extLst>
          </p:cNvPr>
          <p:cNvPicPr>
            <a:picLocks noChangeAspect="1"/>
          </p:cNvPicPr>
          <p:nvPr/>
        </p:nvPicPr>
        <p:blipFill>
          <a:blip r:embed="rId3"/>
          <a:stretch>
            <a:fillRect/>
          </a:stretch>
        </p:blipFill>
        <p:spPr>
          <a:xfrm>
            <a:off x="5474223" y="1434352"/>
            <a:ext cx="6717777" cy="4645514"/>
          </a:xfrm>
          <a:prstGeom prst="rect">
            <a:avLst/>
          </a:prstGeom>
        </p:spPr>
      </p:pic>
    </p:spTree>
    <p:extLst>
      <p:ext uri="{BB962C8B-B14F-4D97-AF65-F5344CB8AC3E}">
        <p14:creationId xmlns:p14="http://schemas.microsoft.com/office/powerpoint/2010/main" val="99565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pic>
        <p:nvPicPr>
          <p:cNvPr id="8" name="图片 7" descr="文本&#10;&#10;描述已自动生成">
            <a:extLst>
              <a:ext uri="{FF2B5EF4-FFF2-40B4-BE49-F238E27FC236}">
                <a16:creationId xmlns:a16="http://schemas.microsoft.com/office/drawing/2014/main" id="{57D55FA5-17B9-4345-A781-4E0837C8727F}"/>
              </a:ext>
            </a:extLst>
          </p:cNvPr>
          <p:cNvPicPr>
            <a:picLocks noChangeAspect="1"/>
          </p:cNvPicPr>
          <p:nvPr/>
        </p:nvPicPr>
        <p:blipFill>
          <a:blip r:embed="rId2"/>
          <a:stretch>
            <a:fillRect/>
          </a:stretch>
        </p:blipFill>
        <p:spPr>
          <a:xfrm>
            <a:off x="6657585" y="2260179"/>
            <a:ext cx="5534415" cy="2337641"/>
          </a:xfrm>
          <a:prstGeom prst="rect">
            <a:avLst/>
          </a:prstGeom>
        </p:spPr>
      </p:pic>
      <p:pic>
        <p:nvPicPr>
          <p:cNvPr id="10" name="图片 9" descr="文本, 信件&#10;&#10;描述已自动生成">
            <a:extLst>
              <a:ext uri="{FF2B5EF4-FFF2-40B4-BE49-F238E27FC236}">
                <a16:creationId xmlns:a16="http://schemas.microsoft.com/office/drawing/2014/main" id="{D5DCEC87-540D-964C-AEC9-01E2B92F8E47}"/>
              </a:ext>
            </a:extLst>
          </p:cNvPr>
          <p:cNvPicPr>
            <a:picLocks noChangeAspect="1"/>
          </p:cNvPicPr>
          <p:nvPr/>
        </p:nvPicPr>
        <p:blipFill>
          <a:blip r:embed="rId3"/>
          <a:stretch>
            <a:fillRect/>
          </a:stretch>
        </p:blipFill>
        <p:spPr>
          <a:xfrm>
            <a:off x="1842695" y="20779"/>
            <a:ext cx="2933700" cy="3365500"/>
          </a:xfrm>
          <a:prstGeom prst="rect">
            <a:avLst/>
          </a:prstGeom>
        </p:spPr>
      </p:pic>
      <p:sp>
        <p:nvSpPr>
          <p:cNvPr id="11" name="左大括号 10">
            <a:extLst>
              <a:ext uri="{FF2B5EF4-FFF2-40B4-BE49-F238E27FC236}">
                <a16:creationId xmlns:a16="http://schemas.microsoft.com/office/drawing/2014/main" id="{EB39EBF4-9ED1-7747-BA35-7783059FF4E2}"/>
              </a:ext>
            </a:extLst>
          </p:cNvPr>
          <p:cNvSpPr/>
          <p:nvPr/>
        </p:nvSpPr>
        <p:spPr>
          <a:xfrm>
            <a:off x="6495656" y="2869741"/>
            <a:ext cx="84279" cy="49575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2" name="左大括号 11">
            <a:extLst>
              <a:ext uri="{FF2B5EF4-FFF2-40B4-BE49-F238E27FC236}">
                <a16:creationId xmlns:a16="http://schemas.microsoft.com/office/drawing/2014/main" id="{7BA22D88-A7E5-AB4E-8328-3E46F75C1444}"/>
              </a:ext>
            </a:extLst>
          </p:cNvPr>
          <p:cNvSpPr/>
          <p:nvPr/>
        </p:nvSpPr>
        <p:spPr>
          <a:xfrm>
            <a:off x="6492342" y="3574231"/>
            <a:ext cx="84279" cy="49575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CDE64B80-0930-FA42-AFD0-18DC4794DD61}"/>
              </a:ext>
            </a:extLst>
          </p:cNvPr>
          <p:cNvSpPr txBox="1"/>
          <p:nvPr/>
        </p:nvSpPr>
        <p:spPr>
          <a:xfrm>
            <a:off x="5997698" y="2950448"/>
            <a:ext cx="420308" cy="369332"/>
          </a:xfrm>
          <a:prstGeom prst="rect">
            <a:avLst/>
          </a:prstGeom>
          <a:noFill/>
        </p:spPr>
        <p:txBody>
          <a:bodyPr wrap="none" rtlCol="0">
            <a:spAutoFit/>
          </a:bodyPr>
          <a:lstStyle/>
          <a:p>
            <a:r>
              <a:rPr kumimoji="1" lang="zh-CN" altLang="en-US">
                <a:latin typeface="KaiTi" panose="02010609060101010101" pitchFamily="49" charset="-122"/>
                <a:ea typeface="KaiTi" panose="02010609060101010101" pitchFamily="49" charset="-122"/>
              </a:rPr>
              <a:t>库</a:t>
            </a:r>
          </a:p>
        </p:txBody>
      </p:sp>
      <p:cxnSp>
        <p:nvCxnSpPr>
          <p:cNvPr id="15" name="直线箭头连接符 14">
            <a:extLst>
              <a:ext uri="{FF2B5EF4-FFF2-40B4-BE49-F238E27FC236}">
                <a16:creationId xmlns:a16="http://schemas.microsoft.com/office/drawing/2014/main" id="{7BDCD737-1F57-2744-88BA-03818247E83B}"/>
              </a:ext>
            </a:extLst>
          </p:cNvPr>
          <p:cNvCxnSpPr>
            <a:cxnSpLocks/>
            <a:stCxn id="13" idx="1"/>
          </p:cNvCxnSpPr>
          <p:nvPr/>
        </p:nvCxnSpPr>
        <p:spPr>
          <a:xfrm flipH="1" flipV="1">
            <a:off x="4776395" y="2517750"/>
            <a:ext cx="1221303" cy="617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F938531-ED95-A040-9E57-08C488C8A249}"/>
              </a:ext>
            </a:extLst>
          </p:cNvPr>
          <p:cNvSpPr txBox="1"/>
          <p:nvPr/>
        </p:nvSpPr>
        <p:spPr>
          <a:xfrm>
            <a:off x="4420535" y="3637444"/>
            <a:ext cx="2031325" cy="369332"/>
          </a:xfrm>
          <a:prstGeom prst="rect">
            <a:avLst/>
          </a:prstGeom>
          <a:noFill/>
        </p:spPr>
        <p:txBody>
          <a:bodyPr wrap="none" rtlCol="0">
            <a:spAutoFit/>
          </a:bodyPr>
          <a:lstStyle/>
          <a:p>
            <a:r>
              <a:rPr kumimoji="1" lang="zh-CN" altLang="en-US">
                <a:latin typeface="KaiTi" panose="02010609060101010101" pitchFamily="49" charset="-122"/>
                <a:ea typeface="KaiTi" panose="02010609060101010101" pitchFamily="49" charset="-122"/>
              </a:rPr>
              <a:t>计算机和计算方案</a:t>
            </a:r>
          </a:p>
        </p:txBody>
      </p:sp>
      <p:pic>
        <p:nvPicPr>
          <p:cNvPr id="18" name="图片 17" descr="图示, 示意图&#10;&#10;描述已自动生成">
            <a:extLst>
              <a:ext uri="{FF2B5EF4-FFF2-40B4-BE49-F238E27FC236}">
                <a16:creationId xmlns:a16="http://schemas.microsoft.com/office/drawing/2014/main" id="{DF19701C-2011-7C48-8FD8-77F0C9A49719}"/>
              </a:ext>
            </a:extLst>
          </p:cNvPr>
          <p:cNvPicPr>
            <a:picLocks noChangeAspect="1"/>
          </p:cNvPicPr>
          <p:nvPr/>
        </p:nvPicPr>
        <p:blipFill>
          <a:blip r:embed="rId4"/>
          <a:stretch>
            <a:fillRect/>
          </a:stretch>
        </p:blipFill>
        <p:spPr>
          <a:xfrm>
            <a:off x="195641" y="3723505"/>
            <a:ext cx="3054694" cy="2863776"/>
          </a:xfrm>
          <a:prstGeom prst="rect">
            <a:avLst/>
          </a:prstGeom>
        </p:spPr>
      </p:pic>
      <p:cxnSp>
        <p:nvCxnSpPr>
          <p:cNvPr id="19" name="直线箭头连接符 18">
            <a:extLst>
              <a:ext uri="{FF2B5EF4-FFF2-40B4-BE49-F238E27FC236}">
                <a16:creationId xmlns:a16="http://schemas.microsoft.com/office/drawing/2014/main" id="{403F9118-8E6F-D14C-9C01-6D38B5418567}"/>
              </a:ext>
            </a:extLst>
          </p:cNvPr>
          <p:cNvCxnSpPr>
            <a:cxnSpLocks/>
          </p:cNvCxnSpPr>
          <p:nvPr/>
        </p:nvCxnSpPr>
        <p:spPr>
          <a:xfrm flipH="1">
            <a:off x="3295390" y="4006776"/>
            <a:ext cx="1125145" cy="913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descr="电脑屏幕的照片上有字&#10;&#10;描述已自动生成">
            <a:extLst>
              <a:ext uri="{FF2B5EF4-FFF2-40B4-BE49-F238E27FC236}">
                <a16:creationId xmlns:a16="http://schemas.microsoft.com/office/drawing/2014/main" id="{B2ECB37A-11AE-154A-8825-8950A076C35F}"/>
              </a:ext>
            </a:extLst>
          </p:cNvPr>
          <p:cNvPicPr>
            <a:picLocks noChangeAspect="1"/>
          </p:cNvPicPr>
          <p:nvPr/>
        </p:nvPicPr>
        <p:blipFill>
          <a:blip r:embed="rId5"/>
          <a:stretch>
            <a:fillRect/>
          </a:stretch>
        </p:blipFill>
        <p:spPr>
          <a:xfrm>
            <a:off x="3715870" y="5353419"/>
            <a:ext cx="8386482" cy="1500248"/>
          </a:xfrm>
          <a:prstGeom prst="rect">
            <a:avLst/>
          </a:prstGeom>
        </p:spPr>
      </p:pic>
      <p:cxnSp>
        <p:nvCxnSpPr>
          <p:cNvPr id="23" name="直线箭头连接符 22">
            <a:extLst>
              <a:ext uri="{FF2B5EF4-FFF2-40B4-BE49-F238E27FC236}">
                <a16:creationId xmlns:a16="http://schemas.microsoft.com/office/drawing/2014/main" id="{95ADBDF5-8BA4-A74C-8AF4-42984EE12F16}"/>
              </a:ext>
            </a:extLst>
          </p:cNvPr>
          <p:cNvCxnSpPr>
            <a:cxnSpLocks/>
          </p:cNvCxnSpPr>
          <p:nvPr/>
        </p:nvCxnSpPr>
        <p:spPr>
          <a:xfrm flipH="1">
            <a:off x="7332997" y="4572320"/>
            <a:ext cx="1" cy="8443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3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DC0DFA2-66CA-7940-88AB-2799500C3041}"/>
                  </a:ext>
                </a:extLst>
              </p:cNvPr>
              <p:cNvSpPr txBox="1"/>
              <p:nvPr/>
            </p:nvSpPr>
            <p:spPr>
              <a:xfrm>
                <a:off x="-3586" y="1427201"/>
                <a:ext cx="4952104" cy="4307718"/>
              </a:xfrm>
              <a:prstGeom prst="rect">
                <a:avLst/>
              </a:prstGeom>
              <a:noFill/>
            </p:spPr>
            <p:txBody>
              <a:bodyPr wrap="square">
                <a:spAutoFit/>
              </a:bodyPr>
              <a:lstStyle/>
              <a:p>
                <a:pPr indent="304800"/>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使用</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Lipton</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编码表示了所有可能的真值赋值。</a:t>
                </a:r>
                <a:endParaRPr lang="zh-CN" altLang="zh-CN" sz="1600">
                  <a:effectLst/>
                  <a:latin typeface="宋体" panose="02010600030101010101" pitchFamily="2" charset="-122"/>
                  <a:ea typeface="宋体" panose="02010600030101010101" pitchFamily="2" charset="-122"/>
                  <a:cs typeface="宋体" panose="02010600030101010101" pitchFamily="2" charset="-122"/>
                </a:endParaRPr>
              </a:p>
              <a:p>
                <a:pPr indent="304800"/>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对于</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20</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个变量中的每一个变量</a:t>
                </a:r>
                <a14:m>
                  <m:oMath xmlns:m="http://schemas.openxmlformats.org/officeDocument/2006/math">
                    <m:sSub>
                      <m:sSubPr>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Sub>
                    <m:r>
                      <a:rPr lang="zh-CN" altLang="zh-CN" sz="16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=1⋯20</m:t>
                    </m:r>
                    <m:r>
                      <a:rPr lang="zh-CN" altLang="zh-CN" sz="16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都用两个不同的</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15</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个碱基的“值序列”</a:t>
                </a:r>
                <a14:m>
                  <m:oMath xmlns:m="http://schemas.openxmlformats.org/officeDocument/2006/math">
                    <m:sSubSup>
                      <m:sSubSupPr>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𝑧</m:t>
                        </m:r>
                      </m:sup>
                    </m:sSubSup>
                    <m:r>
                      <a:rPr lang="zh-CN" altLang="zh-CN" sz="16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=1⋯20,</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𝑍</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zh-CN" altLang="zh-CN" sz="16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表示：一个表示“真”（</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T</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Sup>
                      <m:sSubSupPr>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，另一个表示“假”，</a:t>
                </a:r>
                <a14:m>
                  <m:oMath xmlns:m="http://schemas.openxmlformats.org/officeDocument/2006/math">
                    <m:sSubSup>
                      <m:sSubSupPr>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Sup>
                      <m:sSubSupPr>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𝑍</m:t>
                        </m:r>
                      </m:sup>
                    </m:sSubSup>
                  </m:oMath>
                </a14:m>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表示</a:t>
                </a:r>
                <a14:m>
                  <m:oMath xmlns:m="http://schemas.openxmlformats.org/officeDocument/2006/math">
                    <m:sSubSup>
                      <m:sSubSupPr>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𝑧</m:t>
                        </m:r>
                      </m:sup>
                    </m:sSubSup>
                  </m:oMath>
                </a14:m>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的</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Watson-Crick </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互补序列。</a:t>
                </a:r>
                <a:endParaRPr lang="zh-CN" altLang="zh-CN" sz="1600">
                  <a:effectLst/>
                  <a:latin typeface="宋体" panose="02010600030101010101" pitchFamily="2" charset="-122"/>
                  <a:ea typeface="宋体" panose="02010600030101010101" pitchFamily="2" charset="-122"/>
                  <a:cs typeface="宋体" panose="02010600030101010101" pitchFamily="2" charset="-122"/>
                </a:endParaRPr>
              </a:p>
              <a:p>
                <a:pPr indent="304800"/>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每一种真值赋值都由</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300</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个碱基的“库序列”表示。</a:t>
                </a:r>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具有库序列的单链</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DNA</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分子被称为“库链”。所有库链与互补链的集合被称为一个“完整库”。</a:t>
                </a:r>
                <a:endParaRPr lang="zh-CN" altLang="zh-CN" sz="1600">
                  <a:effectLst/>
                  <a:latin typeface="宋体" panose="02010600030101010101" pitchFamily="2" charset="-122"/>
                  <a:ea typeface="宋体" panose="02010600030101010101" pitchFamily="2" charset="-122"/>
                  <a:cs typeface="宋体" panose="02010600030101010101" pitchFamily="2" charset="-122"/>
                </a:endParaRPr>
              </a:p>
              <a:p>
                <a:pPr indent="304800"/>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对每一个值序列的互补</a:t>
                </a:r>
                <a14:m>
                  <m:oMath xmlns:m="http://schemas.openxmlformats.org/officeDocument/2006/math">
                    <m:sSubSup>
                      <m:sSubSupPr>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6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𝑍</m:t>
                        </m:r>
                      </m:sup>
                    </m:sSubSup>
                    <m:r>
                      <a:rPr lang="zh-CN" altLang="zh-CN" sz="16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=1⋯20,</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𝑍</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r>
                      <a:rPr lang="en-US" altLang="zh-CN" sz="16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zh-CN" altLang="zh-CN" sz="16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的</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5‘</a:t>
                </a:r>
                <a:r>
                  <a:rPr lang="zh-CN"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端都用丙烯酸酯修饰用作分离操作的探针。</a:t>
                </a:r>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endParaRPr lang="en-US" altLang="zh-CN" sz="16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 name="文本框 4">
                <a:extLst>
                  <a:ext uri="{FF2B5EF4-FFF2-40B4-BE49-F238E27FC236}">
                    <a16:creationId xmlns:a16="http://schemas.microsoft.com/office/drawing/2014/main" id="{BDC0DFA2-66CA-7940-88AB-2799500C3041}"/>
                  </a:ext>
                </a:extLst>
              </p:cNvPr>
              <p:cNvSpPr txBox="1">
                <a:spLocks noRot="1" noChangeAspect="1" noMove="1" noResize="1" noEditPoints="1" noAdjustHandles="1" noChangeArrowheads="1" noChangeShapeType="1" noTextEdit="1"/>
              </p:cNvSpPr>
              <p:nvPr/>
            </p:nvSpPr>
            <p:spPr>
              <a:xfrm>
                <a:off x="-3586" y="1427201"/>
                <a:ext cx="4952104" cy="4307718"/>
              </a:xfrm>
              <a:prstGeom prst="rect">
                <a:avLst/>
              </a:prstGeom>
              <a:blipFill>
                <a:blip r:embed="rId2"/>
                <a:stretch>
                  <a:fillRect l="-512" t="-588" r="-485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06E7D69-CE4C-6E44-B513-45B5E01AD286}"/>
              </a:ext>
            </a:extLst>
          </p:cNvPr>
          <p:cNvSpPr txBox="1"/>
          <p:nvPr/>
        </p:nvSpPr>
        <p:spPr>
          <a:xfrm>
            <a:off x="-1836" y="15630"/>
            <a:ext cx="1690787"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编码</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p:pic>
        <p:nvPicPr>
          <p:cNvPr id="8" name="图片 7">
            <a:extLst>
              <a:ext uri="{FF2B5EF4-FFF2-40B4-BE49-F238E27FC236}">
                <a16:creationId xmlns:a16="http://schemas.microsoft.com/office/drawing/2014/main" id="{C9D0A33C-3C17-A841-A265-7DA0F147A4FF}"/>
              </a:ext>
            </a:extLst>
          </p:cNvPr>
          <p:cNvPicPr>
            <a:picLocks noChangeAspect="1"/>
          </p:cNvPicPr>
          <p:nvPr/>
        </p:nvPicPr>
        <p:blipFill>
          <a:blip r:embed="rId3"/>
          <a:stretch>
            <a:fillRect/>
          </a:stretch>
        </p:blipFill>
        <p:spPr>
          <a:xfrm>
            <a:off x="376518" y="922796"/>
            <a:ext cx="4699067" cy="208333"/>
          </a:xfrm>
          <a:prstGeom prst="rect">
            <a:avLst/>
          </a:prstGeom>
        </p:spPr>
      </p:pic>
      <p:cxnSp>
        <p:nvCxnSpPr>
          <p:cNvPr id="10" name="直线连接符 9">
            <a:extLst>
              <a:ext uri="{FF2B5EF4-FFF2-40B4-BE49-F238E27FC236}">
                <a16:creationId xmlns:a16="http://schemas.microsoft.com/office/drawing/2014/main" id="{5713A885-3C21-4048-A1DE-530D4641C5A4}"/>
              </a:ext>
            </a:extLst>
          </p:cNvPr>
          <p:cNvCxnSpPr/>
          <p:nvPr/>
        </p:nvCxnSpPr>
        <p:spPr>
          <a:xfrm>
            <a:off x="6390042" y="538850"/>
            <a:ext cx="35500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A9A39750-36A6-924A-BE0E-845DA84F6923}"/>
              </a:ext>
            </a:extLst>
          </p:cNvPr>
          <p:cNvCxnSpPr/>
          <p:nvPr/>
        </p:nvCxnSpPr>
        <p:spPr>
          <a:xfrm>
            <a:off x="6745045" y="538850"/>
            <a:ext cx="35500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513E0D7-C90E-3F43-A1F9-0653E1461005}"/>
              </a:ext>
            </a:extLst>
          </p:cNvPr>
          <p:cNvSpPr txBox="1"/>
          <p:nvPr/>
        </p:nvSpPr>
        <p:spPr>
          <a:xfrm>
            <a:off x="7203688" y="354184"/>
            <a:ext cx="346570" cy="369332"/>
          </a:xfrm>
          <a:prstGeom prst="rect">
            <a:avLst/>
          </a:prstGeom>
          <a:noFill/>
        </p:spPr>
        <p:txBody>
          <a:bodyPr wrap="none" rtlCol="0">
            <a:spAutoFit/>
          </a:bodyPr>
          <a:lstStyle/>
          <a:p>
            <a:r>
              <a:rPr kumimoji="1" lang="en-US" altLang="zh-CN"/>
              <a:t>…</a:t>
            </a:r>
            <a:endParaRPr kumimoji="1" lang="zh-CN" altLang="en-US"/>
          </a:p>
        </p:txBody>
      </p:sp>
      <p:cxnSp>
        <p:nvCxnSpPr>
          <p:cNvPr id="13" name="直线连接符 12">
            <a:extLst>
              <a:ext uri="{FF2B5EF4-FFF2-40B4-BE49-F238E27FC236}">
                <a16:creationId xmlns:a16="http://schemas.microsoft.com/office/drawing/2014/main" id="{3D66AA9B-585B-6F4E-A75C-4DCFFA76D750}"/>
              </a:ext>
            </a:extLst>
          </p:cNvPr>
          <p:cNvCxnSpPr/>
          <p:nvPr/>
        </p:nvCxnSpPr>
        <p:spPr>
          <a:xfrm>
            <a:off x="7612959" y="538724"/>
            <a:ext cx="355003"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C45CC222-FA89-4B45-855A-F74E8B0EF459}"/>
              </a:ext>
            </a:extLst>
          </p:cNvPr>
          <p:cNvCxnSpPr/>
          <p:nvPr/>
        </p:nvCxnSpPr>
        <p:spPr>
          <a:xfrm>
            <a:off x="7967962" y="538724"/>
            <a:ext cx="355003" cy="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C373269-5013-5D47-80F8-74163DA86874}"/>
              </a:ext>
            </a:extLst>
          </p:cNvPr>
          <p:cNvSpPr txBox="1"/>
          <p:nvPr/>
        </p:nvSpPr>
        <p:spPr>
          <a:xfrm>
            <a:off x="6420504" y="169392"/>
            <a:ext cx="367408" cy="369332"/>
          </a:xfrm>
          <a:prstGeom prst="rect">
            <a:avLst/>
          </a:prstGeom>
          <a:noFill/>
        </p:spPr>
        <p:txBody>
          <a:bodyPr wrap="none" rtlCol="0">
            <a:spAutoFit/>
          </a:bodyPr>
          <a:lstStyle/>
          <a:p>
            <a:r>
              <a:rPr kumimoji="1" lang="en-US" altLang="zh-CN"/>
              <a:t>x</a:t>
            </a:r>
            <a:r>
              <a:rPr kumimoji="1" lang="en-US" altLang="zh-CN" baseline="-25000"/>
              <a:t>1</a:t>
            </a:r>
            <a:endParaRPr kumimoji="1" lang="zh-CN" altLang="en-US" baseline="-25000"/>
          </a:p>
        </p:txBody>
      </p:sp>
      <p:sp>
        <p:nvSpPr>
          <p:cNvPr id="16" name="文本框 15">
            <a:extLst>
              <a:ext uri="{FF2B5EF4-FFF2-40B4-BE49-F238E27FC236}">
                <a16:creationId xmlns:a16="http://schemas.microsoft.com/office/drawing/2014/main" id="{2C5A1650-E426-B44E-8E1F-8C481CADB77B}"/>
              </a:ext>
            </a:extLst>
          </p:cNvPr>
          <p:cNvSpPr txBox="1"/>
          <p:nvPr/>
        </p:nvSpPr>
        <p:spPr>
          <a:xfrm>
            <a:off x="6730751" y="169392"/>
            <a:ext cx="367408" cy="369332"/>
          </a:xfrm>
          <a:prstGeom prst="rect">
            <a:avLst/>
          </a:prstGeom>
          <a:noFill/>
        </p:spPr>
        <p:txBody>
          <a:bodyPr wrap="none" rtlCol="0">
            <a:spAutoFit/>
          </a:bodyPr>
          <a:lstStyle/>
          <a:p>
            <a:r>
              <a:rPr kumimoji="1" lang="en-US" altLang="zh-CN"/>
              <a:t>x</a:t>
            </a:r>
            <a:r>
              <a:rPr kumimoji="1" lang="en-US" altLang="zh-CN" baseline="-25000"/>
              <a:t>2</a:t>
            </a:r>
            <a:endParaRPr kumimoji="1" lang="zh-CN" altLang="en-US" baseline="-25000"/>
          </a:p>
        </p:txBody>
      </p:sp>
      <p:sp>
        <p:nvSpPr>
          <p:cNvPr id="17" name="文本框 16">
            <a:extLst>
              <a:ext uri="{FF2B5EF4-FFF2-40B4-BE49-F238E27FC236}">
                <a16:creationId xmlns:a16="http://schemas.microsoft.com/office/drawing/2014/main" id="{E4A5D19E-905E-4641-827F-33287A30F102}"/>
              </a:ext>
            </a:extLst>
          </p:cNvPr>
          <p:cNvSpPr txBox="1"/>
          <p:nvPr/>
        </p:nvSpPr>
        <p:spPr>
          <a:xfrm>
            <a:off x="7590929" y="169392"/>
            <a:ext cx="449162" cy="369332"/>
          </a:xfrm>
          <a:prstGeom prst="rect">
            <a:avLst/>
          </a:prstGeom>
          <a:noFill/>
        </p:spPr>
        <p:txBody>
          <a:bodyPr wrap="none" rtlCol="0">
            <a:spAutoFit/>
          </a:bodyPr>
          <a:lstStyle/>
          <a:p>
            <a:r>
              <a:rPr kumimoji="1" lang="en-US" altLang="zh-CN"/>
              <a:t>x</a:t>
            </a:r>
            <a:r>
              <a:rPr kumimoji="1" lang="en-US" altLang="zh-CN" baseline="-25000"/>
              <a:t>19</a:t>
            </a:r>
            <a:endParaRPr kumimoji="1" lang="zh-CN" altLang="en-US" baseline="-25000"/>
          </a:p>
        </p:txBody>
      </p:sp>
      <p:sp>
        <p:nvSpPr>
          <p:cNvPr id="18" name="文本框 17">
            <a:extLst>
              <a:ext uri="{FF2B5EF4-FFF2-40B4-BE49-F238E27FC236}">
                <a16:creationId xmlns:a16="http://schemas.microsoft.com/office/drawing/2014/main" id="{018DD8DF-00C0-C44D-BA70-06CEA085ECB1}"/>
              </a:ext>
            </a:extLst>
          </p:cNvPr>
          <p:cNvSpPr txBox="1"/>
          <p:nvPr/>
        </p:nvSpPr>
        <p:spPr>
          <a:xfrm>
            <a:off x="7960917" y="169391"/>
            <a:ext cx="449162" cy="369332"/>
          </a:xfrm>
          <a:prstGeom prst="rect">
            <a:avLst/>
          </a:prstGeom>
          <a:noFill/>
        </p:spPr>
        <p:txBody>
          <a:bodyPr wrap="none" rtlCol="0">
            <a:spAutoFit/>
          </a:bodyPr>
          <a:lstStyle/>
          <a:p>
            <a:r>
              <a:rPr kumimoji="1" lang="en-US" altLang="zh-CN"/>
              <a:t>x</a:t>
            </a:r>
            <a:r>
              <a:rPr kumimoji="1" lang="en-US" altLang="zh-CN" baseline="-25000"/>
              <a:t>20</a:t>
            </a:r>
            <a:endParaRPr kumimoji="1" lang="zh-CN" altLang="en-US" baseline="-2500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A7E888B-E009-1440-A057-50B0C6FB39CC}"/>
                  </a:ext>
                </a:extLst>
              </p:cNvPr>
              <p:cNvSpPr txBox="1"/>
              <p:nvPr/>
            </p:nvSpPr>
            <p:spPr>
              <a:xfrm>
                <a:off x="3451286" y="853047"/>
                <a:ext cx="6164494" cy="372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i="1">
                                  <a:solidFill>
                                    <a:srgbClr val="000000"/>
                                  </a:solidFill>
                                  <a:latin typeface="Cambria Math" panose="02040503050406030204" pitchFamily="18" charset="0"/>
                                  <a:ea typeface="Cambria Math" panose="02040503050406030204" pitchFamily="18" charset="0"/>
                                  <a:cs typeface="宋体" panose="02010600030101010101" pitchFamily="2" charset="-122"/>
                                </a:rPr>
                              </m:ctrlPr>
                            </m:accPr>
                            <m:e>
                              <m:r>
                                <a:rPr lang="en-US" altLang="zh-CN" i="1">
                                  <a:solidFill>
                                    <a:srgbClr val="000000"/>
                                  </a:solidFill>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i="1">
                              <a:solidFill>
                                <a:srgbClr val="000000"/>
                              </a:solidFill>
                              <a:latin typeface="Cambria Math" panose="02040503050406030204" pitchFamily="18" charset="0"/>
                              <a:ea typeface="宋体" panose="02010600030101010101" pitchFamily="2" charset="-122"/>
                              <a:cs typeface="宋体" panose="02010600030101010101" pitchFamily="2" charset="-122"/>
                            </a:rPr>
                            <m:t>1</m:t>
                          </m:r>
                        </m:sub>
                        <m:sup>
                          <m:r>
                            <a:rPr lang="en-US" altLang="zh-CN" i="1">
                              <a:solidFill>
                                <a:srgbClr val="000000"/>
                              </a:solidFill>
                              <a:latin typeface="Cambria Math" panose="02040503050406030204" pitchFamily="18" charset="0"/>
                              <a:ea typeface="宋体" panose="02010600030101010101" pitchFamily="2" charset="-122"/>
                              <a:cs typeface="宋体" panose="02010600030101010101" pitchFamily="2" charset="-122"/>
                            </a:rPr>
                            <m:t>𝑍</m:t>
                          </m:r>
                        </m:sup>
                      </m:sSubSup>
                    </m:oMath>
                  </m:oMathPara>
                </a14:m>
                <a:endParaRPr lang="zh-CN" altLang="en-US"/>
              </a:p>
            </p:txBody>
          </p:sp>
        </mc:Choice>
        <mc:Fallback xmlns="">
          <p:sp>
            <p:nvSpPr>
              <p:cNvPr id="21" name="文本框 20">
                <a:extLst>
                  <a:ext uri="{FF2B5EF4-FFF2-40B4-BE49-F238E27FC236}">
                    <a16:creationId xmlns:a16="http://schemas.microsoft.com/office/drawing/2014/main" id="{9A7E888B-E009-1440-A057-50B0C6FB39CC}"/>
                  </a:ext>
                </a:extLst>
              </p:cNvPr>
              <p:cNvSpPr txBox="1">
                <a:spLocks noRot="1" noChangeAspect="1" noMove="1" noResize="1" noEditPoints="1" noAdjustHandles="1" noChangeArrowheads="1" noChangeShapeType="1" noTextEdit="1"/>
              </p:cNvSpPr>
              <p:nvPr/>
            </p:nvSpPr>
            <p:spPr>
              <a:xfrm>
                <a:off x="3451286" y="853047"/>
                <a:ext cx="6164494" cy="372666"/>
              </a:xfrm>
              <a:prstGeom prst="rect">
                <a:avLst/>
              </a:prstGeom>
              <a:blipFill>
                <a:blip r:embed="rId4"/>
                <a:stretch>
                  <a:fillRect/>
                </a:stretch>
              </a:blipFill>
            </p:spPr>
            <p:txBody>
              <a:bodyPr/>
              <a:lstStyle/>
              <a:p>
                <a:r>
                  <a:rPr lang="zh-CN" altLang="en-US">
                    <a:noFill/>
                  </a:rPr>
                  <a:t> </a:t>
                </a:r>
              </a:p>
            </p:txBody>
          </p:sp>
        </mc:Fallback>
      </mc:AlternateContent>
      <p:cxnSp>
        <p:nvCxnSpPr>
          <p:cNvPr id="22" name="直线连接符 21">
            <a:extLst>
              <a:ext uri="{FF2B5EF4-FFF2-40B4-BE49-F238E27FC236}">
                <a16:creationId xmlns:a16="http://schemas.microsoft.com/office/drawing/2014/main" id="{6E2FB5DE-47D6-D242-AD61-C2CB62CDBB4A}"/>
              </a:ext>
            </a:extLst>
          </p:cNvPr>
          <p:cNvCxnSpPr>
            <a:cxnSpLocks/>
          </p:cNvCxnSpPr>
          <p:nvPr/>
        </p:nvCxnSpPr>
        <p:spPr>
          <a:xfrm>
            <a:off x="6390042" y="853175"/>
            <a:ext cx="28698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B3B93B3D-8B35-334D-8AFD-A17997C6C1E2}"/>
              </a:ext>
            </a:extLst>
          </p:cNvPr>
          <p:cNvCxnSpPr>
            <a:cxnSpLocks/>
          </p:cNvCxnSpPr>
          <p:nvPr/>
        </p:nvCxnSpPr>
        <p:spPr>
          <a:xfrm>
            <a:off x="6787912" y="853175"/>
            <a:ext cx="278055"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506CFBE-9019-9342-BE64-3EBBBF8CB6F1}"/>
                  </a:ext>
                </a:extLst>
              </p:cNvPr>
              <p:cNvSpPr txBox="1"/>
              <p:nvPr/>
            </p:nvSpPr>
            <p:spPr>
              <a:xfrm>
                <a:off x="3892052" y="869013"/>
                <a:ext cx="6157912" cy="3731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b="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𝑍</m:t>
                          </m:r>
                        </m:sup>
                      </m:sSubSup>
                    </m:oMath>
                  </m:oMathPara>
                </a14:m>
                <a:endParaRPr lang="zh-CN" altLang="en-US"/>
              </a:p>
            </p:txBody>
          </p:sp>
        </mc:Choice>
        <mc:Fallback xmlns="">
          <p:sp>
            <p:nvSpPr>
              <p:cNvPr id="27" name="文本框 26">
                <a:extLst>
                  <a:ext uri="{FF2B5EF4-FFF2-40B4-BE49-F238E27FC236}">
                    <a16:creationId xmlns:a16="http://schemas.microsoft.com/office/drawing/2014/main" id="{8506CFBE-9019-9342-BE64-3EBBBF8CB6F1}"/>
                  </a:ext>
                </a:extLst>
              </p:cNvPr>
              <p:cNvSpPr txBox="1">
                <a:spLocks noRot="1" noChangeAspect="1" noMove="1" noResize="1" noEditPoints="1" noAdjustHandles="1" noChangeArrowheads="1" noChangeShapeType="1" noTextEdit="1"/>
              </p:cNvSpPr>
              <p:nvPr/>
            </p:nvSpPr>
            <p:spPr>
              <a:xfrm>
                <a:off x="3892052" y="869013"/>
                <a:ext cx="6157912" cy="373179"/>
              </a:xfrm>
              <a:prstGeom prst="rect">
                <a:avLst/>
              </a:prstGeom>
              <a:blipFill>
                <a:blip r:embed="rId5"/>
                <a:stretch>
                  <a:fillRect/>
                </a:stretch>
              </a:blipFill>
            </p:spPr>
            <p:txBody>
              <a:bodyPr/>
              <a:lstStyle/>
              <a:p>
                <a:r>
                  <a:rPr lang="zh-CN" altLang="en-US">
                    <a:noFill/>
                  </a:rPr>
                  <a:t> </a:t>
                </a:r>
              </a:p>
            </p:txBody>
          </p:sp>
        </mc:Fallback>
      </mc:AlternateContent>
      <p:pic>
        <p:nvPicPr>
          <p:cNvPr id="31" name="图片 30" descr="手机屏幕截图&#10;&#10;描述已自动生成">
            <a:extLst>
              <a:ext uri="{FF2B5EF4-FFF2-40B4-BE49-F238E27FC236}">
                <a16:creationId xmlns:a16="http://schemas.microsoft.com/office/drawing/2014/main" id="{14AD0881-3303-5D48-9647-746676EDE55C}"/>
              </a:ext>
            </a:extLst>
          </p:cNvPr>
          <p:cNvPicPr>
            <a:picLocks noChangeAspect="1"/>
          </p:cNvPicPr>
          <p:nvPr/>
        </p:nvPicPr>
        <p:blipFill>
          <a:blip r:embed="rId6"/>
          <a:stretch>
            <a:fillRect/>
          </a:stretch>
        </p:blipFill>
        <p:spPr>
          <a:xfrm>
            <a:off x="5159392" y="2499958"/>
            <a:ext cx="7032608" cy="2739016"/>
          </a:xfrm>
          <a:prstGeom prst="rect">
            <a:avLst/>
          </a:prstGeom>
        </p:spPr>
      </p:pic>
    </p:spTree>
    <p:extLst>
      <p:ext uri="{BB962C8B-B14F-4D97-AF65-F5344CB8AC3E}">
        <p14:creationId xmlns:p14="http://schemas.microsoft.com/office/powerpoint/2010/main" val="121207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pic>
        <p:nvPicPr>
          <p:cNvPr id="3" name="图片 2" descr="图形用户界面&#10;&#10;描述已自动生成">
            <a:extLst>
              <a:ext uri="{FF2B5EF4-FFF2-40B4-BE49-F238E27FC236}">
                <a16:creationId xmlns:a16="http://schemas.microsoft.com/office/drawing/2014/main" id="{307ABE57-9350-114F-8739-DA499E03360C}"/>
              </a:ext>
            </a:extLst>
          </p:cNvPr>
          <p:cNvPicPr>
            <a:picLocks noChangeAspect="1"/>
          </p:cNvPicPr>
          <p:nvPr/>
        </p:nvPicPr>
        <p:blipFill>
          <a:blip r:embed="rId2"/>
          <a:stretch>
            <a:fillRect/>
          </a:stretch>
        </p:blipFill>
        <p:spPr>
          <a:xfrm>
            <a:off x="301918" y="782925"/>
            <a:ext cx="11588163" cy="5368642"/>
          </a:xfrm>
          <a:prstGeom prst="rect">
            <a:avLst/>
          </a:prstGeom>
        </p:spPr>
      </p:pic>
      <p:sp>
        <p:nvSpPr>
          <p:cNvPr id="5" name="文本框 4">
            <a:extLst>
              <a:ext uri="{FF2B5EF4-FFF2-40B4-BE49-F238E27FC236}">
                <a16:creationId xmlns:a16="http://schemas.microsoft.com/office/drawing/2014/main" id="{701AF563-2B57-EB40-A641-2D9CCCF41202}"/>
              </a:ext>
            </a:extLst>
          </p:cNvPr>
          <p:cNvSpPr txBox="1"/>
          <p:nvPr/>
        </p:nvSpPr>
        <p:spPr>
          <a:xfrm>
            <a:off x="-1836" y="15630"/>
            <a:ext cx="1690787"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编码</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p:pic>
        <p:nvPicPr>
          <p:cNvPr id="6" name="图片 5">
            <a:extLst>
              <a:ext uri="{FF2B5EF4-FFF2-40B4-BE49-F238E27FC236}">
                <a16:creationId xmlns:a16="http://schemas.microsoft.com/office/drawing/2014/main" id="{5F43CA99-8CFB-1940-87CA-39674E64148B}"/>
              </a:ext>
            </a:extLst>
          </p:cNvPr>
          <p:cNvPicPr>
            <a:picLocks noChangeAspect="1"/>
          </p:cNvPicPr>
          <p:nvPr/>
        </p:nvPicPr>
        <p:blipFill rotWithShape="1">
          <a:blip r:embed="rId3"/>
          <a:srcRect l="19079" r="9923" b="69391"/>
          <a:stretch/>
        </p:blipFill>
        <p:spPr>
          <a:xfrm>
            <a:off x="7711165" y="2187360"/>
            <a:ext cx="4480835" cy="2559771"/>
          </a:xfrm>
          <a:prstGeom prst="rect">
            <a:avLst/>
          </a:prstGeom>
        </p:spPr>
      </p:pic>
    </p:spTree>
    <p:extLst>
      <p:ext uri="{BB962C8B-B14F-4D97-AF65-F5344CB8AC3E}">
        <p14:creationId xmlns:p14="http://schemas.microsoft.com/office/powerpoint/2010/main" val="394494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sp>
        <p:nvSpPr>
          <p:cNvPr id="3" name="文本框 2">
            <a:extLst>
              <a:ext uri="{FF2B5EF4-FFF2-40B4-BE49-F238E27FC236}">
                <a16:creationId xmlns:a16="http://schemas.microsoft.com/office/drawing/2014/main" id="{E5366ADE-B156-9A4C-BF05-A420A0DBC55B}"/>
              </a:ext>
            </a:extLst>
          </p:cNvPr>
          <p:cNvSpPr txBox="1"/>
          <p:nvPr/>
        </p:nvSpPr>
        <p:spPr>
          <a:xfrm>
            <a:off x="-1836" y="15630"/>
            <a:ext cx="2960189"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编码：测试半库 </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8553610-A901-EB40-83C2-A7EAAF8F3A22}"/>
                  </a:ext>
                </a:extLst>
              </p:cNvPr>
              <p:cNvSpPr txBox="1"/>
              <p:nvPr/>
            </p:nvSpPr>
            <p:spPr>
              <a:xfrm>
                <a:off x="489473" y="738130"/>
                <a:ext cx="11419242" cy="5696496"/>
              </a:xfrm>
              <a:prstGeom prst="rect">
                <a:avLst/>
              </a:prstGeom>
              <a:noFill/>
            </p:spPr>
            <p:txBody>
              <a:bodyPr wrap="square">
                <a:spAutoFit/>
              </a:bodyPr>
              <a:lstStyle/>
              <a:p>
                <a:pPr indent="304800"/>
                <a:r>
                  <a:rPr lang="zh-CN" altLang="en-US" sz="2800" b="1">
                    <a:solidFill>
                      <a:srgbClr val="000000"/>
                    </a:solidFill>
                    <a:effectLst/>
                    <a:latin typeface="KaiTi" panose="02010609060101010101" pitchFamily="49" charset="-122"/>
                    <a:ea typeface="KaiTi" panose="02010609060101010101" pitchFamily="49" charset="-122"/>
                    <a:cs typeface="Cambria" panose="02040503050406030204" pitchFamily="18" charset="0"/>
                  </a:rPr>
                  <a:t>凝胶捕获实验</a:t>
                </a:r>
                <a:endParaRPr lang="en-US" altLang="zh-CN" sz="2800" b="1">
                  <a:solidFill>
                    <a:srgbClr val="000000"/>
                  </a:solidFill>
                  <a:effectLst/>
                  <a:latin typeface="KaiTi" panose="02010609060101010101" pitchFamily="49" charset="-122"/>
                  <a:ea typeface="KaiTi" panose="02010609060101010101" pitchFamily="49" charset="-122"/>
                  <a:cs typeface="Cambria" panose="02040503050406030204" pitchFamily="18" charset="0"/>
                </a:endParaRPr>
              </a:p>
              <a:p>
                <a:pPr indent="304800"/>
                <a:endParaRPr lang="en-US"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endParaRPr>
              </a:p>
              <a:p>
                <a:pPr indent="304800"/>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对于</a:t>
                </a:r>
                <a:r>
                  <a:rPr lang="en-US"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40</a:t>
                </a:r>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序列中的每一个序列</a:t>
                </a:r>
                <a14:m>
                  <m:oMath xmlns:m="http://schemas.openxmlformats.org/officeDocument/2006/math">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𝑍</m:t>
                        </m:r>
                      </m:sup>
                    </m:sSubSup>
                    <m:r>
                      <a:rPr lang="zh-CN" altLang="zh-CN" sz="18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=1⋯20,</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𝑍</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zh-CN" altLang="zh-CN" sz="18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a:t>
                </a:r>
                <a:r>
                  <a:rPr lang="zh-CN" altLang="zh-CN" sz="1800">
                    <a:effectLst/>
                    <a:latin typeface="KaiTi" panose="02010609060101010101" pitchFamily="49" charset="-122"/>
                    <a:ea typeface="KaiTi" panose="02010609060101010101" pitchFamily="49" charset="-122"/>
                    <a:cs typeface="Arial" panose="020B0604020202020204" pitchFamily="34" charset="0"/>
                  </a:rPr>
                  <a:t>通过将相应的丙烯酸酯修饰探针添加到聚丙烯酰胺凝胶中，创建一个</a:t>
                </a:r>
                <a:r>
                  <a:rPr lang="en-US" altLang="zh-CN" sz="1800">
                    <a:effectLst/>
                    <a:latin typeface="KaiTi" panose="02010609060101010101" pitchFamily="49" charset="-122"/>
                    <a:ea typeface="KaiTi" panose="02010609060101010101" pitchFamily="49" charset="-122"/>
                    <a:cs typeface="宋体" panose="02010600030101010101" pitchFamily="2" charset="-122"/>
                  </a:rPr>
                  <a:t>“</a:t>
                </a:r>
                <a:r>
                  <a:rPr lang="zh-CN" altLang="zh-CN" sz="1800">
                    <a:effectLst/>
                    <a:latin typeface="KaiTi" panose="02010609060101010101" pitchFamily="49" charset="-122"/>
                    <a:ea typeface="KaiTi" panose="02010609060101010101" pitchFamily="49" charset="-122"/>
                    <a:cs typeface="Arial" panose="020B0604020202020204" pitchFamily="34" charset="0"/>
                  </a:rPr>
                  <a:t>捕获层</a:t>
                </a:r>
                <a:r>
                  <a:rPr lang="en-US" altLang="zh-CN" sz="1800">
                    <a:effectLst/>
                    <a:latin typeface="KaiTi" panose="02010609060101010101" pitchFamily="49" charset="-122"/>
                    <a:ea typeface="KaiTi" panose="02010609060101010101" pitchFamily="49" charset="-122"/>
                    <a:cs typeface="宋体" panose="02010600030101010101" pitchFamily="2" charset="-122"/>
                  </a:rPr>
                  <a:t>”</a:t>
                </a:r>
                <a:r>
                  <a:rPr lang="zh-CN" altLang="zh-CN" sz="1800">
                    <a:effectLst/>
                    <a:latin typeface="KaiTi" panose="02010609060101010101" pitchFamily="49" charset="-122"/>
                    <a:ea typeface="KaiTi" panose="02010609060101010101" pitchFamily="49" charset="-122"/>
                    <a:cs typeface="Arial" panose="020B0604020202020204" pitchFamily="34" charset="0"/>
                  </a:rPr>
                  <a:t>。</a:t>
                </a:r>
                <a:endParaRPr lang="en-US" altLang="zh-CN" sz="1800">
                  <a:effectLst/>
                  <a:latin typeface="KaiTi" panose="02010609060101010101" pitchFamily="49" charset="-122"/>
                  <a:ea typeface="KaiTi" panose="02010609060101010101" pitchFamily="49" charset="-122"/>
                  <a:cs typeface="Arial" panose="020B0604020202020204" pitchFamily="34" charset="0"/>
                </a:endParaRPr>
              </a:p>
              <a:p>
                <a:pPr indent="304800"/>
                <a:r>
                  <a:rPr lang="zh-CN" altLang="zh-CN" sz="1800">
                    <a:effectLst/>
                    <a:latin typeface="KaiTi" panose="02010609060101010101" pitchFamily="49" charset="-122"/>
                    <a:ea typeface="KaiTi" panose="02010609060101010101" pitchFamily="49" charset="-122"/>
                    <a:cs typeface="Arial" panose="020B0604020202020204" pitchFamily="34" charset="0"/>
                  </a:rPr>
                  <a:t>通过电泳</a:t>
                </a:r>
                <a:r>
                  <a:rPr lang="zh-CN" altLang="en-US">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5‘</a:t>
                </a:r>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端修饰磷酸基团</a:t>
                </a:r>
                <a:r>
                  <a:rPr lang="zh-CN" altLang="zh-CN" sz="1800">
                    <a:effectLst/>
                    <a:latin typeface="KaiTi" panose="02010609060101010101" pitchFamily="49" charset="-122"/>
                    <a:ea typeface="KaiTi" panose="02010609060101010101" pitchFamily="49" charset="-122"/>
                    <a:cs typeface="Arial" panose="020B0604020202020204" pitchFamily="34" charset="0"/>
                  </a:rPr>
                  <a:t>的半库等分试样通过捕获层。</a:t>
                </a:r>
                <a:endParaRPr lang="en-US" altLang="zh-CN" sz="1800">
                  <a:effectLst/>
                  <a:latin typeface="KaiTi" panose="02010609060101010101" pitchFamily="49" charset="-122"/>
                  <a:ea typeface="KaiTi" panose="02010609060101010101" pitchFamily="49" charset="-122"/>
                  <a:cs typeface="Arial" panose="020B0604020202020204" pitchFamily="34" charset="0"/>
                </a:endParaRPr>
              </a:p>
              <a:p>
                <a:pPr indent="304800"/>
                <a:r>
                  <a:rPr lang="zh-CN" altLang="zh-CN" sz="1800">
                    <a:effectLst/>
                    <a:latin typeface="KaiTi" panose="02010609060101010101" pitchFamily="49" charset="-122"/>
                    <a:ea typeface="KaiTi" panose="02010609060101010101" pitchFamily="49" charset="-122"/>
                    <a:cs typeface="Arial" panose="020B0604020202020204" pitchFamily="34" charset="0"/>
                  </a:rPr>
                  <a:t>与预期一致，对于每一个探针，半库的大约一半的链被捕获，而大约一半的链通过。这表明探针固定在了凝胶中并捕获了半库链。</a:t>
                </a:r>
                <a:endParaRPr lang="en-US" altLang="zh-CN" sz="1800">
                  <a:effectLst/>
                  <a:latin typeface="KaiTi" panose="02010609060101010101" pitchFamily="49" charset="-122"/>
                  <a:ea typeface="KaiTi" panose="02010609060101010101" pitchFamily="49" charset="-122"/>
                  <a:cs typeface="Arial" panose="020B0604020202020204" pitchFamily="34" charset="0"/>
                </a:endParaRPr>
              </a:p>
              <a:p>
                <a:pPr indent="304800"/>
                <a:r>
                  <a:rPr lang="zh-CN" altLang="zh-CN" sz="1800">
                    <a:effectLst/>
                    <a:latin typeface="KaiTi" panose="02010609060101010101" pitchFamily="49" charset="-122"/>
                    <a:ea typeface="KaiTi" panose="02010609060101010101" pitchFamily="49" charset="-122"/>
                    <a:cs typeface="Arial" panose="020B0604020202020204" pitchFamily="34" charset="0"/>
                  </a:rPr>
                  <a:t>这也表明，半库链具有与探针完全互补的子序列，并且对于对于每一个变量，为“真”的半库链的数量与为“假”的半库链的数量大致相等。</a:t>
                </a:r>
                <a:endParaRPr lang="zh-CN" altLang="zh-CN" sz="1800">
                  <a:effectLst/>
                  <a:latin typeface="KaiTi" panose="02010609060101010101" pitchFamily="49" charset="-122"/>
                  <a:ea typeface="KaiTi" panose="02010609060101010101" pitchFamily="49" charset="-122"/>
                  <a:cs typeface="宋体" panose="02010600030101010101" pitchFamily="2" charset="-122"/>
                </a:endParaRPr>
              </a:p>
              <a:p>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endParaRPr lang="en-US" altLang="zh-CN" kern="0">
                  <a:latin typeface="KaiTi" panose="02010609060101010101" pitchFamily="49" charset="-122"/>
                  <a:ea typeface="KaiTi" panose="02010609060101010101" pitchFamily="49" charset="-122"/>
                  <a:cs typeface="Arial" panose="020B0604020202020204" pitchFamily="34" charset="0"/>
                </a:endParaRPr>
              </a:p>
              <a:p>
                <a:r>
                  <a:rPr lang="zh-CN" altLang="en-US" kern="0">
                    <a:latin typeface="KaiTi" panose="02010609060101010101" pitchFamily="49" charset="-122"/>
                    <a:ea typeface="KaiTi" panose="02010609060101010101" pitchFamily="49" charset="-122"/>
                    <a:cs typeface="Arial" panose="020B0604020202020204" pitchFamily="34" charset="0"/>
                  </a:rPr>
                  <a:t>    </a:t>
                </a:r>
                <a:r>
                  <a:rPr lang="en-US" altLang="zh-CN" sz="2800" b="1" kern="0">
                    <a:effectLst/>
                    <a:latin typeface="KaiTi" panose="02010609060101010101" pitchFamily="49" charset="-122"/>
                    <a:ea typeface="KaiTi" panose="02010609060101010101" pitchFamily="49" charset="-122"/>
                    <a:cs typeface="Arial" panose="020B0604020202020204" pitchFamily="34" charset="0"/>
                  </a:rPr>
                  <a:t>PCR</a:t>
                </a:r>
                <a:r>
                  <a:rPr lang="zh-CN" altLang="en-US" sz="2800" b="1" kern="0">
                    <a:effectLst/>
                    <a:latin typeface="KaiTi" panose="02010609060101010101" pitchFamily="49" charset="-122"/>
                    <a:ea typeface="KaiTi" panose="02010609060101010101" pitchFamily="49" charset="-122"/>
                    <a:cs typeface="Arial" panose="020B0604020202020204" pitchFamily="34" charset="0"/>
                  </a:rPr>
                  <a:t>扩增测试半库</a:t>
                </a:r>
                <a:endParaRPr lang="en-US" altLang="zh-CN" sz="2800" b="1" kern="0">
                  <a:effectLst/>
                  <a:latin typeface="KaiTi" panose="02010609060101010101" pitchFamily="49" charset="-122"/>
                  <a:ea typeface="KaiTi" panose="02010609060101010101" pitchFamily="49" charset="-122"/>
                  <a:cs typeface="Arial" panose="020B0604020202020204" pitchFamily="34" charset="0"/>
                </a:endParaRPr>
              </a:p>
              <a:p>
                <a:r>
                  <a:rPr lang="zh-CN" altLang="en-US" sz="1800" kern="0">
                    <a:effectLst/>
                    <a:latin typeface="KaiTi" panose="02010609060101010101" pitchFamily="49" charset="-122"/>
                    <a:ea typeface="KaiTi" panose="02010609060101010101" pitchFamily="49" charset="-122"/>
                    <a:cs typeface="Arial" panose="020B0604020202020204" pitchFamily="34" charset="0"/>
                  </a:rPr>
                  <a:t>    </a:t>
                </a:r>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r>
                  <a:rPr lang="zh-CN" altLang="en-US" kern="0">
                    <a:latin typeface="KaiTi" panose="02010609060101010101" pitchFamily="49" charset="-122"/>
                    <a:ea typeface="KaiTi" panose="02010609060101010101" pitchFamily="49" charset="-122"/>
                    <a:cs typeface="Arial" panose="020B0604020202020204" pitchFamily="34" charset="0"/>
                  </a:rPr>
                  <a:t>    </a:t>
                </a:r>
                <a:r>
                  <a:rPr lang="zh-CN" altLang="zh-CN" sz="1800" kern="0">
                    <a:effectLst/>
                    <a:latin typeface="KaiTi" panose="02010609060101010101" pitchFamily="49" charset="-122"/>
                    <a:ea typeface="KaiTi" panose="02010609060101010101" pitchFamily="49" charset="-122"/>
                    <a:cs typeface="Arial" panose="020B0604020202020204" pitchFamily="34" charset="0"/>
                  </a:rPr>
                  <a:t>为了进一步测试半库，在标准条件下，使用</a:t>
                </a:r>
                <a:r>
                  <a:rPr lang="en-US" altLang="zh-CN" sz="1800" kern="0">
                    <a:effectLst/>
                    <a:latin typeface="KaiTi" panose="02010609060101010101" pitchFamily="49" charset="-122"/>
                    <a:ea typeface="KaiTi" panose="02010609060101010101" pitchFamily="49" charset="-122"/>
                  </a:rPr>
                  <a:t>400 fmol</a:t>
                </a:r>
                <a:r>
                  <a:rPr lang="zh-CN" altLang="zh-CN" sz="1800" kern="0">
                    <a:effectLst/>
                    <a:latin typeface="KaiTi" panose="02010609060101010101" pitchFamily="49" charset="-122"/>
                    <a:ea typeface="KaiTi" panose="02010609060101010101" pitchFamily="49" charset="-122"/>
                    <a:cs typeface="Arial" panose="020B0604020202020204" pitchFamily="34" charset="0"/>
                  </a:rPr>
                  <a:t>的左半库作为模版，用引物组</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r>
                      <a:rPr lang="en-US" altLang="zh-CN" sz="1800" i="1" kern="0">
                        <a:effectLst/>
                        <a:latin typeface="Cambria Math" panose="02040503050406030204" pitchFamily="18" charset="0"/>
                        <a:ea typeface="宋体" panose="02010600030101010101" pitchFamily="2" charset="-122"/>
                        <a:cs typeface="Arial" panose="020B0604020202020204" pitchFamily="34" charset="0"/>
                      </a:rPr>
                      <m:t>,</m:t>
                    </m:r>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r>
                      <a:rPr lang="en-US" altLang="zh-CN" sz="1800" i="1" kern="0">
                        <a:effectLst/>
                        <a:latin typeface="Cambria Math" panose="02040503050406030204" pitchFamily="18" charset="0"/>
                        <a:ea typeface="宋体" panose="02010600030101010101" pitchFamily="2" charset="-122"/>
                        <a:cs typeface="Arial" panose="020B0604020202020204" pitchFamily="34" charset="0"/>
                      </a:rPr>
                      <m:t>,</m:t>
                    </m:r>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r>
                      <a:rPr lang="en-US" altLang="zh-CN" sz="1800" i="1" kern="0">
                        <a:effectLst/>
                        <a:latin typeface="Cambria Math" panose="02040503050406030204" pitchFamily="18" charset="0"/>
                        <a:ea typeface="宋体" panose="02010600030101010101" pitchFamily="2" charset="-122"/>
                        <a:cs typeface="Arial" panose="020B0604020202020204" pitchFamily="34" charset="0"/>
                      </a:rPr>
                      <m:t>,</m:t>
                    </m:r>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800" kern="0">
                    <a:effectLst/>
                    <a:latin typeface="KaiTi" panose="02010609060101010101" pitchFamily="49" charset="-122"/>
                    <a:ea typeface="KaiTi" panose="02010609060101010101" pitchFamily="49" charset="-122"/>
                    <a:cs typeface="Arial" panose="020B0604020202020204" pitchFamily="34" charset="0"/>
                  </a:rPr>
                  <a:t>进行聚合酶链式反应（</a:t>
                </a:r>
                <a:r>
                  <a:rPr lang="en-US" altLang="zh-CN" sz="1800" kern="0">
                    <a:effectLst/>
                    <a:latin typeface="KaiTi" panose="02010609060101010101" pitchFamily="49" charset="-122"/>
                    <a:ea typeface="KaiTi" panose="02010609060101010101" pitchFamily="49" charset="-122"/>
                  </a:rPr>
                  <a:t>PCR</a:t>
                </a:r>
                <a:r>
                  <a:rPr lang="zh-CN" altLang="zh-CN" sz="1800" kern="0">
                    <a:effectLst/>
                    <a:latin typeface="KaiTi" panose="02010609060101010101" pitchFamily="49" charset="-122"/>
                    <a:ea typeface="KaiTi" panose="02010609060101010101" pitchFamily="49" charset="-122"/>
                    <a:cs typeface="Arial" panose="020B0604020202020204" pitchFamily="34" charset="0"/>
                  </a:rPr>
                  <a:t>）扩增</a:t>
                </a:r>
                <a:r>
                  <a:rPr lang="en-US" altLang="zh-CN" sz="1800" kern="0">
                    <a:effectLst/>
                    <a:latin typeface="KaiTi" panose="02010609060101010101" pitchFamily="49" charset="-122"/>
                    <a:ea typeface="KaiTi" panose="02010609060101010101" pitchFamily="49" charset="-122"/>
                  </a:rPr>
                  <a:t>35</a:t>
                </a:r>
                <a:r>
                  <a:rPr lang="zh-CN" altLang="zh-CN" sz="1800" kern="0">
                    <a:effectLst/>
                    <a:latin typeface="KaiTi" panose="02010609060101010101" pitchFamily="49" charset="-122"/>
                    <a:ea typeface="KaiTi" panose="02010609060101010101" pitchFamily="49" charset="-122"/>
                    <a:cs typeface="Arial" panose="020B0604020202020204" pitchFamily="34" charset="0"/>
                  </a:rPr>
                  <a:t>个循环。</a:t>
                </a:r>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r>
                  <a:rPr lang="zh-CN" altLang="en-US" sz="1800" kern="0">
                    <a:effectLst/>
                    <a:latin typeface="KaiTi" panose="02010609060101010101" pitchFamily="49" charset="-122"/>
                    <a:ea typeface="KaiTi" panose="02010609060101010101" pitchFamily="49" charset="-122"/>
                    <a:cs typeface="Arial" panose="020B0604020202020204" pitchFamily="34" charset="0"/>
                  </a:rPr>
                  <a:t>    </a:t>
                </a:r>
                <a:r>
                  <a:rPr lang="zh-CN" altLang="zh-CN" sz="1800" kern="0">
                    <a:effectLst/>
                    <a:latin typeface="KaiTi" panose="02010609060101010101" pitchFamily="49" charset="-122"/>
                    <a:ea typeface="KaiTi" panose="02010609060101010101" pitchFamily="49" charset="-122"/>
                    <a:cs typeface="Arial" panose="020B0604020202020204" pitchFamily="34" charset="0"/>
                  </a:rPr>
                  <a:t>类似地，在标准条件下，使用</a:t>
                </a:r>
                <a:r>
                  <a:rPr lang="en-US" altLang="zh-CN" sz="1800" kern="0">
                    <a:effectLst/>
                    <a:latin typeface="KaiTi" panose="02010609060101010101" pitchFamily="49" charset="-122"/>
                    <a:ea typeface="KaiTi" panose="02010609060101010101" pitchFamily="49" charset="-122"/>
                  </a:rPr>
                  <a:t>400 fmol</a:t>
                </a:r>
                <a:r>
                  <a:rPr lang="zh-CN" altLang="zh-CN" sz="1800" kern="0">
                    <a:effectLst/>
                    <a:latin typeface="KaiTi" panose="02010609060101010101" pitchFamily="49" charset="-122"/>
                    <a:ea typeface="KaiTi" panose="02010609060101010101" pitchFamily="49" charset="-122"/>
                    <a:cs typeface="Arial" panose="020B0604020202020204" pitchFamily="34" charset="0"/>
                  </a:rPr>
                  <a:t>的右半库作为模版，用引物组</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r>
                      <a:rPr lang="en-US" altLang="zh-CN" sz="1800" i="1" kern="0">
                        <a:effectLst/>
                        <a:latin typeface="Cambria Math" panose="02040503050406030204" pitchFamily="18" charset="0"/>
                        <a:ea typeface="宋体" panose="02010600030101010101" pitchFamily="2" charset="-122"/>
                        <a:cs typeface="Arial" panose="020B0604020202020204" pitchFamily="34" charset="0"/>
                      </a:rPr>
                      <m:t>,</m:t>
                    </m:r>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r>
                      <a:rPr lang="en-US" altLang="zh-CN" sz="1800" i="1" kern="0">
                        <a:effectLst/>
                        <a:latin typeface="Cambria Math" panose="02040503050406030204" pitchFamily="18" charset="0"/>
                        <a:ea typeface="宋体" panose="02010600030101010101" pitchFamily="2" charset="-122"/>
                        <a:cs typeface="Arial" panose="020B0604020202020204" pitchFamily="34" charset="0"/>
                      </a:rPr>
                      <m:t>,</m:t>
                    </m:r>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r>
                      <a:rPr lang="en-US" altLang="zh-CN" sz="1800" i="1" kern="0">
                        <a:effectLst/>
                        <a:latin typeface="Cambria Math" panose="02040503050406030204" pitchFamily="18" charset="0"/>
                        <a:ea typeface="宋体" panose="02010600030101010101" pitchFamily="2" charset="-122"/>
                        <a:cs typeface="Arial" panose="020B0604020202020204" pitchFamily="34" charset="0"/>
                      </a:rPr>
                      <m:t>,</m:t>
                    </m:r>
                    <m:d>
                      <m:dPr>
                        <m:begChr m:val="〈"/>
                        <m:endChr m:val="〉"/>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800" kern="0">
                    <a:effectLst/>
                    <a:latin typeface="KaiTi" panose="02010609060101010101" pitchFamily="49" charset="-122"/>
                    <a:ea typeface="KaiTi" panose="02010609060101010101" pitchFamily="49" charset="-122"/>
                    <a:cs typeface="Arial" panose="020B0604020202020204" pitchFamily="34" charset="0"/>
                  </a:rPr>
                  <a:t>进行聚合酶链式反应（</a:t>
                </a:r>
                <a:r>
                  <a:rPr lang="en-US" altLang="zh-CN" sz="1800" kern="0">
                    <a:effectLst/>
                    <a:latin typeface="KaiTi" panose="02010609060101010101" pitchFamily="49" charset="-122"/>
                    <a:ea typeface="KaiTi" panose="02010609060101010101" pitchFamily="49" charset="-122"/>
                  </a:rPr>
                  <a:t>PCR</a:t>
                </a:r>
                <a:r>
                  <a:rPr lang="zh-CN" altLang="zh-CN" sz="1800" kern="0">
                    <a:effectLst/>
                    <a:latin typeface="KaiTi" panose="02010609060101010101" pitchFamily="49" charset="-122"/>
                    <a:ea typeface="KaiTi" panose="02010609060101010101" pitchFamily="49" charset="-122"/>
                    <a:cs typeface="Arial" panose="020B0604020202020204" pitchFamily="34" charset="0"/>
                  </a:rPr>
                  <a:t>）扩增</a:t>
                </a:r>
                <a:r>
                  <a:rPr lang="en-US" altLang="zh-CN" sz="1800" kern="0">
                    <a:effectLst/>
                    <a:latin typeface="KaiTi" panose="02010609060101010101" pitchFamily="49" charset="-122"/>
                    <a:ea typeface="KaiTi" panose="02010609060101010101" pitchFamily="49" charset="-122"/>
                  </a:rPr>
                  <a:t>35</a:t>
                </a:r>
                <a:r>
                  <a:rPr lang="zh-CN" altLang="zh-CN" sz="1800" kern="0">
                    <a:effectLst/>
                    <a:latin typeface="KaiTi" panose="02010609060101010101" pitchFamily="49" charset="-122"/>
                    <a:ea typeface="KaiTi" panose="02010609060101010101" pitchFamily="49" charset="-122"/>
                    <a:cs typeface="Arial" panose="020B0604020202020204" pitchFamily="34" charset="0"/>
                  </a:rPr>
                  <a:t>个循环。</a:t>
                </a:r>
                <a:endParaRPr lang="en-US" altLang="zh-CN" sz="1800" kern="0">
                  <a:effectLst/>
                  <a:latin typeface="KaiTi" panose="02010609060101010101" pitchFamily="49" charset="-122"/>
                  <a:ea typeface="KaiTi" panose="02010609060101010101" pitchFamily="49" charset="-122"/>
                  <a:cs typeface="Arial" panose="020B0604020202020204" pitchFamily="34" charset="0"/>
                </a:endParaRPr>
              </a:p>
              <a:p>
                <a:r>
                  <a:rPr lang="zh-CN" altLang="en-US" kern="0">
                    <a:latin typeface="KaiTi" panose="02010609060101010101" pitchFamily="49" charset="-122"/>
                    <a:ea typeface="KaiTi" panose="02010609060101010101" pitchFamily="49" charset="-122"/>
                    <a:cs typeface="Arial" panose="020B0604020202020204" pitchFamily="34" charset="0"/>
                  </a:rPr>
                  <a:t>    </a:t>
                </a:r>
                <a:r>
                  <a:rPr lang="zh-CN" altLang="zh-CN" sz="1800" kern="0">
                    <a:effectLst/>
                    <a:latin typeface="KaiTi" panose="02010609060101010101" pitchFamily="49" charset="-122"/>
                    <a:ea typeface="KaiTi" panose="02010609060101010101" pitchFamily="49" charset="-122"/>
                    <a:cs typeface="Arial" panose="020B0604020202020204" pitchFamily="34" charset="0"/>
                  </a:rPr>
                  <a:t>凝胶电泳分析表明，在所有情况下都获得了预期长度的产物。证实了子序列</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存在于左半库的预期位置，并且子序列</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8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存在于右半库的预期位置。</a:t>
                </a:r>
                <a:r>
                  <a:rPr lang="zh-CN" altLang="zh-CN">
                    <a:effectLst/>
                    <a:latin typeface="KaiTi" panose="02010609060101010101" pitchFamily="49" charset="-122"/>
                    <a:ea typeface="KaiTi" panose="02010609060101010101" pitchFamily="49" charset="-122"/>
                  </a:rPr>
                  <a:t> </a:t>
                </a:r>
                <a:endParaRPr lang="zh-CN" altLang="en-US">
                  <a:latin typeface="KaiTi" panose="02010609060101010101" pitchFamily="49" charset="-122"/>
                  <a:ea typeface="KaiTi" panose="02010609060101010101" pitchFamily="49" charset="-122"/>
                </a:endParaRPr>
              </a:p>
            </p:txBody>
          </p:sp>
        </mc:Choice>
        <mc:Fallback xmlns="">
          <p:sp>
            <p:nvSpPr>
              <p:cNvPr id="5" name="文本框 4">
                <a:extLst>
                  <a:ext uri="{FF2B5EF4-FFF2-40B4-BE49-F238E27FC236}">
                    <a16:creationId xmlns:a16="http://schemas.microsoft.com/office/drawing/2014/main" id="{A8553610-A901-EB40-83C2-A7EAAF8F3A22}"/>
                  </a:ext>
                </a:extLst>
              </p:cNvPr>
              <p:cNvSpPr txBox="1">
                <a:spLocks noRot="1" noChangeAspect="1" noMove="1" noResize="1" noEditPoints="1" noAdjustHandles="1" noChangeArrowheads="1" noChangeShapeType="1" noTextEdit="1"/>
              </p:cNvSpPr>
              <p:nvPr/>
            </p:nvSpPr>
            <p:spPr>
              <a:xfrm>
                <a:off x="489473" y="738130"/>
                <a:ext cx="11419242" cy="5696496"/>
              </a:xfrm>
              <a:prstGeom prst="rect">
                <a:avLst/>
              </a:prstGeom>
              <a:blipFill>
                <a:blip r:embed="rId2"/>
                <a:stretch>
                  <a:fillRect l="-444" t="-1336" b="-4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71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sp>
        <p:nvSpPr>
          <p:cNvPr id="3" name="文本框 2">
            <a:extLst>
              <a:ext uri="{FF2B5EF4-FFF2-40B4-BE49-F238E27FC236}">
                <a16:creationId xmlns:a16="http://schemas.microsoft.com/office/drawing/2014/main" id="{99560293-DB90-9943-90D1-EDE01434B11E}"/>
              </a:ext>
            </a:extLst>
          </p:cNvPr>
          <p:cNvSpPr txBox="1"/>
          <p:nvPr/>
        </p:nvSpPr>
        <p:spPr>
          <a:xfrm>
            <a:off x="-1836" y="15630"/>
            <a:ext cx="4218834"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编码：完整库的创建 </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p:pic>
        <p:nvPicPr>
          <p:cNvPr id="5" name="图片 4" descr="图形用户界面, 文本&#10;&#10;描述已自动生成">
            <a:extLst>
              <a:ext uri="{FF2B5EF4-FFF2-40B4-BE49-F238E27FC236}">
                <a16:creationId xmlns:a16="http://schemas.microsoft.com/office/drawing/2014/main" id="{62362F60-B1E3-4945-ABE5-B5489BF90973}"/>
              </a:ext>
            </a:extLst>
          </p:cNvPr>
          <p:cNvPicPr>
            <a:picLocks noChangeAspect="1"/>
          </p:cNvPicPr>
          <p:nvPr/>
        </p:nvPicPr>
        <p:blipFill>
          <a:blip r:embed="rId2"/>
          <a:stretch>
            <a:fillRect/>
          </a:stretch>
        </p:blipFill>
        <p:spPr>
          <a:xfrm>
            <a:off x="105186" y="538850"/>
            <a:ext cx="8713998" cy="3774814"/>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008DC4A-3D33-8C48-8733-E12763986FCC}"/>
                  </a:ext>
                </a:extLst>
              </p:cNvPr>
              <p:cNvSpPr txBox="1"/>
              <p:nvPr/>
            </p:nvSpPr>
            <p:spPr>
              <a:xfrm>
                <a:off x="249036" y="4469056"/>
                <a:ext cx="10397266" cy="1796261"/>
              </a:xfrm>
              <a:prstGeom prst="rect">
                <a:avLst/>
              </a:prstGeom>
              <a:noFill/>
            </p:spPr>
            <p:txBody>
              <a:bodyPr wrap="square">
                <a:spAutoFit/>
              </a:bodyPr>
              <a:lstStyle/>
              <a:p>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四个</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30 mer</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的寡核苷酸</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夹板</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 ”</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序列：</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a14:m>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14:m>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oMath>
                </a14:m>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endPar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a:p>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每个半库</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10 pmol</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与</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4</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个夹板各</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2 pmol</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混合，加入终体积为</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25 ul</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的</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1XT4 DNA</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连接酶缓冲液中，室温孵育</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2 h (</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注</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未加连接酶</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endPar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a:p>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取</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1/2 ul </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混合液，用引物组</a:t>
                </a:r>
                <a14:m>
                  <m:oMath xmlns:m="http://schemas.openxmlformats.org/officeDocument/2006/math">
                    <m:d>
                      <m:dPr>
                        <m:begChr m:val="〈"/>
                        <m:endChr m:val="〉"/>
                        <m:ctrlPr>
                          <a:rPr lang="zh-CN" altLang="zh-CN"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m:rPr>
                                <m:sty m:val="p"/>
                              </m:rPr>
                              <a:rPr lang="en-US" altLang="zh-CN" sz="1400" kern="0">
                                <a:solidFill>
                                  <a:srgbClr val="000000"/>
                                </a:solidFill>
                                <a:effectLst/>
                                <a:latin typeface="Cambria Math" panose="02040503050406030204" pitchFamily="18" charset="0"/>
                                <a:ea typeface="黑体" panose="02010609060101010101" pitchFamily="49" charset="-122"/>
                                <a:cs typeface="Arial" panose="020B0604020202020204" pitchFamily="34" charset="0"/>
                              </a:rPr>
                              <m:t>Acrydite</m:t>
                            </m:r>
                            <m:r>
                              <a:rPr lang="en-US" altLang="zh-CN" sz="1400" i="1" kern="0">
                                <a:solidFill>
                                  <a:srgbClr val="000000"/>
                                </a:solidFill>
                                <a:effectLst/>
                                <a:latin typeface="Cambria Math" panose="02040503050406030204" pitchFamily="18" charset="0"/>
                                <a:ea typeface="黑体" panose="02010609060101010101" pitchFamily="49" charset="-122"/>
                                <a:cs typeface="Arial" panose="020B0604020202020204" pitchFamily="34" charset="0"/>
                              </a:rPr>
                              <m:t>−</m:t>
                            </m:r>
                            <m:r>
                              <m:rPr>
                                <m:sty m:val="p"/>
                              </m:rPr>
                              <a:rPr lang="en-US" altLang="zh-CN" sz="1400" kern="0">
                                <a:solidFill>
                                  <a:srgbClr val="000000"/>
                                </a:solidFill>
                                <a:effectLst/>
                                <a:latin typeface="Cambria Math" panose="02040503050406030204" pitchFamily="18" charset="0"/>
                                <a:ea typeface="黑体" panose="02010609060101010101" pitchFamily="49" charset="-122"/>
                                <a:cs typeface="Arial" panose="020B0604020202020204" pitchFamily="34" charset="0"/>
                              </a:rPr>
                              <m:t>modified</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 </m:t>
                            </m:r>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m:rPr>
                                <m:sty m:val="p"/>
                              </m:rPr>
                              <a:rPr lang="en-US" altLang="zh-CN" sz="1400" kern="0">
                                <a:solidFill>
                                  <a:srgbClr val="000000"/>
                                </a:solidFill>
                                <a:effectLst/>
                                <a:latin typeface="Cambria Math" panose="02040503050406030204" pitchFamily="18" charset="0"/>
                                <a:ea typeface="黑体" panose="02010609060101010101" pitchFamily="49" charset="-122"/>
                                <a:cs typeface="Arial" panose="020B0604020202020204" pitchFamily="34" charset="0"/>
                              </a:rPr>
                              <m:t>Acrydite</m:t>
                            </m:r>
                            <m:r>
                              <a:rPr lang="en-US" altLang="zh-CN" sz="1400" i="1" kern="0">
                                <a:solidFill>
                                  <a:srgbClr val="000000"/>
                                </a:solidFill>
                                <a:effectLst/>
                                <a:latin typeface="Cambria Math" panose="02040503050406030204" pitchFamily="18" charset="0"/>
                                <a:ea typeface="黑体" panose="02010609060101010101" pitchFamily="49" charset="-122"/>
                                <a:cs typeface="Arial" panose="020B0604020202020204" pitchFamily="34" charset="0"/>
                              </a:rPr>
                              <m:t>−</m:t>
                            </m:r>
                            <m:r>
                              <m:rPr>
                                <m:sty m:val="p"/>
                              </m:rPr>
                              <a:rPr lang="en-US" altLang="zh-CN" sz="1400" kern="0">
                                <a:solidFill>
                                  <a:srgbClr val="000000"/>
                                </a:solidFill>
                                <a:effectLst/>
                                <a:latin typeface="Cambria Math" panose="02040503050406030204" pitchFamily="18" charset="0"/>
                                <a:ea typeface="黑体" panose="02010609060101010101" pitchFamily="49" charset="-122"/>
                                <a:cs typeface="Arial" panose="020B0604020202020204" pitchFamily="34" charset="0"/>
                              </a:rPr>
                              <m:t>modified</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 </m:t>
                            </m:r>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，在标准条件下进行</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PCR</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扩增</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35</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个循环。</a:t>
                </a:r>
                <a:endPar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sz="1400" kern="0">
                  <a:solidFill>
                    <a:srgbClr val="000000"/>
                  </a:solidFill>
                  <a:latin typeface="KaiTi" panose="02010609060101010101" pitchFamily="49" charset="-122"/>
                  <a:ea typeface="KaiTi" panose="02010609060101010101" pitchFamily="49" charset="-122"/>
                  <a:cs typeface="Arial" panose="020B0604020202020204" pitchFamily="34" charset="0"/>
                </a:endParaRPr>
              </a:p>
              <a:p>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完整库的取样在</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4%</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的琼脂糖凝胶上运行结果，</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1ul</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2</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2ul</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3</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3ul</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4</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1</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5</a:t>
                </a:r>
                <a:r>
                  <a:rPr lang="zh-CN" altLang="zh-CN" sz="1400" kern="0">
                    <a:solidFill>
                      <a:srgbClr val="000000"/>
                    </a:solidFill>
                    <a:effectLst/>
                    <a:latin typeface="KaiTi" panose="02010609060101010101" pitchFamily="49" charset="-122"/>
                    <a:ea typeface="KaiTi" panose="02010609060101010101" pitchFamily="49" charset="-122"/>
                    <a:cs typeface="Arial" panose="020B0604020202020204" pitchFamily="34" charset="0"/>
                  </a:rPr>
                  <a:t>为分子量标记。</a:t>
                </a:r>
                <a:r>
                  <a:rPr lang="zh-CN" altLang="zh-CN">
                    <a:effectLst/>
                    <a:latin typeface="KaiTi" panose="02010609060101010101" pitchFamily="49" charset="-122"/>
                    <a:ea typeface="KaiTi" panose="02010609060101010101" pitchFamily="49" charset="-122"/>
                  </a:rPr>
                  <a:t> </a:t>
                </a:r>
                <a:endParaRPr lang="zh-CN" altLang="en-US">
                  <a:latin typeface="KaiTi" panose="02010609060101010101" pitchFamily="49" charset="-122"/>
                  <a:ea typeface="KaiTi" panose="02010609060101010101" pitchFamily="49" charset="-122"/>
                </a:endParaRPr>
              </a:p>
            </p:txBody>
          </p:sp>
        </mc:Choice>
        <mc:Fallback xmlns="">
          <p:sp>
            <p:nvSpPr>
              <p:cNvPr id="7" name="文本框 6">
                <a:extLst>
                  <a:ext uri="{FF2B5EF4-FFF2-40B4-BE49-F238E27FC236}">
                    <a16:creationId xmlns:a16="http://schemas.microsoft.com/office/drawing/2014/main" id="{E008DC4A-3D33-8C48-8733-E12763986FCC}"/>
                  </a:ext>
                </a:extLst>
              </p:cNvPr>
              <p:cNvSpPr txBox="1">
                <a:spLocks noRot="1" noChangeAspect="1" noMove="1" noResize="1" noEditPoints="1" noAdjustHandles="1" noChangeArrowheads="1" noChangeShapeType="1" noTextEdit="1"/>
              </p:cNvSpPr>
              <p:nvPr/>
            </p:nvSpPr>
            <p:spPr>
              <a:xfrm>
                <a:off x="249036" y="4469056"/>
                <a:ext cx="10397266" cy="1796261"/>
              </a:xfrm>
              <a:prstGeom prst="rect">
                <a:avLst/>
              </a:prstGeom>
              <a:blipFill>
                <a:blip r:embed="rId3"/>
                <a:stretch>
                  <a:fillRect l="-122" b="-2098"/>
                </a:stretch>
              </a:blipFill>
            </p:spPr>
            <p:txBody>
              <a:bodyPr/>
              <a:lstStyle/>
              <a:p>
                <a:r>
                  <a:rPr lang="zh-CN" altLang="en-US">
                    <a:noFill/>
                  </a:rPr>
                  <a:t> </a:t>
                </a:r>
              </a:p>
            </p:txBody>
          </p:sp>
        </mc:Fallback>
      </mc:AlternateContent>
      <p:cxnSp>
        <p:nvCxnSpPr>
          <p:cNvPr id="8" name="直线连接符 7">
            <a:extLst>
              <a:ext uri="{FF2B5EF4-FFF2-40B4-BE49-F238E27FC236}">
                <a16:creationId xmlns:a16="http://schemas.microsoft.com/office/drawing/2014/main" id="{7EF04E99-CD0E-F04F-BD9B-55ACCA4A88DD}"/>
              </a:ext>
            </a:extLst>
          </p:cNvPr>
          <p:cNvCxnSpPr/>
          <p:nvPr/>
        </p:nvCxnSpPr>
        <p:spPr>
          <a:xfrm>
            <a:off x="8208084" y="1829768"/>
            <a:ext cx="35500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54EC4C4A-1840-D940-A17E-04C90126DDC3}"/>
              </a:ext>
            </a:extLst>
          </p:cNvPr>
          <p:cNvCxnSpPr/>
          <p:nvPr/>
        </p:nvCxnSpPr>
        <p:spPr>
          <a:xfrm>
            <a:off x="8563087" y="1829768"/>
            <a:ext cx="35500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2F713E2-4916-9F45-B6A6-AB9086B4D662}"/>
              </a:ext>
            </a:extLst>
          </p:cNvPr>
          <p:cNvSpPr txBox="1"/>
          <p:nvPr/>
        </p:nvSpPr>
        <p:spPr>
          <a:xfrm>
            <a:off x="9021730" y="1645102"/>
            <a:ext cx="346570" cy="369332"/>
          </a:xfrm>
          <a:prstGeom prst="rect">
            <a:avLst/>
          </a:prstGeom>
          <a:noFill/>
        </p:spPr>
        <p:txBody>
          <a:bodyPr wrap="none" rtlCol="0">
            <a:spAutoFit/>
          </a:bodyPr>
          <a:lstStyle/>
          <a:p>
            <a:r>
              <a:rPr kumimoji="1" lang="en-US" altLang="zh-CN"/>
              <a:t>…</a:t>
            </a:r>
            <a:endParaRPr kumimoji="1" lang="zh-CN" altLang="en-US"/>
          </a:p>
        </p:txBody>
      </p:sp>
      <p:cxnSp>
        <p:nvCxnSpPr>
          <p:cNvPr id="11" name="直线连接符 10">
            <a:extLst>
              <a:ext uri="{FF2B5EF4-FFF2-40B4-BE49-F238E27FC236}">
                <a16:creationId xmlns:a16="http://schemas.microsoft.com/office/drawing/2014/main" id="{DB3154BF-76FD-3943-AC60-8F2053899A9F}"/>
              </a:ext>
            </a:extLst>
          </p:cNvPr>
          <p:cNvCxnSpPr/>
          <p:nvPr/>
        </p:nvCxnSpPr>
        <p:spPr>
          <a:xfrm>
            <a:off x="9431001" y="1829642"/>
            <a:ext cx="355003"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B234CDB3-EE25-C44C-A53B-7ABD07BB7295}"/>
              </a:ext>
            </a:extLst>
          </p:cNvPr>
          <p:cNvCxnSpPr/>
          <p:nvPr/>
        </p:nvCxnSpPr>
        <p:spPr>
          <a:xfrm>
            <a:off x="9786004" y="1829642"/>
            <a:ext cx="355003" cy="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91CFE49-86CA-CC4E-8333-D364596BB9DB}"/>
              </a:ext>
            </a:extLst>
          </p:cNvPr>
          <p:cNvSpPr txBox="1"/>
          <p:nvPr/>
        </p:nvSpPr>
        <p:spPr>
          <a:xfrm>
            <a:off x="8238546" y="1460310"/>
            <a:ext cx="367408" cy="369332"/>
          </a:xfrm>
          <a:prstGeom prst="rect">
            <a:avLst/>
          </a:prstGeom>
          <a:noFill/>
        </p:spPr>
        <p:txBody>
          <a:bodyPr wrap="none" rtlCol="0">
            <a:spAutoFit/>
          </a:bodyPr>
          <a:lstStyle/>
          <a:p>
            <a:r>
              <a:rPr kumimoji="1" lang="en-US" altLang="zh-CN"/>
              <a:t>x</a:t>
            </a:r>
            <a:r>
              <a:rPr kumimoji="1" lang="en-US" altLang="zh-CN" baseline="-25000"/>
              <a:t>1</a:t>
            </a:r>
            <a:endParaRPr kumimoji="1" lang="zh-CN" altLang="en-US" baseline="-25000"/>
          </a:p>
        </p:txBody>
      </p:sp>
      <p:sp>
        <p:nvSpPr>
          <p:cNvPr id="14" name="文本框 13">
            <a:extLst>
              <a:ext uri="{FF2B5EF4-FFF2-40B4-BE49-F238E27FC236}">
                <a16:creationId xmlns:a16="http://schemas.microsoft.com/office/drawing/2014/main" id="{3175C200-7F39-B746-9C93-A2A12CBA86B5}"/>
              </a:ext>
            </a:extLst>
          </p:cNvPr>
          <p:cNvSpPr txBox="1"/>
          <p:nvPr/>
        </p:nvSpPr>
        <p:spPr>
          <a:xfrm>
            <a:off x="8548793" y="1460310"/>
            <a:ext cx="367408" cy="369332"/>
          </a:xfrm>
          <a:prstGeom prst="rect">
            <a:avLst/>
          </a:prstGeom>
          <a:noFill/>
        </p:spPr>
        <p:txBody>
          <a:bodyPr wrap="none" rtlCol="0">
            <a:spAutoFit/>
          </a:bodyPr>
          <a:lstStyle/>
          <a:p>
            <a:r>
              <a:rPr kumimoji="1" lang="en-US" altLang="zh-CN"/>
              <a:t>x</a:t>
            </a:r>
            <a:r>
              <a:rPr kumimoji="1" lang="en-US" altLang="zh-CN" baseline="-25000"/>
              <a:t>2</a:t>
            </a:r>
            <a:endParaRPr kumimoji="1" lang="zh-CN" altLang="en-US" baseline="-25000"/>
          </a:p>
        </p:txBody>
      </p:sp>
      <p:sp>
        <p:nvSpPr>
          <p:cNvPr id="15" name="文本框 14">
            <a:extLst>
              <a:ext uri="{FF2B5EF4-FFF2-40B4-BE49-F238E27FC236}">
                <a16:creationId xmlns:a16="http://schemas.microsoft.com/office/drawing/2014/main" id="{CB8AEC8A-F8C3-4245-948B-6861811CB6F1}"/>
              </a:ext>
            </a:extLst>
          </p:cNvPr>
          <p:cNvSpPr txBox="1"/>
          <p:nvPr/>
        </p:nvSpPr>
        <p:spPr>
          <a:xfrm>
            <a:off x="9408971" y="1460310"/>
            <a:ext cx="367408" cy="369332"/>
          </a:xfrm>
          <a:prstGeom prst="rect">
            <a:avLst/>
          </a:prstGeom>
          <a:noFill/>
        </p:spPr>
        <p:txBody>
          <a:bodyPr wrap="none" rtlCol="0">
            <a:spAutoFit/>
          </a:bodyPr>
          <a:lstStyle/>
          <a:p>
            <a:r>
              <a:rPr kumimoji="1" lang="en-US" altLang="zh-CN"/>
              <a:t>x</a:t>
            </a:r>
            <a:r>
              <a:rPr kumimoji="1" lang="en-US" altLang="zh-CN" baseline="-25000"/>
              <a:t>9</a:t>
            </a:r>
            <a:endParaRPr kumimoji="1" lang="zh-CN" altLang="en-US" baseline="-25000"/>
          </a:p>
        </p:txBody>
      </p:sp>
      <p:sp>
        <p:nvSpPr>
          <p:cNvPr id="16" name="文本框 15">
            <a:extLst>
              <a:ext uri="{FF2B5EF4-FFF2-40B4-BE49-F238E27FC236}">
                <a16:creationId xmlns:a16="http://schemas.microsoft.com/office/drawing/2014/main" id="{3D28249A-C4FA-BF40-B84C-498F5AA552C1}"/>
              </a:ext>
            </a:extLst>
          </p:cNvPr>
          <p:cNvSpPr txBox="1"/>
          <p:nvPr/>
        </p:nvSpPr>
        <p:spPr>
          <a:xfrm>
            <a:off x="9778959" y="1460309"/>
            <a:ext cx="449162" cy="369332"/>
          </a:xfrm>
          <a:prstGeom prst="rect">
            <a:avLst/>
          </a:prstGeom>
          <a:noFill/>
        </p:spPr>
        <p:txBody>
          <a:bodyPr wrap="none" rtlCol="0">
            <a:spAutoFit/>
          </a:bodyPr>
          <a:lstStyle/>
          <a:p>
            <a:r>
              <a:rPr kumimoji="1" lang="en-US" altLang="zh-CN"/>
              <a:t>x</a:t>
            </a:r>
            <a:r>
              <a:rPr kumimoji="1" lang="en-US" altLang="zh-CN" baseline="-25000"/>
              <a:t>10</a:t>
            </a:r>
            <a:endParaRPr kumimoji="1" lang="zh-CN" altLang="en-US" baseline="-25000"/>
          </a:p>
        </p:txBody>
      </p:sp>
      <p:cxnSp>
        <p:nvCxnSpPr>
          <p:cNvPr id="17" name="直线连接符 16">
            <a:extLst>
              <a:ext uri="{FF2B5EF4-FFF2-40B4-BE49-F238E27FC236}">
                <a16:creationId xmlns:a16="http://schemas.microsoft.com/office/drawing/2014/main" id="{D7665082-0E8D-704A-933B-6876927724DD}"/>
              </a:ext>
            </a:extLst>
          </p:cNvPr>
          <p:cNvCxnSpPr/>
          <p:nvPr/>
        </p:nvCxnSpPr>
        <p:spPr>
          <a:xfrm>
            <a:off x="8239737" y="2794653"/>
            <a:ext cx="35500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E8ED230C-7FB6-7740-AF76-BDF3FFA8AFED}"/>
              </a:ext>
            </a:extLst>
          </p:cNvPr>
          <p:cNvCxnSpPr/>
          <p:nvPr/>
        </p:nvCxnSpPr>
        <p:spPr>
          <a:xfrm>
            <a:off x="8594740" y="2794653"/>
            <a:ext cx="35500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DCDBE99-D060-8142-979F-A959F2C77DE0}"/>
              </a:ext>
            </a:extLst>
          </p:cNvPr>
          <p:cNvSpPr txBox="1"/>
          <p:nvPr/>
        </p:nvSpPr>
        <p:spPr>
          <a:xfrm>
            <a:off x="9053383" y="2609987"/>
            <a:ext cx="346570" cy="369332"/>
          </a:xfrm>
          <a:prstGeom prst="rect">
            <a:avLst/>
          </a:prstGeom>
          <a:noFill/>
        </p:spPr>
        <p:txBody>
          <a:bodyPr wrap="none" rtlCol="0">
            <a:spAutoFit/>
          </a:bodyPr>
          <a:lstStyle/>
          <a:p>
            <a:r>
              <a:rPr kumimoji="1" lang="en-US" altLang="zh-CN"/>
              <a:t>…</a:t>
            </a:r>
            <a:endParaRPr kumimoji="1" lang="zh-CN" altLang="en-US"/>
          </a:p>
        </p:txBody>
      </p:sp>
      <p:cxnSp>
        <p:nvCxnSpPr>
          <p:cNvPr id="20" name="直线连接符 19">
            <a:extLst>
              <a:ext uri="{FF2B5EF4-FFF2-40B4-BE49-F238E27FC236}">
                <a16:creationId xmlns:a16="http://schemas.microsoft.com/office/drawing/2014/main" id="{1105B467-478B-354D-AD3C-19FBD294D0D4}"/>
              </a:ext>
            </a:extLst>
          </p:cNvPr>
          <p:cNvCxnSpPr/>
          <p:nvPr/>
        </p:nvCxnSpPr>
        <p:spPr>
          <a:xfrm>
            <a:off x="9462654" y="2794527"/>
            <a:ext cx="355003"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EF65B85D-D9DA-EF43-8814-31EB1775F484}"/>
              </a:ext>
            </a:extLst>
          </p:cNvPr>
          <p:cNvCxnSpPr/>
          <p:nvPr/>
        </p:nvCxnSpPr>
        <p:spPr>
          <a:xfrm>
            <a:off x="9817657" y="2794527"/>
            <a:ext cx="355003" cy="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C65B23B-AB78-7646-BD07-E204D58305D5}"/>
              </a:ext>
            </a:extLst>
          </p:cNvPr>
          <p:cNvSpPr txBox="1"/>
          <p:nvPr/>
        </p:nvSpPr>
        <p:spPr>
          <a:xfrm>
            <a:off x="8270199" y="2425195"/>
            <a:ext cx="449162" cy="369332"/>
          </a:xfrm>
          <a:prstGeom prst="rect">
            <a:avLst/>
          </a:prstGeom>
          <a:noFill/>
        </p:spPr>
        <p:txBody>
          <a:bodyPr wrap="none" rtlCol="0">
            <a:spAutoFit/>
          </a:bodyPr>
          <a:lstStyle/>
          <a:p>
            <a:r>
              <a:rPr kumimoji="1" lang="en-US" altLang="zh-CN"/>
              <a:t>x</a:t>
            </a:r>
            <a:r>
              <a:rPr kumimoji="1" lang="en-US" altLang="zh-CN" baseline="-25000"/>
              <a:t>11</a:t>
            </a:r>
            <a:endParaRPr kumimoji="1" lang="zh-CN" altLang="en-US" baseline="-25000"/>
          </a:p>
        </p:txBody>
      </p:sp>
      <p:sp>
        <p:nvSpPr>
          <p:cNvPr id="23" name="文本框 22">
            <a:extLst>
              <a:ext uri="{FF2B5EF4-FFF2-40B4-BE49-F238E27FC236}">
                <a16:creationId xmlns:a16="http://schemas.microsoft.com/office/drawing/2014/main" id="{22CE1B00-921D-404D-88F7-6E39C93BF21D}"/>
              </a:ext>
            </a:extLst>
          </p:cNvPr>
          <p:cNvSpPr txBox="1"/>
          <p:nvPr/>
        </p:nvSpPr>
        <p:spPr>
          <a:xfrm>
            <a:off x="8580446" y="2425195"/>
            <a:ext cx="449162" cy="369332"/>
          </a:xfrm>
          <a:prstGeom prst="rect">
            <a:avLst/>
          </a:prstGeom>
          <a:noFill/>
        </p:spPr>
        <p:txBody>
          <a:bodyPr wrap="none" rtlCol="0">
            <a:spAutoFit/>
          </a:bodyPr>
          <a:lstStyle/>
          <a:p>
            <a:r>
              <a:rPr kumimoji="1" lang="en-US" altLang="zh-CN"/>
              <a:t>x</a:t>
            </a:r>
            <a:r>
              <a:rPr kumimoji="1" lang="en-US" altLang="zh-CN" baseline="-25000"/>
              <a:t>12</a:t>
            </a:r>
            <a:endParaRPr kumimoji="1" lang="zh-CN" altLang="en-US" baseline="-25000"/>
          </a:p>
        </p:txBody>
      </p:sp>
      <p:sp>
        <p:nvSpPr>
          <p:cNvPr id="24" name="文本框 23">
            <a:extLst>
              <a:ext uri="{FF2B5EF4-FFF2-40B4-BE49-F238E27FC236}">
                <a16:creationId xmlns:a16="http://schemas.microsoft.com/office/drawing/2014/main" id="{96D8A7A9-734E-804A-B155-8BF5DC2F985A}"/>
              </a:ext>
            </a:extLst>
          </p:cNvPr>
          <p:cNvSpPr txBox="1"/>
          <p:nvPr/>
        </p:nvSpPr>
        <p:spPr>
          <a:xfrm>
            <a:off x="9440624" y="2425195"/>
            <a:ext cx="449162" cy="369332"/>
          </a:xfrm>
          <a:prstGeom prst="rect">
            <a:avLst/>
          </a:prstGeom>
          <a:noFill/>
        </p:spPr>
        <p:txBody>
          <a:bodyPr wrap="none" rtlCol="0">
            <a:spAutoFit/>
          </a:bodyPr>
          <a:lstStyle/>
          <a:p>
            <a:r>
              <a:rPr kumimoji="1" lang="en-US" altLang="zh-CN"/>
              <a:t>x</a:t>
            </a:r>
            <a:r>
              <a:rPr kumimoji="1" lang="en-US" altLang="zh-CN" baseline="-25000"/>
              <a:t>19</a:t>
            </a:r>
            <a:endParaRPr kumimoji="1" lang="zh-CN" altLang="en-US" baseline="-25000"/>
          </a:p>
        </p:txBody>
      </p:sp>
      <p:sp>
        <p:nvSpPr>
          <p:cNvPr id="25" name="文本框 24">
            <a:extLst>
              <a:ext uri="{FF2B5EF4-FFF2-40B4-BE49-F238E27FC236}">
                <a16:creationId xmlns:a16="http://schemas.microsoft.com/office/drawing/2014/main" id="{FA459F81-88E0-684C-9033-4AE0747920CC}"/>
              </a:ext>
            </a:extLst>
          </p:cNvPr>
          <p:cNvSpPr txBox="1"/>
          <p:nvPr/>
        </p:nvSpPr>
        <p:spPr>
          <a:xfrm>
            <a:off x="9810612" y="2425194"/>
            <a:ext cx="449162" cy="369332"/>
          </a:xfrm>
          <a:prstGeom prst="rect">
            <a:avLst/>
          </a:prstGeom>
          <a:noFill/>
        </p:spPr>
        <p:txBody>
          <a:bodyPr wrap="none" rtlCol="0">
            <a:spAutoFit/>
          </a:bodyPr>
          <a:lstStyle/>
          <a:p>
            <a:r>
              <a:rPr kumimoji="1" lang="en-US" altLang="zh-CN"/>
              <a:t>x</a:t>
            </a:r>
            <a:r>
              <a:rPr kumimoji="1" lang="en-US" altLang="zh-CN" baseline="-25000"/>
              <a:t>20</a:t>
            </a:r>
            <a:endParaRPr kumimoji="1" lang="zh-CN" altLang="en-US" baseline="-25000"/>
          </a:p>
        </p:txBody>
      </p:sp>
      <p:cxnSp>
        <p:nvCxnSpPr>
          <p:cNvPr id="26" name="直线连接符 25">
            <a:extLst>
              <a:ext uri="{FF2B5EF4-FFF2-40B4-BE49-F238E27FC236}">
                <a16:creationId xmlns:a16="http://schemas.microsoft.com/office/drawing/2014/main" id="{E5A16797-1952-854D-87F4-6C739579B767}"/>
              </a:ext>
            </a:extLst>
          </p:cNvPr>
          <p:cNvCxnSpPr/>
          <p:nvPr/>
        </p:nvCxnSpPr>
        <p:spPr>
          <a:xfrm>
            <a:off x="7980923" y="3900444"/>
            <a:ext cx="35500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215B6196-123D-E34C-BED4-427A168FF7E6}"/>
              </a:ext>
            </a:extLst>
          </p:cNvPr>
          <p:cNvCxnSpPr/>
          <p:nvPr/>
        </p:nvCxnSpPr>
        <p:spPr>
          <a:xfrm>
            <a:off x="8335926" y="3900444"/>
            <a:ext cx="35500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0C972AD8-4E53-024D-AE78-A59A7A781B57}"/>
              </a:ext>
            </a:extLst>
          </p:cNvPr>
          <p:cNvSpPr txBox="1"/>
          <p:nvPr/>
        </p:nvSpPr>
        <p:spPr>
          <a:xfrm>
            <a:off x="8794569" y="3715778"/>
            <a:ext cx="346570" cy="369332"/>
          </a:xfrm>
          <a:prstGeom prst="rect">
            <a:avLst/>
          </a:prstGeom>
          <a:noFill/>
        </p:spPr>
        <p:txBody>
          <a:bodyPr wrap="none" rtlCol="0">
            <a:spAutoFit/>
          </a:bodyPr>
          <a:lstStyle/>
          <a:p>
            <a:r>
              <a:rPr kumimoji="1" lang="en-US" altLang="zh-CN"/>
              <a:t>…</a:t>
            </a:r>
            <a:endParaRPr kumimoji="1" lang="zh-CN" altLang="en-US"/>
          </a:p>
        </p:txBody>
      </p:sp>
      <p:cxnSp>
        <p:nvCxnSpPr>
          <p:cNvPr id="29" name="直线连接符 28">
            <a:extLst>
              <a:ext uri="{FF2B5EF4-FFF2-40B4-BE49-F238E27FC236}">
                <a16:creationId xmlns:a16="http://schemas.microsoft.com/office/drawing/2014/main" id="{0C102FDA-124F-0744-8915-A16FF3E55297}"/>
              </a:ext>
            </a:extLst>
          </p:cNvPr>
          <p:cNvCxnSpPr/>
          <p:nvPr/>
        </p:nvCxnSpPr>
        <p:spPr>
          <a:xfrm>
            <a:off x="9203840" y="3900318"/>
            <a:ext cx="355003"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70B1D0D5-EF0B-E242-9B69-54B76BBFA2B5}"/>
              </a:ext>
            </a:extLst>
          </p:cNvPr>
          <p:cNvCxnSpPr/>
          <p:nvPr/>
        </p:nvCxnSpPr>
        <p:spPr>
          <a:xfrm>
            <a:off x="9558843" y="3900318"/>
            <a:ext cx="355003" cy="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CD34682-C28F-7C43-8444-D99A6606A8AC}"/>
              </a:ext>
            </a:extLst>
          </p:cNvPr>
          <p:cNvSpPr txBox="1"/>
          <p:nvPr/>
        </p:nvSpPr>
        <p:spPr>
          <a:xfrm>
            <a:off x="8011385" y="3530986"/>
            <a:ext cx="367408" cy="369332"/>
          </a:xfrm>
          <a:prstGeom prst="rect">
            <a:avLst/>
          </a:prstGeom>
          <a:noFill/>
        </p:spPr>
        <p:txBody>
          <a:bodyPr wrap="none" rtlCol="0">
            <a:spAutoFit/>
          </a:bodyPr>
          <a:lstStyle/>
          <a:p>
            <a:r>
              <a:rPr kumimoji="1" lang="en-US" altLang="zh-CN"/>
              <a:t>x</a:t>
            </a:r>
            <a:r>
              <a:rPr kumimoji="1" lang="en-US" altLang="zh-CN" baseline="-25000"/>
              <a:t>1</a:t>
            </a:r>
            <a:endParaRPr kumimoji="1" lang="zh-CN" altLang="en-US" baseline="-25000"/>
          </a:p>
        </p:txBody>
      </p:sp>
      <p:sp>
        <p:nvSpPr>
          <p:cNvPr id="32" name="文本框 31">
            <a:extLst>
              <a:ext uri="{FF2B5EF4-FFF2-40B4-BE49-F238E27FC236}">
                <a16:creationId xmlns:a16="http://schemas.microsoft.com/office/drawing/2014/main" id="{A15A44BD-6813-0643-9CFA-0B55657874A5}"/>
              </a:ext>
            </a:extLst>
          </p:cNvPr>
          <p:cNvSpPr txBox="1"/>
          <p:nvPr/>
        </p:nvSpPr>
        <p:spPr>
          <a:xfrm>
            <a:off x="8321632" y="3530986"/>
            <a:ext cx="367408" cy="369332"/>
          </a:xfrm>
          <a:prstGeom prst="rect">
            <a:avLst/>
          </a:prstGeom>
          <a:noFill/>
        </p:spPr>
        <p:txBody>
          <a:bodyPr wrap="none" rtlCol="0">
            <a:spAutoFit/>
          </a:bodyPr>
          <a:lstStyle/>
          <a:p>
            <a:r>
              <a:rPr kumimoji="1" lang="en-US" altLang="zh-CN"/>
              <a:t>x</a:t>
            </a:r>
            <a:r>
              <a:rPr kumimoji="1" lang="en-US" altLang="zh-CN" baseline="-25000"/>
              <a:t>2</a:t>
            </a:r>
            <a:endParaRPr kumimoji="1" lang="zh-CN" altLang="en-US" baseline="-25000"/>
          </a:p>
        </p:txBody>
      </p:sp>
      <p:sp>
        <p:nvSpPr>
          <p:cNvPr id="33" name="文本框 32">
            <a:extLst>
              <a:ext uri="{FF2B5EF4-FFF2-40B4-BE49-F238E27FC236}">
                <a16:creationId xmlns:a16="http://schemas.microsoft.com/office/drawing/2014/main" id="{04DA7C62-749C-C849-B9BA-9CC3DF4DD9D3}"/>
              </a:ext>
            </a:extLst>
          </p:cNvPr>
          <p:cNvSpPr txBox="1"/>
          <p:nvPr/>
        </p:nvSpPr>
        <p:spPr>
          <a:xfrm>
            <a:off x="9181810" y="3530986"/>
            <a:ext cx="367408" cy="369332"/>
          </a:xfrm>
          <a:prstGeom prst="rect">
            <a:avLst/>
          </a:prstGeom>
          <a:noFill/>
        </p:spPr>
        <p:txBody>
          <a:bodyPr wrap="none" rtlCol="0">
            <a:spAutoFit/>
          </a:bodyPr>
          <a:lstStyle/>
          <a:p>
            <a:r>
              <a:rPr kumimoji="1" lang="en-US" altLang="zh-CN"/>
              <a:t>x</a:t>
            </a:r>
            <a:r>
              <a:rPr kumimoji="1" lang="en-US" altLang="zh-CN" baseline="-25000"/>
              <a:t>9</a:t>
            </a:r>
            <a:endParaRPr kumimoji="1" lang="zh-CN" altLang="en-US" baseline="-25000"/>
          </a:p>
        </p:txBody>
      </p:sp>
      <p:sp>
        <p:nvSpPr>
          <p:cNvPr id="34" name="文本框 33">
            <a:extLst>
              <a:ext uri="{FF2B5EF4-FFF2-40B4-BE49-F238E27FC236}">
                <a16:creationId xmlns:a16="http://schemas.microsoft.com/office/drawing/2014/main" id="{E0B18ECB-A2EB-7943-9A58-80DE1501C2CF}"/>
              </a:ext>
            </a:extLst>
          </p:cNvPr>
          <p:cNvSpPr txBox="1"/>
          <p:nvPr/>
        </p:nvSpPr>
        <p:spPr>
          <a:xfrm>
            <a:off x="9551798" y="3530985"/>
            <a:ext cx="449162" cy="369332"/>
          </a:xfrm>
          <a:prstGeom prst="rect">
            <a:avLst/>
          </a:prstGeom>
          <a:noFill/>
        </p:spPr>
        <p:txBody>
          <a:bodyPr wrap="none" rtlCol="0">
            <a:spAutoFit/>
          </a:bodyPr>
          <a:lstStyle/>
          <a:p>
            <a:r>
              <a:rPr kumimoji="1" lang="en-US" altLang="zh-CN"/>
              <a:t>x</a:t>
            </a:r>
            <a:r>
              <a:rPr kumimoji="1" lang="en-US" altLang="zh-CN" baseline="-25000"/>
              <a:t>10</a:t>
            </a:r>
            <a:endParaRPr kumimoji="1" lang="zh-CN" altLang="en-US" baseline="-25000"/>
          </a:p>
        </p:txBody>
      </p:sp>
      <p:cxnSp>
        <p:nvCxnSpPr>
          <p:cNvPr id="35" name="直线连接符 34">
            <a:extLst>
              <a:ext uri="{FF2B5EF4-FFF2-40B4-BE49-F238E27FC236}">
                <a16:creationId xmlns:a16="http://schemas.microsoft.com/office/drawing/2014/main" id="{25F9C3B4-4B26-9D46-B70B-2A3EB08DFFC3}"/>
              </a:ext>
            </a:extLst>
          </p:cNvPr>
          <p:cNvCxnSpPr/>
          <p:nvPr/>
        </p:nvCxnSpPr>
        <p:spPr>
          <a:xfrm>
            <a:off x="9936296" y="3900571"/>
            <a:ext cx="35500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ED6D3529-58E1-E341-B400-E1407CBE4CE6}"/>
              </a:ext>
            </a:extLst>
          </p:cNvPr>
          <p:cNvCxnSpPr/>
          <p:nvPr/>
        </p:nvCxnSpPr>
        <p:spPr>
          <a:xfrm>
            <a:off x="10291299" y="3900571"/>
            <a:ext cx="35500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992486D-3E7C-9B44-B747-AA51FBF01259}"/>
              </a:ext>
            </a:extLst>
          </p:cNvPr>
          <p:cNvSpPr txBox="1"/>
          <p:nvPr/>
        </p:nvSpPr>
        <p:spPr>
          <a:xfrm>
            <a:off x="10749942" y="3715905"/>
            <a:ext cx="346570" cy="369332"/>
          </a:xfrm>
          <a:prstGeom prst="rect">
            <a:avLst/>
          </a:prstGeom>
          <a:noFill/>
        </p:spPr>
        <p:txBody>
          <a:bodyPr wrap="none" rtlCol="0">
            <a:spAutoFit/>
          </a:bodyPr>
          <a:lstStyle/>
          <a:p>
            <a:r>
              <a:rPr kumimoji="1" lang="en-US" altLang="zh-CN"/>
              <a:t>…</a:t>
            </a:r>
            <a:endParaRPr kumimoji="1" lang="zh-CN" altLang="en-US"/>
          </a:p>
        </p:txBody>
      </p:sp>
      <p:cxnSp>
        <p:nvCxnSpPr>
          <p:cNvPr id="38" name="直线连接符 37">
            <a:extLst>
              <a:ext uri="{FF2B5EF4-FFF2-40B4-BE49-F238E27FC236}">
                <a16:creationId xmlns:a16="http://schemas.microsoft.com/office/drawing/2014/main" id="{AB136698-2017-0346-BD59-20C2389D2E3F}"/>
              </a:ext>
            </a:extLst>
          </p:cNvPr>
          <p:cNvCxnSpPr/>
          <p:nvPr/>
        </p:nvCxnSpPr>
        <p:spPr>
          <a:xfrm>
            <a:off x="11159213" y="3900445"/>
            <a:ext cx="355003"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986EF9FE-21DF-0946-B74D-F6CC7E729B41}"/>
              </a:ext>
            </a:extLst>
          </p:cNvPr>
          <p:cNvCxnSpPr/>
          <p:nvPr/>
        </p:nvCxnSpPr>
        <p:spPr>
          <a:xfrm>
            <a:off x="11514216" y="3900445"/>
            <a:ext cx="355003" cy="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C66F488-BC7F-D44B-A4F5-BF6C77A55D8F}"/>
              </a:ext>
            </a:extLst>
          </p:cNvPr>
          <p:cNvSpPr txBox="1"/>
          <p:nvPr/>
        </p:nvSpPr>
        <p:spPr>
          <a:xfrm>
            <a:off x="9966758" y="3531113"/>
            <a:ext cx="449162" cy="369332"/>
          </a:xfrm>
          <a:prstGeom prst="rect">
            <a:avLst/>
          </a:prstGeom>
          <a:noFill/>
        </p:spPr>
        <p:txBody>
          <a:bodyPr wrap="none" rtlCol="0">
            <a:spAutoFit/>
          </a:bodyPr>
          <a:lstStyle/>
          <a:p>
            <a:r>
              <a:rPr kumimoji="1" lang="en-US" altLang="zh-CN"/>
              <a:t>x</a:t>
            </a:r>
            <a:r>
              <a:rPr kumimoji="1" lang="en-US" altLang="zh-CN" baseline="-25000"/>
              <a:t>11</a:t>
            </a:r>
            <a:endParaRPr kumimoji="1" lang="zh-CN" altLang="en-US" baseline="-25000"/>
          </a:p>
        </p:txBody>
      </p:sp>
      <p:sp>
        <p:nvSpPr>
          <p:cNvPr id="41" name="文本框 40">
            <a:extLst>
              <a:ext uri="{FF2B5EF4-FFF2-40B4-BE49-F238E27FC236}">
                <a16:creationId xmlns:a16="http://schemas.microsoft.com/office/drawing/2014/main" id="{79E0571B-BF92-0949-B6E0-0AE186B73C34}"/>
              </a:ext>
            </a:extLst>
          </p:cNvPr>
          <p:cNvSpPr txBox="1"/>
          <p:nvPr/>
        </p:nvSpPr>
        <p:spPr>
          <a:xfrm>
            <a:off x="10277005" y="3531113"/>
            <a:ext cx="449162" cy="369332"/>
          </a:xfrm>
          <a:prstGeom prst="rect">
            <a:avLst/>
          </a:prstGeom>
          <a:noFill/>
        </p:spPr>
        <p:txBody>
          <a:bodyPr wrap="none" rtlCol="0">
            <a:spAutoFit/>
          </a:bodyPr>
          <a:lstStyle/>
          <a:p>
            <a:r>
              <a:rPr kumimoji="1" lang="en-US" altLang="zh-CN"/>
              <a:t>x</a:t>
            </a:r>
            <a:r>
              <a:rPr kumimoji="1" lang="en-US" altLang="zh-CN" baseline="-25000"/>
              <a:t>12</a:t>
            </a:r>
            <a:endParaRPr kumimoji="1" lang="zh-CN" altLang="en-US" baseline="-25000"/>
          </a:p>
        </p:txBody>
      </p:sp>
      <p:sp>
        <p:nvSpPr>
          <p:cNvPr id="42" name="文本框 41">
            <a:extLst>
              <a:ext uri="{FF2B5EF4-FFF2-40B4-BE49-F238E27FC236}">
                <a16:creationId xmlns:a16="http://schemas.microsoft.com/office/drawing/2014/main" id="{4C15150A-71D0-6643-9703-D9C4D915BA74}"/>
              </a:ext>
            </a:extLst>
          </p:cNvPr>
          <p:cNvSpPr txBox="1"/>
          <p:nvPr/>
        </p:nvSpPr>
        <p:spPr>
          <a:xfrm>
            <a:off x="11137183" y="3531113"/>
            <a:ext cx="449162" cy="369332"/>
          </a:xfrm>
          <a:prstGeom prst="rect">
            <a:avLst/>
          </a:prstGeom>
          <a:noFill/>
        </p:spPr>
        <p:txBody>
          <a:bodyPr wrap="none" rtlCol="0">
            <a:spAutoFit/>
          </a:bodyPr>
          <a:lstStyle/>
          <a:p>
            <a:r>
              <a:rPr kumimoji="1" lang="en-US" altLang="zh-CN"/>
              <a:t>x</a:t>
            </a:r>
            <a:r>
              <a:rPr kumimoji="1" lang="en-US" altLang="zh-CN" baseline="-25000"/>
              <a:t>19</a:t>
            </a:r>
            <a:endParaRPr kumimoji="1" lang="zh-CN" altLang="en-US" baseline="-25000"/>
          </a:p>
        </p:txBody>
      </p:sp>
      <p:sp>
        <p:nvSpPr>
          <p:cNvPr id="43" name="文本框 42">
            <a:extLst>
              <a:ext uri="{FF2B5EF4-FFF2-40B4-BE49-F238E27FC236}">
                <a16:creationId xmlns:a16="http://schemas.microsoft.com/office/drawing/2014/main" id="{276CE2A1-E61A-7C4E-9918-272703F55B9B}"/>
              </a:ext>
            </a:extLst>
          </p:cNvPr>
          <p:cNvSpPr txBox="1"/>
          <p:nvPr/>
        </p:nvSpPr>
        <p:spPr>
          <a:xfrm>
            <a:off x="11507171" y="3531112"/>
            <a:ext cx="449162" cy="369332"/>
          </a:xfrm>
          <a:prstGeom prst="rect">
            <a:avLst/>
          </a:prstGeom>
          <a:noFill/>
        </p:spPr>
        <p:txBody>
          <a:bodyPr wrap="none" rtlCol="0">
            <a:spAutoFit/>
          </a:bodyPr>
          <a:lstStyle/>
          <a:p>
            <a:r>
              <a:rPr kumimoji="1" lang="en-US" altLang="zh-CN"/>
              <a:t>x</a:t>
            </a:r>
            <a:r>
              <a:rPr kumimoji="1" lang="en-US" altLang="zh-CN" baseline="-25000"/>
              <a:t>20</a:t>
            </a:r>
            <a:endParaRPr kumimoji="1" lang="zh-CN" altLang="en-US" baseline="-25000"/>
          </a:p>
        </p:txBody>
      </p:sp>
      <p:cxnSp>
        <p:nvCxnSpPr>
          <p:cNvPr id="44" name="直线连接符 43">
            <a:extLst>
              <a:ext uri="{FF2B5EF4-FFF2-40B4-BE49-F238E27FC236}">
                <a16:creationId xmlns:a16="http://schemas.microsoft.com/office/drawing/2014/main" id="{C40979AE-D700-4644-B8F3-C263C08EB057}"/>
              </a:ext>
            </a:extLst>
          </p:cNvPr>
          <p:cNvCxnSpPr/>
          <p:nvPr/>
        </p:nvCxnSpPr>
        <p:spPr>
          <a:xfrm>
            <a:off x="9577717" y="4106927"/>
            <a:ext cx="355003" cy="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782EBE66-94D4-A04B-A183-090CBC11F876}"/>
              </a:ext>
            </a:extLst>
          </p:cNvPr>
          <p:cNvCxnSpPr/>
          <p:nvPr/>
        </p:nvCxnSpPr>
        <p:spPr>
          <a:xfrm>
            <a:off x="9932720" y="4106927"/>
            <a:ext cx="355003"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D6660385-F254-3F42-A50C-5A2F3037F742}"/>
                  </a:ext>
                </a:extLst>
              </p:cNvPr>
              <p:cNvSpPr txBox="1"/>
              <p:nvPr/>
            </p:nvSpPr>
            <p:spPr>
              <a:xfrm>
                <a:off x="6882848" y="4104200"/>
                <a:ext cx="6161314" cy="374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r>
                            <a:rPr lang="en-US" altLang="zh-CN" sz="1800" b="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0</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r>
                            <a:rPr lang="en-US" altLang="zh-CN" sz="1800" b="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oMath>
                  </m:oMathPara>
                </a14:m>
                <a:endParaRPr lang="zh-CN" altLang="en-US"/>
              </a:p>
            </p:txBody>
          </p:sp>
        </mc:Choice>
        <mc:Fallback xmlns="">
          <p:sp>
            <p:nvSpPr>
              <p:cNvPr id="49" name="文本框 48">
                <a:extLst>
                  <a:ext uri="{FF2B5EF4-FFF2-40B4-BE49-F238E27FC236}">
                    <a16:creationId xmlns:a16="http://schemas.microsoft.com/office/drawing/2014/main" id="{D6660385-F254-3F42-A50C-5A2F3037F742}"/>
                  </a:ext>
                </a:extLst>
              </p:cNvPr>
              <p:cNvSpPr txBox="1">
                <a:spLocks noRot="1" noChangeAspect="1" noMove="1" noResize="1" noEditPoints="1" noAdjustHandles="1" noChangeArrowheads="1" noChangeShapeType="1" noTextEdit="1"/>
              </p:cNvSpPr>
              <p:nvPr/>
            </p:nvSpPr>
            <p:spPr>
              <a:xfrm>
                <a:off x="6882848" y="4104200"/>
                <a:ext cx="6161314" cy="37491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075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40119C-86D5-8F48-BC5B-5580394C926D}"/>
              </a:ext>
            </a:extLst>
          </p:cNvPr>
          <p:cNvSpPr txBox="1"/>
          <p:nvPr/>
        </p:nvSpPr>
        <p:spPr>
          <a:xfrm>
            <a:off x="3062689" y="738130"/>
            <a:ext cx="184731" cy="369332"/>
          </a:xfrm>
          <a:prstGeom prst="rect">
            <a:avLst/>
          </a:prstGeom>
          <a:noFill/>
        </p:spPr>
        <p:txBody>
          <a:bodyPr wrap="none" rtlCol="0">
            <a:spAutoFit/>
          </a:bodyPr>
          <a:lstStyle/>
          <a:p>
            <a:endParaRPr kumimoji="1" lang="zh-CN" altLang="en-US"/>
          </a:p>
        </p:txBody>
      </p:sp>
      <p:sp>
        <p:nvSpPr>
          <p:cNvPr id="3" name="文本框 2">
            <a:extLst>
              <a:ext uri="{FF2B5EF4-FFF2-40B4-BE49-F238E27FC236}">
                <a16:creationId xmlns:a16="http://schemas.microsoft.com/office/drawing/2014/main" id="{528177C3-FCE8-AA46-BE09-14E6A10D0ADD}"/>
              </a:ext>
            </a:extLst>
          </p:cNvPr>
          <p:cNvSpPr txBox="1"/>
          <p:nvPr/>
        </p:nvSpPr>
        <p:spPr>
          <a:xfrm>
            <a:off x="-1836" y="15630"/>
            <a:ext cx="4218834" cy="523220"/>
          </a:xfrm>
          <a:prstGeom prst="rect">
            <a:avLst/>
          </a:prstGeom>
          <a:noFill/>
        </p:spPr>
        <p:txBody>
          <a:bodyPr wrap="square">
            <a:spAutoFit/>
          </a:bodyPr>
          <a:lstStyle/>
          <a:p>
            <a:pPr algn="l"/>
            <a:r>
              <a:rPr lang="zh-CN" altLang="en-US" sz="2800" b="1">
                <a:solidFill>
                  <a:srgbClr val="333333"/>
                </a:solidFill>
                <a:latin typeface="KaiTi" panose="02010609060101010101" pitchFamily="49" charset="-122"/>
                <a:ea typeface="KaiTi" panose="02010609060101010101" pitchFamily="49" charset="-122"/>
              </a:rPr>
              <a:t>编码：完整库的测试 </a:t>
            </a:r>
            <a:endParaRPr lang="zh-CN" altLang="en-US" sz="2800" b="1" i="0" u="none" strike="noStrike">
              <a:solidFill>
                <a:srgbClr val="333333"/>
              </a:solidFill>
              <a:effectLst/>
              <a:latin typeface="KaiTi" panose="02010609060101010101" pitchFamily="49" charset="-122"/>
              <a:ea typeface="KaiTi"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56C9E67-F3BC-0648-B305-A1C8F043CE8A}"/>
                  </a:ext>
                </a:extLst>
              </p:cNvPr>
              <p:cNvSpPr txBox="1"/>
              <p:nvPr/>
            </p:nvSpPr>
            <p:spPr>
              <a:xfrm>
                <a:off x="1641963" y="640250"/>
                <a:ext cx="6159062" cy="934423"/>
              </a:xfrm>
              <a:prstGeom prst="rect">
                <a:avLst/>
              </a:prstGeom>
              <a:noFill/>
            </p:spPr>
            <p:txBody>
              <a:bodyPr wrap="square">
                <a:spAutoFit/>
              </a:bodyPr>
              <a:lstStyle/>
              <a:p>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为了测试完整库，对任一</a:t>
                </a:r>
                <a:r>
                  <a:rPr lang="en-US"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k</a:t>
                </a:r>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值，使用引物组</a:t>
                </a:r>
                <a14:m>
                  <m:oMath xmlns:m="http://schemas.openxmlformats.org/officeDocument/2006/math">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r>
                      <a:rPr lang="en-US" altLang="zh-CN" sz="1800" i="1">
                        <a:solidFill>
                          <a:srgbClr val="000000"/>
                        </a:solidFill>
                        <a:effectLst/>
                        <a:latin typeface="Cambria Math" panose="02040503050406030204" pitchFamily="18" charset="0"/>
                        <a:ea typeface="宋体" panose="02010600030101010101" pitchFamily="2" charset="-122"/>
                        <a:cs typeface="Cambria" panose="020405030504060302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r>
                      <a:rPr lang="en-US" altLang="zh-CN" sz="1800" i="1">
                        <a:solidFill>
                          <a:srgbClr val="000000"/>
                        </a:solidFill>
                        <a:effectLst/>
                        <a:latin typeface="Cambria Math" panose="02040503050406030204" pitchFamily="18" charset="0"/>
                        <a:ea typeface="宋体" panose="02010600030101010101" pitchFamily="2" charset="-122"/>
                        <a:cs typeface="Cambria" panose="020405030504060302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r>
                      <a:rPr lang="en-US" altLang="zh-CN" sz="1800" i="1">
                        <a:solidFill>
                          <a:srgbClr val="000000"/>
                        </a:solidFill>
                        <a:effectLst/>
                        <a:latin typeface="Cambria Math" panose="02040503050406030204" pitchFamily="18" charset="0"/>
                        <a:ea typeface="宋体" panose="02010600030101010101" pitchFamily="2" charset="-122"/>
                        <a:cs typeface="Cambria" panose="020405030504060302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r>
                      <a:rPr lang="en-US" altLang="zh-CN" sz="1800" i="1">
                        <a:solidFill>
                          <a:srgbClr val="000000"/>
                        </a:solidFill>
                        <a:effectLst/>
                        <a:latin typeface="Cambria Math" panose="02040503050406030204" pitchFamily="18" charset="0"/>
                        <a:ea typeface="宋体" panose="02010600030101010101" pitchFamily="2" charset="-122"/>
                        <a:cs typeface="Cambria" panose="02040503050406030204" pitchFamily="18" charset="0"/>
                      </a:rPr>
                      <m:t>,</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正文 CS 字体)"/>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acc>
                              <m:accPr>
                                <m:chr m:val="̅"/>
                                <m:ctrlPr>
                                  <a:rPr lang="zh-CN" altLang="zh-CN" sz="1800" i="1">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进行</a:t>
                </a:r>
                <a:r>
                  <a:rPr lang="en-US"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PCR</a:t>
                </a:r>
                <a:r>
                  <a:rPr lang="zh-CN" altLang="zh-CN" sz="1800">
                    <a:solidFill>
                      <a:srgbClr val="000000"/>
                    </a:solidFill>
                    <a:effectLst/>
                    <a:latin typeface="KaiTi" panose="02010609060101010101" pitchFamily="49" charset="-122"/>
                    <a:ea typeface="KaiTi" panose="02010609060101010101" pitchFamily="49" charset="-122"/>
                    <a:cs typeface="Cambria" panose="02040503050406030204" pitchFamily="18" charset="0"/>
                  </a:rPr>
                  <a:t>扩增。所得产物的凝胶电泳分析显示预期长度条带。</a:t>
                </a:r>
                <a:endParaRPr lang="zh-CN" altLang="zh-CN" sz="1800">
                  <a:effectLst/>
                  <a:latin typeface="KaiTi" panose="02010609060101010101" pitchFamily="49" charset="-122"/>
                  <a:ea typeface="KaiTi" panose="02010609060101010101" pitchFamily="49" charset="-122"/>
                  <a:cs typeface="宋体" panose="02010600030101010101" pitchFamily="2" charset="-122"/>
                </a:endParaRPr>
              </a:p>
            </p:txBody>
          </p:sp>
        </mc:Choice>
        <mc:Fallback xmlns="">
          <p:sp>
            <p:nvSpPr>
              <p:cNvPr id="5" name="文本框 4">
                <a:extLst>
                  <a:ext uri="{FF2B5EF4-FFF2-40B4-BE49-F238E27FC236}">
                    <a16:creationId xmlns:a16="http://schemas.microsoft.com/office/drawing/2014/main" id="{856C9E67-F3BC-0648-B305-A1C8F043CE8A}"/>
                  </a:ext>
                </a:extLst>
              </p:cNvPr>
              <p:cNvSpPr txBox="1">
                <a:spLocks noRot="1" noChangeAspect="1" noMove="1" noResize="1" noEditPoints="1" noAdjustHandles="1" noChangeArrowheads="1" noChangeShapeType="1" noTextEdit="1"/>
              </p:cNvSpPr>
              <p:nvPr/>
            </p:nvSpPr>
            <p:spPr>
              <a:xfrm>
                <a:off x="1641963" y="640250"/>
                <a:ext cx="6159062" cy="934423"/>
              </a:xfrm>
              <a:prstGeom prst="rect">
                <a:avLst/>
              </a:prstGeom>
              <a:blipFill>
                <a:blip r:embed="rId2"/>
                <a:stretch>
                  <a:fillRect l="-823" t="-2703" b="-10811"/>
                </a:stretch>
              </a:blipFill>
            </p:spPr>
            <p:txBody>
              <a:bodyPr/>
              <a:lstStyle/>
              <a:p>
                <a:r>
                  <a:rPr lang="zh-CN" altLang="en-US">
                    <a:noFill/>
                  </a:rPr>
                  <a:t> </a:t>
                </a:r>
              </a:p>
            </p:txBody>
          </p:sp>
        </mc:Fallback>
      </mc:AlternateContent>
      <p:pic>
        <p:nvPicPr>
          <p:cNvPr id="7" name="图片 6" descr="电脑屏幕截图&#10;&#10;中度可信度描述已自动生成">
            <a:extLst>
              <a:ext uri="{FF2B5EF4-FFF2-40B4-BE49-F238E27FC236}">
                <a16:creationId xmlns:a16="http://schemas.microsoft.com/office/drawing/2014/main" id="{12315DF1-3604-4C42-847B-B1A171A980DB}"/>
              </a:ext>
            </a:extLst>
          </p:cNvPr>
          <p:cNvPicPr>
            <a:picLocks noChangeAspect="1"/>
          </p:cNvPicPr>
          <p:nvPr/>
        </p:nvPicPr>
        <p:blipFill>
          <a:blip r:embed="rId3"/>
          <a:stretch>
            <a:fillRect/>
          </a:stretch>
        </p:blipFill>
        <p:spPr>
          <a:xfrm>
            <a:off x="1732236" y="1672553"/>
            <a:ext cx="8727527" cy="305463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4B9F593-47F3-3449-AA66-9F93CFF8A63A}"/>
                  </a:ext>
                </a:extLst>
              </p:cNvPr>
              <p:cNvSpPr txBox="1"/>
              <p:nvPr/>
            </p:nvSpPr>
            <p:spPr>
              <a:xfrm>
                <a:off x="131378" y="4864642"/>
                <a:ext cx="11929241" cy="1931234"/>
              </a:xfrm>
              <a:prstGeom prst="rect">
                <a:avLst/>
              </a:prstGeom>
              <a:noFill/>
            </p:spPr>
            <p:txBody>
              <a:bodyPr wrap="square">
                <a:spAutoFit/>
              </a:bodyPr>
              <a:lstStyle/>
              <a:p>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纯化后的完整库在标准条件下进行</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PCR</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扩增，</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15</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个循环。</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PCR</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产物在</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4%</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琼脂糖凝胶上进行分析。</a:t>
                </a:r>
                <a:endPar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a:p>
                <a:endParaRPr lang="en-US" altLang="zh-CN">
                  <a:solidFill>
                    <a:srgbClr val="000000"/>
                  </a:solidFill>
                  <a:latin typeface="KaiTi" panose="02010609060101010101" pitchFamily="49" charset="-122"/>
                  <a:ea typeface="KaiTi" panose="02010609060101010101" pitchFamily="49" charset="-122"/>
                  <a:cs typeface="Arial" panose="020B0604020202020204" pitchFamily="34" charset="0"/>
                </a:endParaRPr>
              </a:p>
              <a:p>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1</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2</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对应引物组</a:t>
                </a:r>
                <a14:m>
                  <m:oMath xmlns:m="http://schemas.openxmlformats.org/officeDocument/2006/math">
                    <m:d>
                      <m:dPr>
                        <m:begChr m:val="〈"/>
                        <m:endChr m:val="〉"/>
                        <m:ctrlPr>
                          <a:rPr lang="zh-CN" altLang="zh-CN"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kern="100">
                                    <a:solidFill>
                                      <a:srgbClr val="000000"/>
                                    </a:solidFill>
                                    <a:effectLst/>
                                    <a:latin typeface="Cambria Math" panose="02040503050406030204" pitchFamily="18" charset="0"/>
                                    <a:ea typeface="Cambria Math" panose="02040503050406030204" pitchFamily="18" charset="0"/>
                                    <a:cs typeface="Times New Roman (正文 CS 字体)"/>
                                  </a:rPr>
                                </m:ctrlPr>
                              </m:acc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3</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4</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对应引物对</a:t>
                </a:r>
                <a14:m>
                  <m:oMath xmlns:m="http://schemas.openxmlformats.org/officeDocument/2006/math">
                    <m:d>
                      <m:dPr>
                        <m:begChr m:val="〈"/>
                        <m:endChr m:val="〉"/>
                        <m:ctrlPr>
                          <a:rPr lang="zh-CN" altLang="zh-CN"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oMath>
                </a14:m>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5</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6</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对应引物对</a:t>
                </a:r>
                <a14:m>
                  <m:oMath xmlns:m="http://schemas.openxmlformats.org/officeDocument/2006/math">
                    <m:d>
                      <m:dPr>
                        <m:begChr m:val="〈"/>
                        <m:endChr m:val="〉"/>
                        <m:ctrlPr>
                          <a:rPr lang="zh-CN" altLang="zh-CN"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7</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8</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对应引物对</a:t>
                </a:r>
                <a14:m>
                  <m:oMath xmlns:m="http://schemas.openxmlformats.org/officeDocument/2006/math">
                    <m:d>
                      <m:dPr>
                        <m:begChr m:val="〈"/>
                        <m:endChr m:val="〉"/>
                        <m:ctrlPr>
                          <a:rPr lang="zh-CN" altLang="zh-CN"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𝑇</m:t>
                            </m:r>
                          </m:sup>
                        </m:sSubSup>
                      </m:e>
                    </m:d>
                  </m:oMath>
                </a14:m>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，泳道</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9</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和</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10</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对应引物对</a:t>
                </a:r>
                <a14:m>
                  <m:oMath xmlns:m="http://schemas.openxmlformats.org/officeDocument/2006/math">
                    <m:d>
                      <m:dPr>
                        <m:begChr m:val="〈"/>
                        <m:endChr m:val="〉"/>
                        <m:ctrlPr>
                          <a:rPr lang="zh-CN" altLang="zh-CN" i="1">
                            <a:solidFill>
                              <a:srgbClr val="000000"/>
                            </a:solidFill>
                            <a:effectLst/>
                            <a:latin typeface="Cambria Math" panose="02040503050406030204" pitchFamily="18" charset="0"/>
                            <a:ea typeface="Cambria Math" panose="02040503050406030204" pitchFamily="18" charset="0"/>
                            <a:cs typeface="Cambria" panose="02040503050406030204" pitchFamily="18" charset="0"/>
                          </a:rPr>
                        </m:ctrlPr>
                      </m:dPr>
                      <m:e>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i="1">
                                <a:solidFill>
                                  <a:srgbClr val="000000"/>
                                </a:solidFill>
                                <a:effectLst/>
                                <a:latin typeface="Cambria Math" panose="02040503050406030204" pitchFamily="18" charset="0"/>
                                <a:ea typeface="Cambria Math" panose="02040503050406030204" pitchFamily="18" charset="0"/>
                              </a:rPr>
                            </m:ctrlPr>
                          </m:sSubSupPr>
                          <m:e>
                            <m:acc>
                              <m:accPr>
                                <m:chr m:val="̅"/>
                                <m:ctrlPr>
                                  <a:rPr lang="zh-CN" altLang="zh-CN" i="1">
                                    <a:solidFill>
                                      <a:srgbClr val="000000"/>
                                    </a:solidFill>
                                    <a:effectLst/>
                                    <a:latin typeface="Cambria Math" panose="02040503050406030204" pitchFamily="18" charset="0"/>
                                    <a:ea typeface="Cambria Math" panose="02040503050406030204" pitchFamily="18" charset="0"/>
                                  </a:rPr>
                                </m:ctrlPr>
                              </m:accPr>
                              <m:e>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𝑋</m:t>
                                </m:r>
                              </m:e>
                            </m:acc>
                          </m:e>
                          <m:sub>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up>
                            <m:r>
                              <a:rPr lang="en-US" altLang="zh-CN" sz="24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𝐹</m:t>
                            </m:r>
                          </m:sup>
                        </m:sSubSup>
                      </m:e>
                    </m:d>
                  </m:oMath>
                </a14:m>
                <a:endParaRPr lang="en-US" altLang="zh-CN" sz="2400" kern="0">
                  <a:solidFill>
                    <a:srgbClr val="000000"/>
                  </a:solidFill>
                  <a:effectLst/>
                  <a:latin typeface="KaiTi" panose="02010609060101010101" pitchFamily="49" charset="-122"/>
                  <a:ea typeface="KaiTi" panose="02010609060101010101" pitchFamily="49" charset="-122"/>
                  <a:cs typeface="宋体" panose="02010600030101010101" pitchFamily="2" charset="-122"/>
                </a:endParaRPr>
              </a:p>
              <a:p>
                <a:endPar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a:p>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其中（</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k=11</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B</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k=14</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C</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k=17</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D</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r>
                  <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k=20</a:t>
                </a:r>
                <a:r>
                  <a:rPr lang="zh-CN"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rPr>
                  <a:t>。</a:t>
                </a:r>
                <a:endParaRPr lang="en-US" altLang="zh-CN" sz="1800">
                  <a:solidFill>
                    <a:srgbClr val="000000"/>
                  </a:solidFill>
                  <a:effectLst/>
                  <a:latin typeface="KaiTi" panose="02010609060101010101" pitchFamily="49" charset="-122"/>
                  <a:ea typeface="KaiTi" panose="02010609060101010101" pitchFamily="49"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F4B9F593-47F3-3449-AA66-9F93CFF8A63A}"/>
                  </a:ext>
                </a:extLst>
              </p:cNvPr>
              <p:cNvSpPr txBox="1">
                <a:spLocks noRot="1" noChangeAspect="1" noMove="1" noResize="1" noEditPoints="1" noAdjustHandles="1" noChangeArrowheads="1" noChangeShapeType="1" noTextEdit="1"/>
              </p:cNvSpPr>
              <p:nvPr/>
            </p:nvSpPr>
            <p:spPr>
              <a:xfrm>
                <a:off x="131378" y="4864642"/>
                <a:ext cx="11929241" cy="1931234"/>
              </a:xfrm>
              <a:prstGeom prst="rect">
                <a:avLst/>
              </a:prstGeom>
              <a:blipFill>
                <a:blip r:embed="rId4"/>
                <a:stretch>
                  <a:fillRect l="-426" t="-1307" r="-106" b="-32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72437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2347</Words>
  <Application>Microsoft Macintosh PowerPoint</Application>
  <PresentationFormat>宽屏</PresentationFormat>
  <Paragraphs>128</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宋体</vt:lpstr>
      <vt:lpstr>KaiTi</vt:lpstr>
      <vt:lpstr>Arial</vt:lpstr>
      <vt:lpstr>Cambria Math</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A63</dc:creator>
  <cp:lastModifiedBy>A63</cp:lastModifiedBy>
  <cp:revision>4</cp:revision>
  <dcterms:created xsi:type="dcterms:W3CDTF">2023-11-26T09:26:04Z</dcterms:created>
  <dcterms:modified xsi:type="dcterms:W3CDTF">2023-11-28T07:04:05Z</dcterms:modified>
</cp:coreProperties>
</file>