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58" r:id="rId4"/>
    <p:sldId id="256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3"/>
  </p:normalViewPr>
  <p:slideViewPr>
    <p:cSldViewPr snapToGrid="0" snapToObjects="1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B89A1-4BAB-5044-8C93-02A794A06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56772-A59C-554C-99BC-56310996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FDF2B-9765-8948-AB0A-3938716C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D8DC-73F7-B640-AB20-692D9B4E054F}" type="datetimeFigureOut">
              <a:t>2023/11/27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A2F83-3752-D542-A288-EDCB58C0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C9377-97A2-0046-8A0A-7D8FB48B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C78-4197-1542-8D95-F6C1103131E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9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14A67-CE6F-6245-A554-F3B64C6C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351CC8-6CE2-2E47-8B06-1BA1B9EED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DBE85-3504-E447-B6C7-117DDBCB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D8DC-73F7-B640-AB20-692D9B4E054F}" type="datetimeFigureOut">
              <a:t>2023/11/27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C5B99-A6D7-014C-B484-E2110CC5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E4D51-410E-EF4B-A0F7-080DB893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C78-4197-1542-8D95-F6C1103131E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08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83ED9B-14ED-9B42-B194-6A97AD2C0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919475-81F5-1644-8BCF-7AC8D7619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9E389-5FA2-1D40-BBA8-BD35AF0A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D8DC-73F7-B640-AB20-692D9B4E054F}" type="datetimeFigureOut">
              <a:t>2023/11/27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BD782-D4D8-F447-8289-6D6F5845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48100-2637-B646-8843-B0DC4F56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C78-4197-1542-8D95-F6C1103131E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04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83D29-CA4D-A743-9665-D05B3FC8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A32AD-7FD8-9C44-B258-B589CAB3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89DE1-72F2-8F4E-8A14-16314E4C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D8DC-73F7-B640-AB20-692D9B4E054F}" type="datetimeFigureOut">
              <a:t>2023/11/27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866FB-DB42-9C41-A4E3-B8711637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7F056-48FE-6C42-ADD0-D65FB8A7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C78-4197-1542-8D95-F6C1103131E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72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868F3-493F-DD48-A8BF-19C00F45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8765E5-FD90-0840-A3BE-0DF0B9E2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8A8F1-1CF4-444D-948D-347AD496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D8DC-73F7-B640-AB20-692D9B4E054F}" type="datetimeFigureOut">
              <a:t>2023/11/27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9281D-800E-D84A-85D9-AC85904A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5859A-956F-A44F-9E73-1A4FF5C1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C78-4197-1542-8D95-F6C1103131E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014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4CABC-827E-CC45-8D6F-72D20B94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9E600-698E-7749-8EB6-9382FF08D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CBA16D-3E1B-974A-AA52-145897D1F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C8DB77-AA35-5E4C-9E1D-1005F7AF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D8DC-73F7-B640-AB20-692D9B4E054F}" type="datetimeFigureOut">
              <a:t>2023/11/27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9CBE84-3F2B-D24E-81CF-5E6BF8F9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A882D-482B-0748-B8F7-7093E9AA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C78-4197-1542-8D95-F6C1103131E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35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9DEA2-3D36-9742-BF12-FF02BD93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77DFF-D971-084C-8483-7E5E726D1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65BCE0-0FA0-E943-A910-2BDDC5DD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BEAE2A-6D9C-CA4A-BA44-78909C098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32C860-7AE0-2941-B5B0-890CA1659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293DD0-98D7-924A-9419-801B6C5A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D8DC-73F7-B640-AB20-692D9B4E054F}" type="datetimeFigureOut">
              <a:t>2023/11/27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AE4124-4B93-5F4D-A547-232DCAA3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E38226-0A23-9149-A920-34754698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C78-4197-1542-8D95-F6C1103131E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111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12910-000A-E046-A113-EDE197EF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402269-165D-984C-9E18-AC85BF90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D8DC-73F7-B640-AB20-692D9B4E054F}" type="datetimeFigureOut">
              <a:t>2023/11/27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425A64-BE52-F648-A116-9C62DD24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727E0E-F086-0E42-85DF-69684EFE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C78-4197-1542-8D95-F6C1103131E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09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FCB010-0B9D-3942-9A78-7E8075E5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D8DC-73F7-B640-AB20-692D9B4E054F}" type="datetimeFigureOut">
              <a:t>2023/11/27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117230-EB0D-3A46-A047-7D858AA0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AA4BF2-07DA-C047-AE52-8B17BB03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C78-4197-1542-8D95-F6C1103131E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093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15CDB-3933-D645-92D2-D7EBCE72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34804-38F9-4D41-8FC9-BC8CA6E6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7327C-BA6D-894E-8DC6-45EDE27B5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0AEE24-93D5-2A4E-B1A4-FF8071CF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D8DC-73F7-B640-AB20-692D9B4E054F}" type="datetimeFigureOut">
              <a:t>2023/11/27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94312-5B6C-3D4E-8528-C5BC2E0C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46E91-BCD7-8146-A30A-0F053D30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C78-4197-1542-8D95-F6C1103131E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85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D0D18-13EE-E748-AD66-DF54B03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E528B1-071B-BF49-A566-9141350AA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CC0DB7-E63A-9547-92A1-5B67081B4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9B7CF-A06D-F24D-A8EC-4182B0C8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D8DC-73F7-B640-AB20-692D9B4E054F}" type="datetimeFigureOut">
              <a:t>2023/11/27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04E75-2DD3-AC44-9B8B-44D7F076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91DB3-6C42-AF4F-AECC-B9F869F1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C78-4197-1542-8D95-F6C1103131E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41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680B69-B3BE-F548-8355-71EFE6AD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931EA5-66E6-CF4B-8E8F-A005283F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1974F-8010-3642-BB3D-EEC955932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AD8DC-73F7-B640-AB20-692D9B4E054F}" type="datetimeFigureOut">
              <a:t>2023/11/27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47A75-57BA-0E49-A843-3A7E5F0FD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FE242-C907-D049-8DBC-7302A139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D4C78-4197-1542-8D95-F6C1103131E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72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442BAAE-0B96-F14C-9CAB-A0A259657731}"/>
              </a:ext>
            </a:extLst>
          </p:cNvPr>
          <p:cNvSpPr/>
          <p:nvPr/>
        </p:nvSpPr>
        <p:spPr>
          <a:xfrm>
            <a:off x="2380760" y="963010"/>
            <a:ext cx="7430479" cy="493198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E0E415-538F-3644-A9B6-F8DB6130DC61}"/>
              </a:ext>
            </a:extLst>
          </p:cNvPr>
          <p:cNvSpPr/>
          <p:nvPr/>
        </p:nvSpPr>
        <p:spPr>
          <a:xfrm>
            <a:off x="630788" y="963010"/>
            <a:ext cx="1313626" cy="493198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862870-FD1A-A947-BD0B-B11D0FC0A849}"/>
              </a:ext>
            </a:extLst>
          </p:cNvPr>
          <p:cNvSpPr/>
          <p:nvPr/>
        </p:nvSpPr>
        <p:spPr>
          <a:xfrm>
            <a:off x="10247586" y="963010"/>
            <a:ext cx="1313626" cy="493198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46F73B-1498-1E4D-880C-9F6DDA4BEA76}"/>
              </a:ext>
            </a:extLst>
          </p:cNvPr>
          <p:cNvSpPr txBox="1"/>
          <p:nvPr/>
        </p:nvSpPr>
        <p:spPr>
          <a:xfrm>
            <a:off x="1079852" y="2480441"/>
            <a:ext cx="415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恒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温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循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环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热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水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F51CEE-08C3-8D4E-8B7B-94FB71C191AD}"/>
              </a:ext>
            </a:extLst>
          </p:cNvPr>
          <p:cNvSpPr txBox="1"/>
          <p:nvPr/>
        </p:nvSpPr>
        <p:spPr>
          <a:xfrm>
            <a:off x="10696650" y="2480441"/>
            <a:ext cx="415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恒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温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循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环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冷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水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102E5D-1E73-044D-AD15-89B4C2B91F21}"/>
              </a:ext>
            </a:extLst>
          </p:cNvPr>
          <p:cNvSpPr/>
          <p:nvPr/>
        </p:nvSpPr>
        <p:spPr>
          <a:xfrm>
            <a:off x="5832818" y="963010"/>
            <a:ext cx="415498" cy="493198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3399BE-6C20-CD47-A796-F4BECB3DA725}"/>
              </a:ext>
            </a:extLst>
          </p:cNvPr>
          <p:cNvSpPr txBox="1"/>
          <p:nvPr/>
        </p:nvSpPr>
        <p:spPr>
          <a:xfrm>
            <a:off x="5849601" y="1003113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有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机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玻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璃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板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6C7B255D-EB0D-7E4B-8855-B0DB396E4F2E}"/>
              </a:ext>
            </a:extLst>
          </p:cNvPr>
          <p:cNvSpPr/>
          <p:nvPr/>
        </p:nvSpPr>
        <p:spPr>
          <a:xfrm>
            <a:off x="2825750" y="692150"/>
            <a:ext cx="425450" cy="660400"/>
          </a:xfrm>
          <a:custGeom>
            <a:avLst/>
            <a:gdLst>
              <a:gd name="connsiteX0" fmla="*/ 0 w 425450"/>
              <a:gd name="connsiteY0" fmla="*/ 6350 h 660400"/>
              <a:gd name="connsiteX1" fmla="*/ 0 w 425450"/>
              <a:gd name="connsiteY1" fmla="*/ 660400 h 660400"/>
              <a:gd name="connsiteX2" fmla="*/ 425450 w 425450"/>
              <a:gd name="connsiteY2" fmla="*/ 660400 h 660400"/>
              <a:gd name="connsiteX3" fmla="*/ 425450 w 42545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50" h="660400">
                <a:moveTo>
                  <a:pt x="0" y="6350"/>
                </a:moveTo>
                <a:lnTo>
                  <a:pt x="0" y="660400"/>
                </a:lnTo>
                <a:lnTo>
                  <a:pt x="425450" y="660400"/>
                </a:lnTo>
                <a:lnTo>
                  <a:pt x="425450" y="0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85E9D341-FF34-0E41-B0A9-89460E116746}"/>
              </a:ext>
            </a:extLst>
          </p:cNvPr>
          <p:cNvSpPr/>
          <p:nvPr/>
        </p:nvSpPr>
        <p:spPr>
          <a:xfrm>
            <a:off x="8940800" y="692150"/>
            <a:ext cx="425450" cy="660400"/>
          </a:xfrm>
          <a:custGeom>
            <a:avLst/>
            <a:gdLst>
              <a:gd name="connsiteX0" fmla="*/ 0 w 425450"/>
              <a:gd name="connsiteY0" fmla="*/ 6350 h 660400"/>
              <a:gd name="connsiteX1" fmla="*/ 0 w 425450"/>
              <a:gd name="connsiteY1" fmla="*/ 660400 h 660400"/>
              <a:gd name="connsiteX2" fmla="*/ 425450 w 425450"/>
              <a:gd name="connsiteY2" fmla="*/ 660400 h 660400"/>
              <a:gd name="connsiteX3" fmla="*/ 425450 w 42545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50" h="660400">
                <a:moveTo>
                  <a:pt x="0" y="6350"/>
                </a:moveTo>
                <a:lnTo>
                  <a:pt x="0" y="660400"/>
                </a:lnTo>
                <a:lnTo>
                  <a:pt x="425450" y="660400"/>
                </a:lnTo>
                <a:lnTo>
                  <a:pt x="425450" y="0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C7C8062-E473-CC4F-BD1C-D32314B9A902}"/>
              </a:ext>
            </a:extLst>
          </p:cNvPr>
          <p:cNvCxnSpPr/>
          <p:nvPr/>
        </p:nvCxnSpPr>
        <p:spPr>
          <a:xfrm flipH="1">
            <a:off x="3374796" y="386499"/>
            <a:ext cx="377072" cy="377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F56F6EA-7AFE-B849-B853-12D3FD03BEEC}"/>
              </a:ext>
            </a:extLst>
          </p:cNvPr>
          <p:cNvSpPr txBox="1"/>
          <p:nvPr/>
        </p:nvSpPr>
        <p:spPr>
          <a:xfrm>
            <a:off x="3751868" y="2057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塑料管</a:t>
            </a:r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99164210-7404-9243-A491-16646E19ED28}"/>
              </a:ext>
            </a:extLst>
          </p:cNvPr>
          <p:cNvSpPr/>
          <p:nvPr/>
        </p:nvSpPr>
        <p:spPr>
          <a:xfrm rot="10800000">
            <a:off x="2824703" y="5505450"/>
            <a:ext cx="425450" cy="660400"/>
          </a:xfrm>
          <a:custGeom>
            <a:avLst/>
            <a:gdLst>
              <a:gd name="connsiteX0" fmla="*/ 0 w 425450"/>
              <a:gd name="connsiteY0" fmla="*/ 6350 h 660400"/>
              <a:gd name="connsiteX1" fmla="*/ 0 w 425450"/>
              <a:gd name="connsiteY1" fmla="*/ 660400 h 660400"/>
              <a:gd name="connsiteX2" fmla="*/ 425450 w 425450"/>
              <a:gd name="connsiteY2" fmla="*/ 660400 h 660400"/>
              <a:gd name="connsiteX3" fmla="*/ 425450 w 42545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50" h="660400">
                <a:moveTo>
                  <a:pt x="0" y="6350"/>
                </a:moveTo>
                <a:lnTo>
                  <a:pt x="0" y="660400"/>
                </a:lnTo>
                <a:lnTo>
                  <a:pt x="425450" y="660400"/>
                </a:lnTo>
                <a:lnTo>
                  <a:pt x="425450" y="0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98DE246F-6D01-6340-8C68-94490FDAD635}"/>
              </a:ext>
            </a:extLst>
          </p:cNvPr>
          <p:cNvSpPr/>
          <p:nvPr/>
        </p:nvSpPr>
        <p:spPr>
          <a:xfrm rot="10800000">
            <a:off x="8940800" y="5505450"/>
            <a:ext cx="425450" cy="660400"/>
          </a:xfrm>
          <a:custGeom>
            <a:avLst/>
            <a:gdLst>
              <a:gd name="connsiteX0" fmla="*/ 0 w 425450"/>
              <a:gd name="connsiteY0" fmla="*/ 6350 h 660400"/>
              <a:gd name="connsiteX1" fmla="*/ 0 w 425450"/>
              <a:gd name="connsiteY1" fmla="*/ 660400 h 660400"/>
              <a:gd name="connsiteX2" fmla="*/ 425450 w 425450"/>
              <a:gd name="connsiteY2" fmla="*/ 660400 h 660400"/>
              <a:gd name="connsiteX3" fmla="*/ 425450 w 42545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50" h="660400">
                <a:moveTo>
                  <a:pt x="0" y="6350"/>
                </a:moveTo>
                <a:lnTo>
                  <a:pt x="0" y="660400"/>
                </a:lnTo>
                <a:lnTo>
                  <a:pt x="425450" y="660400"/>
                </a:lnTo>
                <a:lnTo>
                  <a:pt x="425450" y="0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90C43CE1-DACD-2F46-A603-5DC046A30AAA}"/>
              </a:ext>
            </a:extLst>
          </p:cNvPr>
          <p:cNvSpPr/>
          <p:nvPr/>
        </p:nvSpPr>
        <p:spPr>
          <a:xfrm>
            <a:off x="1489435" y="65984"/>
            <a:ext cx="1602557" cy="895550"/>
          </a:xfrm>
          <a:custGeom>
            <a:avLst/>
            <a:gdLst>
              <a:gd name="connsiteX0" fmla="*/ 0 w 1602557"/>
              <a:gd name="connsiteY0" fmla="*/ 886123 h 895550"/>
              <a:gd name="connsiteX1" fmla="*/ 810705 w 1602557"/>
              <a:gd name="connsiteY1" fmla="*/ 4 h 895550"/>
              <a:gd name="connsiteX2" fmla="*/ 1602557 w 1602557"/>
              <a:gd name="connsiteY2" fmla="*/ 895550 h 8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2557" h="895550">
                <a:moveTo>
                  <a:pt x="0" y="886123"/>
                </a:moveTo>
                <a:cubicBezTo>
                  <a:pt x="271806" y="442278"/>
                  <a:pt x="543612" y="-1567"/>
                  <a:pt x="810705" y="4"/>
                </a:cubicBezTo>
                <a:cubicBezTo>
                  <a:pt x="1077798" y="1575"/>
                  <a:pt x="1340177" y="448562"/>
                  <a:pt x="1602557" y="895550"/>
                </a:cubicBezTo>
              </a:path>
            </a:pathLst>
          </a:cu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18D33E08-4E5A-C04A-BCAE-6A7F4EA2275F}"/>
              </a:ext>
            </a:extLst>
          </p:cNvPr>
          <p:cNvSpPr/>
          <p:nvPr/>
        </p:nvSpPr>
        <p:spPr>
          <a:xfrm rot="10800000">
            <a:off x="1489435" y="5918029"/>
            <a:ext cx="1602557" cy="895550"/>
          </a:xfrm>
          <a:custGeom>
            <a:avLst/>
            <a:gdLst>
              <a:gd name="connsiteX0" fmla="*/ 0 w 1602557"/>
              <a:gd name="connsiteY0" fmla="*/ 886123 h 895550"/>
              <a:gd name="connsiteX1" fmla="*/ 810705 w 1602557"/>
              <a:gd name="connsiteY1" fmla="*/ 4 h 895550"/>
              <a:gd name="connsiteX2" fmla="*/ 1602557 w 1602557"/>
              <a:gd name="connsiteY2" fmla="*/ 895550 h 8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2557" h="895550">
                <a:moveTo>
                  <a:pt x="0" y="886123"/>
                </a:moveTo>
                <a:cubicBezTo>
                  <a:pt x="271806" y="442278"/>
                  <a:pt x="543612" y="-1567"/>
                  <a:pt x="810705" y="4"/>
                </a:cubicBezTo>
                <a:cubicBezTo>
                  <a:pt x="1077798" y="1575"/>
                  <a:pt x="1340177" y="448562"/>
                  <a:pt x="1602557" y="895550"/>
                </a:cubicBezTo>
              </a:path>
            </a:pathLst>
          </a:cu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任意形状 29">
            <a:extLst>
              <a:ext uri="{FF2B5EF4-FFF2-40B4-BE49-F238E27FC236}">
                <a16:creationId xmlns:a16="http://schemas.microsoft.com/office/drawing/2014/main" id="{05A928AE-169C-EF4C-A91E-607D4D3C8F99}"/>
              </a:ext>
            </a:extLst>
          </p:cNvPr>
          <p:cNvSpPr/>
          <p:nvPr/>
        </p:nvSpPr>
        <p:spPr>
          <a:xfrm rot="10800000">
            <a:off x="9120760" y="5918029"/>
            <a:ext cx="1602557" cy="895550"/>
          </a:xfrm>
          <a:custGeom>
            <a:avLst/>
            <a:gdLst>
              <a:gd name="connsiteX0" fmla="*/ 0 w 1602557"/>
              <a:gd name="connsiteY0" fmla="*/ 886123 h 895550"/>
              <a:gd name="connsiteX1" fmla="*/ 810705 w 1602557"/>
              <a:gd name="connsiteY1" fmla="*/ 4 h 895550"/>
              <a:gd name="connsiteX2" fmla="*/ 1602557 w 1602557"/>
              <a:gd name="connsiteY2" fmla="*/ 895550 h 8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2557" h="895550">
                <a:moveTo>
                  <a:pt x="0" y="886123"/>
                </a:moveTo>
                <a:cubicBezTo>
                  <a:pt x="271806" y="442278"/>
                  <a:pt x="543612" y="-1567"/>
                  <a:pt x="810705" y="4"/>
                </a:cubicBezTo>
                <a:cubicBezTo>
                  <a:pt x="1077798" y="1575"/>
                  <a:pt x="1340177" y="448562"/>
                  <a:pt x="1602557" y="895550"/>
                </a:cubicBezTo>
              </a:path>
            </a:pathLst>
          </a:cu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>
            <a:extLst>
              <a:ext uri="{FF2B5EF4-FFF2-40B4-BE49-F238E27FC236}">
                <a16:creationId xmlns:a16="http://schemas.microsoft.com/office/drawing/2014/main" id="{7D988656-0F72-3546-9F6A-D7C2EFBDC6DE}"/>
              </a:ext>
            </a:extLst>
          </p:cNvPr>
          <p:cNvSpPr/>
          <p:nvPr/>
        </p:nvSpPr>
        <p:spPr>
          <a:xfrm>
            <a:off x="9120759" y="44421"/>
            <a:ext cx="1602557" cy="895550"/>
          </a:xfrm>
          <a:custGeom>
            <a:avLst/>
            <a:gdLst>
              <a:gd name="connsiteX0" fmla="*/ 0 w 1602557"/>
              <a:gd name="connsiteY0" fmla="*/ 886123 h 895550"/>
              <a:gd name="connsiteX1" fmla="*/ 810705 w 1602557"/>
              <a:gd name="connsiteY1" fmla="*/ 4 h 895550"/>
              <a:gd name="connsiteX2" fmla="*/ 1602557 w 1602557"/>
              <a:gd name="connsiteY2" fmla="*/ 895550 h 8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2557" h="895550">
                <a:moveTo>
                  <a:pt x="0" y="886123"/>
                </a:moveTo>
                <a:cubicBezTo>
                  <a:pt x="271806" y="442278"/>
                  <a:pt x="543612" y="-1567"/>
                  <a:pt x="810705" y="4"/>
                </a:cubicBezTo>
                <a:cubicBezTo>
                  <a:pt x="1077798" y="1575"/>
                  <a:pt x="1340177" y="448562"/>
                  <a:pt x="1602557" y="895550"/>
                </a:cubicBezTo>
              </a:path>
            </a:pathLst>
          </a:cu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A6CF53-A45F-864A-BC36-674C87EDFCB7}"/>
              </a:ext>
            </a:extLst>
          </p:cNvPr>
          <p:cNvSpPr/>
          <p:nvPr/>
        </p:nvSpPr>
        <p:spPr>
          <a:xfrm>
            <a:off x="2959769" y="1352550"/>
            <a:ext cx="180565" cy="41298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1FCF0BE-59BB-DB41-AD8A-EF0CC1FA40B0}"/>
              </a:ext>
            </a:extLst>
          </p:cNvPr>
          <p:cNvSpPr/>
          <p:nvPr/>
        </p:nvSpPr>
        <p:spPr>
          <a:xfrm>
            <a:off x="9063242" y="1375589"/>
            <a:ext cx="180565" cy="41298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B0ADDA1-875F-CF46-9837-912900CA2DD5}"/>
              </a:ext>
            </a:extLst>
          </p:cNvPr>
          <p:cNvSpPr txBox="1"/>
          <p:nvPr/>
        </p:nvSpPr>
        <p:spPr>
          <a:xfrm>
            <a:off x="2842302" y="2380133"/>
            <a:ext cx="415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铜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管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｜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加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热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线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圈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5B3D7D5-EA76-3C4F-B736-397F065AB955}"/>
              </a:ext>
            </a:extLst>
          </p:cNvPr>
          <p:cNvSpPr txBox="1"/>
          <p:nvPr/>
        </p:nvSpPr>
        <p:spPr>
          <a:xfrm>
            <a:off x="8950752" y="2380133"/>
            <a:ext cx="415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铜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管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｜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冷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却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线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圈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7E65F75-5100-6A42-A2C3-FA420BA80A8F}"/>
              </a:ext>
            </a:extLst>
          </p:cNvPr>
          <p:cNvSpPr txBox="1"/>
          <p:nvPr/>
        </p:nvSpPr>
        <p:spPr>
          <a:xfrm>
            <a:off x="3751868" y="100625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热室：</a:t>
            </a:r>
            <a:r>
              <a:rPr kumimoji="1"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65°C</a:t>
            </a:r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02C3313-C734-F241-A063-A22F78FEB350}"/>
              </a:ext>
            </a:extLst>
          </p:cNvPr>
          <p:cNvSpPr txBox="1"/>
          <p:nvPr/>
        </p:nvSpPr>
        <p:spPr>
          <a:xfrm>
            <a:off x="6797647" y="102235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冷室：</a:t>
            </a:r>
            <a:r>
              <a:rPr kumimoji="1"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15°C</a:t>
            </a:r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EA94DF5-8B72-DB4C-86AC-05EA2DA5D0BE}"/>
              </a:ext>
            </a:extLst>
          </p:cNvPr>
          <p:cNvSpPr/>
          <p:nvPr/>
        </p:nvSpPr>
        <p:spPr>
          <a:xfrm>
            <a:off x="2405955" y="984573"/>
            <a:ext cx="249194" cy="4875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464DC3C-C9E4-EF43-AEE0-9536632FCB98}"/>
              </a:ext>
            </a:extLst>
          </p:cNvPr>
          <p:cNvSpPr/>
          <p:nvPr/>
        </p:nvSpPr>
        <p:spPr>
          <a:xfrm>
            <a:off x="9534709" y="1003113"/>
            <a:ext cx="257874" cy="48569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1BD9407-8B3F-8841-94CF-B31FF8DA770B}"/>
              </a:ext>
            </a:extLst>
          </p:cNvPr>
          <p:cNvSpPr txBox="1"/>
          <p:nvPr/>
        </p:nvSpPr>
        <p:spPr>
          <a:xfrm>
            <a:off x="2304841" y="2380133"/>
            <a:ext cx="415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铂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丝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电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极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｜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负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极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D995B47-C665-0043-9EA4-864C6047F33B}"/>
              </a:ext>
            </a:extLst>
          </p:cNvPr>
          <p:cNvSpPr txBox="1"/>
          <p:nvPr/>
        </p:nvSpPr>
        <p:spPr>
          <a:xfrm>
            <a:off x="9476177" y="2401534"/>
            <a:ext cx="415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铂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丝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电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极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｜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正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极</a:t>
            </a:r>
            <a:endParaRPr kumimoji="1" lang="en-US" altLang="zh-CN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D71E521-F404-6D4E-87F4-16FFDB62B484}"/>
              </a:ext>
            </a:extLst>
          </p:cNvPr>
          <p:cNvSpPr/>
          <p:nvPr/>
        </p:nvSpPr>
        <p:spPr>
          <a:xfrm>
            <a:off x="6040567" y="3263147"/>
            <a:ext cx="2092843" cy="4840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58D34BA-D0E0-D94F-B6EA-65B0371EBDF7}"/>
              </a:ext>
            </a:extLst>
          </p:cNvPr>
          <p:cNvSpPr/>
          <p:nvPr/>
        </p:nvSpPr>
        <p:spPr>
          <a:xfrm>
            <a:off x="3931527" y="3263147"/>
            <a:ext cx="2092843" cy="4840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61F8874-7CA5-5645-AE8C-987E5749B499}"/>
              </a:ext>
            </a:extLst>
          </p:cNvPr>
          <p:cNvSpPr/>
          <p:nvPr/>
        </p:nvSpPr>
        <p:spPr>
          <a:xfrm>
            <a:off x="4319310" y="3263147"/>
            <a:ext cx="931549" cy="48409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BF9C8A7-BA32-1842-A928-DD4B1498C7FC}"/>
              </a:ext>
            </a:extLst>
          </p:cNvPr>
          <p:cNvSpPr/>
          <p:nvPr/>
        </p:nvSpPr>
        <p:spPr>
          <a:xfrm>
            <a:off x="6820316" y="3263147"/>
            <a:ext cx="931549" cy="48409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ABD9331-53A6-5440-828B-4C5140429162}"/>
              </a:ext>
            </a:extLst>
          </p:cNvPr>
          <p:cNvSpPr txBox="1"/>
          <p:nvPr/>
        </p:nvSpPr>
        <p:spPr>
          <a:xfrm>
            <a:off x="4314246" y="250806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探针层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（释放）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2F04A20-EB5D-884E-BE85-843B83D8C180}"/>
              </a:ext>
            </a:extLst>
          </p:cNvPr>
          <p:cNvSpPr txBox="1"/>
          <p:nvPr/>
        </p:nvSpPr>
        <p:spPr>
          <a:xfrm>
            <a:off x="6797647" y="25170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探针层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（捕获）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3EA6ACC-F492-E94D-B77E-406DCF6C701E}"/>
              </a:ext>
            </a:extLst>
          </p:cNvPr>
          <p:cNvSpPr txBox="1"/>
          <p:nvPr/>
        </p:nvSpPr>
        <p:spPr>
          <a:xfrm>
            <a:off x="3382196" y="318202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染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料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3138F0-9F2E-BC45-AD36-8028F127A470}"/>
              </a:ext>
            </a:extLst>
          </p:cNvPr>
          <p:cNvSpPr txBox="1"/>
          <p:nvPr/>
        </p:nvSpPr>
        <p:spPr>
          <a:xfrm>
            <a:off x="6290345" y="44328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普通聚丙烯酰胺胶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5458311-BA6A-8243-9634-65ABA45F26E8}"/>
              </a:ext>
            </a:extLst>
          </p:cNvPr>
          <p:cNvSpPr txBox="1"/>
          <p:nvPr/>
        </p:nvSpPr>
        <p:spPr>
          <a:xfrm>
            <a:off x="3869663" y="45852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普通聚丙烯酰胺胶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525EBE2-FEF3-3843-81F0-208C0BB4C700}"/>
              </a:ext>
            </a:extLst>
          </p:cNvPr>
          <p:cNvSpPr txBox="1"/>
          <p:nvPr/>
        </p:nvSpPr>
        <p:spPr>
          <a:xfrm>
            <a:off x="8200929" y="3180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空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C5E5ED5D-3642-FA45-A487-924AA3C7F51F}"/>
              </a:ext>
            </a:extLst>
          </p:cNvPr>
          <p:cNvCxnSpPr/>
          <p:nvPr/>
        </p:nvCxnSpPr>
        <p:spPr>
          <a:xfrm>
            <a:off x="4478990" y="2939143"/>
            <a:ext cx="0" cy="45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172185F3-79DD-704D-A830-D5ECC3B87B68}"/>
              </a:ext>
            </a:extLst>
          </p:cNvPr>
          <p:cNvCxnSpPr>
            <a:cxnSpLocks/>
          </p:cNvCxnSpPr>
          <p:nvPr/>
        </p:nvCxnSpPr>
        <p:spPr>
          <a:xfrm flipV="1">
            <a:off x="5041625" y="3542370"/>
            <a:ext cx="573107" cy="98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1D1354A5-C874-B249-9981-EEA089FDD6D1}"/>
              </a:ext>
            </a:extLst>
          </p:cNvPr>
          <p:cNvCxnSpPr>
            <a:cxnSpLocks/>
          </p:cNvCxnSpPr>
          <p:nvPr/>
        </p:nvCxnSpPr>
        <p:spPr>
          <a:xfrm flipH="1" flipV="1">
            <a:off x="6551899" y="3549997"/>
            <a:ext cx="482785" cy="88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D83575D3-FD98-8C47-BCBF-6FDB7762788F}"/>
              </a:ext>
            </a:extLst>
          </p:cNvPr>
          <p:cNvCxnSpPr>
            <a:cxnSpLocks/>
          </p:cNvCxnSpPr>
          <p:nvPr/>
        </p:nvCxnSpPr>
        <p:spPr>
          <a:xfrm>
            <a:off x="6966915" y="2935633"/>
            <a:ext cx="1" cy="4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2F4F7728-59A8-7E4C-9D5E-3DEB3F00FA25}"/>
              </a:ext>
            </a:extLst>
          </p:cNvPr>
          <p:cNvCxnSpPr>
            <a:cxnSpLocks/>
          </p:cNvCxnSpPr>
          <p:nvPr/>
        </p:nvCxnSpPr>
        <p:spPr>
          <a:xfrm flipH="1">
            <a:off x="7958810" y="3395795"/>
            <a:ext cx="362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9D347DF1-B825-4745-AA6B-D83105382F42}"/>
              </a:ext>
            </a:extLst>
          </p:cNvPr>
          <p:cNvCxnSpPr>
            <a:cxnSpLocks/>
          </p:cNvCxnSpPr>
          <p:nvPr/>
        </p:nvCxnSpPr>
        <p:spPr>
          <a:xfrm>
            <a:off x="3756573" y="3558508"/>
            <a:ext cx="349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BE59D895-5A73-4A40-93D5-2DF6E8A116F8}"/>
              </a:ext>
            </a:extLst>
          </p:cNvPr>
          <p:cNvSpPr/>
          <p:nvPr/>
        </p:nvSpPr>
        <p:spPr>
          <a:xfrm>
            <a:off x="3931527" y="6165850"/>
            <a:ext cx="501650" cy="5016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3446836-11BD-8444-83E4-8EF46DF951F1}"/>
              </a:ext>
            </a:extLst>
          </p:cNvPr>
          <p:cNvSpPr/>
          <p:nvPr/>
        </p:nvSpPr>
        <p:spPr>
          <a:xfrm>
            <a:off x="7779575" y="6216389"/>
            <a:ext cx="501650" cy="5016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右箭头 73">
            <a:extLst>
              <a:ext uri="{FF2B5EF4-FFF2-40B4-BE49-F238E27FC236}">
                <a16:creationId xmlns:a16="http://schemas.microsoft.com/office/drawing/2014/main" id="{4EC9A69A-B166-7C4C-95EC-657C9BE7646C}"/>
              </a:ext>
            </a:extLst>
          </p:cNvPr>
          <p:cNvSpPr/>
          <p:nvPr/>
        </p:nvSpPr>
        <p:spPr>
          <a:xfrm>
            <a:off x="5206112" y="6392180"/>
            <a:ext cx="1925290" cy="1310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8B8837F-A987-FC44-897F-C2C0873552D3}"/>
              </a:ext>
            </a:extLst>
          </p:cNvPr>
          <p:cNvSpPr txBox="1"/>
          <p:nvPr/>
        </p:nvSpPr>
        <p:spPr>
          <a:xfrm>
            <a:off x="4032311" y="62075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-</a:t>
            </a:r>
            <a:endParaRPr kumimoji="1"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1020F97-CC9C-C449-8180-C447F9ADACA8}"/>
              </a:ext>
            </a:extLst>
          </p:cNvPr>
          <p:cNvSpPr txBox="1"/>
          <p:nvPr/>
        </p:nvSpPr>
        <p:spPr>
          <a:xfrm>
            <a:off x="7861123" y="62833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+</a:t>
            </a:r>
            <a:endParaRPr kumimoji="1"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A48F8AB-96C9-374F-95C9-95C2BE90D89F}"/>
              </a:ext>
            </a:extLst>
          </p:cNvPr>
          <p:cNvSpPr txBox="1"/>
          <p:nvPr/>
        </p:nvSpPr>
        <p:spPr>
          <a:xfrm>
            <a:off x="3702756" y="1648178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缓</a:t>
            </a:r>
            <a:endParaRPr kumimoji="1" lang="en-US" altLang="zh-CN">
              <a:solidFill>
                <a:schemeClr val="accent1">
                  <a:lumMod val="60000"/>
                  <a:lumOff val="40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冲</a:t>
            </a:r>
            <a:endParaRPr kumimoji="1" lang="en-US" altLang="zh-CN">
              <a:solidFill>
                <a:schemeClr val="accent1">
                  <a:lumMod val="60000"/>
                  <a:lumOff val="40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液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72E71DD-B8C9-4E44-A5E9-0C14F4F7D5FE}"/>
              </a:ext>
            </a:extLst>
          </p:cNvPr>
          <p:cNvSpPr txBox="1"/>
          <p:nvPr/>
        </p:nvSpPr>
        <p:spPr>
          <a:xfrm>
            <a:off x="8210186" y="1648178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缓</a:t>
            </a:r>
            <a:endParaRPr kumimoji="1" lang="en-US" altLang="zh-CN">
              <a:solidFill>
                <a:schemeClr val="accent1">
                  <a:lumMod val="60000"/>
                  <a:lumOff val="40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冲</a:t>
            </a:r>
            <a:endParaRPr kumimoji="1" lang="en-US" altLang="zh-CN">
              <a:solidFill>
                <a:schemeClr val="accent1">
                  <a:lumMod val="60000"/>
                  <a:lumOff val="40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E0A618-BB88-7C4C-9F84-C30653F625D0}"/>
              </a:ext>
            </a:extLst>
          </p:cNvPr>
          <p:cNvSpPr txBox="1"/>
          <p:nvPr/>
        </p:nvSpPr>
        <p:spPr>
          <a:xfrm>
            <a:off x="32289" y="135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俯视图</a:t>
            </a:r>
          </a:p>
        </p:txBody>
      </p:sp>
    </p:spTree>
    <p:extLst>
      <p:ext uri="{BB962C8B-B14F-4D97-AF65-F5344CB8AC3E}">
        <p14:creationId xmlns:p14="http://schemas.microsoft.com/office/powerpoint/2010/main" val="226145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442BAAE-0B96-F14C-9CAB-A0A259657731}"/>
              </a:ext>
            </a:extLst>
          </p:cNvPr>
          <p:cNvSpPr/>
          <p:nvPr/>
        </p:nvSpPr>
        <p:spPr>
          <a:xfrm>
            <a:off x="2380760" y="3154394"/>
            <a:ext cx="7430479" cy="274059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E0E415-538F-3644-A9B6-F8DB6130DC61}"/>
              </a:ext>
            </a:extLst>
          </p:cNvPr>
          <p:cNvSpPr/>
          <p:nvPr/>
        </p:nvSpPr>
        <p:spPr>
          <a:xfrm>
            <a:off x="630788" y="3125100"/>
            <a:ext cx="1313626" cy="27698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862870-FD1A-A947-BD0B-B11D0FC0A849}"/>
              </a:ext>
            </a:extLst>
          </p:cNvPr>
          <p:cNvSpPr/>
          <p:nvPr/>
        </p:nvSpPr>
        <p:spPr>
          <a:xfrm>
            <a:off x="10247586" y="3125100"/>
            <a:ext cx="1313626" cy="276989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46F73B-1498-1E4D-880C-9F6DDA4BEA76}"/>
              </a:ext>
            </a:extLst>
          </p:cNvPr>
          <p:cNvSpPr txBox="1"/>
          <p:nvPr/>
        </p:nvSpPr>
        <p:spPr>
          <a:xfrm>
            <a:off x="1024712" y="3509028"/>
            <a:ext cx="415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恒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温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循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环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热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水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F51CEE-08C3-8D4E-8B7B-94FB71C191AD}"/>
              </a:ext>
            </a:extLst>
          </p:cNvPr>
          <p:cNvSpPr txBox="1"/>
          <p:nvPr/>
        </p:nvSpPr>
        <p:spPr>
          <a:xfrm>
            <a:off x="10696650" y="3395795"/>
            <a:ext cx="415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恒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温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循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环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冷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水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102E5D-1E73-044D-AD15-89B4C2B91F21}"/>
              </a:ext>
            </a:extLst>
          </p:cNvPr>
          <p:cNvSpPr/>
          <p:nvPr/>
        </p:nvSpPr>
        <p:spPr>
          <a:xfrm>
            <a:off x="5832818" y="3163426"/>
            <a:ext cx="415498" cy="273156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3399BE-6C20-CD47-A796-F4BECB3DA725}"/>
              </a:ext>
            </a:extLst>
          </p:cNvPr>
          <p:cNvSpPr txBox="1"/>
          <p:nvPr/>
        </p:nvSpPr>
        <p:spPr>
          <a:xfrm>
            <a:off x="5827102" y="3125101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玻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璃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板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D71E521-F404-6D4E-87F4-16FFDB62B484}"/>
              </a:ext>
            </a:extLst>
          </p:cNvPr>
          <p:cNvSpPr/>
          <p:nvPr/>
        </p:nvSpPr>
        <p:spPr>
          <a:xfrm>
            <a:off x="6067201" y="4335335"/>
            <a:ext cx="2092843" cy="4840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58D34BA-D0E0-D94F-B6EA-65B0371EBDF7}"/>
              </a:ext>
            </a:extLst>
          </p:cNvPr>
          <p:cNvSpPr/>
          <p:nvPr/>
        </p:nvSpPr>
        <p:spPr>
          <a:xfrm>
            <a:off x="3953507" y="4333534"/>
            <a:ext cx="2092843" cy="4840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61F8874-7CA5-5645-AE8C-987E5749B499}"/>
              </a:ext>
            </a:extLst>
          </p:cNvPr>
          <p:cNvSpPr/>
          <p:nvPr/>
        </p:nvSpPr>
        <p:spPr>
          <a:xfrm>
            <a:off x="4320799" y="4337246"/>
            <a:ext cx="931549" cy="48409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BF9C8A7-BA32-1842-A928-DD4B1498C7FC}"/>
              </a:ext>
            </a:extLst>
          </p:cNvPr>
          <p:cNvSpPr/>
          <p:nvPr/>
        </p:nvSpPr>
        <p:spPr>
          <a:xfrm>
            <a:off x="6830275" y="4337246"/>
            <a:ext cx="931549" cy="47749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ABD9331-53A6-5440-828B-4C5140429162}"/>
              </a:ext>
            </a:extLst>
          </p:cNvPr>
          <p:cNvSpPr txBox="1"/>
          <p:nvPr/>
        </p:nvSpPr>
        <p:spPr>
          <a:xfrm>
            <a:off x="4461586" y="370327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探针层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（释放）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2F04A20-EB5D-884E-BE85-843B83D8C180}"/>
              </a:ext>
            </a:extLst>
          </p:cNvPr>
          <p:cNvSpPr txBox="1"/>
          <p:nvPr/>
        </p:nvSpPr>
        <p:spPr>
          <a:xfrm>
            <a:off x="6922404" y="365948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探针层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（捕获）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3EA6ACC-F492-E94D-B77E-406DCF6C701E}"/>
              </a:ext>
            </a:extLst>
          </p:cNvPr>
          <p:cNvSpPr txBox="1"/>
          <p:nvPr/>
        </p:nvSpPr>
        <p:spPr>
          <a:xfrm>
            <a:off x="3347538" y="423246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染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料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3138F0-9F2E-BC45-AD36-8028F127A470}"/>
              </a:ext>
            </a:extLst>
          </p:cNvPr>
          <p:cNvSpPr txBox="1"/>
          <p:nvPr/>
        </p:nvSpPr>
        <p:spPr>
          <a:xfrm>
            <a:off x="6309766" y="523467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普通聚丙烯酰胺胶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5458311-BA6A-8243-9634-65ABA45F26E8}"/>
              </a:ext>
            </a:extLst>
          </p:cNvPr>
          <p:cNvSpPr txBox="1"/>
          <p:nvPr/>
        </p:nvSpPr>
        <p:spPr>
          <a:xfrm>
            <a:off x="3782063" y="52339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普通聚丙烯酰胺胶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525EBE2-FEF3-3843-81F0-208C0BB4C700}"/>
              </a:ext>
            </a:extLst>
          </p:cNvPr>
          <p:cNvSpPr txBox="1"/>
          <p:nvPr/>
        </p:nvSpPr>
        <p:spPr>
          <a:xfrm>
            <a:off x="8291749" y="43452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空</a:t>
            </a:r>
            <a:endParaRPr kumimoji="1" lang="en-US" altLang="zh-CN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C5E5ED5D-3642-FA45-A487-924AA3C7F51F}"/>
              </a:ext>
            </a:extLst>
          </p:cNvPr>
          <p:cNvCxnSpPr/>
          <p:nvPr/>
        </p:nvCxnSpPr>
        <p:spPr>
          <a:xfrm>
            <a:off x="4629031" y="4098975"/>
            <a:ext cx="0" cy="45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172185F3-79DD-704D-A830-D5ECC3B87B68}"/>
              </a:ext>
            </a:extLst>
          </p:cNvPr>
          <p:cNvCxnSpPr>
            <a:cxnSpLocks/>
          </p:cNvCxnSpPr>
          <p:nvPr/>
        </p:nvCxnSpPr>
        <p:spPr>
          <a:xfrm flipV="1">
            <a:off x="5055539" y="4627122"/>
            <a:ext cx="364547" cy="6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1D1354A5-C874-B249-9981-EEA089FDD6D1}"/>
              </a:ext>
            </a:extLst>
          </p:cNvPr>
          <p:cNvCxnSpPr>
            <a:cxnSpLocks/>
          </p:cNvCxnSpPr>
          <p:nvPr/>
        </p:nvCxnSpPr>
        <p:spPr>
          <a:xfrm flipH="1" flipV="1">
            <a:off x="6522118" y="4620217"/>
            <a:ext cx="422065" cy="73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D83575D3-FD98-8C47-BCBF-6FDB7762788F}"/>
              </a:ext>
            </a:extLst>
          </p:cNvPr>
          <p:cNvCxnSpPr>
            <a:cxnSpLocks/>
          </p:cNvCxnSpPr>
          <p:nvPr/>
        </p:nvCxnSpPr>
        <p:spPr>
          <a:xfrm>
            <a:off x="7054109" y="4134600"/>
            <a:ext cx="1" cy="4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2F4F7728-59A8-7E4C-9D5E-3DEB3F00FA25}"/>
              </a:ext>
            </a:extLst>
          </p:cNvPr>
          <p:cNvCxnSpPr>
            <a:cxnSpLocks/>
          </p:cNvCxnSpPr>
          <p:nvPr/>
        </p:nvCxnSpPr>
        <p:spPr>
          <a:xfrm flipH="1">
            <a:off x="7992390" y="4579293"/>
            <a:ext cx="362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9D347DF1-B825-4745-AA6B-D83105382F42}"/>
              </a:ext>
            </a:extLst>
          </p:cNvPr>
          <p:cNvCxnSpPr>
            <a:cxnSpLocks/>
          </p:cNvCxnSpPr>
          <p:nvPr/>
        </p:nvCxnSpPr>
        <p:spPr>
          <a:xfrm>
            <a:off x="3751868" y="4619792"/>
            <a:ext cx="349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BE59D895-5A73-4A40-93D5-2DF6E8A116F8}"/>
              </a:ext>
            </a:extLst>
          </p:cNvPr>
          <p:cNvSpPr/>
          <p:nvPr/>
        </p:nvSpPr>
        <p:spPr>
          <a:xfrm>
            <a:off x="3014942" y="4471672"/>
            <a:ext cx="206614" cy="206614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右箭头 73">
            <a:extLst>
              <a:ext uri="{FF2B5EF4-FFF2-40B4-BE49-F238E27FC236}">
                <a16:creationId xmlns:a16="http://schemas.microsoft.com/office/drawing/2014/main" id="{4EC9A69A-B166-7C4C-95EC-657C9BE7646C}"/>
              </a:ext>
            </a:extLst>
          </p:cNvPr>
          <p:cNvSpPr/>
          <p:nvPr/>
        </p:nvSpPr>
        <p:spPr>
          <a:xfrm>
            <a:off x="5206112" y="6392180"/>
            <a:ext cx="1925290" cy="1310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B833469-C49C-E541-AEC3-2720628A3B05}"/>
              </a:ext>
            </a:extLst>
          </p:cNvPr>
          <p:cNvCxnSpPr>
            <a:cxnSpLocks/>
          </p:cNvCxnSpPr>
          <p:nvPr/>
        </p:nvCxnSpPr>
        <p:spPr>
          <a:xfrm>
            <a:off x="1626266" y="4556370"/>
            <a:ext cx="1488004" cy="199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ED10B36F-B90F-5342-8FD5-8D7F5F1D7E51}"/>
              </a:ext>
            </a:extLst>
          </p:cNvPr>
          <p:cNvSpPr/>
          <p:nvPr/>
        </p:nvSpPr>
        <p:spPr>
          <a:xfrm>
            <a:off x="8857188" y="4516485"/>
            <a:ext cx="206614" cy="206614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FD99D24C-BCA8-D340-BED0-21575AB211F1}"/>
              </a:ext>
            </a:extLst>
          </p:cNvPr>
          <p:cNvCxnSpPr>
            <a:cxnSpLocks/>
          </p:cNvCxnSpPr>
          <p:nvPr/>
        </p:nvCxnSpPr>
        <p:spPr>
          <a:xfrm>
            <a:off x="8954391" y="4627122"/>
            <a:ext cx="1488004" cy="199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871DE9AC-D6CA-DF4B-B394-B6C746A065CD}"/>
              </a:ext>
            </a:extLst>
          </p:cNvPr>
          <p:cNvSpPr/>
          <p:nvPr/>
        </p:nvSpPr>
        <p:spPr>
          <a:xfrm>
            <a:off x="2618502" y="3656310"/>
            <a:ext cx="371832" cy="37183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04771C6-D68F-0A4A-9EC3-725312695980}"/>
              </a:ext>
            </a:extLst>
          </p:cNvPr>
          <p:cNvSpPr/>
          <p:nvPr/>
        </p:nvSpPr>
        <p:spPr>
          <a:xfrm>
            <a:off x="9197020" y="3656310"/>
            <a:ext cx="371832" cy="37183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8133CE-AD13-454F-8DBB-FB3059460743}"/>
              </a:ext>
            </a:extLst>
          </p:cNvPr>
          <p:cNvSpPr txBox="1"/>
          <p:nvPr/>
        </p:nvSpPr>
        <p:spPr>
          <a:xfrm>
            <a:off x="2804418" y="470701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>
                <a:latin typeface="KaiTi" panose="02010609060101010101" pitchFamily="49" charset="-122"/>
                <a:ea typeface="KaiTi" panose="02010609060101010101" pitchFamily="49" charset="-122"/>
              </a:rPr>
              <a:t>塑料管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1B994EE-0F0D-404C-A765-B8A20F475871}"/>
              </a:ext>
            </a:extLst>
          </p:cNvPr>
          <p:cNvSpPr txBox="1"/>
          <p:nvPr/>
        </p:nvSpPr>
        <p:spPr>
          <a:xfrm>
            <a:off x="8741011" y="472601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>
                <a:latin typeface="KaiTi" panose="02010609060101010101" pitchFamily="49" charset="-122"/>
                <a:ea typeface="KaiTi" panose="02010609060101010101" pitchFamily="49" charset="-122"/>
              </a:rPr>
              <a:t>塑料管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0865B55-ABE8-D243-A337-A5DE6C389A55}"/>
              </a:ext>
            </a:extLst>
          </p:cNvPr>
          <p:cNvSpPr txBox="1"/>
          <p:nvPr/>
        </p:nvSpPr>
        <p:spPr>
          <a:xfrm>
            <a:off x="2740957" y="346302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>
                <a:latin typeface="KaiTi" panose="02010609060101010101" pitchFamily="49" charset="-122"/>
                <a:ea typeface="KaiTi" panose="02010609060101010101" pitchFamily="49" charset="-122"/>
              </a:rPr>
              <a:t>铂丝电极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D3A8B57-0231-BC4D-9285-4CEAC98DD8EE}"/>
              </a:ext>
            </a:extLst>
          </p:cNvPr>
          <p:cNvSpPr txBox="1"/>
          <p:nvPr/>
        </p:nvSpPr>
        <p:spPr>
          <a:xfrm>
            <a:off x="8674971" y="354541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>
                <a:latin typeface="KaiTi" panose="02010609060101010101" pitchFamily="49" charset="-122"/>
                <a:ea typeface="KaiTi" panose="02010609060101010101" pitchFamily="49" charset="-122"/>
              </a:rPr>
              <a:t>铂丝电极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49764C7-9764-DE49-8C61-B0243F272269}"/>
              </a:ext>
            </a:extLst>
          </p:cNvPr>
          <p:cNvSpPr txBox="1"/>
          <p:nvPr/>
        </p:nvSpPr>
        <p:spPr>
          <a:xfrm>
            <a:off x="4190449" y="318372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热室：</a:t>
            </a:r>
            <a:r>
              <a:rPr kumimoji="1"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65°C</a:t>
            </a:r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62D800-638E-EF4A-9371-D76C84BFAE36}"/>
              </a:ext>
            </a:extLst>
          </p:cNvPr>
          <p:cNvSpPr txBox="1"/>
          <p:nvPr/>
        </p:nvSpPr>
        <p:spPr>
          <a:xfrm>
            <a:off x="6305150" y="317607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冷室：</a:t>
            </a:r>
            <a:r>
              <a:rPr kumimoji="1" lang="en-US" altLang="zh-CN">
                <a:latin typeface="KaiTi" panose="02010609060101010101" pitchFamily="49" charset="-122"/>
                <a:ea typeface="KaiTi" panose="02010609060101010101" pitchFamily="49" charset="-122"/>
              </a:rPr>
              <a:t>15°C</a:t>
            </a:r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1A0A1269-F18E-B94B-97DD-A3592F682CCB}"/>
              </a:ext>
            </a:extLst>
          </p:cNvPr>
          <p:cNvSpPr/>
          <p:nvPr/>
        </p:nvSpPr>
        <p:spPr>
          <a:xfrm>
            <a:off x="2526384" y="1781666"/>
            <a:ext cx="292230" cy="2055043"/>
          </a:xfrm>
          <a:custGeom>
            <a:avLst/>
            <a:gdLst>
              <a:gd name="connsiteX0" fmla="*/ 292230 w 292230"/>
              <a:gd name="connsiteY0" fmla="*/ 2055043 h 2055043"/>
              <a:gd name="connsiteX1" fmla="*/ 18853 w 292230"/>
              <a:gd name="connsiteY1" fmla="*/ 1112363 h 2055043"/>
              <a:gd name="connsiteX2" fmla="*/ 263950 w 292230"/>
              <a:gd name="connsiteY2" fmla="*/ 754144 h 2055043"/>
              <a:gd name="connsiteX3" fmla="*/ 0 w 292230"/>
              <a:gd name="connsiteY3" fmla="*/ 0 h 2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30" h="2055043">
                <a:moveTo>
                  <a:pt x="292230" y="2055043"/>
                </a:moveTo>
                <a:cubicBezTo>
                  <a:pt x="157898" y="1692111"/>
                  <a:pt x="23566" y="1329179"/>
                  <a:pt x="18853" y="1112363"/>
                </a:cubicBezTo>
                <a:cubicBezTo>
                  <a:pt x="14140" y="895547"/>
                  <a:pt x="267092" y="939538"/>
                  <a:pt x="263950" y="754144"/>
                </a:cubicBezTo>
                <a:cubicBezTo>
                  <a:pt x="260808" y="568750"/>
                  <a:pt x="130404" y="284375"/>
                  <a:pt x="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>
            <a:extLst>
              <a:ext uri="{FF2B5EF4-FFF2-40B4-BE49-F238E27FC236}">
                <a16:creationId xmlns:a16="http://schemas.microsoft.com/office/drawing/2014/main" id="{C42CF02B-19CB-FD4F-AFFA-F7AC83CD3AF7}"/>
              </a:ext>
            </a:extLst>
          </p:cNvPr>
          <p:cNvSpPr/>
          <p:nvPr/>
        </p:nvSpPr>
        <p:spPr>
          <a:xfrm>
            <a:off x="9158813" y="1835715"/>
            <a:ext cx="292230" cy="2055043"/>
          </a:xfrm>
          <a:custGeom>
            <a:avLst/>
            <a:gdLst>
              <a:gd name="connsiteX0" fmla="*/ 292230 w 292230"/>
              <a:gd name="connsiteY0" fmla="*/ 2055043 h 2055043"/>
              <a:gd name="connsiteX1" fmla="*/ 18853 w 292230"/>
              <a:gd name="connsiteY1" fmla="*/ 1112363 h 2055043"/>
              <a:gd name="connsiteX2" fmla="*/ 263950 w 292230"/>
              <a:gd name="connsiteY2" fmla="*/ 754144 h 2055043"/>
              <a:gd name="connsiteX3" fmla="*/ 0 w 292230"/>
              <a:gd name="connsiteY3" fmla="*/ 0 h 2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30" h="2055043">
                <a:moveTo>
                  <a:pt x="292230" y="2055043"/>
                </a:moveTo>
                <a:cubicBezTo>
                  <a:pt x="157898" y="1692111"/>
                  <a:pt x="23566" y="1329179"/>
                  <a:pt x="18853" y="1112363"/>
                </a:cubicBezTo>
                <a:cubicBezTo>
                  <a:pt x="14140" y="895547"/>
                  <a:pt x="267092" y="939538"/>
                  <a:pt x="263950" y="754144"/>
                </a:cubicBezTo>
                <a:cubicBezTo>
                  <a:pt x="260808" y="568750"/>
                  <a:pt x="130404" y="284375"/>
                  <a:pt x="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9E8683-4E93-E747-9A2C-8B705826A711}"/>
              </a:ext>
            </a:extLst>
          </p:cNvPr>
          <p:cNvSpPr txBox="1"/>
          <p:nvPr/>
        </p:nvSpPr>
        <p:spPr>
          <a:xfrm>
            <a:off x="2295336" y="1412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负极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3B28A21-97EF-694D-BC59-15C29B2B017E}"/>
              </a:ext>
            </a:extLst>
          </p:cNvPr>
          <p:cNvSpPr txBox="1"/>
          <p:nvPr/>
        </p:nvSpPr>
        <p:spPr>
          <a:xfrm>
            <a:off x="8910288" y="1464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正极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143804-7978-CD40-B550-519EC14F9DE3}"/>
              </a:ext>
            </a:extLst>
          </p:cNvPr>
          <p:cNvSpPr txBox="1"/>
          <p:nvPr/>
        </p:nvSpPr>
        <p:spPr>
          <a:xfrm>
            <a:off x="0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正视图</a:t>
            </a:r>
          </a:p>
        </p:txBody>
      </p:sp>
    </p:spTree>
    <p:extLst>
      <p:ext uri="{BB962C8B-B14F-4D97-AF65-F5344CB8AC3E}">
        <p14:creationId xmlns:p14="http://schemas.microsoft.com/office/powerpoint/2010/main" val="269658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E933C8-F496-A845-89D2-54EA8E853AD6}"/>
              </a:ext>
            </a:extLst>
          </p:cNvPr>
          <p:cNvSpPr/>
          <p:nvPr/>
        </p:nvSpPr>
        <p:spPr>
          <a:xfrm>
            <a:off x="2524491" y="5096107"/>
            <a:ext cx="7197359" cy="121257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9DE9DB-EDAA-6245-9197-4BF29696DB52}"/>
              </a:ext>
            </a:extLst>
          </p:cNvPr>
          <p:cNvSpPr/>
          <p:nvPr/>
        </p:nvSpPr>
        <p:spPr>
          <a:xfrm>
            <a:off x="2470150" y="2029522"/>
            <a:ext cx="7251700" cy="20898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44A4D1-71E1-C945-8475-5329EF8A69F7}"/>
              </a:ext>
            </a:extLst>
          </p:cNvPr>
          <p:cNvSpPr txBox="1"/>
          <p:nvPr/>
        </p:nvSpPr>
        <p:spPr>
          <a:xfrm>
            <a:off x="5195753" y="55160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恒温循环水浴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04E3D2-D6B8-F847-9676-3AE1BDEA9E0C}"/>
              </a:ext>
            </a:extLst>
          </p:cNvPr>
          <p:cNvSpPr/>
          <p:nvPr/>
        </p:nvSpPr>
        <p:spPr>
          <a:xfrm>
            <a:off x="2470150" y="3552496"/>
            <a:ext cx="7251700" cy="298812"/>
          </a:xfrm>
          <a:prstGeom prst="rect">
            <a:avLst/>
          </a:prstGeom>
          <a:solidFill>
            <a:schemeClr val="bg2">
              <a:lumMod val="5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5401597F-7587-CB4F-BADB-D21C3B74A8F2}"/>
              </a:ext>
            </a:extLst>
          </p:cNvPr>
          <p:cNvSpPr/>
          <p:nvPr/>
        </p:nvSpPr>
        <p:spPr>
          <a:xfrm rot="16200000">
            <a:off x="2257425" y="2245511"/>
            <a:ext cx="425450" cy="660400"/>
          </a:xfrm>
          <a:custGeom>
            <a:avLst/>
            <a:gdLst>
              <a:gd name="connsiteX0" fmla="*/ 0 w 425450"/>
              <a:gd name="connsiteY0" fmla="*/ 6350 h 660400"/>
              <a:gd name="connsiteX1" fmla="*/ 0 w 425450"/>
              <a:gd name="connsiteY1" fmla="*/ 660400 h 660400"/>
              <a:gd name="connsiteX2" fmla="*/ 425450 w 425450"/>
              <a:gd name="connsiteY2" fmla="*/ 660400 h 660400"/>
              <a:gd name="connsiteX3" fmla="*/ 425450 w 42545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50" h="660400">
                <a:moveTo>
                  <a:pt x="0" y="6350"/>
                </a:moveTo>
                <a:lnTo>
                  <a:pt x="0" y="660400"/>
                </a:lnTo>
                <a:lnTo>
                  <a:pt x="425450" y="660400"/>
                </a:lnTo>
                <a:lnTo>
                  <a:pt x="425450" y="0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7059DA26-3D38-B04D-AA0A-B987BA685222}"/>
              </a:ext>
            </a:extLst>
          </p:cNvPr>
          <p:cNvSpPr/>
          <p:nvPr/>
        </p:nvSpPr>
        <p:spPr>
          <a:xfrm rot="5400000">
            <a:off x="9491747" y="2245510"/>
            <a:ext cx="425450" cy="660400"/>
          </a:xfrm>
          <a:custGeom>
            <a:avLst/>
            <a:gdLst>
              <a:gd name="connsiteX0" fmla="*/ 0 w 425450"/>
              <a:gd name="connsiteY0" fmla="*/ 6350 h 660400"/>
              <a:gd name="connsiteX1" fmla="*/ 0 w 425450"/>
              <a:gd name="connsiteY1" fmla="*/ 660400 h 660400"/>
              <a:gd name="connsiteX2" fmla="*/ 425450 w 425450"/>
              <a:gd name="connsiteY2" fmla="*/ 660400 h 660400"/>
              <a:gd name="connsiteX3" fmla="*/ 425450 w 42545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50" h="660400">
                <a:moveTo>
                  <a:pt x="0" y="6350"/>
                </a:moveTo>
                <a:lnTo>
                  <a:pt x="0" y="660400"/>
                </a:lnTo>
                <a:lnTo>
                  <a:pt x="425450" y="660400"/>
                </a:lnTo>
                <a:lnTo>
                  <a:pt x="425450" y="0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822845CF-F630-4140-9720-3C1A50899BDF}"/>
              </a:ext>
            </a:extLst>
          </p:cNvPr>
          <p:cNvSpPr/>
          <p:nvPr/>
        </p:nvSpPr>
        <p:spPr>
          <a:xfrm rot="16038393">
            <a:off x="-199595" y="3170819"/>
            <a:ext cx="3264955" cy="2032033"/>
          </a:xfrm>
          <a:custGeom>
            <a:avLst/>
            <a:gdLst>
              <a:gd name="connsiteX0" fmla="*/ 0 w 1602557"/>
              <a:gd name="connsiteY0" fmla="*/ 886123 h 895550"/>
              <a:gd name="connsiteX1" fmla="*/ 810705 w 1602557"/>
              <a:gd name="connsiteY1" fmla="*/ 4 h 895550"/>
              <a:gd name="connsiteX2" fmla="*/ 1602557 w 1602557"/>
              <a:gd name="connsiteY2" fmla="*/ 895550 h 8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2557" h="895550">
                <a:moveTo>
                  <a:pt x="0" y="886123"/>
                </a:moveTo>
                <a:cubicBezTo>
                  <a:pt x="271806" y="442278"/>
                  <a:pt x="543612" y="-1567"/>
                  <a:pt x="810705" y="4"/>
                </a:cubicBezTo>
                <a:cubicBezTo>
                  <a:pt x="1077798" y="1575"/>
                  <a:pt x="1340177" y="448562"/>
                  <a:pt x="1602557" y="895550"/>
                </a:cubicBezTo>
              </a:path>
            </a:pathLst>
          </a:cu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95668313-66DA-C042-9269-6A4196360903}"/>
              </a:ext>
            </a:extLst>
          </p:cNvPr>
          <p:cNvSpPr/>
          <p:nvPr/>
        </p:nvSpPr>
        <p:spPr>
          <a:xfrm rot="5400000">
            <a:off x="9178656" y="3024855"/>
            <a:ext cx="3356841" cy="2270453"/>
          </a:xfrm>
          <a:custGeom>
            <a:avLst/>
            <a:gdLst>
              <a:gd name="connsiteX0" fmla="*/ 0 w 1602557"/>
              <a:gd name="connsiteY0" fmla="*/ 886123 h 895550"/>
              <a:gd name="connsiteX1" fmla="*/ 810705 w 1602557"/>
              <a:gd name="connsiteY1" fmla="*/ 4 h 895550"/>
              <a:gd name="connsiteX2" fmla="*/ 1602557 w 1602557"/>
              <a:gd name="connsiteY2" fmla="*/ 895550 h 8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2557" h="895550">
                <a:moveTo>
                  <a:pt x="0" y="886123"/>
                </a:moveTo>
                <a:cubicBezTo>
                  <a:pt x="271806" y="442278"/>
                  <a:pt x="543612" y="-1567"/>
                  <a:pt x="810705" y="4"/>
                </a:cubicBezTo>
                <a:cubicBezTo>
                  <a:pt x="1077798" y="1575"/>
                  <a:pt x="1340177" y="448562"/>
                  <a:pt x="1602557" y="895550"/>
                </a:cubicBezTo>
              </a:path>
            </a:pathLst>
          </a:cu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251A20-92E3-7B4C-AD39-C2B7E6E0EC7F}"/>
              </a:ext>
            </a:extLst>
          </p:cNvPr>
          <p:cNvSpPr txBox="1"/>
          <p:nvPr/>
        </p:nvSpPr>
        <p:spPr>
          <a:xfrm>
            <a:off x="2767165" y="35941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铂丝电极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7972A3-A359-CF4C-93A4-C3B126ED0AC5}"/>
              </a:ext>
            </a:extLst>
          </p:cNvPr>
          <p:cNvSpPr/>
          <p:nvPr/>
        </p:nvSpPr>
        <p:spPr>
          <a:xfrm>
            <a:off x="2800350" y="2426304"/>
            <a:ext cx="6521009" cy="298812"/>
          </a:xfrm>
          <a:prstGeom prst="rect">
            <a:avLst/>
          </a:prstGeom>
          <a:solidFill>
            <a:schemeClr val="bg2">
              <a:lumMod val="5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265E7A-F5CC-074C-9B11-BB88A0B7157C}"/>
              </a:ext>
            </a:extLst>
          </p:cNvPr>
          <p:cNvSpPr txBox="1"/>
          <p:nvPr/>
        </p:nvSpPr>
        <p:spPr>
          <a:xfrm>
            <a:off x="4929226" y="23910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铜管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9F6B97-FB8B-3A4E-927F-1C832DAA6CCA}"/>
              </a:ext>
            </a:extLst>
          </p:cNvPr>
          <p:cNvSpPr/>
          <p:nvPr/>
        </p:nvSpPr>
        <p:spPr>
          <a:xfrm>
            <a:off x="5508625" y="2890143"/>
            <a:ext cx="501650" cy="5016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5805D9-CFDF-8B4F-84C7-6004BD94C9D9}"/>
              </a:ext>
            </a:extLst>
          </p:cNvPr>
          <p:cNvSpPr txBox="1"/>
          <p:nvPr/>
        </p:nvSpPr>
        <p:spPr>
          <a:xfrm>
            <a:off x="4029742" y="295414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子句模块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B2CC3FF-8B93-094F-AAC9-65494BCE3EC5}"/>
              </a:ext>
            </a:extLst>
          </p:cNvPr>
          <p:cNvCxnSpPr>
            <a:stCxn id="15" idx="3"/>
          </p:cNvCxnSpPr>
          <p:nvPr/>
        </p:nvCxnSpPr>
        <p:spPr>
          <a:xfrm flipV="1">
            <a:off x="5174607" y="3074422"/>
            <a:ext cx="227710" cy="6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4D700C2-CF64-AB4E-A62C-694ACB90B292}"/>
              </a:ext>
            </a:extLst>
          </p:cNvPr>
          <p:cNvSpPr txBox="1"/>
          <p:nvPr/>
        </p:nvSpPr>
        <p:spPr>
          <a:xfrm>
            <a:off x="3591160" y="20393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玻璃板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F64212-E69A-9044-A012-3D4FAAEC1CF2}"/>
              </a:ext>
            </a:extLst>
          </p:cNvPr>
          <p:cNvSpPr txBox="1"/>
          <p:nvPr/>
        </p:nvSpPr>
        <p:spPr>
          <a:xfrm>
            <a:off x="0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左视图</a:t>
            </a:r>
          </a:p>
        </p:txBody>
      </p:sp>
    </p:spTree>
    <p:extLst>
      <p:ext uri="{BB962C8B-B14F-4D97-AF65-F5344CB8AC3E}">
        <p14:creationId xmlns:p14="http://schemas.microsoft.com/office/powerpoint/2010/main" val="419425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柱体 56">
            <a:extLst>
              <a:ext uri="{FF2B5EF4-FFF2-40B4-BE49-F238E27FC236}">
                <a16:creationId xmlns:a16="http://schemas.microsoft.com/office/drawing/2014/main" id="{D588528A-7B25-7F4F-A24A-801B822E29FE}"/>
              </a:ext>
            </a:extLst>
          </p:cNvPr>
          <p:cNvSpPr/>
          <p:nvPr/>
        </p:nvSpPr>
        <p:spPr>
          <a:xfrm rot="14558021">
            <a:off x="10385349" y="1490878"/>
            <a:ext cx="376410" cy="476618"/>
          </a:xfrm>
          <a:prstGeom prst="can">
            <a:avLst>
              <a:gd name="adj" fmla="val 54996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081FBBF3-C341-AC42-A73A-82E8D4A72824}"/>
              </a:ext>
            </a:extLst>
          </p:cNvPr>
          <p:cNvSpPr/>
          <p:nvPr/>
        </p:nvSpPr>
        <p:spPr>
          <a:xfrm rot="14558021">
            <a:off x="10040502" y="1145767"/>
            <a:ext cx="376410" cy="1520328"/>
          </a:xfrm>
          <a:prstGeom prst="can">
            <a:avLst>
              <a:gd name="adj" fmla="val 54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 descr="图示, 示意图&#10;&#10;描述已自动生成">
            <a:extLst>
              <a:ext uri="{FF2B5EF4-FFF2-40B4-BE49-F238E27FC236}">
                <a16:creationId xmlns:a16="http://schemas.microsoft.com/office/drawing/2014/main" id="{16D0B727-8367-1E48-80B4-802FA890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3" y="471234"/>
            <a:ext cx="6749227" cy="6327402"/>
          </a:xfrm>
          <a:prstGeom prst="rect">
            <a:avLst/>
          </a:prstGeom>
        </p:spPr>
      </p:pic>
      <p:sp>
        <p:nvSpPr>
          <p:cNvPr id="10" name="立方体 9">
            <a:extLst>
              <a:ext uri="{FF2B5EF4-FFF2-40B4-BE49-F238E27FC236}">
                <a16:creationId xmlns:a16="http://schemas.microsoft.com/office/drawing/2014/main" id="{D48A3CEA-D82F-B34D-83F2-0E7C02771E26}"/>
              </a:ext>
            </a:extLst>
          </p:cNvPr>
          <p:cNvSpPr/>
          <p:nvPr/>
        </p:nvSpPr>
        <p:spPr>
          <a:xfrm>
            <a:off x="8623349" y="1243550"/>
            <a:ext cx="2635391" cy="1586429"/>
          </a:xfrm>
          <a:prstGeom prst="cube">
            <a:avLst>
              <a:gd name="adj" fmla="val 6944"/>
            </a:avLst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23201166-BD89-D24F-B682-0AAACDD268B3}"/>
              </a:ext>
            </a:extLst>
          </p:cNvPr>
          <p:cNvSpPr/>
          <p:nvPr/>
        </p:nvSpPr>
        <p:spPr>
          <a:xfrm rot="14558021">
            <a:off x="9278898" y="1793000"/>
            <a:ext cx="376410" cy="1036692"/>
          </a:xfrm>
          <a:prstGeom prst="can">
            <a:avLst>
              <a:gd name="adj" fmla="val 54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柱体 22">
            <a:extLst>
              <a:ext uri="{FF2B5EF4-FFF2-40B4-BE49-F238E27FC236}">
                <a16:creationId xmlns:a16="http://schemas.microsoft.com/office/drawing/2014/main" id="{B2C03D97-62ED-2043-A87E-FAFB676CA89D}"/>
              </a:ext>
            </a:extLst>
          </p:cNvPr>
          <p:cNvSpPr/>
          <p:nvPr/>
        </p:nvSpPr>
        <p:spPr>
          <a:xfrm rot="14558021">
            <a:off x="11230352" y="3986251"/>
            <a:ext cx="376410" cy="1036692"/>
          </a:xfrm>
          <a:prstGeom prst="can">
            <a:avLst>
              <a:gd name="adj" fmla="val 54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2720BFEF-B16D-3A4A-8256-0F71A7D7020C}"/>
              </a:ext>
            </a:extLst>
          </p:cNvPr>
          <p:cNvSpPr/>
          <p:nvPr/>
        </p:nvSpPr>
        <p:spPr>
          <a:xfrm rot="14558021">
            <a:off x="8436558" y="4081179"/>
            <a:ext cx="376410" cy="1220670"/>
          </a:xfrm>
          <a:prstGeom prst="can">
            <a:avLst>
              <a:gd name="adj" fmla="val 54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EA686AA2-379C-2B4B-BB82-C074921D2636}"/>
              </a:ext>
            </a:extLst>
          </p:cNvPr>
          <p:cNvSpPr/>
          <p:nvPr/>
        </p:nvSpPr>
        <p:spPr>
          <a:xfrm>
            <a:off x="8678871" y="3711382"/>
            <a:ext cx="2635391" cy="1586429"/>
          </a:xfrm>
          <a:prstGeom prst="cube">
            <a:avLst>
              <a:gd name="adj" fmla="val 6944"/>
            </a:avLst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B0C9DB5-EEC1-D94E-8B93-21AFCB2C2695}"/>
              </a:ext>
            </a:extLst>
          </p:cNvPr>
          <p:cNvSpPr/>
          <p:nvPr/>
        </p:nvSpPr>
        <p:spPr>
          <a:xfrm rot="19807061">
            <a:off x="9823479" y="4307804"/>
            <a:ext cx="235132" cy="393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圆柱体 27">
            <a:extLst>
              <a:ext uri="{FF2B5EF4-FFF2-40B4-BE49-F238E27FC236}">
                <a16:creationId xmlns:a16="http://schemas.microsoft.com/office/drawing/2014/main" id="{F6B84A6F-85AB-E64D-B0F3-4899A9D9865F}"/>
              </a:ext>
            </a:extLst>
          </p:cNvPr>
          <p:cNvSpPr/>
          <p:nvPr/>
        </p:nvSpPr>
        <p:spPr>
          <a:xfrm rot="14558021">
            <a:off x="8299010" y="4524400"/>
            <a:ext cx="376410" cy="476618"/>
          </a:xfrm>
          <a:prstGeom prst="can">
            <a:avLst>
              <a:gd name="adj" fmla="val 54996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76FA6402-F559-B44C-B102-70135B2DAEF9}"/>
              </a:ext>
            </a:extLst>
          </p:cNvPr>
          <p:cNvCxnSpPr>
            <a:cxnSpLocks/>
          </p:cNvCxnSpPr>
          <p:nvPr/>
        </p:nvCxnSpPr>
        <p:spPr>
          <a:xfrm>
            <a:off x="7996219" y="4600575"/>
            <a:ext cx="71456" cy="10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7B768F09-9DAA-DC42-BB87-81313EEDC4D3}"/>
              </a:ext>
            </a:extLst>
          </p:cNvPr>
          <p:cNvCxnSpPr>
            <a:cxnSpLocks/>
          </p:cNvCxnSpPr>
          <p:nvPr/>
        </p:nvCxnSpPr>
        <p:spPr>
          <a:xfrm>
            <a:off x="8932844" y="4135864"/>
            <a:ext cx="71456" cy="10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7B6FF72-A3BC-344E-AD17-B925FD81D4CF}"/>
              </a:ext>
            </a:extLst>
          </p:cNvPr>
          <p:cNvSpPr txBox="1"/>
          <p:nvPr/>
        </p:nvSpPr>
        <p:spPr>
          <a:xfrm rot="19937754">
            <a:off x="8176615" y="421206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4.5cm</a:t>
            </a:r>
            <a:endParaRPr kumimoji="1" lang="zh-CN" altLang="en-US" sz="12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6F33BBE-8DFD-084C-8A01-C4E8819CFE6E}"/>
              </a:ext>
            </a:extLst>
          </p:cNvPr>
          <p:cNvSpPr txBox="1"/>
          <p:nvPr/>
        </p:nvSpPr>
        <p:spPr>
          <a:xfrm rot="19747418">
            <a:off x="8748201" y="468730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3.2cm</a:t>
            </a:r>
            <a:endParaRPr kumimoji="1" lang="zh-CN" altLang="en-US" sz="120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689B848E-E357-3F48-9FCE-1DFEFB6B92CA}"/>
              </a:ext>
            </a:extLst>
          </p:cNvPr>
          <p:cNvCxnSpPr>
            <a:cxnSpLocks/>
          </p:cNvCxnSpPr>
          <p:nvPr/>
        </p:nvCxnSpPr>
        <p:spPr>
          <a:xfrm>
            <a:off x="8734039" y="4932400"/>
            <a:ext cx="71456" cy="10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7609E0-77C6-6F4F-A804-327A50E3C27F}"/>
              </a:ext>
            </a:extLst>
          </p:cNvPr>
          <p:cNvCxnSpPr>
            <a:cxnSpLocks/>
          </p:cNvCxnSpPr>
          <p:nvPr/>
        </p:nvCxnSpPr>
        <p:spPr>
          <a:xfrm>
            <a:off x="9251993" y="4625850"/>
            <a:ext cx="71456" cy="10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899B321-5B14-4744-B11A-655C7DB672CD}"/>
              </a:ext>
            </a:extLst>
          </p:cNvPr>
          <p:cNvSpPr txBox="1"/>
          <p:nvPr/>
        </p:nvSpPr>
        <p:spPr>
          <a:xfrm rot="19740952">
            <a:off x="8880450" y="4820969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page</a:t>
            </a:r>
            <a:endParaRPr kumimoji="1" lang="zh-CN" altLang="en-US" sz="12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7E495BE-A2CB-AB4B-868B-7211EA2D21AB}"/>
              </a:ext>
            </a:extLst>
          </p:cNvPr>
          <p:cNvSpPr txBox="1"/>
          <p:nvPr/>
        </p:nvSpPr>
        <p:spPr>
          <a:xfrm rot="19634411">
            <a:off x="7830358" y="5305716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Page+</a:t>
            </a:r>
            <a:r>
              <a:rPr kumimoji="1" lang="zh-CN" altLang="en-US" sz="1000"/>
              <a:t>子句溶液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C6AB3C74-D7C1-9147-B9B2-D16D85F8A735}"/>
              </a:ext>
            </a:extLst>
          </p:cNvPr>
          <p:cNvCxnSpPr>
            <a:cxnSpLocks/>
          </p:cNvCxnSpPr>
          <p:nvPr/>
        </p:nvCxnSpPr>
        <p:spPr>
          <a:xfrm flipH="1">
            <a:off x="8500789" y="4808530"/>
            <a:ext cx="123974" cy="47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7796C15-0B5A-7C4A-ADCE-4D7C6402D540}"/>
              </a:ext>
            </a:extLst>
          </p:cNvPr>
          <p:cNvSpPr txBox="1"/>
          <p:nvPr/>
        </p:nvSpPr>
        <p:spPr>
          <a:xfrm>
            <a:off x="9061367" y="422033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管底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A39F0A-C8E3-D24C-9915-CEE634FC2FCA}"/>
              </a:ext>
            </a:extLst>
          </p:cNvPr>
          <p:cNvSpPr txBox="1"/>
          <p:nvPr/>
        </p:nvSpPr>
        <p:spPr>
          <a:xfrm>
            <a:off x="7123095" y="489299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空或染料</a:t>
            </a: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2715AE6-211C-8D42-BE10-346A8F75F5B4}"/>
              </a:ext>
            </a:extLst>
          </p:cNvPr>
          <p:cNvCxnSpPr>
            <a:cxnSpLocks/>
          </p:cNvCxnSpPr>
          <p:nvPr/>
        </p:nvCxnSpPr>
        <p:spPr>
          <a:xfrm flipV="1">
            <a:off x="7756896" y="4976953"/>
            <a:ext cx="437326" cy="2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柱体 46">
            <a:extLst>
              <a:ext uri="{FF2B5EF4-FFF2-40B4-BE49-F238E27FC236}">
                <a16:creationId xmlns:a16="http://schemas.microsoft.com/office/drawing/2014/main" id="{34F3F944-270A-FD4B-9E21-52AAF2701CBF}"/>
              </a:ext>
            </a:extLst>
          </p:cNvPr>
          <p:cNvSpPr/>
          <p:nvPr/>
        </p:nvSpPr>
        <p:spPr>
          <a:xfrm rot="14558021">
            <a:off x="11336097" y="4218803"/>
            <a:ext cx="376410" cy="476618"/>
          </a:xfrm>
          <a:prstGeom prst="can">
            <a:avLst>
              <a:gd name="adj" fmla="val 54996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4891A29-5592-8742-9927-8571D3A19F06}"/>
              </a:ext>
            </a:extLst>
          </p:cNvPr>
          <p:cNvSpPr txBox="1"/>
          <p:nvPr/>
        </p:nvSpPr>
        <p:spPr>
          <a:xfrm>
            <a:off x="7742321" y="37839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热室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5C11326-F3C4-5048-80B3-2551A82B61EC}"/>
              </a:ext>
            </a:extLst>
          </p:cNvPr>
          <p:cNvSpPr txBox="1"/>
          <p:nvPr/>
        </p:nvSpPr>
        <p:spPr>
          <a:xfrm>
            <a:off x="10667931" y="36349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冷室</a:t>
            </a:r>
          </a:p>
        </p:txBody>
      </p:sp>
      <p:sp>
        <p:nvSpPr>
          <p:cNvPr id="56" name="圆柱体 55">
            <a:extLst>
              <a:ext uri="{FF2B5EF4-FFF2-40B4-BE49-F238E27FC236}">
                <a16:creationId xmlns:a16="http://schemas.microsoft.com/office/drawing/2014/main" id="{6FFF93A6-AA93-CD46-A761-D90FDB31F76D}"/>
              </a:ext>
            </a:extLst>
          </p:cNvPr>
          <p:cNvSpPr/>
          <p:nvPr/>
        </p:nvSpPr>
        <p:spPr>
          <a:xfrm rot="14558021">
            <a:off x="9254705" y="2081625"/>
            <a:ext cx="376410" cy="476618"/>
          </a:xfrm>
          <a:prstGeom prst="can">
            <a:avLst>
              <a:gd name="adj" fmla="val 54996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C3F9FA5-0985-FE4B-8F6C-5BAE55FB6CDB}"/>
              </a:ext>
            </a:extLst>
          </p:cNvPr>
          <p:cNvSpPr/>
          <p:nvPr/>
        </p:nvSpPr>
        <p:spPr>
          <a:xfrm>
            <a:off x="2249111" y="2685883"/>
            <a:ext cx="2676033" cy="1425115"/>
          </a:xfrm>
          <a:prstGeom prst="rect">
            <a:avLst/>
          </a:prstGeom>
          <a:noFill/>
          <a:ln w="508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74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B7F921AC-1D77-5342-A824-0489D1B0A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81"/>
          <a:stretch/>
        </p:blipFill>
        <p:spPr>
          <a:xfrm>
            <a:off x="2417259" y="815209"/>
            <a:ext cx="6090133" cy="4078524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BE26BC8-2220-6B40-BDDC-5B936994E86F}"/>
              </a:ext>
            </a:extLst>
          </p:cNvPr>
          <p:cNvCxnSpPr/>
          <p:nvPr/>
        </p:nvCxnSpPr>
        <p:spPr>
          <a:xfrm>
            <a:off x="4861367" y="2743200"/>
            <a:ext cx="2372810" cy="2314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A166C89-2234-4044-97F0-5DEBB40D1F36}"/>
              </a:ext>
            </a:extLst>
          </p:cNvPr>
          <p:cNvCxnSpPr/>
          <p:nvPr/>
        </p:nvCxnSpPr>
        <p:spPr>
          <a:xfrm flipH="1">
            <a:off x="7502646" y="2465408"/>
            <a:ext cx="1307939" cy="5092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8F663D2-FA98-B94A-8DC4-C3740A497921}"/>
              </a:ext>
            </a:extLst>
          </p:cNvPr>
          <p:cNvCxnSpPr>
            <a:cxnSpLocks/>
          </p:cNvCxnSpPr>
          <p:nvPr/>
        </p:nvCxnSpPr>
        <p:spPr>
          <a:xfrm>
            <a:off x="7335777" y="2974694"/>
            <a:ext cx="13182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927A94F-B1FD-4D44-A78D-8E944CAEB9E7}"/>
              </a:ext>
            </a:extLst>
          </p:cNvPr>
          <p:cNvSpPr txBox="1"/>
          <p:nvPr/>
        </p:nvSpPr>
        <p:spPr>
          <a:xfrm>
            <a:off x="8775861" y="22807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切开，然后紧贴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FF6F86-7081-B644-BBAB-6401080F4CDC}"/>
              </a:ext>
            </a:extLst>
          </p:cNvPr>
          <p:cNvSpPr txBox="1"/>
          <p:nvPr/>
        </p:nvSpPr>
        <p:spPr>
          <a:xfrm>
            <a:off x="7510284" y="7325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加样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C4C388BF-3D2B-E24C-B69A-288B23449D8F}"/>
              </a:ext>
            </a:extLst>
          </p:cNvPr>
          <p:cNvCxnSpPr>
            <a:cxnSpLocks/>
          </p:cNvCxnSpPr>
          <p:nvPr/>
        </p:nvCxnSpPr>
        <p:spPr>
          <a:xfrm flipH="1">
            <a:off x="7011581" y="1101872"/>
            <a:ext cx="498703" cy="6939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384DBF3-B579-2E4A-B77F-7EC58DA42ECE}"/>
              </a:ext>
            </a:extLst>
          </p:cNvPr>
          <p:cNvSpPr txBox="1"/>
          <p:nvPr/>
        </p:nvSpPr>
        <p:spPr>
          <a:xfrm>
            <a:off x="6711499" y="201592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</a:rPr>
              <a:t>a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BF5F93-5C49-AC46-A124-7157155A3A34}"/>
              </a:ext>
            </a:extLst>
          </p:cNvPr>
          <p:cNvSpPr txBox="1"/>
          <p:nvPr/>
        </p:nvSpPr>
        <p:spPr>
          <a:xfrm>
            <a:off x="6711499" y="369864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</a:rPr>
              <a:t>b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5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191</Words>
  <Application>Microsoft Macintosh PowerPoint</Application>
  <PresentationFormat>宽屏</PresentationFormat>
  <Paragraphs>121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KaiTi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A63</dc:creator>
  <cp:lastModifiedBy>A63</cp:lastModifiedBy>
  <cp:revision>4</cp:revision>
  <dcterms:created xsi:type="dcterms:W3CDTF">2023-11-26T15:00:17Z</dcterms:created>
  <dcterms:modified xsi:type="dcterms:W3CDTF">2023-11-27T02:51:48Z</dcterms:modified>
</cp:coreProperties>
</file>