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75" r:id="rId8"/>
    <p:sldId id="262" r:id="rId9"/>
    <p:sldId id="263" r:id="rId10"/>
    <p:sldId id="264" r:id="rId11"/>
    <p:sldId id="265" r:id="rId12"/>
    <p:sldId id="266" r:id="rId13"/>
    <p:sldId id="267" r:id="rId14"/>
    <p:sldId id="268" r:id="rId15"/>
    <p:sldId id="272" r:id="rId16"/>
    <p:sldId id="273" r:id="rId17"/>
    <p:sldId id="274" r:id="rId18"/>
    <p:sldId id="269" r:id="rId19"/>
    <p:sldId id="280" r:id="rId20"/>
    <p:sldId id="276" r:id="rId21"/>
    <p:sldId id="277" r:id="rId22"/>
    <p:sldId id="278" r:id="rId23"/>
    <p:sldId id="279" r:id="rId24"/>
    <p:sldId id="270" r:id="rId25"/>
    <p:sldId id="281"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12"/>
    <p:restoredTop sz="94267" autoAdjust="0"/>
  </p:normalViewPr>
  <p:slideViewPr>
    <p:cSldViewPr snapToGrid="0">
      <p:cViewPr>
        <p:scale>
          <a:sx n="83" d="100"/>
          <a:sy n="83" d="100"/>
        </p:scale>
        <p:origin x="-8" y="1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1:58:25.075"/>
    </inkml:context>
    <inkml:brush xml:id="br0">
      <inkml:brushProperty name="width" value="0.035" units="cm"/>
      <inkml:brushProperty name="height" value="0.035" units="cm"/>
    </inkml:brush>
  </inkml:definitions>
  <inkml:trace contextRef="#ctx0" brushRef="#br0">0 572 24575,'81'0'0,"-46"-12"0,17 9 0,5-3 0,29-39 0,-22 19 0,24-15 0,-36 15 0,-18 11 0,5-4 0,-12 11 0,5-3 0,-13 4 0,5-5 0,-5 0 0,6 5 0,-7-4 0,6 4 0,-11 0 0,10-4 0,-10 5 0,10-7 0,-10 2 0,11-2 0,-5 1 0,6-1 0,0 1 0,0-1 0,-7 1 0,6-1 0,-5 1 0,13-1 0,-5 0 0,5 6 0,-7-5 0,7 5 0,2-7 0,0 1 0,5 6 0,6-11 0,-8 10 0,6-6 0,-18 3 0,-6 10 0,-2-5 0,-6 6 0,-4-5 0,-2 4 0,-5-4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1:58:26.928"/>
    </inkml:context>
    <inkml:brush xml:id="br0">
      <inkml:brushProperty name="width" value="0.035" units="cm"/>
      <inkml:brushProperty name="height" value="0.035" units="cm"/>
    </inkml:brush>
  </inkml:definitions>
  <inkml:trace contextRef="#ctx0" brushRef="#br0">580 1 24575,'-11'0'0,"0"0"0,-5 0 0,3 0 0,-3 0 0,-2 0 0,5 5 0,-10 2 0,10-1 0,-5 5 0,1-10 0,4 9 0,-5-4 0,1 0 0,4 5 0,-11-5 0,11 1 0,-5 3 0,7-3 0,0 4 0,-1-5 0,1 4 0,-1-9 0,6 9 0,-4-8 0,4 3 0,-1 0 0,-2 1 0,-3 5 0,-1 6 0,-11-3 0,4 10 0,-5-5 0,0 0 0,0 5 0,6-11 0,1 5 0,12-7 0,-4-5 0,8 4 0,2-5 0,6 1 0,4-1 0,1 0 0,1-4 0,-1 9 0,0-4 0,0 5 0,1-4 0,5 3 0,-4-3 0,4 4 0,1 1 0,-6 0 0,6-5 0,-7 3 0,0-4 0,1 5 0,-1-5 0,0 4 0,1-3 0,-1 4 0,0 0 0,0 1 0,1-1 0,-1 0 0,0 0 0,1-4 0,-1 3 0,0-4 0,7 6 0,-6-1 0,6 1 0,-7-6 0,0 4 0,1-8 0,-1 8 0,0-9 0,-5 9 0,4-9 0,-9 4 0,4-5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1:58:28.374"/>
    </inkml:context>
    <inkml:brush xml:id="br0">
      <inkml:brushProperty name="width" value="0.035" units="cm"/>
      <inkml:brushProperty name="height" value="0.035" units="cm"/>
    </inkml:brush>
  </inkml:definitions>
  <inkml:trace contextRef="#ctx0" brushRef="#br0">0 8 18358,'17'0'0,"2"0"2828,20 0-2828,0 0 1062,-5-6-1062,0 5 556,5 1-556,-1 12 1771,-3 3-1771,1 8 0,-11-9 0,-6 4 0,11 1 0,-15-6 0,15 11 0,-11-10 0,6 4 0,0-6 0,-6 0 0,5 6 0,-6-5 0,7 11 0,0-10 0,8 10 0,-7-9 0,14 10 0,-14-5 0,6 6 0,1 0 0,-7-6 0,6 4 0,-7-4 0,0 5 0,0-6 0,0 5 0,-6-11 0,5 5 0,-11-6 0,4-1 0,-6 1 0,1-1 0,-1-5 0,0 4 0,-5-9 0,-1 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1:58:30.369"/>
    </inkml:context>
    <inkml:brush xml:id="br0">
      <inkml:brushProperty name="width" value="0.035" units="cm"/>
      <inkml:brushProperty name="height" value="0.035" units="cm"/>
    </inkml:brush>
  </inkml:definitions>
  <inkml:trace contextRef="#ctx0" brushRef="#br0">369 1 24575,'-16'0'0,"0"0"0,-1 0 0,-2 0 0,-6 0 0,-7 0 0,5 0 0,-35 0 0,29 0 0,-15 0 0,30 0 0,7 0 0,-1 0 0,1 0 0,0 0 0,5 4 0,2 2 0,4 5 0,4 0 0,-2 0 0,8 6 0,-9 9 0,10 0 0,-4 7 0,0-8 0,4 0 0,-4 0 0,0-7 0,4 0 0,-10-7 0,4 0 0,0-4 0,-4 3 0,9-9 0,-4 9 0,0-4 0,4 6 0,-4-1 0,6 0 0,-1 0 0,0 1 0,1 5 0,-1-4 0,1 4 0,-6-5 0,4-6 0,-8 4 0,3-9 0,-5 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60850-5F61-4B89-A97E-621930AE0382}" type="datetimeFigureOut">
              <a:rPr lang="zh-CN" altLang="en-US" smtClean="0"/>
              <a:t>2023/10/24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67B7F-5002-4058-BD50-08AE022D2D24}" type="slidenum">
              <a:rPr lang="zh-CN" altLang="en-US" smtClean="0"/>
              <a:t>‹#›</a:t>
            </a:fld>
            <a:endParaRPr lang="zh-CN" altLang="en-US"/>
          </a:p>
        </p:txBody>
      </p:sp>
    </p:spTree>
    <p:extLst>
      <p:ext uri="{BB962C8B-B14F-4D97-AF65-F5344CB8AC3E}">
        <p14:creationId xmlns:p14="http://schemas.microsoft.com/office/powerpoint/2010/main" val="415026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ea typeface="Calibri" panose="020F0502020204030204" pitchFamily="34" charset="0"/>
              </a:rPr>
              <a:t>Hooogsteen</a:t>
            </a:r>
            <a:r>
              <a:rPr lang="zh-CN" altLang="zh-CN" sz="1800" dirty="0">
                <a:effectLst/>
                <a:ea typeface="Microsoft YaHei" panose="020B0503020204020204" pitchFamily="34" charset="-122"/>
              </a:rPr>
              <a:t>相互作用（氢键）：</a:t>
            </a:r>
            <a:r>
              <a:rPr lang="zh-CN" altLang="zh-CN" sz="1800" dirty="0">
                <a:effectLst/>
                <a:ea typeface="Calibri" panose="020F0502020204030204" pitchFamily="34" charset="0"/>
              </a:rPr>
              <a:t>DNA</a:t>
            </a:r>
            <a:r>
              <a:rPr lang="zh-CN" altLang="zh-CN" sz="1800" dirty="0">
                <a:effectLst/>
                <a:ea typeface="Microsoft YaHei" panose="020B0503020204020204" pitchFamily="34" charset="-122"/>
              </a:rPr>
              <a:t>三链结构中的第</a:t>
            </a:r>
            <a:r>
              <a:rPr lang="zh-CN" altLang="zh-CN" sz="1800" dirty="0">
                <a:effectLst/>
                <a:ea typeface="Calibri" panose="020F0502020204030204" pitchFamily="34" charset="0"/>
              </a:rPr>
              <a:t>3</a:t>
            </a:r>
            <a:r>
              <a:rPr lang="zh-CN" altLang="zh-CN" sz="1800" dirty="0">
                <a:effectLst/>
                <a:ea typeface="Microsoft YaHei" panose="020B0503020204020204" pitchFamily="34" charset="-122"/>
              </a:rPr>
              <a:t>条链与其中的双链的碱基间形成～</a:t>
            </a:r>
            <a:endParaRPr lang="zh-CN" altLang="zh-CN" sz="1800" dirty="0">
              <a:effectLst/>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dirty="0">
              <a:effectLst/>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dirty="0">
              <a:effectLst/>
              <a:ea typeface="Calibri" panose="020F0502020204030204" pitchFamily="34" charset="0"/>
            </a:endParaRPr>
          </a:p>
          <a:p>
            <a:endParaRPr kumimoji="1" lang="zh-CN" altLang="en-US" dirty="0"/>
          </a:p>
        </p:txBody>
      </p:sp>
      <p:sp>
        <p:nvSpPr>
          <p:cNvPr id="4" name="灯片编号占位符 3"/>
          <p:cNvSpPr>
            <a:spLocks noGrp="1"/>
          </p:cNvSpPr>
          <p:nvPr>
            <p:ph type="sldNum" sz="quarter" idx="5"/>
          </p:nvPr>
        </p:nvSpPr>
        <p:spPr/>
        <p:txBody>
          <a:bodyPr/>
          <a:lstStyle/>
          <a:p>
            <a:fld id="{EF667B7F-5002-4058-BD50-08AE022D2D24}" type="slidenum">
              <a:rPr lang="zh-CN" altLang="en-US" smtClean="0"/>
              <a:t>4</a:t>
            </a:fld>
            <a:endParaRPr lang="zh-CN" altLang="en-US"/>
          </a:p>
        </p:txBody>
      </p:sp>
    </p:spTree>
    <p:extLst>
      <p:ext uri="{BB962C8B-B14F-4D97-AF65-F5344CB8AC3E}">
        <p14:creationId xmlns:p14="http://schemas.microsoft.com/office/powerpoint/2010/main" val="624217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每个分子配线方案右边的面板显示了各自的</a:t>
            </a:r>
            <a:r>
              <a:rPr lang="zh-CN" altLang="en-US" b="1" dirty="0"/>
              <a:t>西兰花合成速率</a:t>
            </a:r>
            <a:r>
              <a:rPr lang="zh-CN" altLang="en-US" dirty="0"/>
              <a:t>，并将其与有线</a:t>
            </a:r>
            <a:r>
              <a:rPr lang="en" altLang="zh-CN" dirty="0"/>
              <a:t>TU</a:t>
            </a:r>
            <a:r>
              <a:rPr lang="zh-CN" altLang="en-US" dirty="0"/>
              <a:t>的比例增加绘制成图</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i="1" dirty="0">
                <a:effectLst/>
                <a:ea typeface="Microsoft YaHei" panose="020B0503020204020204" pitchFamily="34" charset="-122"/>
              </a:rPr>
              <a:t>误差条表示聚合速率线性拟合的标准差。通过三个独立的实验获得了50 %的抑制率。</a:t>
            </a:r>
            <a:endParaRPr lang="zh-CN" altLang="zh-CN" sz="1800" dirty="0">
              <a:effectLst/>
              <a:ea typeface="Microsoft YaHei" panose="020B0503020204020204" pitchFamily="34" charset="-122"/>
            </a:endParaRPr>
          </a:p>
          <a:p>
            <a:endParaRPr kumimoji="1" lang="zh-CN" altLang="en-US" dirty="0"/>
          </a:p>
        </p:txBody>
      </p:sp>
      <p:sp>
        <p:nvSpPr>
          <p:cNvPr id="4" name="灯片编号占位符 3"/>
          <p:cNvSpPr>
            <a:spLocks noGrp="1"/>
          </p:cNvSpPr>
          <p:nvPr>
            <p:ph type="sldNum" sz="quarter" idx="5"/>
          </p:nvPr>
        </p:nvSpPr>
        <p:spPr/>
        <p:txBody>
          <a:bodyPr/>
          <a:lstStyle/>
          <a:p>
            <a:fld id="{EF667B7F-5002-4058-BD50-08AE022D2D24}" type="slidenum">
              <a:rPr lang="zh-CN" altLang="en-US" smtClean="0"/>
              <a:t>17</a:t>
            </a:fld>
            <a:endParaRPr lang="zh-CN" altLang="en-US"/>
          </a:p>
        </p:txBody>
      </p:sp>
    </p:spTree>
    <p:extLst>
      <p:ext uri="{BB962C8B-B14F-4D97-AF65-F5344CB8AC3E}">
        <p14:creationId xmlns:p14="http://schemas.microsoft.com/office/powerpoint/2010/main" val="3763382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solidFill>
                  <a:srgbClr val="00B050"/>
                </a:solidFill>
                <a:effectLst/>
                <a:ea typeface="Calibri" panose="020F0502020204030204" pitchFamily="34" charset="0"/>
              </a:rPr>
              <a:t>lncRNAs </a:t>
            </a:r>
            <a:r>
              <a:rPr lang="zh-CN" altLang="zh-CN" sz="1800" dirty="0">
                <a:solidFill>
                  <a:srgbClr val="00B050"/>
                </a:solidFill>
                <a:effectLst/>
                <a:ea typeface="Microsoft YaHei" panose="020B0503020204020204" pitchFamily="34" charset="-122"/>
              </a:rPr>
              <a:t>：</a:t>
            </a:r>
            <a:r>
              <a:rPr lang="zh-CN" altLang="zh-CN" sz="1800" dirty="0">
                <a:effectLst/>
                <a:ea typeface="Microsoft YaHei" panose="020B0503020204020204" pitchFamily="34" charset="-122"/>
              </a:rPr>
              <a:t>是一类长度大于</a:t>
            </a:r>
            <a:r>
              <a:rPr lang="zh-CN" altLang="zh-CN" sz="1800" dirty="0">
                <a:effectLst/>
                <a:ea typeface="Calibri" panose="020F0502020204030204" pitchFamily="34" charset="0"/>
              </a:rPr>
              <a:t>200nt</a:t>
            </a:r>
            <a:r>
              <a:rPr lang="zh-CN" altLang="zh-CN" sz="1800" dirty="0">
                <a:effectLst/>
                <a:ea typeface="Microsoft YaHei" panose="020B0503020204020204" pitchFamily="34" charset="-122"/>
              </a:rPr>
              <a:t>的长链非编码</a:t>
            </a:r>
            <a:r>
              <a:rPr lang="zh-CN" altLang="zh-CN" sz="1800" dirty="0">
                <a:effectLst/>
                <a:ea typeface="Calibri" panose="020F0502020204030204" pitchFamily="34" charset="0"/>
              </a:rPr>
              <a:t>RNA</a:t>
            </a:r>
            <a:r>
              <a:rPr lang="zh-CN" altLang="zh-CN" sz="1800" dirty="0">
                <a:effectLst/>
                <a:ea typeface="Microsoft YaHei" panose="020B0503020204020204" pitchFamily="34" charset="-122"/>
              </a:rPr>
              <a:t>，是非编码基因组的重要组成部分。</a:t>
            </a:r>
            <a:endParaRPr lang="zh-CN" altLang="zh-CN" sz="1800" dirty="0">
              <a:effectLst/>
              <a:ea typeface="Calibri" panose="020F0502020204030204" pitchFamily="34" charset="0"/>
            </a:endParaRPr>
          </a:p>
          <a:p>
            <a:endParaRPr kumimoji="1" lang="zh-CN" altLang="en-US" dirty="0"/>
          </a:p>
        </p:txBody>
      </p:sp>
      <p:sp>
        <p:nvSpPr>
          <p:cNvPr id="4" name="灯片编号占位符 3"/>
          <p:cNvSpPr>
            <a:spLocks noGrp="1"/>
          </p:cNvSpPr>
          <p:nvPr>
            <p:ph type="sldNum" sz="quarter" idx="5"/>
          </p:nvPr>
        </p:nvSpPr>
        <p:spPr/>
        <p:txBody>
          <a:bodyPr/>
          <a:lstStyle/>
          <a:p>
            <a:fld id="{EF667B7F-5002-4058-BD50-08AE022D2D24}" type="slidenum">
              <a:rPr lang="zh-CN" altLang="en-US" smtClean="0"/>
              <a:t>24</a:t>
            </a:fld>
            <a:endParaRPr lang="zh-CN" altLang="en-US"/>
          </a:p>
        </p:txBody>
      </p:sp>
    </p:spTree>
    <p:extLst>
      <p:ext uri="{BB962C8B-B14F-4D97-AF65-F5344CB8AC3E}">
        <p14:creationId xmlns:p14="http://schemas.microsoft.com/office/powerpoint/2010/main" val="54806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r>
              <a:rPr lang="zh-CN" altLang="zh-CN" sz="1800" dirty="0">
                <a:effectLst/>
                <a:ea typeface="Microsoft YaHei" panose="020B0503020204020204" pitchFamily="34" charset="-122"/>
              </a:rPr>
              <a:t>正义链：在双链</a:t>
            </a:r>
            <a:r>
              <a:rPr lang="zh-CN" altLang="zh-CN" sz="1800" dirty="0">
                <a:effectLst/>
                <a:ea typeface="Calibri" panose="020F0502020204030204" pitchFamily="34" charset="0"/>
              </a:rPr>
              <a:t>DNA</a:t>
            </a:r>
            <a:r>
              <a:rPr lang="zh-CN" altLang="zh-CN" sz="1800" dirty="0">
                <a:effectLst/>
                <a:ea typeface="Microsoft YaHei" panose="020B0503020204020204" pitchFamily="34" charset="-122"/>
              </a:rPr>
              <a:t>中被转录成</a:t>
            </a:r>
            <a:r>
              <a:rPr lang="zh-CN" altLang="zh-CN" sz="1800" dirty="0">
                <a:effectLst/>
                <a:ea typeface="Calibri" panose="020F0502020204030204" pitchFamily="34" charset="0"/>
              </a:rPr>
              <a:t>mRNA</a:t>
            </a:r>
            <a:r>
              <a:rPr lang="zh-CN" altLang="zh-CN" sz="1800" dirty="0">
                <a:effectLst/>
                <a:ea typeface="Microsoft YaHei" panose="020B0503020204020204" pitchFamily="34" charset="-122"/>
              </a:rPr>
              <a:t>的一条链。</a:t>
            </a:r>
            <a:r>
              <a:rPr lang="zh-CN" altLang="zh-CN" sz="1800" dirty="0">
                <a:solidFill>
                  <a:srgbClr val="111111"/>
                </a:solidFill>
                <a:effectLst/>
                <a:ea typeface="system-ui"/>
              </a:rPr>
              <a:t>与</a:t>
            </a:r>
            <a:r>
              <a:rPr lang="zh-CN" altLang="zh-CN" sz="1800" b="1" dirty="0">
                <a:solidFill>
                  <a:srgbClr val="111111"/>
                </a:solidFill>
                <a:effectLst/>
                <a:ea typeface="system-ui"/>
              </a:rPr>
              <a:t>mRNA核苷酸序列相同</a:t>
            </a:r>
            <a:r>
              <a:rPr lang="zh-CN" altLang="zh-CN" sz="1800" dirty="0">
                <a:solidFill>
                  <a:srgbClr val="111111"/>
                </a:solidFill>
                <a:effectLst/>
                <a:ea typeface="system-ui"/>
              </a:rPr>
              <a:t>的那条链 (</a:t>
            </a:r>
            <a:r>
              <a:rPr lang="zh-CN" altLang="zh-CN" sz="1800" b="1" dirty="0">
                <a:solidFill>
                  <a:srgbClr val="111111"/>
                </a:solidFill>
                <a:effectLst/>
                <a:ea typeface="system-ui"/>
              </a:rPr>
              <a:t>U代替T</a:t>
            </a:r>
            <a:r>
              <a:rPr lang="zh-CN" altLang="zh-CN" sz="1800" dirty="0">
                <a:solidFill>
                  <a:srgbClr val="111111"/>
                </a:solidFill>
                <a:effectLst/>
                <a:ea typeface="system-ui"/>
              </a:rPr>
              <a:t>)</a:t>
            </a:r>
            <a:endParaRPr lang="zh-CN" altLang="zh-CN" sz="1800" dirty="0">
              <a:effectLst/>
              <a:ea typeface="Calibri" panose="020F0502020204030204" pitchFamily="34" charset="0"/>
            </a:endParaRPr>
          </a:p>
          <a:p>
            <a:pPr marL="0" marR="0">
              <a:spcBef>
                <a:spcPts val="0"/>
              </a:spcBef>
              <a:spcAft>
                <a:spcPts val="0"/>
              </a:spcAft>
            </a:pPr>
            <a:r>
              <a:rPr lang="zh-CN" altLang="zh-CN" sz="1800" dirty="0">
                <a:effectLst/>
                <a:ea typeface="Microsoft YaHei" panose="020B0503020204020204" pitchFamily="34" charset="-122"/>
              </a:rPr>
              <a:t>模版链：在DNA分子中用作RNA合成模版的非编码链</a:t>
            </a:r>
          </a:p>
          <a:p>
            <a:endParaRPr kumimoji="1" lang="zh-CN" altLang="en-US" dirty="0"/>
          </a:p>
        </p:txBody>
      </p:sp>
      <p:sp>
        <p:nvSpPr>
          <p:cNvPr id="4" name="灯片编号占位符 3"/>
          <p:cNvSpPr>
            <a:spLocks noGrp="1"/>
          </p:cNvSpPr>
          <p:nvPr>
            <p:ph type="sldNum" sz="quarter" idx="5"/>
          </p:nvPr>
        </p:nvSpPr>
        <p:spPr/>
        <p:txBody>
          <a:bodyPr/>
          <a:lstStyle/>
          <a:p>
            <a:fld id="{EF667B7F-5002-4058-BD50-08AE022D2D24}" type="slidenum">
              <a:rPr lang="zh-CN" altLang="en-US" smtClean="0"/>
              <a:t>5</a:t>
            </a:fld>
            <a:endParaRPr lang="zh-CN" altLang="en-US"/>
          </a:p>
        </p:txBody>
      </p:sp>
    </p:spTree>
    <p:extLst>
      <p:ext uri="{BB962C8B-B14F-4D97-AF65-F5344CB8AC3E}">
        <p14:creationId xmlns:p14="http://schemas.microsoft.com/office/powerpoint/2010/main" val="478602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ea typeface="Microsoft YaHei" panose="020B0503020204020204" pitchFamily="34" charset="-122"/>
              </a:rPr>
              <a:t>转录单元（</a:t>
            </a:r>
            <a:r>
              <a:rPr lang="zh-CN" altLang="zh-CN" sz="1800" dirty="0">
                <a:effectLst/>
                <a:ea typeface="Calibri" panose="020F0502020204030204" pitchFamily="34" charset="0"/>
              </a:rPr>
              <a:t>TU</a:t>
            </a:r>
            <a:r>
              <a:rPr lang="zh-CN" altLang="zh-CN" sz="1800" dirty="0">
                <a:effectLst/>
                <a:ea typeface="Microsoft YaHei" panose="020B0503020204020204" pitchFamily="34" charset="-122"/>
              </a:rPr>
              <a:t>）：从启动子开始到终止子结束的</a:t>
            </a:r>
            <a:r>
              <a:rPr lang="zh-CN" altLang="zh-CN" sz="1800" dirty="0">
                <a:effectLst/>
                <a:ea typeface="Calibri" panose="020F0502020204030204" pitchFamily="34" charset="0"/>
              </a:rPr>
              <a:t>DNA</a:t>
            </a:r>
            <a:r>
              <a:rPr lang="zh-CN" altLang="zh-CN" sz="1800" dirty="0">
                <a:effectLst/>
                <a:ea typeface="Microsoft YaHei" panose="020B0503020204020204" pitchFamily="34" charset="-122"/>
              </a:rPr>
              <a:t>序列</a:t>
            </a:r>
            <a:endParaRPr lang="zh-CN" altLang="zh-CN" sz="1800" dirty="0">
              <a:effectLst/>
              <a:ea typeface="Calibri" panose="020F0502020204030204" pitchFamily="34" charset="0"/>
            </a:endParaRPr>
          </a:p>
          <a:p>
            <a:endParaRPr kumimoji="1" lang="zh-CN" altLang="en-US" dirty="0"/>
          </a:p>
        </p:txBody>
      </p:sp>
      <p:sp>
        <p:nvSpPr>
          <p:cNvPr id="4" name="灯片编号占位符 3"/>
          <p:cNvSpPr>
            <a:spLocks noGrp="1"/>
          </p:cNvSpPr>
          <p:nvPr>
            <p:ph type="sldNum" sz="quarter" idx="5"/>
          </p:nvPr>
        </p:nvSpPr>
        <p:spPr/>
        <p:txBody>
          <a:bodyPr/>
          <a:lstStyle/>
          <a:p>
            <a:fld id="{EF667B7F-5002-4058-BD50-08AE022D2D24}" type="slidenum">
              <a:rPr lang="zh-CN" altLang="en-US" smtClean="0"/>
              <a:t>6</a:t>
            </a:fld>
            <a:endParaRPr lang="zh-CN" altLang="en-US"/>
          </a:p>
        </p:txBody>
      </p:sp>
    </p:spTree>
    <p:extLst>
      <p:ext uri="{BB962C8B-B14F-4D97-AF65-F5344CB8AC3E}">
        <p14:creationId xmlns:p14="http://schemas.microsoft.com/office/powerpoint/2010/main" val="4189249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利用西兰花核酸适配体- DFHBI - 1T复合物形成过程中伴随的</a:t>
            </a:r>
            <a:r>
              <a:rPr lang="zh-CN" altLang="en-US" b="1" dirty="0"/>
              <a:t>荧光发射变化</a:t>
            </a:r>
            <a:r>
              <a:rPr lang="zh-CN" altLang="en-US" dirty="0"/>
              <a:t>及其伴随的</a:t>
            </a:r>
            <a:r>
              <a:rPr lang="zh-CN" altLang="en-US" b="1" dirty="0"/>
              <a:t>量子产率增加</a:t>
            </a:r>
            <a:r>
              <a:rPr lang="zh-CN" altLang="en-US" dirty="0"/>
              <a:t>来估算体外RNA聚合过程中的</a:t>
            </a:r>
            <a:r>
              <a:rPr lang="zh-CN" altLang="en-US" b="1" dirty="0"/>
              <a:t>转录速率</a:t>
            </a:r>
            <a:r>
              <a:rPr lang="zh-CN" altLang="en-US" dirty="0"/>
              <a:t>。</a:t>
            </a:r>
          </a:p>
          <a:p>
            <a:endParaRPr kumimoji="1" lang="zh-CN" altLang="en-US" dirty="0"/>
          </a:p>
        </p:txBody>
      </p:sp>
      <p:sp>
        <p:nvSpPr>
          <p:cNvPr id="4" name="灯片编号占位符 3"/>
          <p:cNvSpPr>
            <a:spLocks noGrp="1"/>
          </p:cNvSpPr>
          <p:nvPr>
            <p:ph type="sldNum" sz="quarter" idx="5"/>
          </p:nvPr>
        </p:nvSpPr>
        <p:spPr/>
        <p:txBody>
          <a:bodyPr/>
          <a:lstStyle/>
          <a:p>
            <a:fld id="{EF667B7F-5002-4058-BD50-08AE022D2D24}" type="slidenum">
              <a:rPr lang="zh-CN" altLang="en-US" smtClean="0"/>
              <a:t>7</a:t>
            </a:fld>
            <a:endParaRPr lang="zh-CN" altLang="en-US"/>
          </a:p>
        </p:txBody>
      </p:sp>
    </p:spTree>
    <p:extLst>
      <p:ext uri="{BB962C8B-B14F-4D97-AF65-F5344CB8AC3E}">
        <p14:creationId xmlns:p14="http://schemas.microsoft.com/office/powerpoint/2010/main" val="566267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r>
              <a:rPr lang="zh-CN" altLang="zh-CN" sz="1800" b="1" dirty="0">
                <a:effectLst/>
                <a:ea typeface="Microsoft YaHei" panose="020B0503020204020204" pitchFamily="34" charset="-122"/>
              </a:rPr>
              <a:t>启动子</a:t>
            </a:r>
            <a:r>
              <a:rPr lang="zh-CN" altLang="zh-CN" sz="1800" dirty="0">
                <a:effectLst/>
                <a:ea typeface="Microsoft YaHei" panose="020B0503020204020204" pitchFamily="34" charset="-122"/>
              </a:rPr>
              <a:t>是</a:t>
            </a:r>
            <a:r>
              <a:rPr lang="zh-CN" altLang="zh-CN" sz="1800" dirty="0">
                <a:effectLst/>
                <a:ea typeface="Calibri" panose="020F0502020204030204" pitchFamily="34" charset="0"/>
              </a:rPr>
              <a:t>RNA </a:t>
            </a:r>
            <a:r>
              <a:rPr lang="zh-CN" altLang="zh-CN" sz="1800" dirty="0">
                <a:effectLst/>
                <a:ea typeface="Microsoft YaHei" panose="020B0503020204020204" pitchFamily="34" charset="-122"/>
              </a:rPr>
              <a:t>聚合酶识别、结合和开始转录的一段</a:t>
            </a:r>
            <a:r>
              <a:rPr lang="zh-CN" altLang="zh-CN" sz="1800" dirty="0">
                <a:effectLst/>
                <a:ea typeface="Calibri" panose="020F0502020204030204" pitchFamily="34" charset="0"/>
              </a:rPr>
              <a:t>DNA </a:t>
            </a:r>
            <a:r>
              <a:rPr lang="zh-CN" altLang="zh-CN" sz="1800" dirty="0">
                <a:effectLst/>
                <a:ea typeface="Microsoft YaHei" panose="020B0503020204020204" pitchFamily="34" charset="-122"/>
              </a:rPr>
              <a:t>序列</a:t>
            </a:r>
            <a:endParaRPr lang="zh-CN" altLang="zh-CN" sz="1800" dirty="0">
              <a:effectLst/>
              <a:ea typeface="Calibri" panose="020F0502020204030204" pitchFamily="34" charset="0"/>
            </a:endParaRPr>
          </a:p>
        </p:txBody>
      </p:sp>
      <p:sp>
        <p:nvSpPr>
          <p:cNvPr id="4" name="灯片编号占位符 3"/>
          <p:cNvSpPr>
            <a:spLocks noGrp="1"/>
          </p:cNvSpPr>
          <p:nvPr>
            <p:ph type="sldNum" sz="quarter" idx="5"/>
          </p:nvPr>
        </p:nvSpPr>
        <p:spPr/>
        <p:txBody>
          <a:bodyPr/>
          <a:lstStyle/>
          <a:p>
            <a:fld id="{EF667B7F-5002-4058-BD50-08AE022D2D24}" type="slidenum">
              <a:rPr lang="zh-CN" altLang="en-US" smtClean="0"/>
              <a:t>9</a:t>
            </a:fld>
            <a:endParaRPr lang="zh-CN" altLang="en-US"/>
          </a:p>
        </p:txBody>
      </p:sp>
    </p:spTree>
    <p:extLst>
      <p:ext uri="{BB962C8B-B14F-4D97-AF65-F5344CB8AC3E}">
        <p14:creationId xmlns:p14="http://schemas.microsoft.com/office/powerpoint/2010/main" val="2600005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第一个峰：三链体解离</a:t>
            </a:r>
            <a:endParaRPr kumimoji="1" lang="en-US" altLang="zh-CN" dirty="0"/>
          </a:p>
          <a:p>
            <a:r>
              <a:rPr kumimoji="1" lang="zh-CN" altLang="en-US" dirty="0"/>
              <a:t>第二个峰：双链解离</a:t>
            </a:r>
          </a:p>
        </p:txBody>
      </p:sp>
      <p:sp>
        <p:nvSpPr>
          <p:cNvPr id="4" name="灯片编号占位符 3"/>
          <p:cNvSpPr>
            <a:spLocks noGrp="1"/>
          </p:cNvSpPr>
          <p:nvPr>
            <p:ph type="sldNum" sz="quarter" idx="5"/>
          </p:nvPr>
        </p:nvSpPr>
        <p:spPr/>
        <p:txBody>
          <a:bodyPr/>
          <a:lstStyle/>
          <a:p>
            <a:fld id="{EF667B7F-5002-4058-BD50-08AE022D2D24}" type="slidenum">
              <a:rPr lang="zh-CN" altLang="en-US" smtClean="0"/>
              <a:t>10</a:t>
            </a:fld>
            <a:endParaRPr lang="zh-CN" altLang="en-US"/>
          </a:p>
        </p:txBody>
      </p:sp>
    </p:spTree>
    <p:extLst>
      <p:ext uri="{BB962C8B-B14F-4D97-AF65-F5344CB8AC3E}">
        <p14:creationId xmlns:p14="http://schemas.microsoft.com/office/powerpoint/2010/main" val="445841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a:t>
            </a:r>
            <a:r>
              <a:rPr lang="en-US" altLang="zh-CN" dirty="0"/>
              <a:t>S1</a:t>
            </a:r>
            <a:r>
              <a:rPr lang="zh-CN" altLang="en-US" dirty="0"/>
              <a:t>和</a:t>
            </a:r>
            <a:r>
              <a:rPr lang="en-US" altLang="zh-CN" dirty="0"/>
              <a:t>S2</a:t>
            </a:r>
            <a:r>
              <a:rPr lang="zh-CN" altLang="en-US" dirty="0"/>
              <a:t>报告了</a:t>
            </a:r>
            <a:r>
              <a:rPr lang="en-US" altLang="zh-CN" dirty="0"/>
              <a:t>TTS</a:t>
            </a:r>
            <a:r>
              <a:rPr lang="zh-CN" altLang="en-US" dirty="0"/>
              <a:t>和</a:t>
            </a:r>
            <a:r>
              <a:rPr lang="en-US" altLang="zh-CN" dirty="0"/>
              <a:t>TFOs</a:t>
            </a:r>
            <a:r>
              <a:rPr lang="zh-CN" altLang="en-US" dirty="0"/>
              <a:t>的个体曲线。</a:t>
            </a:r>
          </a:p>
        </p:txBody>
      </p:sp>
      <p:sp>
        <p:nvSpPr>
          <p:cNvPr id="4" name="灯片编号占位符 3"/>
          <p:cNvSpPr>
            <a:spLocks noGrp="1"/>
          </p:cNvSpPr>
          <p:nvPr>
            <p:ph type="sldNum" sz="quarter" idx="5"/>
          </p:nvPr>
        </p:nvSpPr>
        <p:spPr/>
        <p:txBody>
          <a:bodyPr/>
          <a:lstStyle/>
          <a:p>
            <a:fld id="{EF667B7F-5002-4058-BD50-08AE022D2D24}" type="slidenum">
              <a:rPr lang="zh-CN" altLang="en-US" smtClean="0"/>
              <a:t>11</a:t>
            </a:fld>
            <a:endParaRPr lang="zh-CN" altLang="en-US"/>
          </a:p>
        </p:txBody>
      </p:sp>
    </p:spTree>
    <p:extLst>
      <p:ext uri="{BB962C8B-B14F-4D97-AF65-F5344CB8AC3E}">
        <p14:creationId xmlns:p14="http://schemas.microsoft.com/office/powerpoint/2010/main" val="1378815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具有不同嘧啶</a:t>
            </a:r>
            <a:r>
              <a:rPr lang="en-US" altLang="zh-CN" dirty="0"/>
              <a:t>(</a:t>
            </a:r>
            <a:r>
              <a:rPr lang="zh-CN" altLang="en-US" dirty="0"/>
              <a:t>绿线</a:t>
            </a:r>
            <a:r>
              <a:rPr lang="en-US" altLang="zh-CN" dirty="0"/>
              <a:t>)</a:t>
            </a:r>
            <a:r>
              <a:rPr lang="zh-CN" altLang="en-US" dirty="0"/>
              <a:t>或嘌呤</a:t>
            </a:r>
            <a:r>
              <a:rPr lang="en-US" altLang="zh-CN" dirty="0"/>
              <a:t>(</a:t>
            </a:r>
            <a:r>
              <a:rPr lang="zh-CN" altLang="en-US" dirty="0"/>
              <a:t>蓝线</a:t>
            </a:r>
            <a:r>
              <a:rPr lang="en-US" altLang="zh-CN" dirty="0"/>
              <a:t>)</a:t>
            </a:r>
            <a:r>
              <a:rPr lang="zh-CN" altLang="en-US" dirty="0"/>
              <a:t>三链体几何结构的人工启动子</a:t>
            </a:r>
            <a:r>
              <a:rPr lang="en-US" altLang="zh-CN" dirty="0"/>
              <a:t>(</a:t>
            </a:r>
            <a:r>
              <a:rPr lang="zh-CN" altLang="en-US" dirty="0"/>
              <a:t>橙线</a:t>
            </a:r>
            <a:r>
              <a:rPr lang="en-US" altLang="zh-CN" dirty="0"/>
              <a:t>)</a:t>
            </a:r>
            <a:r>
              <a:rPr lang="zh-CN" altLang="en-US" dirty="0"/>
              <a:t>的方案及其对转录速率的相关影响，以抑制</a:t>
            </a:r>
            <a:r>
              <a:rPr lang="en-US" altLang="zh-CN" dirty="0"/>
              <a:t>(</a:t>
            </a:r>
            <a:r>
              <a:rPr lang="zh-CN" altLang="en-US" dirty="0"/>
              <a:t>红</a:t>
            </a:r>
            <a:r>
              <a:rPr lang="en-US" altLang="zh-CN" dirty="0"/>
              <a:t>)</a:t>
            </a:r>
            <a:r>
              <a:rPr lang="zh-CN" altLang="en-US" dirty="0"/>
              <a:t>或增强</a:t>
            </a:r>
            <a:r>
              <a:rPr lang="en-US" altLang="zh-CN" dirty="0"/>
              <a:t>(</a:t>
            </a:r>
            <a:r>
              <a:rPr lang="zh-CN" altLang="en-US" dirty="0"/>
              <a:t>绿</a:t>
            </a:r>
            <a:r>
              <a:rPr lang="en-US" altLang="zh-CN" dirty="0"/>
              <a:t>)</a:t>
            </a:r>
            <a:r>
              <a:rPr lang="zh-CN" altLang="en-US" dirty="0"/>
              <a:t>的百分比表示。</a:t>
            </a:r>
            <a:endParaRPr lang="en-US" altLang="zh-CN" dirty="0"/>
          </a:p>
          <a:p>
            <a:r>
              <a:rPr lang="zh-CN" altLang="en-US" dirty="0"/>
              <a:t>设计被分为包含</a:t>
            </a:r>
            <a:r>
              <a:rPr lang="en-US" altLang="zh-CN" dirty="0"/>
              <a:t>10</a:t>
            </a:r>
            <a:r>
              <a:rPr lang="zh-CN" altLang="en-US" dirty="0"/>
              <a:t>个</a:t>
            </a:r>
            <a:r>
              <a:rPr lang="en-US" altLang="zh-CN" dirty="0"/>
              <a:t>TTS</a:t>
            </a:r>
            <a:r>
              <a:rPr lang="zh-CN" altLang="en-US" dirty="0"/>
              <a:t>上游的一个</a:t>
            </a:r>
            <a:r>
              <a:rPr lang="en-US" altLang="zh-CN" dirty="0"/>
              <a:t>TTS ( TTS-1 )</a:t>
            </a:r>
            <a:r>
              <a:rPr lang="zh-CN" altLang="en-US" dirty="0"/>
              <a:t>，包含</a:t>
            </a:r>
            <a:r>
              <a:rPr lang="en-US" altLang="zh-CN" dirty="0"/>
              <a:t>+ 1</a:t>
            </a:r>
            <a:r>
              <a:rPr lang="zh-CN" altLang="en-US" dirty="0"/>
              <a:t>个</a:t>
            </a:r>
            <a:r>
              <a:rPr lang="en-US" altLang="zh-CN" dirty="0"/>
              <a:t>TTS</a:t>
            </a:r>
            <a:r>
              <a:rPr lang="zh-CN" altLang="en-US" dirty="0"/>
              <a:t>上游的一个</a:t>
            </a:r>
            <a:r>
              <a:rPr lang="en-US" altLang="zh-CN" dirty="0"/>
              <a:t>TTS ( TTS-2 )</a:t>
            </a:r>
            <a:r>
              <a:rPr lang="zh-CN" altLang="en-US" dirty="0"/>
              <a:t>，或者包含两个</a:t>
            </a:r>
            <a:r>
              <a:rPr lang="en-US" altLang="zh-CN" dirty="0"/>
              <a:t>TTS</a:t>
            </a:r>
            <a:r>
              <a:rPr lang="zh-CN" altLang="en-US" dirty="0"/>
              <a:t>的组合</a:t>
            </a:r>
            <a:r>
              <a:rPr lang="en-US" altLang="zh-CN" dirty="0"/>
              <a:t>( TTS-3 )</a:t>
            </a:r>
            <a:r>
              <a:rPr lang="zh-CN" altLang="en-US" dirty="0"/>
              <a:t>。左半部分：转录单位内</a:t>
            </a:r>
            <a:r>
              <a:rPr lang="en-US" altLang="zh-CN" dirty="0"/>
              <a:t>TTSs</a:t>
            </a:r>
            <a:r>
              <a:rPr lang="zh-CN" altLang="en-US" dirty="0"/>
              <a:t>的几何结构；右半部分：三联体形成对青花菜</a:t>
            </a:r>
            <a:r>
              <a:rPr lang="en-US" altLang="zh-CN" dirty="0"/>
              <a:t>(</a:t>
            </a:r>
            <a:r>
              <a:rPr lang="zh-CN" altLang="en-US" dirty="0"/>
              <a:t>红色条表示抑制的百分比</a:t>
            </a:r>
            <a:r>
              <a:rPr lang="en-US" altLang="zh-CN" dirty="0"/>
              <a:t>,</a:t>
            </a:r>
            <a:r>
              <a:rPr lang="zh-CN" altLang="en-US" dirty="0"/>
              <a:t>绿色条表示增强的百分比</a:t>
            </a:r>
            <a:r>
              <a:rPr lang="en-US" altLang="zh-CN" dirty="0"/>
              <a:t>)</a:t>
            </a:r>
            <a:r>
              <a:rPr lang="zh-CN" altLang="en-US" dirty="0"/>
              <a:t>聚合速率的影响。两种嘌呤基序</a:t>
            </a:r>
            <a:r>
              <a:rPr lang="en-US" altLang="zh-CN" dirty="0"/>
              <a:t>TTSs</a:t>
            </a:r>
            <a:r>
              <a:rPr lang="zh-CN" altLang="en-US" dirty="0"/>
              <a:t>的抑制作用最强</a:t>
            </a:r>
            <a:r>
              <a:rPr lang="en-US" altLang="zh-CN" dirty="0"/>
              <a:t>( 90 % )</a:t>
            </a:r>
            <a:r>
              <a:rPr lang="zh-CN" altLang="en-US" dirty="0"/>
              <a:t>，而位于同一启动子上的两个嘧啶基序</a:t>
            </a:r>
            <a:r>
              <a:rPr lang="en-US" altLang="zh-CN" dirty="0"/>
              <a:t>TTSs</a:t>
            </a:r>
            <a:r>
              <a:rPr lang="zh-CN" altLang="en-US" dirty="0"/>
              <a:t>增强作用最强</a:t>
            </a:r>
          </a:p>
        </p:txBody>
      </p:sp>
      <p:sp>
        <p:nvSpPr>
          <p:cNvPr id="4" name="灯片编号占位符 3"/>
          <p:cNvSpPr>
            <a:spLocks noGrp="1"/>
          </p:cNvSpPr>
          <p:nvPr>
            <p:ph type="sldNum" sz="quarter" idx="5"/>
          </p:nvPr>
        </p:nvSpPr>
        <p:spPr/>
        <p:txBody>
          <a:bodyPr/>
          <a:lstStyle/>
          <a:p>
            <a:fld id="{EF667B7F-5002-4058-BD50-08AE022D2D24}" type="slidenum">
              <a:rPr lang="zh-CN" altLang="en-US" smtClean="0"/>
              <a:t>12</a:t>
            </a:fld>
            <a:endParaRPr lang="zh-CN" altLang="en-US"/>
          </a:p>
        </p:txBody>
      </p:sp>
    </p:spTree>
    <p:extLst>
      <p:ext uri="{BB962C8B-B14F-4D97-AF65-F5344CB8AC3E}">
        <p14:creationId xmlns:p14="http://schemas.microsoft.com/office/powerpoint/2010/main" val="1730652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ea typeface="Microsoft YaHei" panose="020B0503020204020204" pitchFamily="34" charset="-122"/>
              </a:rPr>
              <a:t>2XTFO形成三链体的RNA序列的局部浓度比1XTFO增加两倍</a:t>
            </a:r>
            <a:r>
              <a:rPr lang="zh-CN" altLang="zh-CN" sz="1800" dirty="0">
                <a:effectLst/>
                <a:ea typeface="Microsoft YaHei" panose="020B0503020204020204" pitchFamily="34" charset="-122"/>
              </a:rPr>
              <a:t>，</a:t>
            </a:r>
            <a:r>
              <a:rPr lang="en-US" altLang="zh-CN" sz="1800" dirty="0">
                <a:effectLst/>
                <a:ea typeface="Microsoft YaHei" panose="020B0503020204020204" pitchFamily="34" charset="-122"/>
              </a:rPr>
              <a:t>3XTFO增加3倍</a:t>
            </a:r>
            <a:r>
              <a:rPr lang="zh-CN" altLang="zh-CN" sz="1800" dirty="0">
                <a:effectLst/>
                <a:ea typeface="Microsoft YaHei" panose="020B0503020204020204" pitchFamily="34" charset="-122"/>
              </a:rPr>
              <a:t>（因为串联重复序列）</a:t>
            </a:r>
          </a:p>
          <a:p>
            <a:endParaRPr kumimoji="1" lang="zh-CN" altLang="en-US" dirty="0"/>
          </a:p>
        </p:txBody>
      </p:sp>
      <p:sp>
        <p:nvSpPr>
          <p:cNvPr id="4" name="灯片编号占位符 3"/>
          <p:cNvSpPr>
            <a:spLocks noGrp="1"/>
          </p:cNvSpPr>
          <p:nvPr>
            <p:ph type="sldNum" sz="quarter" idx="5"/>
          </p:nvPr>
        </p:nvSpPr>
        <p:spPr/>
        <p:txBody>
          <a:bodyPr/>
          <a:lstStyle/>
          <a:p>
            <a:fld id="{EF667B7F-5002-4058-BD50-08AE022D2D24}" type="slidenum">
              <a:rPr lang="zh-CN" altLang="en-US" smtClean="0"/>
              <a:t>16</a:t>
            </a:fld>
            <a:endParaRPr lang="zh-CN" altLang="en-US"/>
          </a:p>
        </p:txBody>
      </p:sp>
    </p:spTree>
    <p:extLst>
      <p:ext uri="{BB962C8B-B14F-4D97-AF65-F5344CB8AC3E}">
        <p14:creationId xmlns:p14="http://schemas.microsoft.com/office/powerpoint/2010/main" val="113488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9B3056-20C7-A3B2-A495-C112AB76E9E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28CD17D-38E1-A100-4B74-B560379F26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5D31AB1-3177-54FF-317B-7FA96673E3C4}"/>
              </a:ext>
            </a:extLst>
          </p:cNvPr>
          <p:cNvSpPr>
            <a:spLocks noGrp="1"/>
          </p:cNvSpPr>
          <p:nvPr>
            <p:ph type="dt" sz="half" idx="10"/>
          </p:nvPr>
        </p:nvSpPr>
        <p:spPr/>
        <p:txBody>
          <a:bodyPr/>
          <a:lstStyle/>
          <a:p>
            <a:fld id="{18E29371-FF48-4BFE-96A5-FAE73E522B70}"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21ADE33A-B2A7-F6E3-60C4-FA7C6C3A06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78CD27-35D3-4C58-0F3B-8BFD6C1DDA54}"/>
              </a:ext>
            </a:extLst>
          </p:cNvPr>
          <p:cNvSpPr>
            <a:spLocks noGrp="1"/>
          </p:cNvSpPr>
          <p:nvPr>
            <p:ph type="sldNum" sz="quarter" idx="12"/>
          </p:nvPr>
        </p:nvSpPr>
        <p:spPr/>
        <p:txBody>
          <a:bodyPr/>
          <a:lstStyle/>
          <a:p>
            <a:fld id="{FDC37416-4C48-429B-88F5-B8E35A42E3C9}" type="slidenum">
              <a:rPr lang="zh-CN" altLang="en-US" smtClean="0"/>
              <a:t>‹#›</a:t>
            </a:fld>
            <a:endParaRPr lang="zh-CN" altLang="en-US"/>
          </a:p>
        </p:txBody>
      </p:sp>
    </p:spTree>
    <p:extLst>
      <p:ext uri="{BB962C8B-B14F-4D97-AF65-F5344CB8AC3E}">
        <p14:creationId xmlns:p14="http://schemas.microsoft.com/office/powerpoint/2010/main" val="616109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99D120-EFCC-F799-8B49-73807A36AAC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C206F96-3852-397D-B209-43A9D7B51B2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D31753E-F6C2-29DD-0BEB-F0A7D9790EC6}"/>
              </a:ext>
            </a:extLst>
          </p:cNvPr>
          <p:cNvSpPr>
            <a:spLocks noGrp="1"/>
          </p:cNvSpPr>
          <p:nvPr>
            <p:ph type="dt" sz="half" idx="10"/>
          </p:nvPr>
        </p:nvSpPr>
        <p:spPr/>
        <p:txBody>
          <a:bodyPr/>
          <a:lstStyle/>
          <a:p>
            <a:fld id="{18E29371-FF48-4BFE-96A5-FAE73E522B70}"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624B1E3D-46E9-2AB7-C35B-72AF40AF5E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2ED256-7181-D7E1-CE89-CE4EA5DE4C84}"/>
              </a:ext>
            </a:extLst>
          </p:cNvPr>
          <p:cNvSpPr>
            <a:spLocks noGrp="1"/>
          </p:cNvSpPr>
          <p:nvPr>
            <p:ph type="sldNum" sz="quarter" idx="12"/>
          </p:nvPr>
        </p:nvSpPr>
        <p:spPr/>
        <p:txBody>
          <a:bodyPr/>
          <a:lstStyle/>
          <a:p>
            <a:fld id="{FDC37416-4C48-429B-88F5-B8E35A42E3C9}" type="slidenum">
              <a:rPr lang="zh-CN" altLang="en-US" smtClean="0"/>
              <a:t>‹#›</a:t>
            </a:fld>
            <a:endParaRPr lang="zh-CN" altLang="en-US"/>
          </a:p>
        </p:txBody>
      </p:sp>
    </p:spTree>
    <p:extLst>
      <p:ext uri="{BB962C8B-B14F-4D97-AF65-F5344CB8AC3E}">
        <p14:creationId xmlns:p14="http://schemas.microsoft.com/office/powerpoint/2010/main" val="2372522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1DD10BB-B48A-92DC-233B-9B022460DAC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991B411-8E3D-C829-2619-C0166ABEE9D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8BE263A-8DA9-C976-2952-199804CC5466}"/>
              </a:ext>
            </a:extLst>
          </p:cNvPr>
          <p:cNvSpPr>
            <a:spLocks noGrp="1"/>
          </p:cNvSpPr>
          <p:nvPr>
            <p:ph type="dt" sz="half" idx="10"/>
          </p:nvPr>
        </p:nvSpPr>
        <p:spPr/>
        <p:txBody>
          <a:bodyPr/>
          <a:lstStyle/>
          <a:p>
            <a:fld id="{18E29371-FF48-4BFE-96A5-FAE73E522B70}"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65595001-87E9-F866-DB8E-6BE1021B02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D98E48-E006-4440-2BC3-01A3E6A2D67F}"/>
              </a:ext>
            </a:extLst>
          </p:cNvPr>
          <p:cNvSpPr>
            <a:spLocks noGrp="1"/>
          </p:cNvSpPr>
          <p:nvPr>
            <p:ph type="sldNum" sz="quarter" idx="12"/>
          </p:nvPr>
        </p:nvSpPr>
        <p:spPr/>
        <p:txBody>
          <a:bodyPr/>
          <a:lstStyle/>
          <a:p>
            <a:fld id="{FDC37416-4C48-429B-88F5-B8E35A42E3C9}" type="slidenum">
              <a:rPr lang="zh-CN" altLang="en-US" smtClean="0"/>
              <a:t>‹#›</a:t>
            </a:fld>
            <a:endParaRPr lang="zh-CN" altLang="en-US"/>
          </a:p>
        </p:txBody>
      </p:sp>
    </p:spTree>
    <p:extLst>
      <p:ext uri="{BB962C8B-B14F-4D97-AF65-F5344CB8AC3E}">
        <p14:creationId xmlns:p14="http://schemas.microsoft.com/office/powerpoint/2010/main" val="2696402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DCE015-46CE-C1CA-9DA3-22F7ED7430D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3AFA4C9-72B3-14F4-FFDD-5AD9EE2B8C7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5932DD-60B7-1F29-0733-684CBBEF5824}"/>
              </a:ext>
            </a:extLst>
          </p:cNvPr>
          <p:cNvSpPr>
            <a:spLocks noGrp="1"/>
          </p:cNvSpPr>
          <p:nvPr>
            <p:ph type="dt" sz="half" idx="10"/>
          </p:nvPr>
        </p:nvSpPr>
        <p:spPr/>
        <p:txBody>
          <a:bodyPr/>
          <a:lstStyle/>
          <a:p>
            <a:fld id="{18E29371-FF48-4BFE-96A5-FAE73E522B70}"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8C216B51-CDFD-B0DE-F7A8-9426FE2827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100631-9E37-E199-828C-3C548E72D541}"/>
              </a:ext>
            </a:extLst>
          </p:cNvPr>
          <p:cNvSpPr>
            <a:spLocks noGrp="1"/>
          </p:cNvSpPr>
          <p:nvPr>
            <p:ph type="sldNum" sz="quarter" idx="12"/>
          </p:nvPr>
        </p:nvSpPr>
        <p:spPr/>
        <p:txBody>
          <a:bodyPr/>
          <a:lstStyle/>
          <a:p>
            <a:fld id="{FDC37416-4C48-429B-88F5-B8E35A42E3C9}" type="slidenum">
              <a:rPr lang="zh-CN" altLang="en-US" smtClean="0"/>
              <a:t>‹#›</a:t>
            </a:fld>
            <a:endParaRPr lang="zh-CN" altLang="en-US"/>
          </a:p>
        </p:txBody>
      </p:sp>
    </p:spTree>
    <p:extLst>
      <p:ext uri="{BB962C8B-B14F-4D97-AF65-F5344CB8AC3E}">
        <p14:creationId xmlns:p14="http://schemas.microsoft.com/office/powerpoint/2010/main" val="31408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1DB0E7-5994-41BB-1F97-5CC9F35E294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957D931-D31B-6630-74D4-98E12D5E10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5CA7F3D-DF6F-91CB-E13C-00F9795B7953}"/>
              </a:ext>
            </a:extLst>
          </p:cNvPr>
          <p:cNvSpPr>
            <a:spLocks noGrp="1"/>
          </p:cNvSpPr>
          <p:nvPr>
            <p:ph type="dt" sz="half" idx="10"/>
          </p:nvPr>
        </p:nvSpPr>
        <p:spPr/>
        <p:txBody>
          <a:bodyPr/>
          <a:lstStyle/>
          <a:p>
            <a:fld id="{18E29371-FF48-4BFE-96A5-FAE73E522B70}"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28B924CC-9D13-BBCF-1798-E985EC826D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EA870E-572D-40D8-C7E0-835C6D7ED598}"/>
              </a:ext>
            </a:extLst>
          </p:cNvPr>
          <p:cNvSpPr>
            <a:spLocks noGrp="1"/>
          </p:cNvSpPr>
          <p:nvPr>
            <p:ph type="sldNum" sz="quarter" idx="12"/>
          </p:nvPr>
        </p:nvSpPr>
        <p:spPr/>
        <p:txBody>
          <a:bodyPr/>
          <a:lstStyle/>
          <a:p>
            <a:fld id="{FDC37416-4C48-429B-88F5-B8E35A42E3C9}" type="slidenum">
              <a:rPr lang="zh-CN" altLang="en-US" smtClean="0"/>
              <a:t>‹#›</a:t>
            </a:fld>
            <a:endParaRPr lang="zh-CN" altLang="en-US"/>
          </a:p>
        </p:txBody>
      </p:sp>
    </p:spTree>
    <p:extLst>
      <p:ext uri="{BB962C8B-B14F-4D97-AF65-F5344CB8AC3E}">
        <p14:creationId xmlns:p14="http://schemas.microsoft.com/office/powerpoint/2010/main" val="1528985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B9A86F-1274-AFB1-BB8E-F1BAA785085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AB24213-9346-6FD7-E404-1319B6CBD99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38A37D3-4E58-842D-6C82-49C0B052636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FA71BA2-ED17-3393-6FA0-73D540938984}"/>
              </a:ext>
            </a:extLst>
          </p:cNvPr>
          <p:cNvSpPr>
            <a:spLocks noGrp="1"/>
          </p:cNvSpPr>
          <p:nvPr>
            <p:ph type="dt" sz="half" idx="10"/>
          </p:nvPr>
        </p:nvSpPr>
        <p:spPr/>
        <p:txBody>
          <a:bodyPr/>
          <a:lstStyle/>
          <a:p>
            <a:fld id="{18E29371-FF48-4BFE-96A5-FAE73E522B70}" type="datetimeFigureOut">
              <a:rPr lang="zh-CN" altLang="en-US" smtClean="0"/>
              <a:t>2023/10/24</a:t>
            </a:fld>
            <a:endParaRPr lang="zh-CN" altLang="en-US"/>
          </a:p>
        </p:txBody>
      </p:sp>
      <p:sp>
        <p:nvSpPr>
          <p:cNvPr id="6" name="页脚占位符 5">
            <a:extLst>
              <a:ext uri="{FF2B5EF4-FFF2-40B4-BE49-F238E27FC236}">
                <a16:creationId xmlns:a16="http://schemas.microsoft.com/office/drawing/2014/main" id="{96AB5162-0E78-33CC-4DC1-721F442025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D9C00B-51CE-7F9C-651A-BB2AC5E4C3A3}"/>
              </a:ext>
            </a:extLst>
          </p:cNvPr>
          <p:cNvSpPr>
            <a:spLocks noGrp="1"/>
          </p:cNvSpPr>
          <p:nvPr>
            <p:ph type="sldNum" sz="quarter" idx="12"/>
          </p:nvPr>
        </p:nvSpPr>
        <p:spPr/>
        <p:txBody>
          <a:bodyPr/>
          <a:lstStyle/>
          <a:p>
            <a:fld id="{FDC37416-4C48-429B-88F5-B8E35A42E3C9}" type="slidenum">
              <a:rPr lang="zh-CN" altLang="en-US" smtClean="0"/>
              <a:t>‹#›</a:t>
            </a:fld>
            <a:endParaRPr lang="zh-CN" altLang="en-US"/>
          </a:p>
        </p:txBody>
      </p:sp>
    </p:spTree>
    <p:extLst>
      <p:ext uri="{BB962C8B-B14F-4D97-AF65-F5344CB8AC3E}">
        <p14:creationId xmlns:p14="http://schemas.microsoft.com/office/powerpoint/2010/main" val="4220133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15BC9-F26D-AF7A-7ADD-CEDF8CE9DB1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116BCAE-77A3-A47A-0044-D9B8B69FF4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4E3CA4C-2819-0A40-29C1-0E46103E15B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85FDEA5-26B5-D316-56DB-23DAD49CC9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1C195E7-BF4F-2B46-1576-CA83C491141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140A8E0-4BD7-787C-621F-5C55302EDD3D}"/>
              </a:ext>
            </a:extLst>
          </p:cNvPr>
          <p:cNvSpPr>
            <a:spLocks noGrp="1"/>
          </p:cNvSpPr>
          <p:nvPr>
            <p:ph type="dt" sz="half" idx="10"/>
          </p:nvPr>
        </p:nvSpPr>
        <p:spPr/>
        <p:txBody>
          <a:bodyPr/>
          <a:lstStyle/>
          <a:p>
            <a:fld id="{18E29371-FF48-4BFE-96A5-FAE73E522B70}" type="datetimeFigureOut">
              <a:rPr lang="zh-CN" altLang="en-US" smtClean="0"/>
              <a:t>2023/10/24</a:t>
            </a:fld>
            <a:endParaRPr lang="zh-CN" altLang="en-US"/>
          </a:p>
        </p:txBody>
      </p:sp>
      <p:sp>
        <p:nvSpPr>
          <p:cNvPr id="8" name="页脚占位符 7">
            <a:extLst>
              <a:ext uri="{FF2B5EF4-FFF2-40B4-BE49-F238E27FC236}">
                <a16:creationId xmlns:a16="http://schemas.microsoft.com/office/drawing/2014/main" id="{4B05F9B3-9BA6-F085-D245-D37F79556EE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6D5383-FD09-F8EB-8820-7047885CB7A8}"/>
              </a:ext>
            </a:extLst>
          </p:cNvPr>
          <p:cNvSpPr>
            <a:spLocks noGrp="1"/>
          </p:cNvSpPr>
          <p:nvPr>
            <p:ph type="sldNum" sz="quarter" idx="12"/>
          </p:nvPr>
        </p:nvSpPr>
        <p:spPr/>
        <p:txBody>
          <a:bodyPr/>
          <a:lstStyle/>
          <a:p>
            <a:fld id="{FDC37416-4C48-429B-88F5-B8E35A42E3C9}" type="slidenum">
              <a:rPr lang="zh-CN" altLang="en-US" smtClean="0"/>
              <a:t>‹#›</a:t>
            </a:fld>
            <a:endParaRPr lang="zh-CN" altLang="en-US"/>
          </a:p>
        </p:txBody>
      </p:sp>
    </p:spTree>
    <p:extLst>
      <p:ext uri="{BB962C8B-B14F-4D97-AF65-F5344CB8AC3E}">
        <p14:creationId xmlns:p14="http://schemas.microsoft.com/office/powerpoint/2010/main" val="3676447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48CFAA-14BD-C64E-4C33-50E33634224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D8DB1DF-2952-965C-00ED-F058169D9722}"/>
              </a:ext>
            </a:extLst>
          </p:cNvPr>
          <p:cNvSpPr>
            <a:spLocks noGrp="1"/>
          </p:cNvSpPr>
          <p:nvPr>
            <p:ph type="dt" sz="half" idx="10"/>
          </p:nvPr>
        </p:nvSpPr>
        <p:spPr/>
        <p:txBody>
          <a:bodyPr/>
          <a:lstStyle/>
          <a:p>
            <a:fld id="{18E29371-FF48-4BFE-96A5-FAE73E522B70}" type="datetimeFigureOut">
              <a:rPr lang="zh-CN" altLang="en-US" smtClean="0"/>
              <a:t>2023/10/24</a:t>
            </a:fld>
            <a:endParaRPr lang="zh-CN" altLang="en-US"/>
          </a:p>
        </p:txBody>
      </p:sp>
      <p:sp>
        <p:nvSpPr>
          <p:cNvPr id="4" name="页脚占位符 3">
            <a:extLst>
              <a:ext uri="{FF2B5EF4-FFF2-40B4-BE49-F238E27FC236}">
                <a16:creationId xmlns:a16="http://schemas.microsoft.com/office/drawing/2014/main" id="{3319D57D-51F6-85AF-308A-468DF5514A1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B2CF827-B12C-E7A2-73D2-71E7C4E45B0E}"/>
              </a:ext>
            </a:extLst>
          </p:cNvPr>
          <p:cNvSpPr>
            <a:spLocks noGrp="1"/>
          </p:cNvSpPr>
          <p:nvPr>
            <p:ph type="sldNum" sz="quarter" idx="12"/>
          </p:nvPr>
        </p:nvSpPr>
        <p:spPr/>
        <p:txBody>
          <a:bodyPr/>
          <a:lstStyle/>
          <a:p>
            <a:fld id="{FDC37416-4C48-429B-88F5-B8E35A42E3C9}" type="slidenum">
              <a:rPr lang="zh-CN" altLang="en-US" smtClean="0"/>
              <a:t>‹#›</a:t>
            </a:fld>
            <a:endParaRPr lang="zh-CN" altLang="en-US"/>
          </a:p>
        </p:txBody>
      </p:sp>
    </p:spTree>
    <p:extLst>
      <p:ext uri="{BB962C8B-B14F-4D97-AF65-F5344CB8AC3E}">
        <p14:creationId xmlns:p14="http://schemas.microsoft.com/office/powerpoint/2010/main" val="3377267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547F440-34B9-71D1-264A-E0683CEB0A94}"/>
              </a:ext>
            </a:extLst>
          </p:cNvPr>
          <p:cNvSpPr>
            <a:spLocks noGrp="1"/>
          </p:cNvSpPr>
          <p:nvPr>
            <p:ph type="dt" sz="half" idx="10"/>
          </p:nvPr>
        </p:nvSpPr>
        <p:spPr/>
        <p:txBody>
          <a:bodyPr/>
          <a:lstStyle/>
          <a:p>
            <a:fld id="{18E29371-FF48-4BFE-96A5-FAE73E522B70}" type="datetimeFigureOut">
              <a:rPr lang="zh-CN" altLang="en-US" smtClean="0"/>
              <a:t>2023/10/24</a:t>
            </a:fld>
            <a:endParaRPr lang="zh-CN" altLang="en-US"/>
          </a:p>
        </p:txBody>
      </p:sp>
      <p:sp>
        <p:nvSpPr>
          <p:cNvPr id="3" name="页脚占位符 2">
            <a:extLst>
              <a:ext uri="{FF2B5EF4-FFF2-40B4-BE49-F238E27FC236}">
                <a16:creationId xmlns:a16="http://schemas.microsoft.com/office/drawing/2014/main" id="{7554F6EC-5192-9C94-56F3-5007D27FBBC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283CA20-AAD4-B976-1410-47F31684B070}"/>
              </a:ext>
            </a:extLst>
          </p:cNvPr>
          <p:cNvSpPr>
            <a:spLocks noGrp="1"/>
          </p:cNvSpPr>
          <p:nvPr>
            <p:ph type="sldNum" sz="quarter" idx="12"/>
          </p:nvPr>
        </p:nvSpPr>
        <p:spPr/>
        <p:txBody>
          <a:bodyPr/>
          <a:lstStyle/>
          <a:p>
            <a:fld id="{FDC37416-4C48-429B-88F5-B8E35A42E3C9}" type="slidenum">
              <a:rPr lang="zh-CN" altLang="en-US" smtClean="0"/>
              <a:t>‹#›</a:t>
            </a:fld>
            <a:endParaRPr lang="zh-CN" altLang="en-US"/>
          </a:p>
        </p:txBody>
      </p:sp>
    </p:spTree>
    <p:extLst>
      <p:ext uri="{BB962C8B-B14F-4D97-AF65-F5344CB8AC3E}">
        <p14:creationId xmlns:p14="http://schemas.microsoft.com/office/powerpoint/2010/main" val="92506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D8BF8-0143-E632-CB11-130AEF69E6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4821EAF-7466-11DF-F416-E808CDF53E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748BDF5-3627-D9BF-77B2-4799B22072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AFE3C05-0F9C-190A-4168-B3DBC6501C6B}"/>
              </a:ext>
            </a:extLst>
          </p:cNvPr>
          <p:cNvSpPr>
            <a:spLocks noGrp="1"/>
          </p:cNvSpPr>
          <p:nvPr>
            <p:ph type="dt" sz="half" idx="10"/>
          </p:nvPr>
        </p:nvSpPr>
        <p:spPr/>
        <p:txBody>
          <a:bodyPr/>
          <a:lstStyle/>
          <a:p>
            <a:fld id="{18E29371-FF48-4BFE-96A5-FAE73E522B70}" type="datetimeFigureOut">
              <a:rPr lang="zh-CN" altLang="en-US" smtClean="0"/>
              <a:t>2023/10/24</a:t>
            </a:fld>
            <a:endParaRPr lang="zh-CN" altLang="en-US"/>
          </a:p>
        </p:txBody>
      </p:sp>
      <p:sp>
        <p:nvSpPr>
          <p:cNvPr id="6" name="页脚占位符 5">
            <a:extLst>
              <a:ext uri="{FF2B5EF4-FFF2-40B4-BE49-F238E27FC236}">
                <a16:creationId xmlns:a16="http://schemas.microsoft.com/office/drawing/2014/main" id="{87D940B8-0FD2-EEB4-FE50-A44E8912EF3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273A914-3174-F3BA-138B-D54EBFC51596}"/>
              </a:ext>
            </a:extLst>
          </p:cNvPr>
          <p:cNvSpPr>
            <a:spLocks noGrp="1"/>
          </p:cNvSpPr>
          <p:nvPr>
            <p:ph type="sldNum" sz="quarter" idx="12"/>
          </p:nvPr>
        </p:nvSpPr>
        <p:spPr/>
        <p:txBody>
          <a:bodyPr/>
          <a:lstStyle/>
          <a:p>
            <a:fld id="{FDC37416-4C48-429B-88F5-B8E35A42E3C9}" type="slidenum">
              <a:rPr lang="zh-CN" altLang="en-US" smtClean="0"/>
              <a:t>‹#›</a:t>
            </a:fld>
            <a:endParaRPr lang="zh-CN" altLang="en-US"/>
          </a:p>
        </p:txBody>
      </p:sp>
    </p:spTree>
    <p:extLst>
      <p:ext uri="{BB962C8B-B14F-4D97-AF65-F5344CB8AC3E}">
        <p14:creationId xmlns:p14="http://schemas.microsoft.com/office/powerpoint/2010/main" val="244843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1106F-60E0-A9E7-06A3-D3C146C14E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E726DA0-DD2B-5E8A-8A0B-BAAF774A70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F66A2F3-6821-60C5-2504-2C2FC27C0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4B3D57A-1020-0446-3B9B-42152493729F}"/>
              </a:ext>
            </a:extLst>
          </p:cNvPr>
          <p:cNvSpPr>
            <a:spLocks noGrp="1"/>
          </p:cNvSpPr>
          <p:nvPr>
            <p:ph type="dt" sz="half" idx="10"/>
          </p:nvPr>
        </p:nvSpPr>
        <p:spPr/>
        <p:txBody>
          <a:bodyPr/>
          <a:lstStyle/>
          <a:p>
            <a:fld id="{18E29371-FF48-4BFE-96A5-FAE73E522B70}" type="datetimeFigureOut">
              <a:rPr lang="zh-CN" altLang="en-US" smtClean="0"/>
              <a:t>2023/10/24</a:t>
            </a:fld>
            <a:endParaRPr lang="zh-CN" altLang="en-US"/>
          </a:p>
        </p:txBody>
      </p:sp>
      <p:sp>
        <p:nvSpPr>
          <p:cNvPr id="6" name="页脚占位符 5">
            <a:extLst>
              <a:ext uri="{FF2B5EF4-FFF2-40B4-BE49-F238E27FC236}">
                <a16:creationId xmlns:a16="http://schemas.microsoft.com/office/drawing/2014/main" id="{EC687ACF-24E3-C9A5-0D58-8FD0A2E53F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83EA742-B6B1-6E10-A682-4FCC03C9D8D1}"/>
              </a:ext>
            </a:extLst>
          </p:cNvPr>
          <p:cNvSpPr>
            <a:spLocks noGrp="1"/>
          </p:cNvSpPr>
          <p:nvPr>
            <p:ph type="sldNum" sz="quarter" idx="12"/>
          </p:nvPr>
        </p:nvSpPr>
        <p:spPr/>
        <p:txBody>
          <a:bodyPr/>
          <a:lstStyle/>
          <a:p>
            <a:fld id="{FDC37416-4C48-429B-88F5-B8E35A42E3C9}" type="slidenum">
              <a:rPr lang="zh-CN" altLang="en-US" smtClean="0"/>
              <a:t>‹#›</a:t>
            </a:fld>
            <a:endParaRPr lang="zh-CN" altLang="en-US"/>
          </a:p>
        </p:txBody>
      </p:sp>
    </p:spTree>
    <p:extLst>
      <p:ext uri="{BB962C8B-B14F-4D97-AF65-F5344CB8AC3E}">
        <p14:creationId xmlns:p14="http://schemas.microsoft.com/office/powerpoint/2010/main" val="382350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56FF028-45C9-A99A-626D-E9FA4C48A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0BBE7B8-81D5-BC2B-3D36-8F4107BA7A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0B97FC-AAB4-0318-C1EA-004526F59E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E29371-FF48-4BFE-96A5-FAE73E522B70}"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E8ADE96C-E74B-E7E2-CCCF-32FF58242F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1E4215C-FB0A-CF7E-4883-802E25A62E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C37416-4C48-429B-88F5-B8E35A42E3C9}" type="slidenum">
              <a:rPr lang="zh-CN" altLang="en-US" smtClean="0"/>
              <a:t>‹#›</a:t>
            </a:fld>
            <a:endParaRPr lang="zh-CN" altLang="en-US"/>
          </a:p>
        </p:txBody>
      </p:sp>
    </p:spTree>
    <p:extLst>
      <p:ext uri="{BB962C8B-B14F-4D97-AF65-F5344CB8AC3E}">
        <p14:creationId xmlns:p14="http://schemas.microsoft.com/office/powerpoint/2010/main" val="3627931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D09105-B2B6-1F70-D539-0C10CDD1F2E7}"/>
              </a:ext>
            </a:extLst>
          </p:cNvPr>
          <p:cNvSpPr>
            <a:spLocks noGrp="1"/>
          </p:cNvSpPr>
          <p:nvPr>
            <p:ph type="ctrTitle"/>
          </p:nvPr>
        </p:nvSpPr>
        <p:spPr>
          <a:xfrm>
            <a:off x="1429732" y="868362"/>
            <a:ext cx="9144000" cy="2387600"/>
          </a:xfrm>
        </p:spPr>
        <p:txBody>
          <a:bodyPr>
            <a:normAutofit fontScale="90000"/>
          </a:bodyPr>
          <a:lstStyle/>
          <a:p>
            <a:r>
              <a:rPr lang="zh-CN" altLang="en-US" dirty="0"/>
              <a:t>基于</a:t>
            </a:r>
            <a:r>
              <a:rPr lang="en-US" altLang="zh-CN" dirty="0"/>
              <a:t>DNA - RNA -</a:t>
            </a:r>
            <a:r>
              <a:rPr lang="zh-CN" altLang="en-US" dirty="0"/>
              <a:t>三链体的转录调控整合到分子逻辑门中</a:t>
            </a:r>
          </a:p>
        </p:txBody>
      </p:sp>
      <p:sp>
        <p:nvSpPr>
          <p:cNvPr id="3" name="副标题 2">
            <a:extLst>
              <a:ext uri="{FF2B5EF4-FFF2-40B4-BE49-F238E27FC236}">
                <a16:creationId xmlns:a16="http://schemas.microsoft.com/office/drawing/2014/main" id="{C89B6F6A-6F25-EAE4-031A-E1E38FC48E9B}"/>
              </a:ext>
            </a:extLst>
          </p:cNvPr>
          <p:cNvSpPr>
            <a:spLocks noGrp="1"/>
          </p:cNvSpPr>
          <p:nvPr>
            <p:ph type="subTitle" idx="1"/>
          </p:nvPr>
        </p:nvSpPr>
        <p:spPr/>
        <p:txBody>
          <a:bodyPr/>
          <a:lstStyle/>
          <a:p>
            <a:r>
              <a:rPr lang="it-IT" altLang="zh-CN" dirty="0"/>
              <a:t>Graziano Rilievo, Alessandro Cecconello , Nima Fouladi Ghareshiran , Massimiliano Magro , Friedrich C. Simmel and Fabio Vianello</a:t>
            </a:r>
            <a:endParaRPr lang="zh-CN" altLang="en-US" dirty="0"/>
          </a:p>
        </p:txBody>
      </p:sp>
      <p:sp>
        <p:nvSpPr>
          <p:cNvPr id="4" name="文本框 3">
            <a:extLst>
              <a:ext uri="{FF2B5EF4-FFF2-40B4-BE49-F238E27FC236}">
                <a16:creationId xmlns:a16="http://schemas.microsoft.com/office/drawing/2014/main" id="{479EC1E3-CCEA-D30E-1EED-4547D5F613CC}"/>
              </a:ext>
            </a:extLst>
          </p:cNvPr>
          <p:cNvSpPr txBox="1"/>
          <p:nvPr/>
        </p:nvSpPr>
        <p:spPr>
          <a:xfrm>
            <a:off x="237308" y="6318851"/>
            <a:ext cx="2573383" cy="369332"/>
          </a:xfrm>
          <a:prstGeom prst="rect">
            <a:avLst/>
          </a:prstGeom>
          <a:noFill/>
        </p:spPr>
        <p:txBody>
          <a:bodyPr wrap="square" rtlCol="0">
            <a:spAutoFit/>
          </a:bodyPr>
          <a:lstStyle/>
          <a:p>
            <a:r>
              <a:rPr lang="en-US" altLang="zh-CN" dirty="0"/>
              <a:t>FEBS Press</a:t>
            </a:r>
            <a:endParaRPr lang="zh-CN" altLang="en-US" dirty="0"/>
          </a:p>
        </p:txBody>
      </p:sp>
    </p:spTree>
    <p:extLst>
      <p:ext uri="{BB962C8B-B14F-4D97-AF65-F5344CB8AC3E}">
        <p14:creationId xmlns:p14="http://schemas.microsoft.com/office/powerpoint/2010/main" val="3305698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8DAADD6-A1AD-BBEC-6E9A-86C6F4E37AFE}"/>
              </a:ext>
            </a:extLst>
          </p:cNvPr>
          <p:cNvPicPr>
            <a:picLocks noChangeAspect="1"/>
          </p:cNvPicPr>
          <p:nvPr/>
        </p:nvPicPr>
        <p:blipFill>
          <a:blip r:embed="rId3"/>
          <a:stretch>
            <a:fillRect/>
          </a:stretch>
        </p:blipFill>
        <p:spPr>
          <a:xfrm>
            <a:off x="374526" y="388913"/>
            <a:ext cx="7333748" cy="2815463"/>
          </a:xfrm>
          <a:prstGeom prst="rect">
            <a:avLst/>
          </a:prstGeom>
        </p:spPr>
      </p:pic>
      <p:sp>
        <p:nvSpPr>
          <p:cNvPr id="7" name="文本框 6">
            <a:extLst>
              <a:ext uri="{FF2B5EF4-FFF2-40B4-BE49-F238E27FC236}">
                <a16:creationId xmlns:a16="http://schemas.microsoft.com/office/drawing/2014/main" id="{98469972-383B-7AE3-D448-BA2CABB6AAFC}"/>
              </a:ext>
            </a:extLst>
          </p:cNvPr>
          <p:cNvSpPr txBox="1"/>
          <p:nvPr/>
        </p:nvSpPr>
        <p:spPr>
          <a:xfrm>
            <a:off x="7734300" y="1199634"/>
            <a:ext cx="3797300" cy="369332"/>
          </a:xfrm>
          <a:prstGeom prst="rect">
            <a:avLst/>
          </a:prstGeom>
          <a:noFill/>
        </p:spPr>
        <p:txBody>
          <a:bodyPr wrap="square">
            <a:spAutoFit/>
          </a:bodyPr>
          <a:lstStyle/>
          <a:p>
            <a:r>
              <a:rPr lang="zh-CN" altLang="en-US" dirty="0"/>
              <a:t>采用熔解曲线分评估三链体的形成。</a:t>
            </a:r>
          </a:p>
        </p:txBody>
      </p:sp>
      <p:sp>
        <p:nvSpPr>
          <p:cNvPr id="9" name="文本框 8">
            <a:extLst>
              <a:ext uri="{FF2B5EF4-FFF2-40B4-BE49-F238E27FC236}">
                <a16:creationId xmlns:a16="http://schemas.microsoft.com/office/drawing/2014/main" id="{256B533A-2757-9E0B-D006-F9CC989F89A5}"/>
              </a:ext>
            </a:extLst>
          </p:cNvPr>
          <p:cNvSpPr txBox="1"/>
          <p:nvPr/>
        </p:nvSpPr>
        <p:spPr>
          <a:xfrm>
            <a:off x="374526" y="3553990"/>
            <a:ext cx="11157074" cy="646331"/>
          </a:xfrm>
          <a:prstGeom prst="rect">
            <a:avLst/>
          </a:prstGeom>
          <a:noFill/>
        </p:spPr>
        <p:txBody>
          <a:bodyPr wrap="square">
            <a:spAutoFit/>
          </a:bodyPr>
          <a:lstStyle/>
          <a:p>
            <a:r>
              <a:rPr lang="zh-CN" altLang="en-US" dirty="0">
                <a:effectLst/>
                <a:ea typeface="Microsoft YaHei" panose="020B0503020204020204" pitchFamily="34" charset="-122"/>
              </a:rPr>
              <a:t>        </a:t>
            </a:r>
            <a:r>
              <a:rPr lang="zh-CN" altLang="zh-CN" dirty="0">
                <a:effectLst/>
                <a:ea typeface="Microsoft YaHei" panose="020B0503020204020204" pitchFamily="34" charset="-122"/>
              </a:rPr>
              <a:t>在含有</a:t>
            </a:r>
            <a:r>
              <a:rPr lang="zh-CN" altLang="zh-CN" dirty="0">
                <a:effectLst/>
                <a:ea typeface="Calibri" panose="020F0502020204030204" pitchFamily="34" charset="0"/>
              </a:rPr>
              <a:t>100 nM</a:t>
            </a:r>
            <a:r>
              <a:rPr lang="zh-CN" altLang="zh-CN" b="1" dirty="0">
                <a:effectLst/>
                <a:ea typeface="Microsoft YaHei" panose="020B0503020204020204" pitchFamily="34" charset="-122"/>
              </a:rPr>
              <a:t>双链</a:t>
            </a:r>
            <a:r>
              <a:rPr lang="zh-CN" altLang="zh-CN" b="1" dirty="0">
                <a:effectLst/>
                <a:ea typeface="Calibri" panose="020F0502020204030204" pitchFamily="34" charset="0"/>
              </a:rPr>
              <a:t>TTS</a:t>
            </a:r>
            <a:r>
              <a:rPr lang="zh-CN" altLang="zh-CN" dirty="0">
                <a:effectLst/>
                <a:ea typeface="Microsoft YaHei" panose="020B0503020204020204" pitchFamily="34" charset="-122"/>
              </a:rPr>
              <a:t>的溶液中，与</a:t>
            </a:r>
            <a:r>
              <a:rPr lang="zh-CN" altLang="zh-CN" b="1" dirty="0">
                <a:effectLst/>
                <a:ea typeface="Calibri" panose="020F0502020204030204" pitchFamily="34" charset="0"/>
              </a:rPr>
              <a:t>TFO1</a:t>
            </a:r>
            <a:r>
              <a:rPr lang="zh-CN" altLang="zh-CN" dirty="0">
                <a:effectLst/>
                <a:ea typeface="Calibri" panose="020F0502020204030204" pitchFamily="34" charset="0"/>
              </a:rPr>
              <a:t> ( D )</a:t>
            </a:r>
            <a:r>
              <a:rPr lang="zh-CN" altLang="zh-CN" dirty="0">
                <a:effectLst/>
                <a:ea typeface="Microsoft YaHei" panose="020B0503020204020204" pitchFamily="34" charset="-122"/>
              </a:rPr>
              <a:t>或</a:t>
            </a:r>
            <a:r>
              <a:rPr lang="zh-CN" altLang="zh-CN" b="1" dirty="0">
                <a:effectLst/>
                <a:ea typeface="Calibri" panose="020F0502020204030204" pitchFamily="34" charset="0"/>
              </a:rPr>
              <a:t>TFO2</a:t>
            </a:r>
            <a:r>
              <a:rPr lang="zh-CN" altLang="zh-CN" dirty="0">
                <a:effectLst/>
                <a:ea typeface="Calibri" panose="020F0502020204030204" pitchFamily="34" charset="0"/>
              </a:rPr>
              <a:t> ( E )</a:t>
            </a:r>
            <a:r>
              <a:rPr lang="zh-CN" altLang="zh-CN" dirty="0">
                <a:effectLst/>
                <a:ea typeface="Microsoft YaHei" panose="020B0503020204020204" pitchFamily="34" charset="-122"/>
              </a:rPr>
              <a:t>孵育后的熔融曲线显示在</a:t>
            </a:r>
            <a:r>
              <a:rPr lang="zh-CN" altLang="zh-CN" dirty="0">
                <a:effectLst/>
                <a:ea typeface="Calibri" panose="020F0502020204030204" pitchFamily="34" charset="0"/>
              </a:rPr>
              <a:t>520 nm</a:t>
            </a:r>
            <a:r>
              <a:rPr lang="zh-CN" altLang="zh-CN" dirty="0">
                <a:effectLst/>
                <a:ea typeface="Microsoft YaHei" panose="020B0503020204020204" pitchFamily="34" charset="-122"/>
              </a:rPr>
              <a:t>处的噻唑绿发射。从至少</a:t>
            </a:r>
            <a:r>
              <a:rPr lang="zh-CN" altLang="zh-CN" dirty="0">
                <a:effectLst/>
                <a:ea typeface="Calibri" panose="020F0502020204030204" pitchFamily="34" charset="0"/>
              </a:rPr>
              <a:t>8</a:t>
            </a:r>
            <a:r>
              <a:rPr lang="zh-CN" altLang="zh-CN" dirty="0">
                <a:effectLst/>
                <a:ea typeface="Microsoft YaHei" panose="020B0503020204020204" pitchFamily="34" charset="-122"/>
              </a:rPr>
              <a:t>个独立的熔化实验中估计了与熔化温度相关的误差</a:t>
            </a:r>
            <a:endParaRPr lang="zh-CN" altLang="zh-CN" dirty="0">
              <a:effectLst/>
              <a:ea typeface="Calibri" panose="020F0502020204030204" pitchFamily="34" charset="0"/>
            </a:endParaRPr>
          </a:p>
        </p:txBody>
      </p:sp>
      <p:sp>
        <p:nvSpPr>
          <p:cNvPr id="11" name="文本框 10">
            <a:extLst>
              <a:ext uri="{FF2B5EF4-FFF2-40B4-BE49-F238E27FC236}">
                <a16:creationId xmlns:a16="http://schemas.microsoft.com/office/drawing/2014/main" id="{3A4274CD-A38F-92CC-5270-05DDBC696A63}"/>
              </a:ext>
            </a:extLst>
          </p:cNvPr>
          <p:cNvSpPr txBox="1"/>
          <p:nvPr/>
        </p:nvSpPr>
        <p:spPr>
          <a:xfrm>
            <a:off x="374526" y="4405797"/>
            <a:ext cx="11258674" cy="646331"/>
          </a:xfrm>
          <a:prstGeom prst="rect">
            <a:avLst/>
          </a:prstGeom>
          <a:noFill/>
        </p:spPr>
        <p:txBody>
          <a:bodyPr wrap="square">
            <a:spAutoFit/>
          </a:bodyPr>
          <a:lstStyle/>
          <a:p>
            <a:r>
              <a:rPr lang="zh-CN" altLang="en-US" dirty="0"/>
              <a:t>        曲线清晰地显示出两个峰，分别对应于</a:t>
            </a:r>
            <a:r>
              <a:rPr lang="zh-CN" altLang="en-US" b="1" dirty="0"/>
              <a:t>TFO1 -</a:t>
            </a:r>
            <a:r>
              <a:rPr lang="en-US" altLang="zh-CN" b="1" dirty="0"/>
              <a:t>TTS</a:t>
            </a:r>
            <a:r>
              <a:rPr lang="zh-CN" altLang="en-US" dirty="0"/>
              <a:t>或</a:t>
            </a:r>
            <a:r>
              <a:rPr lang="zh-CN" altLang="en-US" b="1" dirty="0"/>
              <a:t>TFO2 </a:t>
            </a:r>
            <a:r>
              <a:rPr lang="en-US" altLang="zh-CN" b="1" dirty="0"/>
              <a:t>-</a:t>
            </a:r>
            <a:r>
              <a:rPr lang="zh-CN" altLang="en-US" b="1" dirty="0"/>
              <a:t> TTS</a:t>
            </a:r>
            <a:r>
              <a:rPr lang="zh-CN" altLang="en-US" dirty="0"/>
              <a:t>的三链体和双链</a:t>
            </a:r>
            <a:r>
              <a:rPr lang="zh-CN" altLang="en-US" b="1" dirty="0"/>
              <a:t>DNA</a:t>
            </a:r>
            <a:r>
              <a:rPr lang="zh-CN" altLang="en-US" dirty="0"/>
              <a:t>的变性事件，对应的解链温度分别为46</a:t>
            </a:r>
            <a:r>
              <a:rPr lang="en-US" altLang="zh-CN" dirty="0"/>
              <a:t>±</a:t>
            </a:r>
            <a:r>
              <a:rPr lang="zh-CN" altLang="en-US" dirty="0"/>
              <a:t>2 ° C或49</a:t>
            </a:r>
            <a:r>
              <a:rPr lang="en-US" altLang="zh-CN" dirty="0"/>
              <a:t> ± </a:t>
            </a:r>
            <a:r>
              <a:rPr lang="zh-CN" altLang="en-US" dirty="0"/>
              <a:t>2 ° C和55</a:t>
            </a:r>
            <a:r>
              <a:rPr lang="en-US" altLang="zh-CN" dirty="0"/>
              <a:t> ± </a:t>
            </a:r>
            <a:r>
              <a:rPr lang="zh-CN" altLang="en-US" dirty="0"/>
              <a:t>2 ° C。（如图）</a:t>
            </a:r>
          </a:p>
        </p:txBody>
      </p:sp>
      <p:sp>
        <p:nvSpPr>
          <p:cNvPr id="13" name="文本框 12">
            <a:extLst>
              <a:ext uri="{FF2B5EF4-FFF2-40B4-BE49-F238E27FC236}">
                <a16:creationId xmlns:a16="http://schemas.microsoft.com/office/drawing/2014/main" id="{BD22D6D1-94A5-530F-614C-CEB30BB9E98B}"/>
              </a:ext>
            </a:extLst>
          </p:cNvPr>
          <p:cNvSpPr txBox="1"/>
          <p:nvPr/>
        </p:nvSpPr>
        <p:spPr>
          <a:xfrm>
            <a:off x="374526" y="5579542"/>
            <a:ext cx="11258674" cy="923330"/>
          </a:xfrm>
          <a:prstGeom prst="rect">
            <a:avLst/>
          </a:prstGeom>
          <a:noFill/>
        </p:spPr>
        <p:txBody>
          <a:bodyPr wrap="square">
            <a:spAutoFit/>
          </a:bodyPr>
          <a:lstStyle/>
          <a:p>
            <a:r>
              <a:rPr lang="zh-CN" altLang="en-US" dirty="0"/>
              <a:t>       结果表明，相对于双链体，</a:t>
            </a:r>
            <a:r>
              <a:rPr lang="zh-CN" altLang="en-US" b="1" dirty="0"/>
              <a:t>三链体在较低的温度下发生分离</a:t>
            </a:r>
            <a:r>
              <a:rPr lang="zh-CN" altLang="en-US" dirty="0"/>
              <a:t>，这与三链体复合物的低稳定性相一致。值得注意的是，目前使用普通核酸荧光染料测定解链温度的方法可以成功区分TFO - TTS对的二链体和三链体的变性峰。</a:t>
            </a:r>
          </a:p>
        </p:txBody>
      </p:sp>
    </p:spTree>
    <p:extLst>
      <p:ext uri="{BB962C8B-B14F-4D97-AF65-F5344CB8AC3E}">
        <p14:creationId xmlns:p14="http://schemas.microsoft.com/office/powerpoint/2010/main" val="4264810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D113FBD-4E0C-56E8-086E-27DEDBBC89BE}"/>
              </a:ext>
            </a:extLst>
          </p:cNvPr>
          <p:cNvSpPr txBox="1"/>
          <p:nvPr/>
        </p:nvSpPr>
        <p:spPr>
          <a:xfrm>
            <a:off x="628650" y="4111536"/>
            <a:ext cx="10934700" cy="646331"/>
          </a:xfrm>
          <a:prstGeom prst="rect">
            <a:avLst/>
          </a:prstGeom>
          <a:noFill/>
        </p:spPr>
        <p:txBody>
          <a:bodyPr wrap="square">
            <a:spAutoFit/>
          </a:bodyPr>
          <a:lstStyle/>
          <a:p>
            <a:r>
              <a:rPr lang="zh-CN" altLang="en-US" dirty="0"/>
              <a:t>       在TFO浓度的区间内，归一化的三重态熔解温度的Sigmoid拟合，如图，导致与嘧啶和嘌呤基序相关的解离常数，等于572和135 nM，与先前报道的值一致。</a:t>
            </a:r>
          </a:p>
        </p:txBody>
      </p:sp>
      <p:pic>
        <p:nvPicPr>
          <p:cNvPr id="7" name="图片 6">
            <a:extLst>
              <a:ext uri="{FF2B5EF4-FFF2-40B4-BE49-F238E27FC236}">
                <a16:creationId xmlns:a16="http://schemas.microsoft.com/office/drawing/2014/main" id="{383AA4FF-E7F8-CCC0-F8C0-E691D7991922}"/>
              </a:ext>
            </a:extLst>
          </p:cNvPr>
          <p:cNvPicPr>
            <a:picLocks noChangeAspect="1"/>
          </p:cNvPicPr>
          <p:nvPr/>
        </p:nvPicPr>
        <p:blipFill>
          <a:blip r:embed="rId3"/>
          <a:stretch>
            <a:fillRect/>
          </a:stretch>
        </p:blipFill>
        <p:spPr>
          <a:xfrm>
            <a:off x="628650" y="507950"/>
            <a:ext cx="7146836" cy="2921050"/>
          </a:xfrm>
          <a:prstGeom prst="rect">
            <a:avLst/>
          </a:prstGeom>
        </p:spPr>
      </p:pic>
      <p:sp>
        <p:nvSpPr>
          <p:cNvPr id="9" name="文本框 8">
            <a:extLst>
              <a:ext uri="{FF2B5EF4-FFF2-40B4-BE49-F238E27FC236}">
                <a16:creationId xmlns:a16="http://schemas.microsoft.com/office/drawing/2014/main" id="{24C6B056-56E8-1C33-67AB-14DC486A7BDB}"/>
              </a:ext>
            </a:extLst>
          </p:cNvPr>
          <p:cNvSpPr txBox="1"/>
          <p:nvPr/>
        </p:nvSpPr>
        <p:spPr>
          <a:xfrm>
            <a:off x="628650" y="5232739"/>
            <a:ext cx="10839450" cy="646331"/>
          </a:xfrm>
          <a:prstGeom prst="rect">
            <a:avLst/>
          </a:prstGeom>
          <a:noFill/>
        </p:spPr>
        <p:txBody>
          <a:bodyPr wrap="square">
            <a:spAutoFit/>
          </a:bodyPr>
          <a:lstStyle/>
          <a:p>
            <a:r>
              <a:rPr lang="zh-CN" altLang="en-US" dirty="0"/>
              <a:t>        图分别对TFO1 - TTS或TFO2 - TTS三元熔解曲线进行分析，其中D和E所示的三元/二元峰的比值与各自的TFO浓度作图。误差棒表示3次独立实验的标准差。</a:t>
            </a:r>
          </a:p>
        </p:txBody>
      </p:sp>
    </p:spTree>
    <p:extLst>
      <p:ext uri="{BB962C8B-B14F-4D97-AF65-F5344CB8AC3E}">
        <p14:creationId xmlns:p14="http://schemas.microsoft.com/office/powerpoint/2010/main" val="2467127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E049C34-0A49-F144-431B-C4766D5C69EB}"/>
              </a:ext>
            </a:extLst>
          </p:cNvPr>
          <p:cNvSpPr txBox="1"/>
          <p:nvPr/>
        </p:nvSpPr>
        <p:spPr>
          <a:xfrm>
            <a:off x="6963227" y="1490007"/>
            <a:ext cx="4695372" cy="923330"/>
          </a:xfrm>
          <a:prstGeom prst="rect">
            <a:avLst/>
          </a:prstGeom>
          <a:noFill/>
        </p:spPr>
        <p:txBody>
          <a:bodyPr wrap="square">
            <a:spAutoFit/>
          </a:bodyPr>
          <a:lstStyle/>
          <a:p>
            <a:r>
              <a:rPr lang="zh-CN" altLang="en-US" dirty="0"/>
              <a:t>        在此基础上，本文设计了</a:t>
            </a:r>
            <a:r>
              <a:rPr lang="zh-CN" altLang="en-US" b="1" dirty="0"/>
              <a:t>增强和抑制TTS - TFO组合</a:t>
            </a:r>
            <a:r>
              <a:rPr lang="zh-CN" altLang="en-US" dirty="0"/>
              <a:t>的图谱，将它们的效应</a:t>
            </a:r>
            <a:r>
              <a:rPr lang="zh-CN" altLang="en-US" b="1" dirty="0"/>
              <a:t>整合</a:t>
            </a:r>
            <a:r>
              <a:rPr lang="zh-CN" altLang="en-US" dirty="0"/>
              <a:t>到更复杂的</a:t>
            </a:r>
            <a:r>
              <a:rPr lang="zh-CN" altLang="en-US" b="1" dirty="0"/>
              <a:t>TUs</a:t>
            </a:r>
            <a:r>
              <a:rPr lang="zh-CN" altLang="en-US" dirty="0"/>
              <a:t>中（如图）。</a:t>
            </a:r>
          </a:p>
        </p:txBody>
      </p:sp>
      <p:pic>
        <p:nvPicPr>
          <p:cNvPr id="7" name="图片 6">
            <a:extLst>
              <a:ext uri="{FF2B5EF4-FFF2-40B4-BE49-F238E27FC236}">
                <a16:creationId xmlns:a16="http://schemas.microsoft.com/office/drawing/2014/main" id="{33ECFDEA-1839-E0E3-EE48-4D7D65F72D22}"/>
              </a:ext>
            </a:extLst>
          </p:cNvPr>
          <p:cNvPicPr>
            <a:picLocks noChangeAspect="1"/>
          </p:cNvPicPr>
          <p:nvPr/>
        </p:nvPicPr>
        <p:blipFill>
          <a:blip r:embed="rId3"/>
          <a:stretch>
            <a:fillRect/>
          </a:stretch>
        </p:blipFill>
        <p:spPr>
          <a:xfrm>
            <a:off x="1469571" y="643276"/>
            <a:ext cx="4391111" cy="3782854"/>
          </a:xfrm>
          <a:prstGeom prst="rect">
            <a:avLst/>
          </a:prstGeom>
        </p:spPr>
      </p:pic>
      <p:sp>
        <p:nvSpPr>
          <p:cNvPr id="9" name="文本框 8">
            <a:extLst>
              <a:ext uri="{FF2B5EF4-FFF2-40B4-BE49-F238E27FC236}">
                <a16:creationId xmlns:a16="http://schemas.microsoft.com/office/drawing/2014/main" id="{9A5DFFE9-B6A5-D85F-4160-3DC2B9091BD6}"/>
              </a:ext>
            </a:extLst>
          </p:cNvPr>
          <p:cNvSpPr txBox="1"/>
          <p:nvPr/>
        </p:nvSpPr>
        <p:spPr>
          <a:xfrm>
            <a:off x="529770" y="5000063"/>
            <a:ext cx="11430000" cy="1477328"/>
          </a:xfrm>
          <a:prstGeom prst="rect">
            <a:avLst/>
          </a:prstGeom>
          <a:noFill/>
        </p:spPr>
        <p:txBody>
          <a:bodyPr wrap="square">
            <a:spAutoFit/>
          </a:bodyPr>
          <a:lstStyle/>
          <a:p>
            <a:r>
              <a:rPr lang="zh-CN" altLang="en-US" dirty="0"/>
              <a:t>         工程</a:t>
            </a:r>
            <a:r>
              <a:rPr lang="zh-CN" altLang="en-US" b="1" dirty="0"/>
              <a:t>人工启动子</a:t>
            </a:r>
            <a:r>
              <a:rPr lang="en-US" altLang="zh-CN" b="1" dirty="0"/>
              <a:t>(</a:t>
            </a:r>
            <a:r>
              <a:rPr lang="zh-CN" altLang="en-US" b="1" dirty="0"/>
              <a:t>橙线</a:t>
            </a:r>
            <a:r>
              <a:rPr lang="en-US" altLang="zh-CN" dirty="0"/>
              <a:t>)</a:t>
            </a:r>
            <a:r>
              <a:rPr lang="zh-CN" altLang="en-US" dirty="0"/>
              <a:t>显示</a:t>
            </a:r>
            <a:r>
              <a:rPr lang="zh-CN" altLang="en-US" b="1" dirty="0"/>
              <a:t>不同</a:t>
            </a:r>
            <a:r>
              <a:rPr lang="zh-CN" altLang="en-US" dirty="0"/>
              <a:t>的</a:t>
            </a:r>
            <a:r>
              <a:rPr lang="zh-CN" altLang="en-US" b="1" dirty="0"/>
              <a:t>嘧啶</a:t>
            </a:r>
            <a:r>
              <a:rPr lang="en-US" altLang="zh-CN" b="1" dirty="0"/>
              <a:t>(</a:t>
            </a:r>
            <a:r>
              <a:rPr lang="zh-CN" altLang="en-US" b="1" dirty="0"/>
              <a:t>绿线</a:t>
            </a:r>
            <a:r>
              <a:rPr lang="en-US" altLang="zh-CN" b="1" dirty="0"/>
              <a:t>)</a:t>
            </a:r>
            <a:r>
              <a:rPr lang="zh-CN" altLang="en-US" dirty="0"/>
              <a:t>或</a:t>
            </a:r>
            <a:r>
              <a:rPr lang="zh-CN" altLang="en-US" b="1" dirty="0"/>
              <a:t>嘌呤</a:t>
            </a:r>
            <a:r>
              <a:rPr lang="en-US" altLang="zh-CN" b="1" dirty="0"/>
              <a:t>(</a:t>
            </a:r>
            <a:r>
              <a:rPr lang="zh-CN" altLang="en-US" b="1" dirty="0"/>
              <a:t>蓝线</a:t>
            </a:r>
            <a:r>
              <a:rPr lang="en-US" altLang="zh-CN" b="1" dirty="0"/>
              <a:t>)</a:t>
            </a:r>
            <a:r>
              <a:rPr lang="zh-CN" altLang="en-US" dirty="0"/>
              <a:t>三聚体几何结构的方案以及对</a:t>
            </a:r>
            <a:r>
              <a:rPr lang="zh-CN" altLang="en-US" b="1" dirty="0"/>
              <a:t>转录率</a:t>
            </a:r>
            <a:r>
              <a:rPr lang="zh-CN" altLang="en-US" dirty="0"/>
              <a:t>的相关</a:t>
            </a:r>
            <a:r>
              <a:rPr lang="zh-CN" altLang="en-US" b="1" dirty="0"/>
              <a:t>影响，</a:t>
            </a:r>
            <a:r>
              <a:rPr lang="zh-CN" altLang="en-US" dirty="0"/>
              <a:t>以</a:t>
            </a:r>
            <a:r>
              <a:rPr lang="zh-CN" altLang="en-US" b="1" dirty="0"/>
              <a:t>抑制</a:t>
            </a:r>
            <a:r>
              <a:rPr lang="en-US" altLang="zh-CN" b="1" dirty="0"/>
              <a:t>(</a:t>
            </a:r>
            <a:r>
              <a:rPr lang="zh-CN" altLang="en-US" b="1" dirty="0"/>
              <a:t>红色</a:t>
            </a:r>
            <a:r>
              <a:rPr lang="en-US" altLang="zh-CN" b="1" dirty="0"/>
              <a:t>)</a:t>
            </a:r>
            <a:r>
              <a:rPr lang="zh-CN" altLang="en-US" dirty="0"/>
              <a:t>或</a:t>
            </a:r>
            <a:r>
              <a:rPr lang="zh-CN" altLang="en-US" b="1" dirty="0"/>
              <a:t>增强</a:t>
            </a:r>
            <a:r>
              <a:rPr lang="en-US" altLang="zh-CN" b="1" dirty="0"/>
              <a:t>(</a:t>
            </a:r>
            <a:r>
              <a:rPr lang="zh-CN" altLang="en-US" b="1" dirty="0"/>
              <a:t>绿色</a:t>
            </a:r>
            <a:r>
              <a:rPr lang="en-US" altLang="zh-CN" b="1" dirty="0"/>
              <a:t>)</a:t>
            </a:r>
            <a:r>
              <a:rPr lang="zh-CN" altLang="en-US" dirty="0"/>
              <a:t>的百分比表示。设计被分为包含</a:t>
            </a:r>
            <a:r>
              <a:rPr lang="en-US" altLang="zh-CN" dirty="0"/>
              <a:t>10</a:t>
            </a:r>
            <a:r>
              <a:rPr lang="zh-CN" altLang="en-US" dirty="0"/>
              <a:t>个</a:t>
            </a:r>
            <a:r>
              <a:rPr lang="en" altLang="zh-CN" dirty="0"/>
              <a:t>TTS</a:t>
            </a:r>
            <a:r>
              <a:rPr lang="zh-CN" altLang="en-US" dirty="0"/>
              <a:t>上游的一个</a:t>
            </a:r>
            <a:r>
              <a:rPr lang="en" altLang="zh-CN" dirty="0"/>
              <a:t>TTS ( TTS-1 )</a:t>
            </a:r>
            <a:r>
              <a:rPr lang="zh-CN" altLang="en" dirty="0"/>
              <a:t>，</a:t>
            </a:r>
            <a:r>
              <a:rPr lang="zh-CN" altLang="en-US" dirty="0"/>
              <a:t>包含</a:t>
            </a:r>
            <a:r>
              <a:rPr lang="en-US" altLang="zh-CN" dirty="0"/>
              <a:t>+ 1</a:t>
            </a:r>
            <a:r>
              <a:rPr lang="zh-CN" altLang="en-US" dirty="0"/>
              <a:t>个</a:t>
            </a:r>
            <a:r>
              <a:rPr lang="en" altLang="zh-CN" dirty="0"/>
              <a:t>TTS</a:t>
            </a:r>
            <a:r>
              <a:rPr lang="zh-CN" altLang="en-US" dirty="0"/>
              <a:t>上游的一个</a:t>
            </a:r>
            <a:r>
              <a:rPr lang="en" altLang="zh-CN" dirty="0"/>
              <a:t>TTS ( TTS-2 )</a:t>
            </a:r>
            <a:r>
              <a:rPr lang="zh-CN" altLang="en" dirty="0"/>
              <a:t>，</a:t>
            </a:r>
            <a:r>
              <a:rPr lang="zh-CN" altLang="en-US" dirty="0"/>
              <a:t>或者包含两个</a:t>
            </a:r>
            <a:r>
              <a:rPr lang="en" altLang="zh-CN" dirty="0"/>
              <a:t>TTS</a:t>
            </a:r>
            <a:r>
              <a:rPr lang="zh-CN" altLang="en-US" dirty="0"/>
              <a:t>的组合</a:t>
            </a:r>
            <a:r>
              <a:rPr lang="en-US" altLang="zh-CN" dirty="0"/>
              <a:t>( </a:t>
            </a:r>
            <a:r>
              <a:rPr lang="en" altLang="zh-CN" dirty="0"/>
              <a:t>TTS-3 )</a:t>
            </a:r>
            <a:r>
              <a:rPr lang="zh-CN" altLang="en" dirty="0"/>
              <a:t>。</a:t>
            </a:r>
            <a:r>
              <a:rPr lang="zh-CN" altLang="en-US" dirty="0"/>
              <a:t>左半部分：转录单位内</a:t>
            </a:r>
            <a:r>
              <a:rPr lang="en" altLang="zh-CN" dirty="0"/>
              <a:t>TTSs</a:t>
            </a:r>
            <a:r>
              <a:rPr lang="zh-CN" altLang="en-US" dirty="0"/>
              <a:t>的几何结构；右半部分：</a:t>
            </a:r>
            <a:r>
              <a:rPr lang="zh-CN" altLang="en-US" b="1" dirty="0"/>
              <a:t>三链体形成对西兰花</a:t>
            </a:r>
            <a:r>
              <a:rPr lang="en-US" altLang="zh-CN" dirty="0"/>
              <a:t>(</a:t>
            </a:r>
            <a:r>
              <a:rPr lang="zh-CN" altLang="en-US" dirty="0"/>
              <a:t>红色条表示抑制的百分比</a:t>
            </a:r>
            <a:r>
              <a:rPr lang="en-US" altLang="zh-CN" dirty="0"/>
              <a:t>,</a:t>
            </a:r>
            <a:r>
              <a:rPr lang="zh-CN" altLang="en-US" dirty="0"/>
              <a:t>绿色条表示增强的百分比</a:t>
            </a:r>
            <a:r>
              <a:rPr lang="en-US" altLang="zh-CN" dirty="0"/>
              <a:t>)</a:t>
            </a:r>
            <a:r>
              <a:rPr lang="zh-CN" altLang="en-US" b="1" dirty="0"/>
              <a:t>聚合速率的影响</a:t>
            </a:r>
            <a:r>
              <a:rPr lang="zh-CN" altLang="en-US" dirty="0"/>
              <a:t>。其中两个</a:t>
            </a:r>
            <a:r>
              <a:rPr lang="zh-CN" altLang="en-US" b="1" dirty="0"/>
              <a:t>嘌呤（蓝）</a:t>
            </a:r>
            <a:r>
              <a:rPr lang="zh-CN" altLang="en-US" dirty="0"/>
              <a:t>基序</a:t>
            </a:r>
            <a:r>
              <a:rPr lang="en" altLang="zh-CN" dirty="0"/>
              <a:t>TTSs</a:t>
            </a:r>
            <a:r>
              <a:rPr lang="zh-CN" altLang="en-US" dirty="0"/>
              <a:t>的</a:t>
            </a:r>
            <a:r>
              <a:rPr lang="zh-CN" altLang="en-US" b="1" dirty="0"/>
              <a:t>抑制</a:t>
            </a:r>
            <a:r>
              <a:rPr lang="zh-CN" altLang="en-US" dirty="0"/>
              <a:t>作用最强</a:t>
            </a:r>
            <a:r>
              <a:rPr lang="en-US" altLang="zh-CN" dirty="0"/>
              <a:t>( 90 % )</a:t>
            </a:r>
            <a:r>
              <a:rPr lang="zh-CN" altLang="en-US" dirty="0"/>
              <a:t>，而位于同一启动子上的两个</a:t>
            </a:r>
            <a:r>
              <a:rPr lang="zh-CN" altLang="en-US" b="1" dirty="0"/>
              <a:t>嘧啶（绿）</a:t>
            </a:r>
            <a:r>
              <a:rPr lang="zh-CN" altLang="en-US" dirty="0"/>
              <a:t>基序</a:t>
            </a:r>
            <a:r>
              <a:rPr lang="en" altLang="zh-CN" dirty="0"/>
              <a:t>TTSs ( + 200 % )</a:t>
            </a:r>
            <a:r>
              <a:rPr lang="zh-CN" altLang="en-US" dirty="0"/>
              <a:t>的</a:t>
            </a:r>
            <a:r>
              <a:rPr lang="zh-CN" altLang="en-US" b="1" dirty="0"/>
              <a:t>增强</a:t>
            </a:r>
            <a:r>
              <a:rPr lang="zh-CN" altLang="en-US" dirty="0"/>
              <a:t>作用最强。</a:t>
            </a:r>
          </a:p>
        </p:txBody>
      </p:sp>
      <p:sp>
        <p:nvSpPr>
          <p:cNvPr id="2" name="文本框 1">
            <a:extLst>
              <a:ext uri="{FF2B5EF4-FFF2-40B4-BE49-F238E27FC236}">
                <a16:creationId xmlns:a16="http://schemas.microsoft.com/office/drawing/2014/main" id="{72DE3062-B8AB-F475-C426-A595A0C2DD90}"/>
              </a:ext>
            </a:extLst>
          </p:cNvPr>
          <p:cNvSpPr txBox="1"/>
          <p:nvPr/>
        </p:nvSpPr>
        <p:spPr>
          <a:xfrm>
            <a:off x="391886" y="184666"/>
            <a:ext cx="1077685" cy="369332"/>
          </a:xfrm>
          <a:prstGeom prst="rect">
            <a:avLst/>
          </a:prstGeom>
          <a:noFill/>
        </p:spPr>
        <p:txBody>
          <a:bodyPr wrap="square" rtlCol="0">
            <a:spAutoFit/>
          </a:bodyPr>
          <a:lstStyle/>
          <a:p>
            <a:r>
              <a:rPr kumimoji="1" lang="zh-CN" altLang="en-US" dirty="0"/>
              <a:t>工作</a:t>
            </a:r>
            <a:r>
              <a:rPr kumimoji="1" lang="en-US" altLang="zh-CN" dirty="0"/>
              <a:t>1</a:t>
            </a:r>
          </a:p>
        </p:txBody>
      </p:sp>
    </p:spTree>
    <p:extLst>
      <p:ext uri="{BB962C8B-B14F-4D97-AF65-F5344CB8AC3E}">
        <p14:creationId xmlns:p14="http://schemas.microsoft.com/office/powerpoint/2010/main" val="1430038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22DDA88-D7E0-A976-146E-68B8AC42DDA2}"/>
              </a:ext>
            </a:extLst>
          </p:cNvPr>
          <p:cNvSpPr txBox="1"/>
          <p:nvPr/>
        </p:nvSpPr>
        <p:spPr>
          <a:xfrm>
            <a:off x="609600" y="464235"/>
            <a:ext cx="10731500" cy="1200329"/>
          </a:xfrm>
          <a:prstGeom prst="rect">
            <a:avLst/>
          </a:prstGeom>
          <a:noFill/>
        </p:spPr>
        <p:txBody>
          <a:bodyPr wrap="square">
            <a:spAutoFit/>
          </a:bodyPr>
          <a:lstStyle/>
          <a:p>
            <a:r>
              <a:rPr lang="zh-CN" altLang="en-US" dirty="0"/>
              <a:t>       工作</a:t>
            </a:r>
            <a:r>
              <a:rPr lang="en-US" altLang="zh-CN" dirty="0"/>
              <a:t>2</a:t>
            </a:r>
            <a:r>
              <a:rPr lang="zh-CN" altLang="en-US" dirty="0"/>
              <a:t>：本文重点对</a:t>
            </a:r>
            <a:r>
              <a:rPr lang="zh-CN" altLang="en-US" b="1" dirty="0"/>
              <a:t>聚合条件进行了优化</a:t>
            </a:r>
            <a:r>
              <a:rPr lang="zh-CN" altLang="en-US" dirty="0"/>
              <a:t>，并进行了一系列实验对该体系进行了</a:t>
            </a:r>
            <a:r>
              <a:rPr lang="zh-CN" altLang="en-US" b="1" dirty="0"/>
              <a:t>测试</a:t>
            </a:r>
            <a:r>
              <a:rPr lang="zh-CN" altLang="en-US" dirty="0"/>
              <a:t>。</a:t>
            </a:r>
            <a:endParaRPr lang="en-US" altLang="zh-CN" dirty="0"/>
          </a:p>
          <a:p>
            <a:r>
              <a:rPr lang="zh-CN" altLang="en-US" dirty="0"/>
              <a:t>       首先，使用转录单元</a:t>
            </a:r>
            <a:r>
              <a:rPr lang="en-US" altLang="zh-CN" dirty="0"/>
              <a:t>TU1</a:t>
            </a:r>
            <a:r>
              <a:rPr lang="zh-CN" altLang="en-US" dirty="0"/>
              <a:t>，在</a:t>
            </a:r>
            <a:r>
              <a:rPr lang="en-US" altLang="zh-CN" b="1" dirty="0"/>
              <a:t>pH 5.5</a:t>
            </a:r>
            <a:r>
              <a:rPr lang="zh-CN" altLang="en-US" b="1" dirty="0"/>
              <a:t>至</a:t>
            </a:r>
            <a:r>
              <a:rPr lang="en-US" altLang="zh-CN" b="1" dirty="0"/>
              <a:t>7.5</a:t>
            </a:r>
            <a:r>
              <a:rPr lang="zh-CN" altLang="en-US" dirty="0"/>
              <a:t>之间进行</a:t>
            </a:r>
            <a:r>
              <a:rPr lang="en-US" altLang="zh-CN" dirty="0"/>
              <a:t>pH</a:t>
            </a:r>
            <a:r>
              <a:rPr lang="zh-CN" altLang="en-US" dirty="0"/>
              <a:t>依赖的活性</a:t>
            </a:r>
            <a:r>
              <a:rPr lang="zh-CN" altLang="en-US" b="1" dirty="0"/>
              <a:t>评估</a:t>
            </a:r>
            <a:r>
              <a:rPr lang="zh-CN" altLang="en-US" dirty="0"/>
              <a:t>，结果表明，在本文的实验条件下，用于生产西兰花的大肠杆菌</a:t>
            </a:r>
            <a:r>
              <a:rPr lang="en-US" altLang="zh-CN" dirty="0" err="1"/>
              <a:t>RNAp</a:t>
            </a:r>
            <a:r>
              <a:rPr lang="zh-CN" altLang="en-US" dirty="0"/>
              <a:t>的</a:t>
            </a:r>
            <a:r>
              <a:rPr lang="en-US" altLang="zh-CN" dirty="0"/>
              <a:t>pH</a:t>
            </a:r>
            <a:r>
              <a:rPr lang="zh-CN" altLang="en-US" dirty="0"/>
              <a:t>最佳值是在</a:t>
            </a:r>
            <a:r>
              <a:rPr lang="zh-CN" altLang="en-US" b="1" dirty="0"/>
              <a:t>碱性</a:t>
            </a:r>
            <a:r>
              <a:rPr lang="en-US" altLang="zh-CN" b="1" dirty="0"/>
              <a:t>pH</a:t>
            </a:r>
            <a:r>
              <a:rPr lang="zh-CN" altLang="en-US" b="1" dirty="0"/>
              <a:t>值</a:t>
            </a:r>
            <a:r>
              <a:rPr lang="zh-CN" altLang="en-US" dirty="0"/>
              <a:t>下，尽管在微酸性条件下仍然显示活性</a:t>
            </a:r>
            <a:r>
              <a:rPr lang="en-US" altLang="zh-CN" dirty="0"/>
              <a:t>(</a:t>
            </a:r>
            <a:r>
              <a:rPr lang="zh-CN" altLang="en-US" dirty="0"/>
              <a:t>图</a:t>
            </a:r>
            <a:r>
              <a:rPr lang="en-US" altLang="zh-CN" dirty="0"/>
              <a:t>B )</a:t>
            </a:r>
            <a:r>
              <a:rPr lang="zh-CN" altLang="en-US" dirty="0"/>
              <a:t>。</a:t>
            </a:r>
          </a:p>
        </p:txBody>
      </p:sp>
      <p:pic>
        <p:nvPicPr>
          <p:cNvPr id="7" name="图片 6">
            <a:extLst>
              <a:ext uri="{FF2B5EF4-FFF2-40B4-BE49-F238E27FC236}">
                <a16:creationId xmlns:a16="http://schemas.microsoft.com/office/drawing/2014/main" id="{369CCE1D-B41E-749B-ECF4-CAA5A99C91D8}"/>
              </a:ext>
            </a:extLst>
          </p:cNvPr>
          <p:cNvPicPr>
            <a:picLocks noChangeAspect="1"/>
          </p:cNvPicPr>
          <p:nvPr/>
        </p:nvPicPr>
        <p:blipFill>
          <a:blip r:embed="rId2"/>
          <a:stretch>
            <a:fillRect/>
          </a:stretch>
        </p:blipFill>
        <p:spPr>
          <a:xfrm>
            <a:off x="980999" y="1819208"/>
            <a:ext cx="4634086" cy="4073592"/>
          </a:xfrm>
          <a:prstGeom prst="rect">
            <a:avLst/>
          </a:prstGeom>
        </p:spPr>
      </p:pic>
      <p:sp>
        <p:nvSpPr>
          <p:cNvPr id="9" name="文本框 8">
            <a:extLst>
              <a:ext uri="{FF2B5EF4-FFF2-40B4-BE49-F238E27FC236}">
                <a16:creationId xmlns:a16="http://schemas.microsoft.com/office/drawing/2014/main" id="{22D35B94-D837-D907-3AA4-584470E9DE90}"/>
              </a:ext>
            </a:extLst>
          </p:cNvPr>
          <p:cNvSpPr txBox="1"/>
          <p:nvPr/>
        </p:nvSpPr>
        <p:spPr>
          <a:xfrm>
            <a:off x="6576915" y="5035034"/>
            <a:ext cx="4634086" cy="369332"/>
          </a:xfrm>
          <a:prstGeom prst="rect">
            <a:avLst/>
          </a:prstGeom>
          <a:noFill/>
        </p:spPr>
        <p:txBody>
          <a:bodyPr wrap="square">
            <a:spAutoFit/>
          </a:bodyPr>
          <a:lstStyle/>
          <a:p>
            <a:r>
              <a:rPr lang="zh-CN" altLang="en-US" dirty="0"/>
              <a:t>不同pH值下RNA聚合的相对速率。</a:t>
            </a:r>
          </a:p>
        </p:txBody>
      </p:sp>
      <p:sp>
        <p:nvSpPr>
          <p:cNvPr id="3" name="文本框 2">
            <a:extLst>
              <a:ext uri="{FF2B5EF4-FFF2-40B4-BE49-F238E27FC236}">
                <a16:creationId xmlns:a16="http://schemas.microsoft.com/office/drawing/2014/main" id="{A402A6B7-8218-7003-A6D6-434555CD2EF1}"/>
              </a:ext>
            </a:extLst>
          </p:cNvPr>
          <p:cNvSpPr txBox="1"/>
          <p:nvPr/>
        </p:nvSpPr>
        <p:spPr>
          <a:xfrm>
            <a:off x="6576915" y="2495985"/>
            <a:ext cx="5310285" cy="1200329"/>
          </a:xfrm>
          <a:prstGeom prst="rect">
            <a:avLst/>
          </a:prstGeom>
          <a:noFill/>
        </p:spPr>
        <p:txBody>
          <a:bodyPr wrap="square">
            <a:spAutoFit/>
          </a:bodyPr>
          <a:lstStyle/>
          <a:p>
            <a:r>
              <a:rPr lang="zh-CN" altLang="en-US" dirty="0"/>
              <a:t>一方面，酸性pH会抑制RNAp的酶催化，另一方面，而碱性pH会破坏嘧啶基序三联体的稳定性，因此选择近</a:t>
            </a:r>
            <a:r>
              <a:rPr lang="zh-CN" altLang="en-US" b="1" dirty="0"/>
              <a:t>中性pH</a:t>
            </a:r>
            <a:r>
              <a:rPr lang="zh-CN" altLang="en-US" dirty="0"/>
              <a:t>用于三联体的形成，以在酶的最适pH和促进三联体形成的pH之间进行折衷。</a:t>
            </a:r>
          </a:p>
        </p:txBody>
      </p:sp>
    </p:spTree>
    <p:extLst>
      <p:ext uri="{BB962C8B-B14F-4D97-AF65-F5344CB8AC3E}">
        <p14:creationId xmlns:p14="http://schemas.microsoft.com/office/powerpoint/2010/main" val="3855509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BA3B9CF-4A33-AB58-AAE5-CAA329A1D407}"/>
              </a:ext>
            </a:extLst>
          </p:cNvPr>
          <p:cNvPicPr>
            <a:picLocks noChangeAspect="1"/>
          </p:cNvPicPr>
          <p:nvPr/>
        </p:nvPicPr>
        <p:blipFill>
          <a:blip r:embed="rId2"/>
          <a:stretch>
            <a:fillRect/>
          </a:stretch>
        </p:blipFill>
        <p:spPr>
          <a:xfrm>
            <a:off x="679372" y="441265"/>
            <a:ext cx="4387928" cy="3415918"/>
          </a:xfrm>
          <a:prstGeom prst="rect">
            <a:avLst/>
          </a:prstGeom>
        </p:spPr>
      </p:pic>
      <p:sp>
        <p:nvSpPr>
          <p:cNvPr id="7" name="文本框 6">
            <a:extLst>
              <a:ext uri="{FF2B5EF4-FFF2-40B4-BE49-F238E27FC236}">
                <a16:creationId xmlns:a16="http://schemas.microsoft.com/office/drawing/2014/main" id="{0E8399BE-1B3F-4D22-DA32-E17891EC2D40}"/>
              </a:ext>
            </a:extLst>
          </p:cNvPr>
          <p:cNvSpPr txBox="1"/>
          <p:nvPr/>
        </p:nvSpPr>
        <p:spPr>
          <a:xfrm>
            <a:off x="5613400" y="1505294"/>
            <a:ext cx="5676900" cy="923330"/>
          </a:xfrm>
          <a:prstGeom prst="rect">
            <a:avLst/>
          </a:prstGeom>
          <a:noFill/>
        </p:spPr>
        <p:txBody>
          <a:bodyPr wrap="square">
            <a:spAutoFit/>
          </a:bodyPr>
          <a:lstStyle/>
          <a:p>
            <a:r>
              <a:rPr lang="zh-CN" altLang="en-US" dirty="0"/>
              <a:t>图C显示了40nM双链DNA模板在不同浓度的核糖核苷酸混合物( 0 . 5 ~ 4mM)存在下的相对转录速率，显示出</a:t>
            </a:r>
            <a:r>
              <a:rPr lang="zh-CN" altLang="en-US" b="1" dirty="0"/>
              <a:t>线性依赖性</a:t>
            </a:r>
            <a:r>
              <a:rPr lang="zh-CN" altLang="en-US" dirty="0"/>
              <a:t>。</a:t>
            </a:r>
          </a:p>
        </p:txBody>
      </p:sp>
      <p:sp>
        <p:nvSpPr>
          <p:cNvPr id="9" name="文本框 8">
            <a:extLst>
              <a:ext uri="{FF2B5EF4-FFF2-40B4-BE49-F238E27FC236}">
                <a16:creationId xmlns:a16="http://schemas.microsoft.com/office/drawing/2014/main" id="{37D11D0E-493E-B0BA-930D-91E7FBD0DCDF}"/>
              </a:ext>
            </a:extLst>
          </p:cNvPr>
          <p:cNvSpPr txBox="1"/>
          <p:nvPr/>
        </p:nvSpPr>
        <p:spPr>
          <a:xfrm>
            <a:off x="920750" y="5352706"/>
            <a:ext cx="10350500" cy="646331"/>
          </a:xfrm>
          <a:prstGeom prst="rect">
            <a:avLst/>
          </a:prstGeom>
          <a:noFill/>
        </p:spPr>
        <p:txBody>
          <a:bodyPr wrap="square">
            <a:spAutoFit/>
          </a:bodyPr>
          <a:lstStyle/>
          <a:p>
            <a:r>
              <a:rPr lang="zh-CN" altLang="en-US" dirty="0"/>
              <a:t>        对于RNA聚合方案，本文选择了测试的最高浓度(即4 mM)，以确保即使在长时间的实验中核糖核苷酸的持续存在。这一点特别重要，因为聚合速率不应受限于核糖核苷酸的不可用性。</a:t>
            </a:r>
          </a:p>
        </p:txBody>
      </p:sp>
      <p:sp>
        <p:nvSpPr>
          <p:cNvPr id="11" name="文本框 10">
            <a:extLst>
              <a:ext uri="{FF2B5EF4-FFF2-40B4-BE49-F238E27FC236}">
                <a16:creationId xmlns:a16="http://schemas.microsoft.com/office/drawing/2014/main" id="{4B364147-FE85-559D-E094-C48F9AB1F719}"/>
              </a:ext>
            </a:extLst>
          </p:cNvPr>
          <p:cNvSpPr txBox="1"/>
          <p:nvPr/>
        </p:nvSpPr>
        <p:spPr>
          <a:xfrm>
            <a:off x="939800" y="3857183"/>
            <a:ext cx="6096000" cy="338554"/>
          </a:xfrm>
          <a:prstGeom prst="rect">
            <a:avLst/>
          </a:prstGeom>
          <a:noFill/>
        </p:spPr>
        <p:txBody>
          <a:bodyPr wrap="square">
            <a:spAutoFit/>
          </a:bodyPr>
          <a:lstStyle/>
          <a:p>
            <a:r>
              <a:rPr lang="zh-CN" altLang="en-US" sz="1600" dirty="0"/>
              <a:t>不同核糖核苷三磷酸( rNTP )浓度下的RNA聚合相对速率</a:t>
            </a:r>
          </a:p>
        </p:txBody>
      </p:sp>
    </p:spTree>
    <p:extLst>
      <p:ext uri="{BB962C8B-B14F-4D97-AF65-F5344CB8AC3E}">
        <p14:creationId xmlns:p14="http://schemas.microsoft.com/office/powerpoint/2010/main" val="654466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17C744F-939F-1A04-D77A-9BCE2D6D912B}"/>
              </a:ext>
            </a:extLst>
          </p:cNvPr>
          <p:cNvSpPr txBox="1"/>
          <p:nvPr/>
        </p:nvSpPr>
        <p:spPr>
          <a:xfrm>
            <a:off x="635000" y="667435"/>
            <a:ext cx="10388600" cy="646331"/>
          </a:xfrm>
          <a:prstGeom prst="rect">
            <a:avLst/>
          </a:prstGeom>
          <a:noFill/>
        </p:spPr>
        <p:txBody>
          <a:bodyPr wrap="square">
            <a:spAutoFit/>
          </a:bodyPr>
          <a:lstStyle/>
          <a:p>
            <a:r>
              <a:rPr lang="zh-CN" altLang="en-US" dirty="0"/>
              <a:t>        最后，对</a:t>
            </a:r>
            <a:r>
              <a:rPr lang="zh-CN" altLang="en-US" b="1" dirty="0"/>
              <a:t>双链模板的合适浓度进行了评估</a:t>
            </a:r>
            <a:r>
              <a:rPr lang="zh-CN" altLang="en-US" dirty="0"/>
              <a:t>。模板浓度从30到600 n M进行测试，在200 n M时活性达到最大(图D )。</a:t>
            </a:r>
          </a:p>
        </p:txBody>
      </p:sp>
      <p:pic>
        <p:nvPicPr>
          <p:cNvPr id="7" name="图片 6">
            <a:extLst>
              <a:ext uri="{FF2B5EF4-FFF2-40B4-BE49-F238E27FC236}">
                <a16:creationId xmlns:a16="http://schemas.microsoft.com/office/drawing/2014/main" id="{012005CB-E96F-6BFB-2E2A-792AD68B092B}"/>
              </a:ext>
            </a:extLst>
          </p:cNvPr>
          <p:cNvPicPr>
            <a:picLocks noChangeAspect="1"/>
          </p:cNvPicPr>
          <p:nvPr/>
        </p:nvPicPr>
        <p:blipFill>
          <a:blip r:embed="rId2"/>
          <a:stretch>
            <a:fillRect/>
          </a:stretch>
        </p:blipFill>
        <p:spPr>
          <a:xfrm>
            <a:off x="1127052" y="1616014"/>
            <a:ext cx="4078750" cy="3400486"/>
          </a:xfrm>
          <a:prstGeom prst="rect">
            <a:avLst/>
          </a:prstGeom>
        </p:spPr>
      </p:pic>
      <p:sp>
        <p:nvSpPr>
          <p:cNvPr id="9" name="文本框 8">
            <a:extLst>
              <a:ext uri="{FF2B5EF4-FFF2-40B4-BE49-F238E27FC236}">
                <a16:creationId xmlns:a16="http://schemas.microsoft.com/office/drawing/2014/main" id="{CC722BB4-E962-1B65-A33C-C0425A274AC7}"/>
              </a:ext>
            </a:extLst>
          </p:cNvPr>
          <p:cNvSpPr txBox="1"/>
          <p:nvPr/>
        </p:nvSpPr>
        <p:spPr>
          <a:xfrm>
            <a:off x="5921448" y="3068935"/>
            <a:ext cx="5143500" cy="1200329"/>
          </a:xfrm>
          <a:prstGeom prst="rect">
            <a:avLst/>
          </a:prstGeom>
          <a:noFill/>
        </p:spPr>
        <p:txBody>
          <a:bodyPr wrap="square">
            <a:spAutoFit/>
          </a:bodyPr>
          <a:lstStyle/>
          <a:p>
            <a:r>
              <a:rPr lang="zh-CN" altLang="en-US" dirty="0"/>
              <a:t>这种最佳效果可能归因于sigma因子稀释效应，即在高模板浓度下， σ70因子分子与多余模板结合，减少了活性全酶复合物( RNAp + sigma因子)的总数，从而导致转录率降低。</a:t>
            </a:r>
          </a:p>
        </p:txBody>
      </p:sp>
      <p:sp>
        <p:nvSpPr>
          <p:cNvPr id="11" name="文本框 10">
            <a:extLst>
              <a:ext uri="{FF2B5EF4-FFF2-40B4-BE49-F238E27FC236}">
                <a16:creationId xmlns:a16="http://schemas.microsoft.com/office/drawing/2014/main" id="{2AC92236-126A-BEC5-3C4C-ED85C09B2574}"/>
              </a:ext>
            </a:extLst>
          </p:cNvPr>
          <p:cNvSpPr txBox="1"/>
          <p:nvPr/>
        </p:nvSpPr>
        <p:spPr>
          <a:xfrm>
            <a:off x="635000" y="5544234"/>
            <a:ext cx="10693400" cy="369332"/>
          </a:xfrm>
          <a:prstGeom prst="rect">
            <a:avLst/>
          </a:prstGeom>
          <a:noFill/>
        </p:spPr>
        <p:txBody>
          <a:bodyPr wrap="square">
            <a:spAutoFit/>
          </a:bodyPr>
          <a:lstStyle/>
          <a:p>
            <a:r>
              <a:rPr lang="zh-CN" altLang="en-US" dirty="0"/>
              <a:t>不同青花菜模板浓度存在下的RNA聚合相对速率。误差棒表示3次独立实验的标准差。</a:t>
            </a:r>
          </a:p>
        </p:txBody>
      </p:sp>
      <p:sp>
        <p:nvSpPr>
          <p:cNvPr id="2" name="文本框 1">
            <a:extLst>
              <a:ext uri="{FF2B5EF4-FFF2-40B4-BE49-F238E27FC236}">
                <a16:creationId xmlns:a16="http://schemas.microsoft.com/office/drawing/2014/main" id="{08974AF8-C8A4-7409-DFF9-0ABE899E6F2F}"/>
              </a:ext>
            </a:extLst>
          </p:cNvPr>
          <p:cNvSpPr txBox="1"/>
          <p:nvPr/>
        </p:nvSpPr>
        <p:spPr>
          <a:xfrm>
            <a:off x="293915" y="298103"/>
            <a:ext cx="2481943" cy="369332"/>
          </a:xfrm>
          <a:prstGeom prst="rect">
            <a:avLst/>
          </a:prstGeom>
          <a:noFill/>
        </p:spPr>
        <p:txBody>
          <a:bodyPr wrap="square" rtlCol="0">
            <a:spAutoFit/>
          </a:bodyPr>
          <a:lstStyle/>
          <a:p>
            <a:r>
              <a:rPr kumimoji="1" lang="zh-CN" altLang="en-US" dirty="0"/>
              <a:t>工作</a:t>
            </a:r>
            <a:r>
              <a:rPr kumimoji="1" lang="en-US" altLang="zh-CN" dirty="0"/>
              <a:t>3</a:t>
            </a:r>
          </a:p>
        </p:txBody>
      </p:sp>
    </p:spTree>
    <p:extLst>
      <p:ext uri="{BB962C8B-B14F-4D97-AF65-F5344CB8AC3E}">
        <p14:creationId xmlns:p14="http://schemas.microsoft.com/office/powerpoint/2010/main" val="3396613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86C7DA5-E8AF-59AA-2973-842C85AD921A}"/>
              </a:ext>
            </a:extLst>
          </p:cNvPr>
          <p:cNvSpPr txBox="1"/>
          <p:nvPr/>
        </p:nvSpPr>
        <p:spPr>
          <a:xfrm>
            <a:off x="181841" y="138589"/>
            <a:ext cx="11163300" cy="923330"/>
          </a:xfrm>
          <a:prstGeom prst="rect">
            <a:avLst/>
          </a:prstGeom>
          <a:noFill/>
        </p:spPr>
        <p:txBody>
          <a:bodyPr wrap="square">
            <a:spAutoFit/>
          </a:bodyPr>
          <a:lstStyle/>
          <a:p>
            <a:r>
              <a:rPr lang="zh-CN" altLang="en-US" dirty="0"/>
              <a:t>        由于TFO的结构强烈影响杂交三联体的形成，本文研究了一条RNA链中TFO结构域的</a:t>
            </a:r>
            <a:r>
              <a:rPr lang="zh-CN" altLang="en-US" b="1" dirty="0"/>
              <a:t>1、2或3个串联重复序列</a:t>
            </a:r>
            <a:r>
              <a:rPr lang="zh-CN" altLang="en-US" dirty="0"/>
              <a:t>的存在如何影响转录。TFOs是原位产生的，并通过称为"分子布线"的过程设计在</a:t>
            </a:r>
            <a:r>
              <a:rPr lang="zh-CN" altLang="en-US" b="1" dirty="0"/>
              <a:t>同一溶液中靶向一个促进剂( TU2 )</a:t>
            </a:r>
            <a:r>
              <a:rPr lang="zh-CN" altLang="en-US" dirty="0"/>
              <a:t>。</a:t>
            </a:r>
          </a:p>
        </p:txBody>
      </p:sp>
      <p:sp>
        <p:nvSpPr>
          <p:cNvPr id="7" name="文本框 6">
            <a:extLst>
              <a:ext uri="{FF2B5EF4-FFF2-40B4-BE49-F238E27FC236}">
                <a16:creationId xmlns:a16="http://schemas.microsoft.com/office/drawing/2014/main" id="{7899F5B3-5B12-BBDB-B7C9-FCCE84CB051A}"/>
              </a:ext>
            </a:extLst>
          </p:cNvPr>
          <p:cNvSpPr txBox="1"/>
          <p:nvPr/>
        </p:nvSpPr>
        <p:spPr>
          <a:xfrm>
            <a:off x="7167460" y="1214518"/>
            <a:ext cx="4580039" cy="1200329"/>
          </a:xfrm>
          <a:prstGeom prst="rect">
            <a:avLst/>
          </a:prstGeom>
          <a:noFill/>
        </p:spPr>
        <p:txBody>
          <a:bodyPr wrap="square">
            <a:spAutoFit/>
          </a:bodyPr>
          <a:lstStyle/>
          <a:p>
            <a:r>
              <a:rPr lang="zh-CN" altLang="en-US" dirty="0"/>
              <a:t>        如图3，面板A - C，显示了转录单元TU3，TU4和TU5的分子布线方案，其中</a:t>
            </a:r>
            <a:r>
              <a:rPr lang="zh-CN" altLang="en-US" b="1" dirty="0"/>
              <a:t>TU2</a:t>
            </a:r>
            <a:r>
              <a:rPr lang="zh-CN" altLang="en-US" dirty="0"/>
              <a:t>包含两个TTSs (橙色条)，与TFOs (蓝色条)产生</a:t>
            </a:r>
            <a:r>
              <a:rPr lang="zh-CN" altLang="en-US" b="1" dirty="0"/>
              <a:t>抑制性</a:t>
            </a:r>
            <a:r>
              <a:rPr lang="zh-CN" altLang="en-US" dirty="0"/>
              <a:t>三联体。</a:t>
            </a:r>
          </a:p>
        </p:txBody>
      </p:sp>
      <p:pic>
        <p:nvPicPr>
          <p:cNvPr id="3" name="图片 2">
            <a:extLst>
              <a:ext uri="{FF2B5EF4-FFF2-40B4-BE49-F238E27FC236}">
                <a16:creationId xmlns:a16="http://schemas.microsoft.com/office/drawing/2014/main" id="{E3DE7E99-3D86-0168-521D-FE3D52236F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6121" y="869417"/>
            <a:ext cx="5174512" cy="6009365"/>
          </a:xfrm>
          <a:prstGeom prst="rect">
            <a:avLst/>
          </a:prstGeom>
        </p:spPr>
      </p:pic>
      <p:sp>
        <p:nvSpPr>
          <p:cNvPr id="9" name="文本框 8">
            <a:extLst>
              <a:ext uri="{FF2B5EF4-FFF2-40B4-BE49-F238E27FC236}">
                <a16:creationId xmlns:a16="http://schemas.microsoft.com/office/drawing/2014/main" id="{659BE804-3224-8DE6-5499-ED2ABCC97397}"/>
              </a:ext>
            </a:extLst>
          </p:cNvPr>
          <p:cNvSpPr txBox="1"/>
          <p:nvPr/>
        </p:nvSpPr>
        <p:spPr>
          <a:xfrm>
            <a:off x="7167461" y="5519082"/>
            <a:ext cx="4580038" cy="1200329"/>
          </a:xfrm>
          <a:prstGeom prst="rect">
            <a:avLst/>
          </a:prstGeom>
          <a:noFill/>
        </p:spPr>
        <p:txBody>
          <a:bodyPr wrap="square">
            <a:spAutoFit/>
          </a:bodyPr>
          <a:lstStyle/>
          <a:p>
            <a:r>
              <a:rPr lang="zh-CN" altLang="en-US" dirty="0"/>
              <a:t>它们在同一条细丝中被四个核苷酸隔开（间隔用细黑线表示）。我们假设，一旦在串联重复序列中形成三重复合物，就会产生局部的 </a:t>
            </a:r>
            <a:r>
              <a:rPr lang="en" altLang="zh-CN" dirty="0"/>
              <a:t>TFO </a:t>
            </a:r>
            <a:r>
              <a:rPr lang="zh-CN" altLang="en-US" dirty="0"/>
              <a:t>浓度，从而稳定复合物。</a:t>
            </a:r>
          </a:p>
        </p:txBody>
      </p:sp>
      <p:sp>
        <p:nvSpPr>
          <p:cNvPr id="11" name="文本框 10">
            <a:extLst>
              <a:ext uri="{FF2B5EF4-FFF2-40B4-BE49-F238E27FC236}">
                <a16:creationId xmlns:a16="http://schemas.microsoft.com/office/drawing/2014/main" id="{F47D2B5C-8588-F079-B2A1-0CB011F24DA1}"/>
              </a:ext>
            </a:extLst>
          </p:cNvPr>
          <p:cNvSpPr txBox="1"/>
          <p:nvPr/>
        </p:nvSpPr>
        <p:spPr>
          <a:xfrm>
            <a:off x="7068367" y="3842989"/>
            <a:ext cx="4679132" cy="1200329"/>
          </a:xfrm>
          <a:prstGeom prst="rect">
            <a:avLst/>
          </a:prstGeom>
          <a:noFill/>
        </p:spPr>
        <p:txBody>
          <a:bodyPr wrap="square">
            <a:spAutoFit/>
          </a:bodyPr>
          <a:lstStyle/>
          <a:p>
            <a:r>
              <a:rPr lang="zh-CN" altLang="en" dirty="0"/>
              <a:t>（</a:t>
            </a:r>
            <a:r>
              <a:rPr lang="en" altLang="zh-CN" dirty="0"/>
              <a:t>A</a:t>
            </a:r>
            <a:r>
              <a:rPr lang="zh-CN" altLang="en" dirty="0"/>
              <a:t>）</a:t>
            </a:r>
            <a:r>
              <a:rPr lang="en" altLang="zh-CN" dirty="0"/>
              <a:t>TU3 </a:t>
            </a:r>
            <a:r>
              <a:rPr lang="zh-CN" altLang="en" dirty="0"/>
              <a:t>：</a:t>
            </a:r>
            <a:r>
              <a:rPr lang="zh-CN" altLang="en-US" dirty="0"/>
              <a:t>产生含有一个</a:t>
            </a:r>
            <a:r>
              <a:rPr lang="en" altLang="zh-CN" dirty="0"/>
              <a:t>TFO</a:t>
            </a:r>
            <a:r>
              <a:rPr lang="zh-CN" altLang="en-US" dirty="0"/>
              <a:t>结构域的</a:t>
            </a:r>
            <a:r>
              <a:rPr lang="en" altLang="zh-CN" dirty="0"/>
              <a:t>RNA</a:t>
            </a:r>
            <a:r>
              <a:rPr lang="zh-CN" altLang="en" dirty="0"/>
              <a:t>，</a:t>
            </a:r>
            <a:r>
              <a:rPr lang="en" altLang="zh-CN" dirty="0"/>
              <a:t>1XTFO</a:t>
            </a:r>
          </a:p>
          <a:p>
            <a:r>
              <a:rPr lang="zh-CN" altLang="en" dirty="0"/>
              <a:t>（</a:t>
            </a:r>
            <a:r>
              <a:rPr lang="en" altLang="zh-CN" dirty="0"/>
              <a:t>B</a:t>
            </a:r>
            <a:r>
              <a:rPr lang="zh-CN" altLang="en" dirty="0"/>
              <a:t>）</a:t>
            </a:r>
            <a:r>
              <a:rPr lang="en" altLang="zh-CN" dirty="0"/>
              <a:t>TU4</a:t>
            </a:r>
            <a:r>
              <a:rPr lang="zh-CN" altLang="en" dirty="0"/>
              <a:t>：</a:t>
            </a:r>
            <a:r>
              <a:rPr lang="zh-CN" altLang="en-US" dirty="0"/>
              <a:t>编码两个</a:t>
            </a:r>
            <a:r>
              <a:rPr lang="en" altLang="zh-CN" dirty="0"/>
              <a:t>TFO</a:t>
            </a:r>
            <a:r>
              <a:rPr lang="zh-CN" altLang="en-US" dirty="0"/>
              <a:t>结构域，</a:t>
            </a:r>
            <a:r>
              <a:rPr lang="en-US" altLang="zh-CN" dirty="0"/>
              <a:t>2</a:t>
            </a:r>
            <a:r>
              <a:rPr lang="en" altLang="zh-CN" dirty="0"/>
              <a:t>XTFO</a:t>
            </a:r>
          </a:p>
          <a:p>
            <a:r>
              <a:rPr lang="zh-CN" altLang="en" dirty="0"/>
              <a:t>（</a:t>
            </a:r>
            <a:r>
              <a:rPr lang="en" altLang="zh-CN" dirty="0"/>
              <a:t>C</a:t>
            </a:r>
            <a:r>
              <a:rPr lang="zh-CN" altLang="en" dirty="0"/>
              <a:t>）</a:t>
            </a:r>
            <a:r>
              <a:rPr lang="en" altLang="zh-CN" dirty="0"/>
              <a:t>TU5</a:t>
            </a:r>
            <a:r>
              <a:rPr lang="zh-CN" altLang="en" dirty="0"/>
              <a:t>：</a:t>
            </a:r>
            <a:r>
              <a:rPr lang="zh-CN" altLang="en-US" dirty="0"/>
              <a:t>编码三个</a:t>
            </a:r>
            <a:r>
              <a:rPr lang="en" altLang="zh-CN" dirty="0"/>
              <a:t>TFO</a:t>
            </a:r>
            <a:r>
              <a:rPr lang="zh-CN" altLang="en-US" dirty="0"/>
              <a:t>结构域，</a:t>
            </a:r>
            <a:r>
              <a:rPr lang="en-US" altLang="zh-CN" dirty="0"/>
              <a:t>3</a:t>
            </a:r>
            <a:r>
              <a:rPr lang="en" altLang="zh-CN" dirty="0"/>
              <a:t>XTFO</a:t>
            </a:r>
          </a:p>
        </p:txBody>
      </p:sp>
      <p:sp>
        <p:nvSpPr>
          <p:cNvPr id="12" name="五角星 11">
            <a:extLst>
              <a:ext uri="{FF2B5EF4-FFF2-40B4-BE49-F238E27FC236}">
                <a16:creationId xmlns:a16="http://schemas.microsoft.com/office/drawing/2014/main" id="{B19BEDE1-90B4-2655-3CCC-5335FF1FE4C5}"/>
              </a:ext>
            </a:extLst>
          </p:cNvPr>
          <p:cNvSpPr/>
          <p:nvPr/>
        </p:nvSpPr>
        <p:spPr>
          <a:xfrm>
            <a:off x="464949" y="1735810"/>
            <a:ext cx="464949" cy="464949"/>
          </a:xfrm>
          <a:prstGeom prst="star5">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053619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F5A0F5A-AAA3-66D7-EBBD-41880C44AFB0}"/>
              </a:ext>
            </a:extLst>
          </p:cNvPr>
          <p:cNvPicPr>
            <a:picLocks noChangeAspect="1"/>
          </p:cNvPicPr>
          <p:nvPr/>
        </p:nvPicPr>
        <p:blipFill>
          <a:blip r:embed="rId3"/>
          <a:stretch>
            <a:fillRect/>
          </a:stretch>
        </p:blipFill>
        <p:spPr>
          <a:xfrm>
            <a:off x="412596" y="385556"/>
            <a:ext cx="4818971" cy="1964421"/>
          </a:xfrm>
          <a:prstGeom prst="rect">
            <a:avLst/>
          </a:prstGeom>
        </p:spPr>
      </p:pic>
      <p:pic>
        <p:nvPicPr>
          <p:cNvPr id="3" name="图片 2">
            <a:extLst>
              <a:ext uri="{FF2B5EF4-FFF2-40B4-BE49-F238E27FC236}">
                <a16:creationId xmlns:a16="http://schemas.microsoft.com/office/drawing/2014/main" id="{E56355B8-3A16-3807-CCBE-A68B31A4E8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0"/>
            <a:ext cx="4818971" cy="3959536"/>
          </a:xfrm>
          <a:prstGeom prst="rect">
            <a:avLst/>
          </a:prstGeom>
        </p:spPr>
      </p:pic>
      <p:sp>
        <p:nvSpPr>
          <p:cNvPr id="12" name="文本框 11">
            <a:extLst>
              <a:ext uri="{FF2B5EF4-FFF2-40B4-BE49-F238E27FC236}">
                <a16:creationId xmlns:a16="http://schemas.microsoft.com/office/drawing/2014/main" id="{E33916E4-6C10-D16A-A5B7-A447D700810B}"/>
              </a:ext>
            </a:extLst>
          </p:cNvPr>
          <p:cNvSpPr txBox="1"/>
          <p:nvPr/>
        </p:nvSpPr>
        <p:spPr>
          <a:xfrm>
            <a:off x="412594" y="4192122"/>
            <a:ext cx="11191971" cy="646331"/>
          </a:xfrm>
          <a:prstGeom prst="rect">
            <a:avLst/>
          </a:prstGeom>
          <a:noFill/>
        </p:spPr>
        <p:txBody>
          <a:bodyPr wrap="square">
            <a:spAutoFit/>
          </a:bodyPr>
          <a:lstStyle/>
          <a:p>
            <a:r>
              <a:rPr lang="en" altLang="zh-CN" dirty="0"/>
              <a:t>1XTFO</a:t>
            </a:r>
            <a:r>
              <a:rPr lang="zh-CN" altLang="en" dirty="0"/>
              <a:t>，</a:t>
            </a:r>
            <a:r>
              <a:rPr lang="en" altLang="zh-CN" dirty="0"/>
              <a:t> ( TU3 / TU2 = 2.1</a:t>
            </a:r>
            <a:r>
              <a:rPr lang="zh-CN" altLang="en-US" dirty="0"/>
              <a:t>时</a:t>
            </a:r>
            <a:r>
              <a:rPr lang="en-US" altLang="zh-CN" dirty="0"/>
              <a:t>,</a:t>
            </a:r>
            <a:r>
              <a:rPr lang="zh-CN" altLang="en-US" dirty="0"/>
              <a:t>抑制率为</a:t>
            </a:r>
            <a:r>
              <a:rPr lang="en-US" altLang="zh-CN" dirty="0"/>
              <a:t>50 %)</a:t>
            </a:r>
            <a:r>
              <a:rPr lang="zh-CN" altLang="en-US" dirty="0"/>
              <a:t>；</a:t>
            </a:r>
            <a:r>
              <a:rPr lang="en-US" altLang="zh-CN" dirty="0"/>
              <a:t>2</a:t>
            </a:r>
            <a:r>
              <a:rPr lang="en" altLang="zh-CN" dirty="0"/>
              <a:t>XTFO</a:t>
            </a:r>
            <a:r>
              <a:rPr lang="zh-CN" altLang="en" dirty="0"/>
              <a:t>，</a:t>
            </a:r>
            <a:r>
              <a:rPr lang="en" altLang="zh-CN" dirty="0"/>
              <a:t>panel B ( TU4 / TU2 = 0.7</a:t>
            </a:r>
            <a:r>
              <a:rPr lang="zh-CN" altLang="en-US" dirty="0"/>
              <a:t>时</a:t>
            </a:r>
            <a:r>
              <a:rPr lang="en-US" altLang="zh-CN" dirty="0"/>
              <a:t>,</a:t>
            </a:r>
            <a:r>
              <a:rPr lang="zh-CN" altLang="en-US" dirty="0"/>
              <a:t>抑制率为</a:t>
            </a:r>
            <a:r>
              <a:rPr lang="en-US" altLang="zh-CN" dirty="0"/>
              <a:t>50 %)</a:t>
            </a:r>
            <a:r>
              <a:rPr lang="zh-CN" altLang="en-US" dirty="0"/>
              <a:t>；</a:t>
            </a:r>
            <a:r>
              <a:rPr lang="en-US" altLang="zh-CN" dirty="0"/>
              <a:t>3</a:t>
            </a:r>
            <a:r>
              <a:rPr lang="en" altLang="zh-CN" dirty="0"/>
              <a:t>XTFO</a:t>
            </a:r>
            <a:r>
              <a:rPr lang="zh-CN" altLang="en" dirty="0"/>
              <a:t>，</a:t>
            </a:r>
            <a:r>
              <a:rPr lang="en" altLang="zh-CN" dirty="0"/>
              <a:t>panel C ( TU4 / TU2 = 0.3</a:t>
            </a:r>
            <a:r>
              <a:rPr lang="zh-CN" altLang="en-US" dirty="0"/>
              <a:t>时</a:t>
            </a:r>
            <a:r>
              <a:rPr lang="en-US" altLang="zh-CN" dirty="0"/>
              <a:t>,</a:t>
            </a:r>
            <a:r>
              <a:rPr lang="zh-CN" altLang="en-US" dirty="0"/>
              <a:t>抑制率为</a:t>
            </a:r>
            <a:r>
              <a:rPr lang="en-US" altLang="zh-CN" dirty="0"/>
              <a:t>50 %)</a:t>
            </a:r>
            <a:r>
              <a:rPr lang="zh-CN" altLang="en-US" dirty="0"/>
              <a:t>。</a:t>
            </a:r>
          </a:p>
        </p:txBody>
      </p:sp>
      <p:sp>
        <p:nvSpPr>
          <p:cNvPr id="14" name="文本框 13">
            <a:extLst>
              <a:ext uri="{FF2B5EF4-FFF2-40B4-BE49-F238E27FC236}">
                <a16:creationId xmlns:a16="http://schemas.microsoft.com/office/drawing/2014/main" id="{79B17722-F667-4DBD-8EA2-63DDEBF4BBB1}"/>
              </a:ext>
            </a:extLst>
          </p:cNvPr>
          <p:cNvSpPr txBox="1"/>
          <p:nvPr/>
        </p:nvSpPr>
        <p:spPr>
          <a:xfrm>
            <a:off x="412593" y="5113194"/>
            <a:ext cx="11491231" cy="369332"/>
          </a:xfrm>
          <a:prstGeom prst="rect">
            <a:avLst/>
          </a:prstGeom>
          <a:noFill/>
        </p:spPr>
        <p:txBody>
          <a:bodyPr wrap="square">
            <a:spAutoFit/>
          </a:bodyPr>
          <a:lstStyle/>
          <a:p>
            <a:r>
              <a:rPr lang="zh-CN" altLang="en-US" dirty="0"/>
              <a:t>1XTFO 的局部浓度等于整体浓度，而 2XTFO 和 3XTFO 的局部浓度必须高于整体浓度，并取决于重复序列的数量。</a:t>
            </a:r>
          </a:p>
        </p:txBody>
      </p:sp>
      <p:sp>
        <p:nvSpPr>
          <p:cNvPr id="16" name="文本框 15">
            <a:extLst>
              <a:ext uri="{FF2B5EF4-FFF2-40B4-BE49-F238E27FC236}">
                <a16:creationId xmlns:a16="http://schemas.microsoft.com/office/drawing/2014/main" id="{B58A3C2C-58EC-8F88-00B6-9482A0B05E8D}"/>
              </a:ext>
            </a:extLst>
          </p:cNvPr>
          <p:cNvSpPr txBox="1"/>
          <p:nvPr/>
        </p:nvSpPr>
        <p:spPr>
          <a:xfrm>
            <a:off x="412593" y="5757268"/>
            <a:ext cx="11191971" cy="646331"/>
          </a:xfrm>
          <a:prstGeom prst="rect">
            <a:avLst/>
          </a:prstGeom>
          <a:noFill/>
        </p:spPr>
        <p:txBody>
          <a:bodyPr wrap="square">
            <a:spAutoFit/>
          </a:bodyPr>
          <a:lstStyle/>
          <a:p>
            <a:r>
              <a:rPr lang="zh-CN" altLang="en-US" dirty="0"/>
              <a:t>曲线拟合结果清楚地表明，相对于 TU2，TFO 编码 TU 的比率越低（2.1 &gt; 0.7 &gt; 0.3），曲线就越向左移动，从而支持了</a:t>
            </a:r>
            <a:r>
              <a:rPr lang="zh-CN" altLang="en-US" b="1" dirty="0"/>
              <a:t>三倍体与更高的局部浓度相关的更强效应</a:t>
            </a:r>
          </a:p>
        </p:txBody>
      </p:sp>
    </p:spTree>
    <p:extLst>
      <p:ext uri="{BB962C8B-B14F-4D97-AF65-F5344CB8AC3E}">
        <p14:creationId xmlns:p14="http://schemas.microsoft.com/office/powerpoint/2010/main" val="3211067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E7B5481-CEBF-8EDD-016A-A984E4623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3626" y="466922"/>
            <a:ext cx="5101140" cy="5924155"/>
          </a:xfrm>
          <a:prstGeom prst="rect">
            <a:avLst/>
          </a:prstGeom>
        </p:spPr>
      </p:pic>
      <p:sp>
        <p:nvSpPr>
          <p:cNvPr id="6" name="文本框 5">
            <a:extLst>
              <a:ext uri="{FF2B5EF4-FFF2-40B4-BE49-F238E27FC236}">
                <a16:creationId xmlns:a16="http://schemas.microsoft.com/office/drawing/2014/main" id="{1334D035-B29D-C87E-B3D9-9D526E26A552}"/>
              </a:ext>
            </a:extLst>
          </p:cNvPr>
          <p:cNvSpPr txBox="1"/>
          <p:nvPr/>
        </p:nvSpPr>
        <p:spPr>
          <a:xfrm>
            <a:off x="322288" y="606224"/>
            <a:ext cx="6100996" cy="646331"/>
          </a:xfrm>
          <a:prstGeom prst="rect">
            <a:avLst/>
          </a:prstGeom>
          <a:noFill/>
        </p:spPr>
        <p:txBody>
          <a:bodyPr wrap="square">
            <a:spAutoFit/>
          </a:bodyPr>
          <a:lstStyle/>
          <a:p>
            <a:r>
              <a:rPr lang="zh-CN" altLang="en-US" dirty="0"/>
              <a:t>       右边的面板显示了各自的西兰花合成速率，并将其与有线TU的比例增加绘制成图。</a:t>
            </a:r>
          </a:p>
        </p:txBody>
      </p:sp>
      <p:sp>
        <p:nvSpPr>
          <p:cNvPr id="8" name="文本框 7">
            <a:extLst>
              <a:ext uri="{FF2B5EF4-FFF2-40B4-BE49-F238E27FC236}">
                <a16:creationId xmlns:a16="http://schemas.microsoft.com/office/drawing/2014/main" id="{87C59E70-4F31-95BE-DADB-B2D60BDF571A}"/>
              </a:ext>
            </a:extLst>
          </p:cNvPr>
          <p:cNvSpPr txBox="1"/>
          <p:nvPr/>
        </p:nvSpPr>
        <p:spPr>
          <a:xfrm>
            <a:off x="322288" y="1963153"/>
            <a:ext cx="6100996" cy="1200329"/>
          </a:xfrm>
          <a:prstGeom prst="rect">
            <a:avLst/>
          </a:prstGeom>
          <a:noFill/>
        </p:spPr>
        <p:txBody>
          <a:bodyPr wrap="square">
            <a:spAutoFit/>
          </a:bodyPr>
          <a:lstStyle/>
          <a:p>
            <a:r>
              <a:rPr lang="zh-CN" altLang="en-US" dirty="0"/>
              <a:t>       Sigmoid拟合清楚地表明，相对于TU2，编码TFO的TU的曲线向左向低比率( 2.1 &gt; 0.7 &gt; 0.3)偏移，从而支持与较高的局部浓度(在方法部分报告了额外的实验细节)相关的三螺旋的更强的效应。</a:t>
            </a:r>
          </a:p>
        </p:txBody>
      </p:sp>
    </p:spTree>
    <p:extLst>
      <p:ext uri="{BB962C8B-B14F-4D97-AF65-F5344CB8AC3E}">
        <p14:creationId xmlns:p14="http://schemas.microsoft.com/office/powerpoint/2010/main" val="1033754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B87DD60-AFD7-BA3A-8179-95A2E4C67792}"/>
              </a:ext>
            </a:extLst>
          </p:cNvPr>
          <p:cNvSpPr txBox="1"/>
          <p:nvPr/>
        </p:nvSpPr>
        <p:spPr>
          <a:xfrm>
            <a:off x="592111" y="606225"/>
            <a:ext cx="10110866" cy="369332"/>
          </a:xfrm>
          <a:prstGeom prst="rect">
            <a:avLst/>
          </a:prstGeom>
          <a:noFill/>
        </p:spPr>
        <p:txBody>
          <a:bodyPr wrap="square">
            <a:spAutoFit/>
          </a:bodyPr>
          <a:lstStyle/>
          <a:p>
            <a:r>
              <a:rPr lang="zh-CN" altLang="en-US" dirty="0"/>
              <a:t>为了进一步</a:t>
            </a:r>
            <a:r>
              <a:rPr lang="zh-CN" altLang="en-US" b="1" dirty="0"/>
              <a:t>证明增强型/抑制型混合三螺旋的适用性</a:t>
            </a:r>
            <a:r>
              <a:rPr lang="zh-CN" altLang="en-US" dirty="0"/>
              <a:t>，产生了</a:t>
            </a:r>
            <a:r>
              <a:rPr lang="zh-CN" altLang="en-US" b="1" dirty="0"/>
              <a:t>逻辑门XOR和XNOR</a:t>
            </a:r>
            <a:r>
              <a:rPr lang="zh-CN" altLang="en-US" dirty="0"/>
              <a:t>。</a:t>
            </a:r>
          </a:p>
        </p:txBody>
      </p:sp>
      <p:sp>
        <p:nvSpPr>
          <p:cNvPr id="11" name="文本框 10">
            <a:extLst>
              <a:ext uri="{FF2B5EF4-FFF2-40B4-BE49-F238E27FC236}">
                <a16:creationId xmlns:a16="http://schemas.microsoft.com/office/drawing/2014/main" id="{E91BCA7E-2312-20D4-523D-DCB0061DEEC9}"/>
              </a:ext>
            </a:extLst>
          </p:cNvPr>
          <p:cNvSpPr txBox="1"/>
          <p:nvPr/>
        </p:nvSpPr>
        <p:spPr>
          <a:xfrm>
            <a:off x="592109" y="3258050"/>
            <a:ext cx="11160179" cy="1200329"/>
          </a:xfrm>
          <a:prstGeom prst="rect">
            <a:avLst/>
          </a:prstGeom>
          <a:noFill/>
        </p:spPr>
        <p:txBody>
          <a:bodyPr wrap="square">
            <a:spAutoFit/>
          </a:bodyPr>
          <a:lstStyle/>
          <a:p>
            <a:r>
              <a:rPr lang="zh-CN" altLang="en-US" dirty="0"/>
              <a:t>它们的分子实现如下：序列互补的TFO1和TFO2用作输入（分别为I1和I2），</a:t>
            </a:r>
            <a:endParaRPr lang="en-US" altLang="zh-CN" dirty="0"/>
          </a:p>
          <a:p>
            <a:r>
              <a:rPr lang="zh-CN" altLang="en-US" dirty="0"/>
              <a:t>                                     转录单元（TU6或TU7分别用于XOR或XNOR）表示逻辑算子，</a:t>
            </a:r>
            <a:endParaRPr lang="en-US" altLang="zh-CN" dirty="0"/>
          </a:p>
          <a:p>
            <a:r>
              <a:rPr lang="zh-CN" altLang="en-US" dirty="0"/>
              <a:t>                                     转录速率用作输出，</a:t>
            </a:r>
            <a:endParaRPr lang="en-US" altLang="zh-CN" dirty="0"/>
          </a:p>
          <a:p>
            <a:r>
              <a:rPr lang="zh-CN" altLang="en-US" dirty="0"/>
              <a:t>                                     西兰花荧光用作读数。</a:t>
            </a:r>
          </a:p>
        </p:txBody>
      </p:sp>
      <p:sp>
        <p:nvSpPr>
          <p:cNvPr id="3" name="文本框 2">
            <a:extLst>
              <a:ext uri="{FF2B5EF4-FFF2-40B4-BE49-F238E27FC236}">
                <a16:creationId xmlns:a16="http://schemas.microsoft.com/office/drawing/2014/main" id="{26DCF4F2-EC5C-1771-63A2-62B05AD18C45}"/>
              </a:ext>
            </a:extLst>
          </p:cNvPr>
          <p:cNvSpPr txBox="1"/>
          <p:nvPr/>
        </p:nvSpPr>
        <p:spPr>
          <a:xfrm>
            <a:off x="592108" y="1253574"/>
            <a:ext cx="11599891" cy="646331"/>
          </a:xfrm>
          <a:prstGeom prst="rect">
            <a:avLst/>
          </a:prstGeom>
          <a:noFill/>
        </p:spPr>
        <p:txBody>
          <a:bodyPr wrap="square">
            <a:spAutoFit/>
          </a:bodyPr>
          <a:lstStyle/>
          <a:p>
            <a:r>
              <a:rPr lang="zh-CN" altLang="en-US" dirty="0"/>
              <a:t>逻辑门可解释为：</a:t>
            </a:r>
            <a:r>
              <a:rPr lang="en-US" altLang="zh-CN" dirty="0"/>
              <a:t>1.</a:t>
            </a:r>
            <a:r>
              <a:rPr lang="zh-CN" altLang="en-US" dirty="0"/>
              <a:t>当两者同时出现时给出一个正信号的算子输入不同的值 （</a:t>
            </a:r>
            <a:r>
              <a:rPr lang="zh-CN" altLang="en-US" b="1" dirty="0"/>
              <a:t>一个</a:t>
            </a:r>
            <a:r>
              <a:rPr lang="en" altLang="zh-CN" b="1" dirty="0"/>
              <a:t>TFO</a:t>
            </a:r>
            <a:r>
              <a:rPr lang="zh-CN" altLang="en-US" b="1" dirty="0"/>
              <a:t>存在：</a:t>
            </a:r>
            <a:r>
              <a:rPr lang="en" altLang="zh-CN" b="1" dirty="0"/>
              <a:t>XOR</a:t>
            </a:r>
            <a:r>
              <a:rPr lang="zh-CN" altLang="en-US" b="1" dirty="0"/>
              <a:t>门</a:t>
            </a:r>
            <a:r>
              <a:rPr lang="zh-CN" altLang="en-US" dirty="0"/>
              <a:t>）</a:t>
            </a:r>
          </a:p>
          <a:p>
            <a:r>
              <a:rPr lang="zh-CN" altLang="en-US" dirty="0"/>
              <a:t>                              </a:t>
            </a:r>
            <a:r>
              <a:rPr lang="en-US" altLang="zh-CN" dirty="0"/>
              <a:t>2. </a:t>
            </a:r>
            <a:r>
              <a:rPr lang="zh-CN" altLang="en-US" dirty="0"/>
              <a:t>当两个输入（</a:t>
            </a:r>
            <a:r>
              <a:rPr lang="en" altLang="zh-CN" dirty="0"/>
              <a:t>TFOs</a:t>
            </a:r>
            <a:r>
              <a:rPr lang="zh-CN" altLang="en" dirty="0"/>
              <a:t>）</a:t>
            </a:r>
            <a:r>
              <a:rPr lang="zh-CN" altLang="en-US" dirty="0"/>
              <a:t>具有相同的值（</a:t>
            </a:r>
            <a:r>
              <a:rPr lang="zh-CN" altLang="en-US" b="1" dirty="0"/>
              <a:t>两个</a:t>
            </a:r>
            <a:r>
              <a:rPr lang="en" altLang="zh-CN" b="1" dirty="0"/>
              <a:t>TFO</a:t>
            </a:r>
            <a:r>
              <a:rPr lang="zh-CN" altLang="en-US" b="1" dirty="0"/>
              <a:t>都存在</a:t>
            </a:r>
            <a:r>
              <a:rPr lang="zh-CN" altLang="en-US" dirty="0"/>
              <a:t>或者两个</a:t>
            </a:r>
            <a:r>
              <a:rPr lang="en" altLang="zh-CN" dirty="0"/>
              <a:t>TFO</a:t>
            </a:r>
            <a:r>
              <a:rPr lang="zh-CN" altLang="en-US" b="1" dirty="0"/>
              <a:t>都不存在</a:t>
            </a:r>
            <a:r>
              <a:rPr lang="zh-CN" altLang="en-US" dirty="0"/>
              <a:t>：</a:t>
            </a:r>
            <a:r>
              <a:rPr lang="en" altLang="zh-CN" b="1" dirty="0"/>
              <a:t>XNOR</a:t>
            </a:r>
            <a:r>
              <a:rPr lang="zh-CN" altLang="en-US" b="1" dirty="0"/>
              <a:t>门</a:t>
            </a:r>
            <a:r>
              <a:rPr lang="zh-CN" altLang="en-US" dirty="0"/>
              <a:t>）</a:t>
            </a:r>
          </a:p>
        </p:txBody>
      </p:sp>
    </p:spTree>
    <p:extLst>
      <p:ext uri="{BB962C8B-B14F-4D97-AF65-F5344CB8AC3E}">
        <p14:creationId xmlns:p14="http://schemas.microsoft.com/office/powerpoint/2010/main" val="2406737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B2CAF-627C-CC65-B006-A532DC499C25}"/>
              </a:ext>
            </a:extLst>
          </p:cNvPr>
          <p:cNvSpPr>
            <a:spLocks noGrp="1"/>
          </p:cNvSpPr>
          <p:nvPr>
            <p:ph type="title"/>
          </p:nvPr>
        </p:nvSpPr>
        <p:spPr>
          <a:xfrm>
            <a:off x="381000" y="386805"/>
            <a:ext cx="3550920" cy="588464"/>
          </a:xfrm>
        </p:spPr>
        <p:txBody>
          <a:bodyPr>
            <a:normAutofit fontScale="90000"/>
          </a:bodyPr>
          <a:lstStyle/>
          <a:p>
            <a:r>
              <a:rPr lang="zh-CN" altLang="en-US" dirty="0"/>
              <a:t>摘要</a:t>
            </a:r>
          </a:p>
        </p:txBody>
      </p:sp>
      <p:sp>
        <p:nvSpPr>
          <p:cNvPr id="5" name="文本框 4">
            <a:extLst>
              <a:ext uri="{FF2B5EF4-FFF2-40B4-BE49-F238E27FC236}">
                <a16:creationId xmlns:a16="http://schemas.microsoft.com/office/drawing/2014/main" id="{D03D03E1-E403-48A0-1B75-42218B26A12E}"/>
              </a:ext>
            </a:extLst>
          </p:cNvPr>
          <p:cNvSpPr txBox="1"/>
          <p:nvPr/>
        </p:nvSpPr>
        <p:spPr>
          <a:xfrm>
            <a:off x="885009" y="1528305"/>
            <a:ext cx="10584180" cy="1200329"/>
          </a:xfrm>
          <a:prstGeom prst="rect">
            <a:avLst/>
          </a:prstGeom>
          <a:noFill/>
        </p:spPr>
        <p:txBody>
          <a:bodyPr wrap="square">
            <a:spAutoFit/>
          </a:bodyPr>
          <a:lstStyle/>
          <a:p>
            <a:r>
              <a:rPr lang="zh-CN" altLang="en-US" dirty="0"/>
              <a:t>        近年来，越来越多的非编码RNA分子被鉴定为参与基因调控的内源性DNA - RNA杂合三链体的可能组成部分。三链体有可能参与复杂的分子信号网络，如果被接受，将允许生物计算组件的工程。</a:t>
            </a:r>
            <a:endParaRPr lang="en-US" altLang="zh-CN" dirty="0"/>
          </a:p>
          <a:p>
            <a:r>
              <a:rPr lang="en-US" altLang="zh-CN" dirty="0"/>
              <a:t>        </a:t>
            </a:r>
            <a:r>
              <a:rPr lang="zh-CN" altLang="en-US" dirty="0"/>
              <a:t>在这里，本文利用这种三链体的</a:t>
            </a:r>
            <a:r>
              <a:rPr lang="zh-CN" altLang="en-US" b="1" dirty="0"/>
              <a:t>增强</a:t>
            </a:r>
            <a:r>
              <a:rPr lang="zh-CN" altLang="en-US" dirty="0"/>
              <a:t>和</a:t>
            </a:r>
            <a:r>
              <a:rPr lang="zh-CN" altLang="en-US" b="1" dirty="0"/>
              <a:t>抑制</a:t>
            </a:r>
            <a:r>
              <a:rPr lang="zh-CN" altLang="en-US" dirty="0"/>
              <a:t>作用，通过转录荧光</a:t>
            </a:r>
            <a:r>
              <a:rPr lang="en" altLang="zh-CN" dirty="0"/>
              <a:t>RNA</a:t>
            </a:r>
            <a:r>
              <a:rPr lang="zh-CN" altLang="en-US" dirty="0"/>
              <a:t>适配体，在体外构建了基于三链体的分子门：</a:t>
            </a:r>
            <a:r>
              <a:rPr lang="en-US" altLang="zh-CN" dirty="0"/>
              <a:t>“</a:t>
            </a:r>
            <a:r>
              <a:rPr lang="zh-CN" altLang="en-US" dirty="0"/>
              <a:t>独有</a:t>
            </a:r>
            <a:r>
              <a:rPr lang="en" altLang="zh-CN" dirty="0"/>
              <a:t>OR ” ( </a:t>
            </a:r>
            <a:r>
              <a:rPr lang="en" altLang="zh-CN" b="1" dirty="0"/>
              <a:t>XOR</a:t>
            </a:r>
            <a:r>
              <a:rPr lang="en" altLang="zh-CN" dirty="0"/>
              <a:t> )</a:t>
            </a:r>
            <a:r>
              <a:rPr lang="zh-CN" altLang="en" dirty="0"/>
              <a:t>、</a:t>
            </a:r>
            <a:r>
              <a:rPr lang="en" altLang="zh-CN" dirty="0"/>
              <a:t>“</a:t>
            </a:r>
            <a:r>
              <a:rPr lang="zh-CN" altLang="en-US" dirty="0"/>
              <a:t>独有</a:t>
            </a:r>
            <a:r>
              <a:rPr lang="en" altLang="zh-CN" dirty="0"/>
              <a:t>NOT - OR " ( </a:t>
            </a:r>
            <a:r>
              <a:rPr lang="en" altLang="zh-CN" b="1" dirty="0"/>
              <a:t>XNOR</a:t>
            </a:r>
            <a:r>
              <a:rPr lang="en" altLang="zh-CN" dirty="0"/>
              <a:t> )</a:t>
            </a:r>
            <a:r>
              <a:rPr lang="zh-CN" altLang="en-US" dirty="0"/>
              <a:t>和</a:t>
            </a:r>
            <a:r>
              <a:rPr lang="zh-CN" altLang="en-US" b="1" dirty="0"/>
              <a:t>阈值门</a:t>
            </a:r>
            <a:r>
              <a:rPr lang="zh-CN" altLang="en-US" dirty="0"/>
              <a:t>。</a:t>
            </a:r>
          </a:p>
        </p:txBody>
      </p:sp>
      <p:sp>
        <p:nvSpPr>
          <p:cNvPr id="7" name="文本框 6">
            <a:extLst>
              <a:ext uri="{FF2B5EF4-FFF2-40B4-BE49-F238E27FC236}">
                <a16:creationId xmlns:a16="http://schemas.microsoft.com/office/drawing/2014/main" id="{13E8B7CE-CC1C-B3DB-F8BE-0340B547FD95}"/>
              </a:ext>
            </a:extLst>
          </p:cNvPr>
          <p:cNvSpPr txBox="1"/>
          <p:nvPr/>
        </p:nvSpPr>
        <p:spPr>
          <a:xfrm>
            <a:off x="885009" y="2902022"/>
            <a:ext cx="10584180" cy="646331"/>
          </a:xfrm>
          <a:prstGeom prst="rect">
            <a:avLst/>
          </a:prstGeom>
          <a:noFill/>
        </p:spPr>
        <p:txBody>
          <a:bodyPr wrap="square">
            <a:spAutoFit/>
          </a:bodyPr>
          <a:lstStyle/>
          <a:p>
            <a:r>
              <a:rPr lang="zh-CN" altLang="en-US" dirty="0"/>
              <a:t>        生物分子集成系统在转录输出的大范围区间内显示出精确的调节，从剧烈的抑制到显著的增强。目前的贡献：使用DNA - RNA三重纳米结构开发分子门的第一个例子。</a:t>
            </a:r>
          </a:p>
        </p:txBody>
      </p:sp>
      <p:sp>
        <p:nvSpPr>
          <p:cNvPr id="4" name="文本框 3">
            <a:extLst>
              <a:ext uri="{FF2B5EF4-FFF2-40B4-BE49-F238E27FC236}">
                <a16:creationId xmlns:a16="http://schemas.microsoft.com/office/drawing/2014/main" id="{86DD43D2-5C15-9752-02D5-ADF5B1B202D4}"/>
              </a:ext>
            </a:extLst>
          </p:cNvPr>
          <p:cNvSpPr txBox="1"/>
          <p:nvPr/>
        </p:nvSpPr>
        <p:spPr>
          <a:xfrm>
            <a:off x="882482" y="4683364"/>
            <a:ext cx="9434709" cy="369332"/>
          </a:xfrm>
          <a:prstGeom prst="rect">
            <a:avLst/>
          </a:prstGeom>
          <a:noFill/>
        </p:spPr>
        <p:txBody>
          <a:bodyPr wrap="square">
            <a:spAutoFit/>
          </a:bodyPr>
          <a:lstStyle/>
          <a:p>
            <a:r>
              <a:rPr lang="zh-CN" altLang="en-US" dirty="0"/>
              <a:t>关键词：适配体；大肠杆菌；荧光；启动子；合成生物学；</a:t>
            </a:r>
            <a:r>
              <a:rPr lang="el-GR" altLang="zh-CN" b="0" i="0" u="none" strike="noStrike" dirty="0">
                <a:solidFill>
                  <a:srgbClr val="333333"/>
                </a:solidFill>
                <a:effectLst/>
                <a:latin typeface="Helvetica Neue" panose="02000503000000020004" pitchFamily="2" charset="0"/>
              </a:rPr>
              <a:t> σ</a:t>
            </a:r>
            <a:r>
              <a:rPr lang="zh-CN" altLang="en-US" dirty="0"/>
              <a:t>70</a:t>
            </a:r>
          </a:p>
        </p:txBody>
      </p:sp>
    </p:spTree>
    <p:extLst>
      <p:ext uri="{BB962C8B-B14F-4D97-AF65-F5344CB8AC3E}">
        <p14:creationId xmlns:p14="http://schemas.microsoft.com/office/powerpoint/2010/main" val="1550362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5F96FF4-2976-C1D6-86C7-FF71FDDB5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980" y="1468412"/>
            <a:ext cx="7772400" cy="2273060"/>
          </a:xfrm>
          <a:prstGeom prst="rect">
            <a:avLst/>
          </a:prstGeom>
        </p:spPr>
      </p:pic>
      <p:sp>
        <p:nvSpPr>
          <p:cNvPr id="3" name="文本框 2">
            <a:extLst>
              <a:ext uri="{FF2B5EF4-FFF2-40B4-BE49-F238E27FC236}">
                <a16:creationId xmlns:a16="http://schemas.microsoft.com/office/drawing/2014/main" id="{81364F34-8FAA-E8A0-5F26-9EE6BA507F93}"/>
              </a:ext>
            </a:extLst>
          </p:cNvPr>
          <p:cNvSpPr txBox="1"/>
          <p:nvPr/>
        </p:nvSpPr>
        <p:spPr>
          <a:xfrm>
            <a:off x="307571" y="420460"/>
            <a:ext cx="6101542" cy="646331"/>
          </a:xfrm>
          <a:prstGeom prst="rect">
            <a:avLst/>
          </a:prstGeom>
          <a:noFill/>
        </p:spPr>
        <p:txBody>
          <a:bodyPr wrap="square">
            <a:spAutoFit/>
          </a:bodyPr>
          <a:lstStyle/>
          <a:p>
            <a:r>
              <a:rPr lang="en" altLang="zh-CN" dirty="0"/>
              <a:t>XOR</a:t>
            </a:r>
            <a:r>
              <a:rPr lang="zh-CN" altLang="en" dirty="0"/>
              <a:t>（</a:t>
            </a:r>
            <a:r>
              <a:rPr lang="zh-CN" altLang="en-US" dirty="0"/>
              <a:t>异或门）：使用了两个</a:t>
            </a:r>
            <a:r>
              <a:rPr lang="zh-CN" altLang="en-US" b="1" dirty="0"/>
              <a:t>增强</a:t>
            </a:r>
            <a:r>
              <a:rPr lang="zh-CN" altLang="en-US" dirty="0"/>
              <a:t>三链体</a:t>
            </a:r>
          </a:p>
          <a:p>
            <a:r>
              <a:rPr lang="zh-CN" altLang="en-US" dirty="0"/>
              <a:t>                              当只有</a:t>
            </a:r>
            <a:r>
              <a:rPr lang="zh-CN" altLang="en-US" b="1" dirty="0"/>
              <a:t>一个</a:t>
            </a:r>
            <a:r>
              <a:rPr lang="zh-CN" altLang="en-US" dirty="0"/>
              <a:t>输入</a:t>
            </a:r>
            <a:r>
              <a:rPr lang="zh-CN" altLang="en-US" b="1" dirty="0"/>
              <a:t>存在</a:t>
            </a:r>
            <a:r>
              <a:rPr lang="zh-CN" altLang="en-US" dirty="0"/>
              <a:t>是产生</a:t>
            </a:r>
            <a:r>
              <a:rPr lang="zh-CN" altLang="en-US" b="1" dirty="0"/>
              <a:t>增强</a:t>
            </a:r>
            <a:r>
              <a:rPr lang="zh-CN" altLang="en-US" dirty="0"/>
              <a:t>效应</a:t>
            </a:r>
          </a:p>
        </p:txBody>
      </p:sp>
      <p:sp>
        <p:nvSpPr>
          <p:cNvPr id="6" name="文本框 5">
            <a:extLst>
              <a:ext uri="{FF2B5EF4-FFF2-40B4-BE49-F238E27FC236}">
                <a16:creationId xmlns:a16="http://schemas.microsoft.com/office/drawing/2014/main" id="{C6E9D18A-D515-5069-B4F4-64B75E2CFBE7}"/>
              </a:ext>
            </a:extLst>
          </p:cNvPr>
          <p:cNvSpPr txBox="1"/>
          <p:nvPr/>
        </p:nvSpPr>
        <p:spPr>
          <a:xfrm>
            <a:off x="8945380" y="1718948"/>
            <a:ext cx="3045229" cy="369332"/>
          </a:xfrm>
          <a:prstGeom prst="rect">
            <a:avLst/>
          </a:prstGeom>
          <a:noFill/>
        </p:spPr>
        <p:txBody>
          <a:bodyPr wrap="square">
            <a:spAutoFit/>
          </a:bodyPr>
          <a:lstStyle/>
          <a:p>
            <a:r>
              <a:rPr lang="zh-CN" altLang="en-US" dirty="0"/>
              <a:t>右边：线性速率值和真值表</a:t>
            </a:r>
          </a:p>
        </p:txBody>
      </p:sp>
      <p:sp>
        <p:nvSpPr>
          <p:cNvPr id="10" name="文本框 9">
            <a:extLst>
              <a:ext uri="{FF2B5EF4-FFF2-40B4-BE49-F238E27FC236}">
                <a16:creationId xmlns:a16="http://schemas.microsoft.com/office/drawing/2014/main" id="{E47B866F-6F35-C85E-92D6-DD1827CE07B8}"/>
              </a:ext>
            </a:extLst>
          </p:cNvPr>
          <p:cNvSpPr txBox="1"/>
          <p:nvPr/>
        </p:nvSpPr>
        <p:spPr>
          <a:xfrm>
            <a:off x="663311" y="4036016"/>
            <a:ext cx="9434946" cy="369332"/>
          </a:xfrm>
          <a:prstGeom prst="rect">
            <a:avLst/>
          </a:prstGeom>
          <a:noFill/>
        </p:spPr>
        <p:txBody>
          <a:bodyPr wrap="square">
            <a:spAutoFit/>
          </a:bodyPr>
          <a:lstStyle/>
          <a:p>
            <a:r>
              <a:rPr lang="zh-CN" altLang="en-US" dirty="0"/>
              <a:t>任意</a:t>
            </a:r>
            <a:r>
              <a:rPr lang="zh-CN" altLang="en-US" b="1" dirty="0"/>
              <a:t>阈值</a:t>
            </a:r>
            <a:r>
              <a:rPr lang="zh-CN" altLang="en-US" dirty="0"/>
              <a:t>被设置为最高转录速率的</a:t>
            </a:r>
            <a:r>
              <a:rPr lang="en-US" altLang="zh-CN" b="1" dirty="0"/>
              <a:t>80 %</a:t>
            </a:r>
            <a:r>
              <a:rPr lang="zh-CN" altLang="en-US" dirty="0"/>
              <a:t>，因此为较低或较高的速率分别设置</a:t>
            </a:r>
            <a:r>
              <a:rPr lang="en-US" altLang="zh-CN" dirty="0"/>
              <a:t>0</a:t>
            </a:r>
            <a:r>
              <a:rPr lang="zh-CN" altLang="en-US" dirty="0"/>
              <a:t>或</a:t>
            </a:r>
            <a:r>
              <a:rPr lang="en-US" altLang="zh-CN" dirty="0"/>
              <a:t>1</a:t>
            </a:r>
            <a:r>
              <a:rPr lang="zh-CN" altLang="en-US" dirty="0"/>
              <a:t>的输出值。</a:t>
            </a:r>
          </a:p>
        </p:txBody>
      </p:sp>
      <p:sp>
        <p:nvSpPr>
          <p:cNvPr id="13" name="文本框 12">
            <a:extLst>
              <a:ext uri="{FF2B5EF4-FFF2-40B4-BE49-F238E27FC236}">
                <a16:creationId xmlns:a16="http://schemas.microsoft.com/office/drawing/2014/main" id="{CE2D4002-8BCC-BA51-F2C4-C22310336E60}"/>
              </a:ext>
            </a:extLst>
          </p:cNvPr>
          <p:cNvSpPr txBox="1"/>
          <p:nvPr/>
        </p:nvSpPr>
        <p:spPr>
          <a:xfrm>
            <a:off x="663311" y="5022470"/>
            <a:ext cx="10991133" cy="1200329"/>
          </a:xfrm>
          <a:prstGeom prst="rect">
            <a:avLst/>
          </a:prstGeom>
          <a:noFill/>
        </p:spPr>
        <p:txBody>
          <a:bodyPr wrap="square">
            <a:spAutoFit/>
          </a:bodyPr>
          <a:lstStyle/>
          <a:p>
            <a:r>
              <a:rPr lang="zh-CN" altLang="en-US" dirty="0"/>
              <a:t>西兰花体外合成</a:t>
            </a:r>
            <a:r>
              <a:rPr lang="zh-CN" altLang="en-US" b="1" dirty="0"/>
              <a:t>转录单元</a:t>
            </a:r>
            <a:r>
              <a:rPr lang="en" altLang="zh-CN" dirty="0"/>
              <a:t>TU6</a:t>
            </a:r>
            <a:r>
              <a:rPr lang="zh-CN" altLang="en-US" dirty="0"/>
              <a:t>或</a:t>
            </a:r>
            <a:r>
              <a:rPr lang="en" altLang="zh-CN" dirty="0"/>
              <a:t>TU7</a:t>
            </a:r>
            <a:r>
              <a:rPr lang="zh-CN" altLang="en-US" dirty="0"/>
              <a:t>与代表输入的</a:t>
            </a:r>
            <a:r>
              <a:rPr lang="en" altLang="zh-CN" b="1" dirty="0"/>
              <a:t>TFOs</a:t>
            </a:r>
            <a:r>
              <a:rPr lang="en" altLang="zh-CN" dirty="0"/>
              <a:t> I1</a:t>
            </a:r>
            <a:r>
              <a:rPr lang="zh-CN" altLang="en-US" dirty="0"/>
              <a:t>和</a:t>
            </a:r>
            <a:r>
              <a:rPr lang="en" altLang="zh-CN" dirty="0"/>
              <a:t>I2</a:t>
            </a:r>
            <a:r>
              <a:rPr lang="zh-CN" altLang="en-US" dirty="0"/>
              <a:t>组合孵育的荧光信号。根据促进剂的设计，输出遵循</a:t>
            </a:r>
            <a:r>
              <a:rPr lang="en" altLang="zh-CN" dirty="0"/>
              <a:t>XOR</a:t>
            </a:r>
            <a:r>
              <a:rPr lang="zh-CN" altLang="en-US" dirty="0"/>
              <a:t>门或</a:t>
            </a:r>
            <a:r>
              <a:rPr lang="en" altLang="zh-CN" dirty="0"/>
              <a:t>XNOR</a:t>
            </a:r>
            <a:r>
              <a:rPr lang="zh-CN" altLang="en-US" dirty="0"/>
              <a:t>门。每个条形图都伴随着相应的逻辑门真值表，其中输入</a:t>
            </a:r>
            <a:r>
              <a:rPr lang="en-US" altLang="zh-CN" dirty="0"/>
              <a:t>/</a:t>
            </a:r>
            <a:r>
              <a:rPr lang="zh-CN" altLang="en-US" dirty="0"/>
              <a:t>门状态的方案被概念化地描述为每个输入组合。</a:t>
            </a:r>
            <a:r>
              <a:rPr lang="en" altLang="zh-CN" dirty="0"/>
              <a:t>TFOs</a:t>
            </a:r>
            <a:r>
              <a:rPr lang="zh-CN" altLang="en-US" dirty="0"/>
              <a:t>表现为绿色和蓝色条形码</a:t>
            </a:r>
            <a:r>
              <a:rPr lang="en-US" altLang="zh-CN" dirty="0"/>
              <a:t>(</a:t>
            </a:r>
            <a:r>
              <a:rPr lang="zh-CN" altLang="en-US" dirty="0"/>
              <a:t>分别为嘧啶和嘌呤</a:t>
            </a:r>
            <a:r>
              <a:rPr lang="en" altLang="zh-CN" dirty="0"/>
              <a:t>TFO)</a:t>
            </a:r>
            <a:r>
              <a:rPr lang="zh-CN" altLang="en" dirty="0"/>
              <a:t>，</a:t>
            </a:r>
            <a:r>
              <a:rPr lang="zh-CN" altLang="en-US" dirty="0"/>
              <a:t>作为门控单元的双链</a:t>
            </a:r>
            <a:r>
              <a:rPr lang="en" altLang="zh-CN" dirty="0"/>
              <a:t>DNA</a:t>
            </a:r>
            <a:r>
              <a:rPr lang="zh-CN" altLang="en-US" dirty="0"/>
              <a:t>启动子表现为橙色条形码。</a:t>
            </a:r>
          </a:p>
        </p:txBody>
      </p:sp>
    </p:spTree>
    <p:extLst>
      <p:ext uri="{BB962C8B-B14F-4D97-AF65-F5344CB8AC3E}">
        <p14:creationId xmlns:p14="http://schemas.microsoft.com/office/powerpoint/2010/main" val="3443101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BF9B614-F03F-AA67-217A-F9634459A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635" y="1569150"/>
            <a:ext cx="7772400" cy="2156933"/>
          </a:xfrm>
          <a:prstGeom prst="rect">
            <a:avLst/>
          </a:prstGeom>
        </p:spPr>
      </p:pic>
      <p:sp>
        <p:nvSpPr>
          <p:cNvPr id="3" name="文本框 2">
            <a:extLst>
              <a:ext uri="{FF2B5EF4-FFF2-40B4-BE49-F238E27FC236}">
                <a16:creationId xmlns:a16="http://schemas.microsoft.com/office/drawing/2014/main" id="{524027E3-6C61-D058-36D9-E5D2B06BF18C}"/>
              </a:ext>
            </a:extLst>
          </p:cNvPr>
          <p:cNvSpPr txBox="1"/>
          <p:nvPr/>
        </p:nvSpPr>
        <p:spPr>
          <a:xfrm>
            <a:off x="307571" y="315097"/>
            <a:ext cx="11679382" cy="923330"/>
          </a:xfrm>
          <a:prstGeom prst="rect">
            <a:avLst/>
          </a:prstGeom>
          <a:noFill/>
        </p:spPr>
        <p:txBody>
          <a:bodyPr wrap="square">
            <a:spAutoFit/>
          </a:bodyPr>
          <a:lstStyle/>
          <a:p>
            <a:r>
              <a:rPr lang="en" altLang="zh-CN" dirty="0"/>
              <a:t>XNOR</a:t>
            </a:r>
            <a:r>
              <a:rPr lang="zh-CN" altLang="en" dirty="0"/>
              <a:t>（</a:t>
            </a:r>
            <a:r>
              <a:rPr lang="zh-CN" altLang="en-US" dirty="0"/>
              <a:t>图</a:t>
            </a:r>
            <a:r>
              <a:rPr lang="en-US" altLang="zh-CN" dirty="0"/>
              <a:t>4</a:t>
            </a:r>
            <a:r>
              <a:rPr lang="en" altLang="zh-CN" dirty="0"/>
              <a:t>B</a:t>
            </a:r>
            <a:r>
              <a:rPr lang="zh-CN" altLang="en" dirty="0"/>
              <a:t>）：</a:t>
            </a:r>
            <a:r>
              <a:rPr lang="zh-CN" altLang="en-US" dirty="0"/>
              <a:t>使用互补序列</a:t>
            </a:r>
            <a:r>
              <a:rPr lang="zh-CN" altLang="en-US" b="1" dirty="0"/>
              <a:t>抑制性</a:t>
            </a:r>
            <a:r>
              <a:rPr lang="en" altLang="zh-CN" dirty="0"/>
              <a:t>TFO</a:t>
            </a:r>
            <a:r>
              <a:rPr lang="zh-CN" altLang="en-US" dirty="0"/>
              <a:t>的逻辑门</a:t>
            </a:r>
            <a:r>
              <a:rPr lang="en" altLang="zh-CN" dirty="0"/>
              <a:t>XNOR</a:t>
            </a:r>
            <a:r>
              <a:rPr lang="zh-CN" altLang="en-US" dirty="0"/>
              <a:t>的分子实现</a:t>
            </a:r>
          </a:p>
          <a:p>
            <a:r>
              <a:rPr lang="zh-CN" altLang="en-US" dirty="0"/>
              <a:t>                           两种</a:t>
            </a:r>
            <a:r>
              <a:rPr lang="en" altLang="zh-CN" dirty="0"/>
              <a:t>TFOs</a:t>
            </a:r>
            <a:r>
              <a:rPr lang="zh-CN" altLang="en-US" dirty="0"/>
              <a:t>均</a:t>
            </a:r>
            <a:r>
              <a:rPr lang="zh-CN" altLang="en-US" b="1" dirty="0"/>
              <a:t>存在或缺失</a:t>
            </a:r>
            <a:r>
              <a:rPr lang="zh-CN" altLang="en-US" dirty="0"/>
              <a:t>均导致</a:t>
            </a:r>
            <a:r>
              <a:rPr lang="zh-CN" altLang="en-US" b="1" dirty="0"/>
              <a:t>转录率高于阈值</a:t>
            </a:r>
            <a:r>
              <a:rPr lang="zh-CN" altLang="en-US" dirty="0"/>
              <a:t>（最高转录率的</a:t>
            </a:r>
            <a:r>
              <a:rPr lang="en-US" altLang="zh-CN" dirty="0"/>
              <a:t>60%</a:t>
            </a:r>
            <a:r>
              <a:rPr lang="zh-CN" altLang="en-US" dirty="0"/>
              <a:t>）；</a:t>
            </a:r>
            <a:r>
              <a:rPr lang="zh-CN" altLang="en-US" b="1" dirty="0"/>
              <a:t>抑制</a:t>
            </a:r>
            <a:r>
              <a:rPr lang="zh-CN" altLang="en-US" dirty="0"/>
              <a:t>性</a:t>
            </a:r>
            <a:r>
              <a:rPr lang="en" altLang="zh-CN" dirty="0"/>
              <a:t>TFOs</a:t>
            </a:r>
            <a:r>
              <a:rPr lang="zh-CN" altLang="en-US" dirty="0"/>
              <a:t>导致转录率</a:t>
            </a:r>
            <a:r>
              <a:rPr lang="zh-CN" altLang="en-US" b="1" dirty="0"/>
              <a:t>低</a:t>
            </a:r>
            <a:r>
              <a:rPr lang="zh-CN" altLang="en-US" dirty="0"/>
              <a:t>于阈值</a:t>
            </a:r>
          </a:p>
        </p:txBody>
      </p:sp>
    </p:spTree>
    <p:extLst>
      <p:ext uri="{BB962C8B-B14F-4D97-AF65-F5344CB8AC3E}">
        <p14:creationId xmlns:p14="http://schemas.microsoft.com/office/powerpoint/2010/main" val="2001037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33A71174-F8A9-BCF8-064E-A0E6F5368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370" y="3098765"/>
            <a:ext cx="5589666" cy="3265117"/>
          </a:xfrm>
          <a:prstGeom prst="rect">
            <a:avLst/>
          </a:prstGeom>
        </p:spPr>
      </p:pic>
      <p:pic>
        <p:nvPicPr>
          <p:cNvPr id="3" name="图片 2">
            <a:extLst>
              <a:ext uri="{FF2B5EF4-FFF2-40B4-BE49-F238E27FC236}">
                <a16:creationId xmlns:a16="http://schemas.microsoft.com/office/drawing/2014/main" id="{D8D8ED14-ED3F-4DB6-D791-4255F3A8BE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140" y="333647"/>
            <a:ext cx="11471857" cy="2426739"/>
          </a:xfrm>
          <a:prstGeom prst="rect">
            <a:avLst/>
          </a:prstGeom>
        </p:spPr>
      </p:pic>
      <p:sp>
        <p:nvSpPr>
          <p:cNvPr id="13" name="文本框 12">
            <a:extLst>
              <a:ext uri="{FF2B5EF4-FFF2-40B4-BE49-F238E27FC236}">
                <a16:creationId xmlns:a16="http://schemas.microsoft.com/office/drawing/2014/main" id="{64B3065D-21B3-AEAB-EC5A-B0E9F042396E}"/>
              </a:ext>
            </a:extLst>
          </p:cNvPr>
          <p:cNvSpPr txBox="1"/>
          <p:nvPr/>
        </p:nvSpPr>
        <p:spPr>
          <a:xfrm>
            <a:off x="6549036" y="3715660"/>
            <a:ext cx="4929447" cy="2031325"/>
          </a:xfrm>
          <a:prstGeom prst="rect">
            <a:avLst/>
          </a:prstGeom>
          <a:noFill/>
        </p:spPr>
        <p:txBody>
          <a:bodyPr wrap="square">
            <a:spAutoFit/>
          </a:bodyPr>
          <a:lstStyle/>
          <a:p>
            <a:r>
              <a:rPr lang="zh-CN" altLang="en-US" dirty="0"/>
              <a:t>实验结果表明，使用两个 </a:t>
            </a:r>
            <a:r>
              <a:rPr lang="en" altLang="zh-CN" dirty="0"/>
              <a:t>TFO </a:t>
            </a:r>
            <a:r>
              <a:rPr lang="zh-CN" altLang="en-US" dirty="0"/>
              <a:t>分别作为</a:t>
            </a:r>
            <a:r>
              <a:rPr lang="zh-CN" altLang="en-US" b="1" dirty="0"/>
              <a:t>输入（</a:t>
            </a:r>
            <a:r>
              <a:rPr lang="en" altLang="zh-CN" b="1" dirty="0"/>
              <a:t>I</a:t>
            </a:r>
            <a:r>
              <a:rPr lang="zh-CN" altLang="en" b="1" dirty="0"/>
              <a:t>）</a:t>
            </a:r>
            <a:r>
              <a:rPr lang="zh-CN" altLang="en-US" b="1" dirty="0"/>
              <a:t>和阈值（</a:t>
            </a:r>
            <a:r>
              <a:rPr lang="en" altLang="zh-CN" b="1" dirty="0"/>
              <a:t>Th</a:t>
            </a:r>
            <a:r>
              <a:rPr lang="zh-CN" altLang="en" b="1" dirty="0"/>
              <a:t>）</a:t>
            </a:r>
            <a:r>
              <a:rPr lang="zh-CN" altLang="en" dirty="0"/>
              <a:t>，</a:t>
            </a:r>
            <a:r>
              <a:rPr lang="zh-CN" altLang="en-US" dirty="0"/>
              <a:t>以及转录单元 </a:t>
            </a:r>
            <a:r>
              <a:rPr lang="en" altLang="zh-CN" dirty="0"/>
              <a:t>TU8</a:t>
            </a:r>
            <a:r>
              <a:rPr lang="zh-CN" altLang="en" dirty="0"/>
              <a:t>，</a:t>
            </a:r>
            <a:r>
              <a:rPr lang="zh-CN" altLang="en-US" dirty="0"/>
              <a:t>实现了阈值门。估计的线性聚合率被用作输出，并与输入</a:t>
            </a:r>
            <a:r>
              <a:rPr lang="en-US" altLang="zh-CN" dirty="0"/>
              <a:t>/</a:t>
            </a:r>
            <a:r>
              <a:rPr lang="zh-CN" altLang="en-US" dirty="0"/>
              <a:t>阈值浓度比相对应。右图显示</a:t>
            </a:r>
            <a:r>
              <a:rPr lang="zh-CN" altLang="en-US" b="1" dirty="0"/>
              <a:t>了 </a:t>
            </a:r>
            <a:r>
              <a:rPr lang="en" altLang="zh-CN" b="1" dirty="0"/>
              <a:t>I/Th </a:t>
            </a:r>
            <a:r>
              <a:rPr lang="zh-CN" altLang="en-US" b="1" dirty="0"/>
              <a:t>比率较低</a:t>
            </a:r>
            <a:r>
              <a:rPr lang="zh-CN" altLang="en-US" dirty="0"/>
              <a:t>时（底部，</a:t>
            </a:r>
            <a:r>
              <a:rPr lang="zh-CN" altLang="en-US" b="1" dirty="0"/>
              <a:t>输出 </a:t>
            </a:r>
            <a:r>
              <a:rPr lang="en-US" altLang="zh-CN" b="1" dirty="0"/>
              <a:t>= 0</a:t>
            </a:r>
            <a:r>
              <a:rPr lang="zh-CN" altLang="en-US" dirty="0"/>
              <a:t>）、</a:t>
            </a:r>
            <a:r>
              <a:rPr lang="zh-CN" altLang="en-US" b="1" dirty="0"/>
              <a:t>比率 </a:t>
            </a:r>
            <a:r>
              <a:rPr lang="en-US" altLang="zh-CN" b="1" dirty="0"/>
              <a:t>= 1 </a:t>
            </a:r>
            <a:r>
              <a:rPr lang="zh-CN" altLang="en-US" dirty="0"/>
              <a:t>时（中部，</a:t>
            </a:r>
            <a:r>
              <a:rPr lang="zh-CN" altLang="en-US" b="1" dirty="0"/>
              <a:t>阈值</a:t>
            </a:r>
            <a:r>
              <a:rPr lang="zh-CN" altLang="en-US" dirty="0"/>
              <a:t>）和</a:t>
            </a:r>
            <a:r>
              <a:rPr lang="zh-CN" altLang="en-US" b="1" dirty="0"/>
              <a:t>比率较高</a:t>
            </a:r>
            <a:r>
              <a:rPr lang="zh-CN" altLang="en-US" dirty="0"/>
              <a:t>时（顶部，</a:t>
            </a:r>
            <a:r>
              <a:rPr lang="zh-CN" altLang="en-US" b="1" dirty="0"/>
              <a:t>输出 </a:t>
            </a:r>
            <a:r>
              <a:rPr lang="en-US" altLang="zh-CN" b="1" dirty="0"/>
              <a:t>= 1</a:t>
            </a:r>
            <a:r>
              <a:rPr lang="zh-CN" altLang="en-US" dirty="0"/>
              <a:t>）的 </a:t>
            </a:r>
            <a:r>
              <a:rPr lang="en" altLang="zh-CN" dirty="0"/>
              <a:t>DNA-RNA </a:t>
            </a:r>
            <a:r>
              <a:rPr lang="zh-CN" altLang="en-US" dirty="0"/>
              <a:t>相互作用方案。</a:t>
            </a:r>
          </a:p>
        </p:txBody>
      </p:sp>
    </p:spTree>
    <p:extLst>
      <p:ext uri="{BB962C8B-B14F-4D97-AF65-F5344CB8AC3E}">
        <p14:creationId xmlns:p14="http://schemas.microsoft.com/office/powerpoint/2010/main" val="3348632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776E42F-4083-A174-8309-895F60ACF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078" y="784681"/>
            <a:ext cx="5681584" cy="1440630"/>
          </a:xfrm>
          <a:prstGeom prst="rect">
            <a:avLst/>
          </a:prstGeom>
        </p:spPr>
      </p:pic>
      <p:sp>
        <p:nvSpPr>
          <p:cNvPr id="3" name="文本框 2">
            <a:extLst>
              <a:ext uri="{FF2B5EF4-FFF2-40B4-BE49-F238E27FC236}">
                <a16:creationId xmlns:a16="http://schemas.microsoft.com/office/drawing/2014/main" id="{A0197237-F0B3-3275-E6AB-5A39F6707F1B}"/>
              </a:ext>
            </a:extLst>
          </p:cNvPr>
          <p:cNvSpPr txBox="1"/>
          <p:nvPr/>
        </p:nvSpPr>
        <p:spPr>
          <a:xfrm>
            <a:off x="719099" y="2551837"/>
            <a:ext cx="10353454" cy="1754326"/>
          </a:xfrm>
          <a:prstGeom prst="rect">
            <a:avLst/>
          </a:prstGeom>
          <a:noFill/>
        </p:spPr>
        <p:txBody>
          <a:bodyPr wrap="square">
            <a:spAutoFit/>
          </a:bodyPr>
          <a:lstStyle/>
          <a:p>
            <a:r>
              <a:rPr lang="zh-CN" altLang="en-US" dirty="0"/>
              <a:t>阈值门另一个</a:t>
            </a:r>
            <a:r>
              <a:rPr lang="en" altLang="zh-CN" dirty="0"/>
              <a:t>EMSA</a:t>
            </a:r>
            <a:r>
              <a:rPr lang="zh-CN" altLang="en-US" dirty="0"/>
              <a:t>特征</a:t>
            </a:r>
          </a:p>
          <a:p>
            <a:r>
              <a:rPr lang="zh-CN" altLang="en-US" dirty="0"/>
              <a:t>                </a:t>
            </a:r>
            <a:r>
              <a:rPr lang="zh-CN" altLang="en-US" b="1" dirty="0"/>
              <a:t>输入</a:t>
            </a:r>
            <a:r>
              <a:rPr lang="en-US" altLang="zh-CN" b="1" dirty="0"/>
              <a:t>/</a:t>
            </a:r>
            <a:r>
              <a:rPr lang="zh-CN" altLang="en-US" b="1" dirty="0"/>
              <a:t>阈值</a:t>
            </a:r>
            <a:r>
              <a:rPr lang="zh-CN" altLang="en-US" dirty="0"/>
              <a:t>浓度比 </a:t>
            </a:r>
            <a:r>
              <a:rPr lang="zh-CN" altLang="en-US" b="1" dirty="0"/>
              <a:t>远离</a:t>
            </a:r>
            <a:r>
              <a:rPr lang="en-US" altLang="zh-CN" b="1" dirty="0"/>
              <a:t>1 </a:t>
            </a:r>
            <a:r>
              <a:rPr lang="zh-CN" altLang="en-US" dirty="0"/>
              <a:t>时，三链体（绿）相关带变的</a:t>
            </a:r>
            <a:r>
              <a:rPr lang="zh-CN" altLang="en-US" b="1" dirty="0"/>
              <a:t>强烈</a:t>
            </a:r>
            <a:r>
              <a:rPr lang="zh-CN" altLang="en-US" dirty="0"/>
              <a:t>；当两个</a:t>
            </a:r>
            <a:r>
              <a:rPr lang="en" altLang="zh-CN" dirty="0"/>
              <a:t>RNA</a:t>
            </a:r>
            <a:r>
              <a:rPr lang="zh-CN" altLang="en-US" b="1" dirty="0"/>
              <a:t>等摩尔浓度</a:t>
            </a:r>
            <a:r>
              <a:rPr lang="zh-CN" altLang="en-US" dirty="0"/>
              <a:t>存在，此带</a:t>
            </a:r>
            <a:r>
              <a:rPr lang="zh-CN" altLang="en-US" b="1" dirty="0"/>
              <a:t>消失</a:t>
            </a:r>
            <a:r>
              <a:rPr lang="zh-CN" altLang="en-US" dirty="0"/>
              <a:t>。    </a:t>
            </a:r>
            <a:endParaRPr lang="en-US" altLang="zh-CN" dirty="0"/>
          </a:p>
          <a:p>
            <a:endParaRPr lang="en-US" altLang="zh-CN" dirty="0"/>
          </a:p>
          <a:p>
            <a:r>
              <a:rPr lang="zh-CN" altLang="en-US" dirty="0"/>
              <a:t>        </a:t>
            </a:r>
            <a:r>
              <a:rPr lang="en-US" altLang="zh-CN" dirty="0"/>
              <a:t>-&gt;    </a:t>
            </a:r>
            <a:r>
              <a:rPr lang="zh-CN" altLang="en-US" dirty="0"/>
              <a:t>意味着：当存在</a:t>
            </a:r>
            <a:r>
              <a:rPr lang="zh-CN" altLang="en-US" b="1" dirty="0"/>
              <a:t>过量</a:t>
            </a:r>
            <a:r>
              <a:rPr lang="zh-CN" altLang="en-US" dirty="0"/>
              <a:t>的任何一条</a:t>
            </a:r>
            <a:r>
              <a:rPr lang="en" altLang="zh-CN" b="1" dirty="0"/>
              <a:t>RNA</a:t>
            </a:r>
            <a:r>
              <a:rPr lang="zh-CN" altLang="en-US" b="1" dirty="0"/>
              <a:t>链</a:t>
            </a:r>
            <a:r>
              <a:rPr lang="zh-CN" altLang="en-US" dirty="0"/>
              <a:t>时，三链体是</a:t>
            </a:r>
            <a:r>
              <a:rPr lang="zh-CN" altLang="en-US" b="1" dirty="0"/>
              <a:t>稳定的</a:t>
            </a:r>
            <a:r>
              <a:rPr lang="en-US" altLang="zh-CN" dirty="0"/>
              <a:t>(</a:t>
            </a:r>
            <a:r>
              <a:rPr lang="zh-CN" altLang="en-US" dirty="0"/>
              <a:t>最左和最右车道</a:t>
            </a:r>
            <a:r>
              <a:rPr lang="en-US" altLang="zh-CN" dirty="0"/>
              <a:t>)</a:t>
            </a:r>
            <a:r>
              <a:rPr lang="zh-CN" altLang="en-US" dirty="0"/>
              <a:t>，而等摩尔浓度的这两条</a:t>
            </a:r>
            <a:r>
              <a:rPr lang="en" altLang="zh-CN" dirty="0"/>
              <a:t>RNA</a:t>
            </a:r>
            <a:r>
              <a:rPr lang="zh-CN" altLang="en-US" dirty="0"/>
              <a:t>链会使三链体不稳定，从而使平衡向更稳定的双链</a:t>
            </a:r>
            <a:r>
              <a:rPr lang="en" altLang="zh-CN" dirty="0"/>
              <a:t>RNA</a:t>
            </a:r>
            <a:r>
              <a:rPr lang="zh-CN" altLang="en-US" dirty="0"/>
              <a:t>转移。</a:t>
            </a:r>
          </a:p>
        </p:txBody>
      </p:sp>
    </p:spTree>
    <p:extLst>
      <p:ext uri="{BB962C8B-B14F-4D97-AF65-F5344CB8AC3E}">
        <p14:creationId xmlns:p14="http://schemas.microsoft.com/office/powerpoint/2010/main" val="619701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E6CAC-550F-0FFE-C389-18CE8DFD8759}"/>
              </a:ext>
            </a:extLst>
          </p:cNvPr>
          <p:cNvSpPr>
            <a:spLocks noGrp="1"/>
          </p:cNvSpPr>
          <p:nvPr>
            <p:ph type="title"/>
          </p:nvPr>
        </p:nvSpPr>
        <p:spPr>
          <a:xfrm>
            <a:off x="478436" y="413894"/>
            <a:ext cx="1485275" cy="804108"/>
          </a:xfrm>
        </p:spPr>
        <p:txBody>
          <a:bodyPr/>
          <a:lstStyle/>
          <a:p>
            <a:r>
              <a:rPr lang="zh-CN" altLang="en-US" dirty="0"/>
              <a:t>讨论</a:t>
            </a:r>
          </a:p>
        </p:txBody>
      </p:sp>
      <p:sp>
        <p:nvSpPr>
          <p:cNvPr id="4" name="文本框 3">
            <a:extLst>
              <a:ext uri="{FF2B5EF4-FFF2-40B4-BE49-F238E27FC236}">
                <a16:creationId xmlns:a16="http://schemas.microsoft.com/office/drawing/2014/main" id="{2F4CF850-3FD3-48F4-2E4F-42524002D4A5}"/>
              </a:ext>
            </a:extLst>
          </p:cNvPr>
          <p:cNvSpPr txBox="1"/>
          <p:nvPr/>
        </p:nvSpPr>
        <p:spPr>
          <a:xfrm>
            <a:off x="723207" y="1503508"/>
            <a:ext cx="11130741" cy="2862322"/>
          </a:xfrm>
          <a:prstGeom prst="rect">
            <a:avLst/>
          </a:prstGeom>
          <a:noFill/>
        </p:spPr>
        <p:txBody>
          <a:bodyPr wrap="square">
            <a:spAutoFit/>
          </a:bodyPr>
          <a:lstStyle/>
          <a:p>
            <a:r>
              <a:rPr lang="zh-CN" altLang="en-US" dirty="0"/>
              <a:t>       基于蛋白质的</a:t>
            </a:r>
            <a:r>
              <a:rPr lang="zh-CN" altLang="en-US" b="1" dirty="0"/>
              <a:t>转录因子</a:t>
            </a:r>
            <a:r>
              <a:rPr lang="zh-CN" altLang="en-US" dirty="0"/>
              <a:t>在合成生物学中被广泛用于</a:t>
            </a:r>
            <a:r>
              <a:rPr lang="zh-CN" altLang="en-US" b="1" dirty="0"/>
              <a:t>调节转录过程</a:t>
            </a:r>
            <a:r>
              <a:rPr lang="zh-CN" altLang="en-US" dirty="0"/>
              <a:t>并生成</a:t>
            </a:r>
            <a:r>
              <a:rPr lang="zh-CN" altLang="en-US" b="1" dirty="0"/>
              <a:t>合成基因调控网络</a:t>
            </a:r>
            <a:r>
              <a:rPr lang="zh-CN" altLang="en-US" dirty="0"/>
              <a:t>。相反，尽管目前作为一个活跃的研究对象，由于它们可能参与</a:t>
            </a:r>
            <a:r>
              <a:rPr lang="en" altLang="zh-CN" dirty="0" err="1"/>
              <a:t>lncRNAs</a:t>
            </a:r>
            <a:r>
              <a:rPr lang="en" altLang="zh-CN" dirty="0"/>
              <a:t> </a:t>
            </a:r>
            <a:r>
              <a:rPr lang="zh-CN" altLang="en-US" dirty="0"/>
              <a:t>的生物活性，但</a:t>
            </a:r>
            <a:r>
              <a:rPr lang="en" altLang="zh-CN" dirty="0"/>
              <a:t>RNA - DNA</a:t>
            </a:r>
            <a:r>
              <a:rPr lang="zh-CN" altLang="en-US" dirty="0"/>
              <a:t>三链体的转录调控作用还远未被完全了解。事实上，目前对</a:t>
            </a:r>
            <a:r>
              <a:rPr lang="en" altLang="zh-CN" dirty="0"/>
              <a:t>lncRNA</a:t>
            </a:r>
            <a:r>
              <a:rPr lang="zh-CN" altLang="en-US" dirty="0"/>
              <a:t>的研究产生了大量的计算工具和数据库，这些工具和数据库随着新的实验数据的流入而不断更新。</a:t>
            </a:r>
          </a:p>
          <a:p>
            <a:r>
              <a:rPr lang="zh-CN" altLang="en-US" dirty="0"/>
              <a:t> </a:t>
            </a:r>
          </a:p>
          <a:p>
            <a:r>
              <a:rPr lang="zh-CN" altLang="en-US" dirty="0"/>
              <a:t>       </a:t>
            </a:r>
            <a:r>
              <a:rPr lang="zh-CN" altLang="en-US" b="1" dirty="0"/>
              <a:t>大肠杆菌</a:t>
            </a:r>
            <a:r>
              <a:rPr lang="el-GR" altLang="zh-CN" b="1" dirty="0"/>
              <a:t>σ70</a:t>
            </a:r>
            <a:r>
              <a:rPr lang="zh-CN" altLang="en-US" b="1" dirty="0"/>
              <a:t>启动子</a:t>
            </a:r>
            <a:r>
              <a:rPr lang="zh-CN" altLang="en-US" dirty="0"/>
              <a:t>是研究这些杂合三联体对</a:t>
            </a:r>
            <a:r>
              <a:rPr lang="en" altLang="zh-CN" dirty="0"/>
              <a:t>DNA</a:t>
            </a:r>
            <a:r>
              <a:rPr lang="zh-CN" altLang="en-US" dirty="0"/>
              <a:t>相互作用蛋白</a:t>
            </a:r>
            <a:r>
              <a:rPr lang="en-US" altLang="zh-CN" dirty="0"/>
              <a:t>(</a:t>
            </a:r>
            <a:r>
              <a:rPr lang="zh-CN" altLang="en-US" dirty="0"/>
              <a:t>如</a:t>
            </a:r>
            <a:r>
              <a:rPr lang="en" altLang="zh-CN" dirty="0" err="1"/>
              <a:t>RNAp</a:t>
            </a:r>
            <a:r>
              <a:rPr lang="en" altLang="zh-CN" dirty="0"/>
              <a:t> )</a:t>
            </a:r>
            <a:r>
              <a:rPr lang="zh-CN" altLang="en-US" dirty="0"/>
              <a:t>影响的理想结构。通过对其非保守结构域的改造，促进了其与外部</a:t>
            </a:r>
            <a:r>
              <a:rPr lang="en" altLang="zh-CN" dirty="0"/>
              <a:t>RNA</a:t>
            </a:r>
            <a:r>
              <a:rPr lang="zh-CN" altLang="en-US" dirty="0"/>
              <a:t>链形成序列依赖的三链体结构。</a:t>
            </a:r>
          </a:p>
          <a:p>
            <a:r>
              <a:rPr lang="zh-CN" altLang="en-US" dirty="0"/>
              <a:t>此外，我们发现这种改变并不妨碍转录，这实际上是对核糖核苷酸浓度、双链模板浓度和</a:t>
            </a:r>
            <a:r>
              <a:rPr lang="en" altLang="zh-CN" dirty="0"/>
              <a:t>p H</a:t>
            </a:r>
            <a:r>
              <a:rPr lang="zh-CN" altLang="en-US" dirty="0"/>
              <a:t>的优化</a:t>
            </a:r>
            <a:r>
              <a:rPr lang="en-US" altLang="zh-CN" dirty="0"/>
              <a:t>(</a:t>
            </a:r>
            <a:r>
              <a:rPr lang="zh-CN" altLang="en-US" dirty="0"/>
              <a:t>图</a:t>
            </a:r>
            <a:r>
              <a:rPr lang="en-US" altLang="zh-CN" dirty="0"/>
              <a:t>2 )</a:t>
            </a:r>
            <a:r>
              <a:rPr lang="zh-CN" altLang="en-US" dirty="0"/>
              <a:t>。相反，当将</a:t>
            </a:r>
            <a:r>
              <a:rPr lang="en" altLang="zh-CN" dirty="0"/>
              <a:t>TFO</a:t>
            </a:r>
            <a:r>
              <a:rPr lang="zh-CN" altLang="en-US" b="1" dirty="0"/>
              <a:t>串联重复序列</a:t>
            </a:r>
            <a:r>
              <a:rPr lang="zh-CN" altLang="en-US" dirty="0"/>
              <a:t>置于同一</a:t>
            </a:r>
            <a:r>
              <a:rPr lang="en" altLang="zh-CN" dirty="0"/>
              <a:t>RNA</a:t>
            </a:r>
            <a:r>
              <a:rPr lang="zh-CN" altLang="en-US" dirty="0"/>
              <a:t>的分子连接系统中时，由于</a:t>
            </a:r>
            <a:r>
              <a:rPr lang="en" altLang="zh-CN" dirty="0"/>
              <a:t>TFO</a:t>
            </a:r>
            <a:r>
              <a:rPr lang="zh-CN" altLang="en-US" dirty="0"/>
              <a:t>局部浓度的增加，三链体的形成及其对转录的影响得到了加强</a:t>
            </a:r>
            <a:r>
              <a:rPr lang="en-US" altLang="zh-CN" dirty="0"/>
              <a:t>(</a:t>
            </a:r>
            <a:r>
              <a:rPr lang="zh-CN" altLang="en-US" dirty="0"/>
              <a:t>图</a:t>
            </a:r>
            <a:r>
              <a:rPr lang="en-US" altLang="zh-CN" dirty="0"/>
              <a:t>3 )</a:t>
            </a:r>
            <a:r>
              <a:rPr lang="zh-CN" altLang="en-US" dirty="0"/>
              <a:t>。</a:t>
            </a:r>
          </a:p>
        </p:txBody>
      </p:sp>
      <p:sp>
        <p:nvSpPr>
          <p:cNvPr id="8" name="文本框 7">
            <a:extLst>
              <a:ext uri="{FF2B5EF4-FFF2-40B4-BE49-F238E27FC236}">
                <a16:creationId xmlns:a16="http://schemas.microsoft.com/office/drawing/2014/main" id="{69A80642-F03F-4513-F68F-F91CF71E5AB8}"/>
              </a:ext>
            </a:extLst>
          </p:cNvPr>
          <p:cNvSpPr txBox="1"/>
          <p:nvPr/>
        </p:nvSpPr>
        <p:spPr>
          <a:xfrm>
            <a:off x="723207" y="4651336"/>
            <a:ext cx="11130740" cy="1477328"/>
          </a:xfrm>
          <a:prstGeom prst="rect">
            <a:avLst/>
          </a:prstGeom>
          <a:noFill/>
        </p:spPr>
        <p:txBody>
          <a:bodyPr wrap="square">
            <a:spAutoFit/>
          </a:bodyPr>
          <a:lstStyle/>
          <a:p>
            <a:r>
              <a:rPr lang="zh-CN" altLang="en-US" dirty="0"/>
              <a:t>        借鉴</a:t>
            </a:r>
            <a:r>
              <a:rPr lang="en" altLang="zh-CN" dirty="0"/>
              <a:t>DNA</a:t>
            </a:r>
            <a:r>
              <a:rPr lang="zh-CN" altLang="en-US" dirty="0"/>
              <a:t>计算的开创性工作，构建了</a:t>
            </a:r>
            <a:r>
              <a:rPr lang="zh-CN" altLang="en-US" b="1" dirty="0"/>
              <a:t>异或门、非异或门和阈值门</a:t>
            </a:r>
            <a:r>
              <a:rPr lang="zh-CN" altLang="en-US" dirty="0"/>
              <a:t>。事实上，当使用增强</a:t>
            </a:r>
            <a:r>
              <a:rPr lang="en-US" altLang="zh-CN" dirty="0"/>
              <a:t>( </a:t>
            </a:r>
            <a:r>
              <a:rPr lang="en" altLang="zh-CN" dirty="0"/>
              <a:t>XOR )</a:t>
            </a:r>
            <a:r>
              <a:rPr lang="zh-CN" altLang="en-US" dirty="0"/>
              <a:t>或抑制</a:t>
            </a:r>
            <a:r>
              <a:rPr lang="en-US" altLang="zh-CN" dirty="0"/>
              <a:t>( </a:t>
            </a:r>
            <a:r>
              <a:rPr lang="en" altLang="zh-CN" dirty="0"/>
              <a:t>XNOR )</a:t>
            </a:r>
            <a:r>
              <a:rPr lang="zh-CN" altLang="en-US" dirty="0"/>
              <a:t>输入时，输出按照各自的真值表执行，而</a:t>
            </a:r>
            <a:r>
              <a:rPr lang="zh-CN" altLang="en-US" b="1" dirty="0"/>
              <a:t>阈值门同时使用增强和抑制输入</a:t>
            </a:r>
            <a:r>
              <a:rPr lang="zh-CN" altLang="en-US" dirty="0"/>
              <a:t>。在低输入浓度下，输出为</a:t>
            </a:r>
            <a:r>
              <a:rPr lang="en-US" altLang="zh-CN" dirty="0"/>
              <a:t>0 (</a:t>
            </a:r>
            <a:r>
              <a:rPr lang="zh-CN" altLang="en-US" dirty="0"/>
              <a:t>低</a:t>
            </a:r>
            <a:r>
              <a:rPr lang="en-US" altLang="zh-CN" dirty="0"/>
              <a:t>,</a:t>
            </a:r>
            <a:r>
              <a:rPr lang="zh-CN" altLang="en-US" dirty="0"/>
              <a:t>抑制青花菜的转录</a:t>
            </a:r>
            <a:r>
              <a:rPr lang="en-US" altLang="zh-CN" dirty="0"/>
              <a:t>)</a:t>
            </a:r>
            <a:r>
              <a:rPr lang="zh-CN" altLang="en-US" dirty="0"/>
              <a:t>，当输入浓度高于阈值</a:t>
            </a:r>
            <a:r>
              <a:rPr lang="en-US" altLang="zh-CN" dirty="0"/>
              <a:t>(</a:t>
            </a:r>
            <a:r>
              <a:rPr lang="zh-CN" altLang="en-US" dirty="0"/>
              <a:t>即输入</a:t>
            </a:r>
            <a:r>
              <a:rPr lang="en-US" altLang="zh-CN" dirty="0"/>
              <a:t>/</a:t>
            </a:r>
            <a:r>
              <a:rPr lang="zh-CN" altLang="en-US" dirty="0"/>
              <a:t>阈值</a:t>
            </a:r>
            <a:r>
              <a:rPr lang="en-US" altLang="zh-CN" dirty="0"/>
              <a:t>, </a:t>
            </a:r>
            <a:r>
              <a:rPr lang="en" altLang="zh-CN" dirty="0"/>
              <a:t>ratio &gt; 1)</a:t>
            </a:r>
            <a:r>
              <a:rPr lang="zh-CN" altLang="en-US" dirty="0"/>
              <a:t>时，输出等于</a:t>
            </a:r>
            <a:r>
              <a:rPr lang="en-US" altLang="zh-CN" dirty="0"/>
              <a:t>1 (</a:t>
            </a:r>
            <a:r>
              <a:rPr lang="zh-CN" altLang="en-US" dirty="0"/>
              <a:t>即</a:t>
            </a:r>
            <a:r>
              <a:rPr lang="en-US" altLang="zh-CN" dirty="0"/>
              <a:t>,</a:t>
            </a:r>
            <a:r>
              <a:rPr lang="zh-CN" altLang="en-US" dirty="0"/>
              <a:t>高的、增强的青花菜转录</a:t>
            </a:r>
            <a:r>
              <a:rPr lang="en-US" altLang="zh-CN" dirty="0"/>
              <a:t>)</a:t>
            </a:r>
            <a:r>
              <a:rPr lang="zh-CN" altLang="en-US" dirty="0"/>
              <a:t>。值得注意的是，这些效应是由两个</a:t>
            </a:r>
            <a:r>
              <a:rPr lang="en" altLang="zh-CN" dirty="0"/>
              <a:t>TFO</a:t>
            </a:r>
            <a:r>
              <a:rPr lang="zh-CN" altLang="en-US" dirty="0"/>
              <a:t>的序列互补性决定的，并且原则上可以在分子有线系统中实现，如这里和其他地方所示，从而允许更复杂的网络</a:t>
            </a:r>
            <a:r>
              <a:rPr lang="en-US" altLang="zh-CN" dirty="0"/>
              <a:t>(</a:t>
            </a:r>
            <a:r>
              <a:rPr lang="zh-CN" altLang="en-US" dirty="0"/>
              <a:t>例如</a:t>
            </a:r>
            <a:r>
              <a:rPr lang="en-US" altLang="zh-CN" dirty="0"/>
              <a:t>,</a:t>
            </a:r>
            <a:r>
              <a:rPr lang="zh-CN" altLang="en-US" dirty="0"/>
              <a:t>分子振荡器、脉冲发生器或双稳态电路等</a:t>
            </a:r>
            <a:r>
              <a:rPr lang="en-US" altLang="zh-CN" dirty="0"/>
              <a:t>)</a:t>
            </a:r>
            <a:r>
              <a:rPr lang="zh-CN" altLang="en-US" dirty="0"/>
              <a:t>。</a:t>
            </a:r>
          </a:p>
        </p:txBody>
      </p:sp>
    </p:spTree>
    <p:extLst>
      <p:ext uri="{BB962C8B-B14F-4D97-AF65-F5344CB8AC3E}">
        <p14:creationId xmlns:p14="http://schemas.microsoft.com/office/powerpoint/2010/main" val="845474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92FB5AD-CFDB-4589-45E4-820E2C2CABFB}"/>
              </a:ext>
            </a:extLst>
          </p:cNvPr>
          <p:cNvSpPr txBox="1"/>
          <p:nvPr/>
        </p:nvSpPr>
        <p:spPr>
          <a:xfrm>
            <a:off x="872835" y="1305341"/>
            <a:ext cx="10382597" cy="2585323"/>
          </a:xfrm>
          <a:prstGeom prst="rect">
            <a:avLst/>
          </a:prstGeom>
          <a:noFill/>
        </p:spPr>
        <p:txBody>
          <a:bodyPr wrap="square">
            <a:spAutoFit/>
          </a:bodyPr>
          <a:lstStyle/>
          <a:p>
            <a:r>
              <a:rPr lang="zh-CN" altLang="en-US" dirty="0"/>
              <a:t>       本文提出的门将为使用</a:t>
            </a:r>
            <a:r>
              <a:rPr lang="zh-CN" altLang="en-US" b="1" dirty="0"/>
              <a:t>不同的荧光</a:t>
            </a:r>
            <a:r>
              <a:rPr lang="en" altLang="zh-CN" b="1" dirty="0"/>
              <a:t>RNA</a:t>
            </a:r>
            <a:r>
              <a:rPr lang="zh-CN" altLang="en-US" b="1" dirty="0"/>
              <a:t>适配体</a:t>
            </a:r>
            <a:r>
              <a:rPr lang="en-US" altLang="zh-CN" dirty="0"/>
              <a:t>(</a:t>
            </a:r>
            <a:r>
              <a:rPr lang="zh-CN" altLang="en-US" dirty="0"/>
              <a:t>例如</a:t>
            </a:r>
            <a:r>
              <a:rPr lang="en-US" altLang="zh-CN" dirty="0"/>
              <a:t>,</a:t>
            </a:r>
            <a:r>
              <a:rPr lang="zh-CN" altLang="en-US" dirty="0"/>
              <a:t>玉米、菠菜或芒果</a:t>
            </a:r>
            <a:r>
              <a:rPr lang="en-US" altLang="zh-CN" dirty="0"/>
              <a:t>)</a:t>
            </a:r>
            <a:r>
              <a:rPr lang="zh-CN" altLang="en-US" dirty="0"/>
              <a:t>实现多深度转录活性奠定基础，以开发更复杂的计算。对这类系统的在体监测也是可以预见的；通过这种方式，可以设计可切换的三工器结构，根据</a:t>
            </a:r>
            <a:r>
              <a:rPr lang="en" altLang="zh-CN" dirty="0"/>
              <a:t>TTS</a:t>
            </a:r>
            <a:r>
              <a:rPr lang="zh-CN" altLang="en-US" dirty="0"/>
              <a:t>的位置和使用的</a:t>
            </a:r>
            <a:r>
              <a:rPr lang="en" altLang="zh-CN" dirty="0"/>
              <a:t>TFO</a:t>
            </a:r>
            <a:r>
              <a:rPr lang="zh-CN" altLang="en-US" dirty="0"/>
              <a:t>来开启或关闭不同的</a:t>
            </a:r>
            <a:r>
              <a:rPr lang="en" altLang="zh-CN" dirty="0"/>
              <a:t>TU</a:t>
            </a:r>
            <a:r>
              <a:rPr lang="zh-CN" altLang="en" dirty="0"/>
              <a:t>。</a:t>
            </a:r>
            <a:r>
              <a:rPr lang="zh-CN" altLang="en-US" dirty="0"/>
              <a:t>最后，虽然之前已经研究了这种抑制作用的机制，并将其归因于一种竞争现象，但增强只是最近才被发现，其机制尚未阐明。因此，作者认为三链体介导的转录调控与多细胞生物的生物过程如细胞分化、代谢和昼夜节律的潜在参与正好促进了对其进一步的研究。</a:t>
            </a:r>
          </a:p>
          <a:p>
            <a:r>
              <a:rPr lang="zh-CN" altLang="en-US" dirty="0"/>
              <a:t>       此外，我们认为三链体稳定分子</a:t>
            </a:r>
            <a:r>
              <a:rPr lang="en-US" altLang="zh-CN" dirty="0"/>
              <a:t>(</a:t>
            </a:r>
            <a:r>
              <a:rPr lang="zh-CN" altLang="en-US" dirty="0"/>
              <a:t>例如</a:t>
            </a:r>
            <a:r>
              <a:rPr lang="en-US" altLang="zh-CN" dirty="0"/>
              <a:t>,</a:t>
            </a:r>
            <a:r>
              <a:rPr lang="zh-CN" altLang="en-US" dirty="0"/>
              <a:t>多胺、核酸嵌入剂和带正电荷的多肽</a:t>
            </a:r>
            <a:r>
              <a:rPr lang="en-US" altLang="zh-CN" dirty="0"/>
              <a:t>)</a:t>
            </a:r>
            <a:r>
              <a:rPr lang="zh-CN" altLang="en-US" dirty="0"/>
              <a:t>和</a:t>
            </a:r>
            <a:r>
              <a:rPr lang="en" altLang="zh-CN" dirty="0" err="1"/>
              <a:t>ssRNA</a:t>
            </a:r>
            <a:r>
              <a:rPr lang="zh-CN" altLang="en-US" dirty="0"/>
              <a:t>之间的相互作用可能提供了一种普遍的基因调控方式，这也可能在由转录异常引起的一些难以捉摸的疾病的根源上具有机制相关性，以及在人工生物元件中的应用</a:t>
            </a:r>
          </a:p>
        </p:txBody>
      </p:sp>
    </p:spTree>
    <p:extLst>
      <p:ext uri="{BB962C8B-B14F-4D97-AF65-F5344CB8AC3E}">
        <p14:creationId xmlns:p14="http://schemas.microsoft.com/office/powerpoint/2010/main" val="165584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3FB284C-44A4-FF9E-1D9F-B42A15B4BB0F}"/>
              </a:ext>
            </a:extLst>
          </p:cNvPr>
          <p:cNvSpPr txBox="1"/>
          <p:nvPr/>
        </p:nvSpPr>
        <p:spPr>
          <a:xfrm>
            <a:off x="630283" y="503647"/>
            <a:ext cx="10838905" cy="646331"/>
          </a:xfrm>
          <a:prstGeom prst="rect">
            <a:avLst/>
          </a:prstGeom>
          <a:noFill/>
        </p:spPr>
        <p:txBody>
          <a:bodyPr wrap="square">
            <a:spAutoFit/>
          </a:bodyPr>
          <a:lstStyle/>
          <a:p>
            <a:r>
              <a:rPr lang="zh-CN" altLang="en-US" b="0" i="0" dirty="0">
                <a:solidFill>
                  <a:srgbClr val="121212"/>
                </a:solidFill>
                <a:effectLst/>
                <a:latin typeface="-apple-system"/>
              </a:rPr>
              <a:t>启动子：是</a:t>
            </a:r>
            <a:r>
              <a:rPr lang="en-US" altLang="zh-CN" b="0" i="0" dirty="0">
                <a:solidFill>
                  <a:srgbClr val="121212"/>
                </a:solidFill>
                <a:effectLst/>
                <a:latin typeface="-apple-system"/>
              </a:rPr>
              <a:t>RNA </a:t>
            </a:r>
            <a:r>
              <a:rPr lang="zh-CN" altLang="en-US" b="0" i="0" dirty="0">
                <a:solidFill>
                  <a:srgbClr val="121212"/>
                </a:solidFill>
                <a:effectLst/>
                <a:latin typeface="-apple-system"/>
              </a:rPr>
              <a:t>聚合酶识别、结合和开始转录的一段</a:t>
            </a:r>
            <a:r>
              <a:rPr lang="en-US" altLang="zh-CN" b="0" i="0" dirty="0">
                <a:solidFill>
                  <a:srgbClr val="121212"/>
                </a:solidFill>
                <a:effectLst/>
                <a:latin typeface="-apple-system"/>
              </a:rPr>
              <a:t>DNA </a:t>
            </a:r>
            <a:r>
              <a:rPr lang="zh-CN" altLang="en-US" b="0" i="0" dirty="0">
                <a:solidFill>
                  <a:srgbClr val="121212"/>
                </a:solidFill>
                <a:effectLst/>
                <a:latin typeface="-apple-system"/>
              </a:rPr>
              <a:t>序列，它含有</a:t>
            </a:r>
            <a:r>
              <a:rPr lang="en-US" altLang="zh-CN" b="0" i="0" dirty="0">
                <a:solidFill>
                  <a:srgbClr val="121212"/>
                </a:solidFill>
                <a:effectLst/>
                <a:latin typeface="-apple-system"/>
              </a:rPr>
              <a:t>RNA </a:t>
            </a:r>
            <a:r>
              <a:rPr lang="zh-CN" altLang="en-US" b="0" i="0" dirty="0">
                <a:solidFill>
                  <a:srgbClr val="121212"/>
                </a:solidFill>
                <a:effectLst/>
                <a:latin typeface="-apple-system"/>
              </a:rPr>
              <a:t>聚合酶特异性结合和转录起始所需的保守序列，多数位于结构基因转录起始点的上游</a:t>
            </a:r>
            <a:r>
              <a:rPr lang="en-US" altLang="zh-CN" b="0" i="0" dirty="0">
                <a:solidFill>
                  <a:srgbClr val="121212"/>
                </a:solidFill>
                <a:effectLst/>
                <a:latin typeface="-apple-system"/>
              </a:rPr>
              <a:t>,</a:t>
            </a:r>
            <a:r>
              <a:rPr lang="zh-CN" altLang="en-US" b="0" i="0" dirty="0">
                <a:solidFill>
                  <a:srgbClr val="121212"/>
                </a:solidFill>
                <a:effectLst/>
                <a:latin typeface="-apple-system"/>
              </a:rPr>
              <a:t>启动子本身不被转录。</a:t>
            </a:r>
            <a:endParaRPr lang="zh-CN" altLang="en-US" dirty="0"/>
          </a:p>
        </p:txBody>
      </p:sp>
      <p:sp>
        <p:nvSpPr>
          <p:cNvPr id="7" name="文本框 6">
            <a:extLst>
              <a:ext uri="{FF2B5EF4-FFF2-40B4-BE49-F238E27FC236}">
                <a16:creationId xmlns:a16="http://schemas.microsoft.com/office/drawing/2014/main" id="{1E8E8D74-9610-5C44-BCA7-1DB40F05A3CF}"/>
              </a:ext>
            </a:extLst>
          </p:cNvPr>
          <p:cNvSpPr txBox="1"/>
          <p:nvPr/>
        </p:nvSpPr>
        <p:spPr>
          <a:xfrm>
            <a:off x="630282" y="1506809"/>
            <a:ext cx="10838905" cy="923330"/>
          </a:xfrm>
          <a:prstGeom prst="rect">
            <a:avLst/>
          </a:prstGeom>
          <a:noFill/>
        </p:spPr>
        <p:txBody>
          <a:bodyPr wrap="square">
            <a:spAutoFit/>
          </a:bodyPr>
          <a:lstStyle/>
          <a:p>
            <a:r>
              <a:rPr lang="zh-CN" altLang="en-US" b="0" i="0" dirty="0">
                <a:solidFill>
                  <a:srgbClr val="121212"/>
                </a:solidFill>
                <a:effectLst/>
                <a:latin typeface="-apple-system"/>
              </a:rPr>
              <a:t>核酸适配体 </a:t>
            </a:r>
            <a:r>
              <a:rPr lang="zh-CN" altLang="en-US" dirty="0">
                <a:solidFill>
                  <a:srgbClr val="121212"/>
                </a:solidFill>
                <a:latin typeface="-apple-system"/>
              </a:rPr>
              <a:t>：</a:t>
            </a:r>
            <a:r>
              <a:rPr lang="zh-CN" altLang="en-US" b="0" i="0" dirty="0">
                <a:solidFill>
                  <a:srgbClr val="121212"/>
                </a:solidFill>
                <a:effectLst/>
                <a:latin typeface="-apple-system"/>
              </a:rPr>
              <a:t>是一种经体外筛选技术</a:t>
            </a:r>
            <a:r>
              <a:rPr lang="en-US" altLang="zh-CN" b="0" i="0" dirty="0">
                <a:solidFill>
                  <a:srgbClr val="121212"/>
                </a:solidFill>
                <a:effectLst/>
                <a:latin typeface="-apple-system"/>
              </a:rPr>
              <a:t>-</a:t>
            </a:r>
            <a:r>
              <a:rPr lang="zh-CN" altLang="en-US" b="0" i="0" dirty="0">
                <a:solidFill>
                  <a:srgbClr val="121212"/>
                </a:solidFill>
                <a:effectLst/>
                <a:latin typeface="-apple-system"/>
              </a:rPr>
              <a:t>指数富集的配体系统进化技术（</a:t>
            </a:r>
            <a:r>
              <a:rPr lang="en-US" altLang="zh-CN" b="0" i="0" dirty="0">
                <a:solidFill>
                  <a:srgbClr val="121212"/>
                </a:solidFill>
                <a:effectLst/>
                <a:latin typeface="-apple-system"/>
              </a:rPr>
              <a:t>SELEX</a:t>
            </a:r>
            <a:r>
              <a:rPr lang="zh-CN" altLang="en-US" b="0" i="0" dirty="0">
                <a:solidFill>
                  <a:srgbClr val="121212"/>
                </a:solidFill>
                <a:effectLst/>
                <a:latin typeface="-apple-system"/>
              </a:rPr>
              <a:t>），得到的结构化的寡核苷酸序列 </a:t>
            </a:r>
            <a:r>
              <a:rPr lang="en-US" altLang="zh-CN" b="0" i="0" dirty="0">
                <a:solidFill>
                  <a:srgbClr val="121212"/>
                </a:solidFill>
                <a:effectLst/>
                <a:latin typeface="-apple-system"/>
              </a:rPr>
              <a:t>(RNA</a:t>
            </a:r>
            <a:r>
              <a:rPr lang="zh-CN" altLang="en-US" b="0" i="0" dirty="0">
                <a:solidFill>
                  <a:srgbClr val="121212"/>
                </a:solidFill>
                <a:effectLst/>
                <a:latin typeface="-apple-system"/>
              </a:rPr>
              <a:t>或 </a:t>
            </a:r>
            <a:r>
              <a:rPr lang="en-US" altLang="zh-CN" b="0" i="0" dirty="0">
                <a:solidFill>
                  <a:srgbClr val="121212"/>
                </a:solidFill>
                <a:effectLst/>
                <a:latin typeface="-apple-system"/>
              </a:rPr>
              <a:t>DNA)</a:t>
            </a:r>
            <a:r>
              <a:rPr lang="zh-CN" altLang="en-US" b="0" i="0" dirty="0">
                <a:solidFill>
                  <a:srgbClr val="121212"/>
                </a:solidFill>
                <a:effectLst/>
                <a:latin typeface="-apple-system"/>
              </a:rPr>
              <a:t>，与相应的靶标分子（蛋白质，病毒，细菌，细胞，重金属离子等）有严格的识别能力和高度的亲和力。</a:t>
            </a:r>
            <a:endParaRPr lang="zh-CN" altLang="en-US" dirty="0"/>
          </a:p>
        </p:txBody>
      </p:sp>
      <p:sp>
        <p:nvSpPr>
          <p:cNvPr id="11" name="文本框 10">
            <a:extLst>
              <a:ext uri="{FF2B5EF4-FFF2-40B4-BE49-F238E27FC236}">
                <a16:creationId xmlns:a16="http://schemas.microsoft.com/office/drawing/2014/main" id="{F6733482-88A1-E0C8-C36A-A3D64EA50A64}"/>
              </a:ext>
            </a:extLst>
          </p:cNvPr>
          <p:cNvSpPr txBox="1"/>
          <p:nvPr/>
        </p:nvSpPr>
        <p:spPr>
          <a:xfrm>
            <a:off x="630282" y="2786970"/>
            <a:ext cx="10838904" cy="646331"/>
          </a:xfrm>
          <a:prstGeom prst="rect">
            <a:avLst/>
          </a:prstGeom>
          <a:noFill/>
        </p:spPr>
        <p:txBody>
          <a:bodyPr wrap="square">
            <a:spAutoFit/>
          </a:bodyPr>
          <a:lstStyle/>
          <a:p>
            <a:r>
              <a:rPr lang="zh-CN" altLang="en-US" dirty="0"/>
              <a:t>转录：是遗传信息从</a:t>
            </a:r>
            <a:r>
              <a:rPr lang="en-US" altLang="zh-CN" dirty="0"/>
              <a:t>DNA</a:t>
            </a:r>
            <a:r>
              <a:rPr lang="zh-CN" altLang="en-US" dirty="0"/>
              <a:t>流向</a:t>
            </a:r>
            <a:r>
              <a:rPr lang="en-US" altLang="zh-CN" dirty="0"/>
              <a:t>RNA</a:t>
            </a:r>
            <a:r>
              <a:rPr lang="zh-CN" altLang="en-US" dirty="0"/>
              <a:t>的过程。即以双链</a:t>
            </a:r>
            <a:r>
              <a:rPr lang="en-US" altLang="zh-CN" dirty="0"/>
              <a:t>DNA</a:t>
            </a:r>
            <a:r>
              <a:rPr lang="zh-CN" altLang="en-US" dirty="0"/>
              <a:t>中的确定的一条链（模板链用于转录，编码链不用于转录）为模板，以</a:t>
            </a:r>
            <a:r>
              <a:rPr lang="en-US" altLang="zh-CN" dirty="0"/>
              <a:t>A</a:t>
            </a:r>
            <a:r>
              <a:rPr lang="zh-CN" altLang="en-US" dirty="0"/>
              <a:t>、</a:t>
            </a:r>
            <a:r>
              <a:rPr lang="en-US" altLang="zh-CN" dirty="0"/>
              <a:t>U</a:t>
            </a:r>
            <a:r>
              <a:rPr lang="zh-CN" altLang="en-US" dirty="0"/>
              <a:t>、</a:t>
            </a:r>
            <a:r>
              <a:rPr lang="en-US" altLang="zh-CN" dirty="0"/>
              <a:t>C</a:t>
            </a:r>
            <a:r>
              <a:rPr lang="zh-CN" altLang="en-US" dirty="0"/>
              <a:t>、</a:t>
            </a:r>
            <a:r>
              <a:rPr lang="en-US" altLang="zh-CN" dirty="0"/>
              <a:t>G</a:t>
            </a:r>
            <a:r>
              <a:rPr lang="zh-CN" altLang="en-US" dirty="0"/>
              <a:t>四种核糖核苷酸为原料，在</a:t>
            </a:r>
            <a:r>
              <a:rPr lang="en-US" altLang="zh-CN" dirty="0"/>
              <a:t>RNA</a:t>
            </a:r>
            <a:r>
              <a:rPr lang="zh-CN" altLang="en-US" dirty="0"/>
              <a:t>聚合酶催化下合成</a:t>
            </a:r>
            <a:r>
              <a:rPr lang="en-US" altLang="zh-CN" dirty="0"/>
              <a:t>RNA</a:t>
            </a:r>
            <a:r>
              <a:rPr lang="zh-CN" altLang="en-US" dirty="0"/>
              <a:t>的过程。</a:t>
            </a:r>
          </a:p>
        </p:txBody>
      </p:sp>
      <p:sp>
        <p:nvSpPr>
          <p:cNvPr id="3" name="文本框 2">
            <a:extLst>
              <a:ext uri="{FF2B5EF4-FFF2-40B4-BE49-F238E27FC236}">
                <a16:creationId xmlns:a16="http://schemas.microsoft.com/office/drawing/2014/main" id="{77FCDDCA-70C9-74E9-DA78-D722C90A3613}"/>
              </a:ext>
            </a:extLst>
          </p:cNvPr>
          <p:cNvSpPr txBox="1"/>
          <p:nvPr/>
        </p:nvSpPr>
        <p:spPr>
          <a:xfrm>
            <a:off x="630282" y="3790132"/>
            <a:ext cx="10838904" cy="646331"/>
          </a:xfrm>
          <a:prstGeom prst="rect">
            <a:avLst/>
          </a:prstGeom>
          <a:noFill/>
        </p:spPr>
        <p:txBody>
          <a:bodyPr wrap="square">
            <a:spAutoFit/>
          </a:bodyPr>
          <a:lstStyle/>
          <a:p>
            <a:r>
              <a:rPr lang="zh-CN" altLang="en-US" dirty="0"/>
              <a:t>EMSA：凝胶迁移或电泳迁移率实验。研究</a:t>
            </a:r>
            <a:r>
              <a:rPr lang="en" altLang="zh-CN" dirty="0"/>
              <a:t>DNA</a:t>
            </a:r>
            <a:r>
              <a:rPr lang="zh-CN" altLang="en-US" dirty="0"/>
              <a:t>结合蛋白和其相关的</a:t>
            </a:r>
            <a:r>
              <a:rPr lang="en" altLang="zh-CN" dirty="0"/>
              <a:t>DNA</a:t>
            </a:r>
            <a:r>
              <a:rPr lang="zh-CN" altLang="en-US" dirty="0"/>
              <a:t>结合序列相互作用的技术，可用于定性和定量分析。</a:t>
            </a:r>
          </a:p>
        </p:txBody>
      </p:sp>
      <p:sp>
        <p:nvSpPr>
          <p:cNvPr id="4" name="文本框 3">
            <a:extLst>
              <a:ext uri="{FF2B5EF4-FFF2-40B4-BE49-F238E27FC236}">
                <a16:creationId xmlns:a16="http://schemas.microsoft.com/office/drawing/2014/main" id="{820F430E-42E4-6A0A-0CB9-17791D4E1B0F}"/>
              </a:ext>
            </a:extLst>
          </p:cNvPr>
          <p:cNvSpPr txBox="1"/>
          <p:nvPr/>
        </p:nvSpPr>
        <p:spPr>
          <a:xfrm>
            <a:off x="630281" y="4793294"/>
            <a:ext cx="10838904" cy="923330"/>
          </a:xfrm>
          <a:prstGeom prst="rect">
            <a:avLst/>
          </a:prstGeom>
          <a:noFill/>
        </p:spPr>
        <p:txBody>
          <a:bodyPr wrap="square">
            <a:spAutoFit/>
          </a:bodyPr>
          <a:lstStyle/>
          <a:p>
            <a:r>
              <a:rPr lang="zh-CN" altLang="en-US" dirty="0"/>
              <a:t>σ因子：是一种非专一性蛋白，作为所有RNA聚合酶的辅助因子起作用。σ因子是DNA依赖的RNA聚合酶的固有成分，它识别启动子共有序列且与RNA聚合酶结合转变为聚合酶全酶。σ因子本身不能与DNA结合，但是与核心酶的相互作用会激活他的DNA结合区段</a:t>
            </a:r>
          </a:p>
        </p:txBody>
      </p:sp>
    </p:spTree>
    <p:extLst>
      <p:ext uri="{BB962C8B-B14F-4D97-AF65-F5344CB8AC3E}">
        <p14:creationId xmlns:p14="http://schemas.microsoft.com/office/powerpoint/2010/main" val="3895642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DFA7D77C-7D4B-7290-6390-2395109EBF9E}"/>
              </a:ext>
            </a:extLst>
          </p:cNvPr>
          <p:cNvSpPr txBox="1"/>
          <p:nvPr/>
        </p:nvSpPr>
        <p:spPr>
          <a:xfrm>
            <a:off x="395153" y="576832"/>
            <a:ext cx="10838904" cy="646331"/>
          </a:xfrm>
          <a:prstGeom prst="rect">
            <a:avLst/>
          </a:prstGeom>
          <a:noFill/>
        </p:spPr>
        <p:txBody>
          <a:bodyPr wrap="square">
            <a:spAutoFit/>
          </a:bodyPr>
          <a:lstStyle/>
          <a:p>
            <a:r>
              <a:rPr lang="zh-CN" altLang="en-US" dirty="0"/>
              <a:t>        有些生物机制通常可以表示为门控机制，在许多刺激中，分子信号与解释信号作为输入的“算子”相互作用，产生类似于门的输出，从而实现分子计算。</a:t>
            </a:r>
          </a:p>
        </p:txBody>
      </p:sp>
      <p:sp>
        <p:nvSpPr>
          <p:cNvPr id="9" name="文本框 8">
            <a:extLst>
              <a:ext uri="{FF2B5EF4-FFF2-40B4-BE49-F238E27FC236}">
                <a16:creationId xmlns:a16="http://schemas.microsoft.com/office/drawing/2014/main" id="{D7A8C0FF-6C7C-9A91-A334-CE753459C79B}"/>
              </a:ext>
            </a:extLst>
          </p:cNvPr>
          <p:cNvSpPr txBox="1"/>
          <p:nvPr/>
        </p:nvSpPr>
        <p:spPr>
          <a:xfrm>
            <a:off x="395153" y="1360603"/>
            <a:ext cx="10838904" cy="646331"/>
          </a:xfrm>
          <a:prstGeom prst="rect">
            <a:avLst/>
          </a:prstGeom>
          <a:noFill/>
        </p:spPr>
        <p:txBody>
          <a:bodyPr wrap="square">
            <a:spAutoFit/>
          </a:bodyPr>
          <a:lstStyle/>
          <a:p>
            <a:r>
              <a:rPr lang="zh-CN" altLang="en-US" dirty="0"/>
              <a:t>        杂合三链体结构由</a:t>
            </a:r>
            <a:r>
              <a:rPr lang="zh-CN" altLang="en-US" b="1" dirty="0"/>
              <a:t>双链DNA</a:t>
            </a:r>
            <a:r>
              <a:rPr lang="zh-CN" altLang="en-US" dirty="0"/>
              <a:t>和</a:t>
            </a:r>
            <a:r>
              <a:rPr lang="zh-CN" altLang="en-US" b="1" dirty="0"/>
              <a:t>单链RNA</a:t>
            </a:r>
            <a:r>
              <a:rPr lang="zh-CN" altLang="en-US" dirty="0"/>
              <a:t>组成，它们以平行或反平行的几何结构与双链的同型嘌呤序列( A , G)相互作用。</a:t>
            </a:r>
          </a:p>
        </p:txBody>
      </p:sp>
      <p:pic>
        <p:nvPicPr>
          <p:cNvPr id="11" name="图片 10">
            <a:extLst>
              <a:ext uri="{FF2B5EF4-FFF2-40B4-BE49-F238E27FC236}">
                <a16:creationId xmlns:a16="http://schemas.microsoft.com/office/drawing/2014/main" id="{E76E62D9-6FE0-7F8C-568B-01FBF698383D}"/>
              </a:ext>
            </a:extLst>
          </p:cNvPr>
          <p:cNvPicPr>
            <a:picLocks noChangeAspect="1"/>
          </p:cNvPicPr>
          <p:nvPr/>
        </p:nvPicPr>
        <p:blipFill>
          <a:blip r:embed="rId3"/>
          <a:stretch>
            <a:fillRect/>
          </a:stretch>
        </p:blipFill>
        <p:spPr>
          <a:xfrm>
            <a:off x="174719" y="2730558"/>
            <a:ext cx="7879730" cy="2484344"/>
          </a:xfrm>
          <a:prstGeom prst="rect">
            <a:avLst/>
          </a:prstGeom>
        </p:spPr>
      </p:pic>
      <p:sp>
        <p:nvSpPr>
          <p:cNvPr id="13" name="文本框 12">
            <a:extLst>
              <a:ext uri="{FF2B5EF4-FFF2-40B4-BE49-F238E27FC236}">
                <a16:creationId xmlns:a16="http://schemas.microsoft.com/office/drawing/2014/main" id="{8C1832C1-4993-A8D6-5354-66F37C5434C6}"/>
              </a:ext>
            </a:extLst>
          </p:cNvPr>
          <p:cNvSpPr txBox="1"/>
          <p:nvPr/>
        </p:nvSpPr>
        <p:spPr>
          <a:xfrm>
            <a:off x="395153" y="6082494"/>
            <a:ext cx="10993484" cy="646331"/>
          </a:xfrm>
          <a:prstGeom prst="rect">
            <a:avLst/>
          </a:prstGeom>
          <a:noFill/>
        </p:spPr>
        <p:txBody>
          <a:bodyPr wrap="square">
            <a:spAutoFit/>
          </a:bodyPr>
          <a:lstStyle/>
          <a:p>
            <a:r>
              <a:rPr lang="zh-CN" altLang="en-US" dirty="0"/>
              <a:t>图A为杂交DNA - DNA - RNA三链体的2个主要</a:t>
            </a:r>
            <a:r>
              <a:rPr lang="zh-CN" altLang="en-US" b="1" dirty="0"/>
              <a:t>嘧啶（左）</a:t>
            </a:r>
            <a:r>
              <a:rPr lang="zh-CN" altLang="en-US" dirty="0"/>
              <a:t>基序( C-G C , T-A U)和</a:t>
            </a:r>
            <a:r>
              <a:rPr lang="zh-CN" altLang="en-US" b="1" dirty="0"/>
              <a:t>嘌呤（右）</a:t>
            </a:r>
            <a:r>
              <a:rPr lang="zh-CN" altLang="en-US" dirty="0"/>
              <a:t>基序( C-G G , T-A A)的示意图。</a:t>
            </a:r>
            <a:r>
              <a:rPr lang="zh-CN" altLang="en-US" b="1" dirty="0"/>
              <a:t>橙色</a:t>
            </a:r>
            <a:r>
              <a:rPr lang="zh-CN" altLang="en-US" dirty="0"/>
              <a:t>识别</a:t>
            </a:r>
            <a:r>
              <a:rPr lang="en-US" altLang="zh-CN" b="1" dirty="0"/>
              <a:t>DNA</a:t>
            </a:r>
            <a:r>
              <a:rPr lang="zh-CN" altLang="en-US" dirty="0"/>
              <a:t>，而</a:t>
            </a:r>
            <a:r>
              <a:rPr lang="zh-CN" altLang="en-US" b="1" dirty="0"/>
              <a:t>绿</a:t>
            </a:r>
            <a:r>
              <a:rPr lang="zh-CN" altLang="en-US" dirty="0"/>
              <a:t>色或</a:t>
            </a:r>
            <a:r>
              <a:rPr lang="zh-CN" altLang="en-US" b="1" dirty="0"/>
              <a:t>蓝</a:t>
            </a:r>
            <a:r>
              <a:rPr lang="zh-CN" altLang="en-US" dirty="0"/>
              <a:t>色分别识别</a:t>
            </a:r>
            <a:r>
              <a:rPr lang="zh-CN" altLang="en-US" b="1" dirty="0"/>
              <a:t>嘧啶</a:t>
            </a:r>
            <a:r>
              <a:rPr lang="en-US" altLang="zh-CN" b="1" dirty="0"/>
              <a:t>-</a:t>
            </a:r>
            <a:r>
              <a:rPr lang="zh-CN" altLang="en-US" b="1" dirty="0"/>
              <a:t>或嘌呤</a:t>
            </a:r>
            <a:r>
              <a:rPr lang="zh-CN" altLang="en-US" dirty="0"/>
              <a:t>丰富单链</a:t>
            </a:r>
            <a:r>
              <a:rPr lang="en-US" altLang="zh-CN" dirty="0"/>
              <a:t>DNA</a:t>
            </a:r>
            <a:r>
              <a:rPr lang="zh-CN" altLang="en-US" dirty="0"/>
              <a:t>结合蛋白</a:t>
            </a:r>
            <a:r>
              <a:rPr lang="en-US" altLang="zh-CN" dirty="0"/>
              <a:t>alpha </a:t>
            </a:r>
            <a:r>
              <a:rPr lang="en-US" altLang="zh-CN" b="1" dirty="0"/>
              <a:t>RNA</a:t>
            </a:r>
            <a:r>
              <a:rPr lang="zh-CN" altLang="en-US" dirty="0"/>
              <a:t>。</a:t>
            </a:r>
          </a:p>
        </p:txBody>
      </p:sp>
      <p:sp>
        <p:nvSpPr>
          <p:cNvPr id="17" name="文本框 16">
            <a:extLst>
              <a:ext uri="{FF2B5EF4-FFF2-40B4-BE49-F238E27FC236}">
                <a16:creationId xmlns:a16="http://schemas.microsoft.com/office/drawing/2014/main" id="{865D0CEE-A022-0011-DCB4-03F9E4C0E774}"/>
              </a:ext>
            </a:extLst>
          </p:cNvPr>
          <p:cNvSpPr txBox="1"/>
          <p:nvPr/>
        </p:nvSpPr>
        <p:spPr>
          <a:xfrm>
            <a:off x="7683500" y="3514329"/>
            <a:ext cx="4229100" cy="923330"/>
          </a:xfrm>
          <a:prstGeom prst="rect">
            <a:avLst/>
          </a:prstGeom>
          <a:noFill/>
        </p:spPr>
        <p:txBody>
          <a:bodyPr wrap="square">
            <a:spAutoFit/>
          </a:bodyPr>
          <a:lstStyle/>
          <a:p>
            <a:r>
              <a:rPr lang="zh-CN" altLang="en-US" dirty="0"/>
              <a:t>这些结构通过被称为</a:t>
            </a:r>
            <a:r>
              <a:rPr lang="zh-CN" altLang="en-US" b="1" dirty="0"/>
              <a:t>Hoogsteen相互作用</a:t>
            </a:r>
            <a:r>
              <a:rPr lang="zh-CN" altLang="en-US" dirty="0"/>
              <a:t>的氢键稳定，它们被认为通过与DNA结合蛋白竞争来发挥基因调控作用</a:t>
            </a:r>
          </a:p>
        </p:txBody>
      </p:sp>
      <p:sp>
        <p:nvSpPr>
          <p:cNvPr id="5" name="文本框 4">
            <a:extLst>
              <a:ext uri="{FF2B5EF4-FFF2-40B4-BE49-F238E27FC236}">
                <a16:creationId xmlns:a16="http://schemas.microsoft.com/office/drawing/2014/main" id="{9D2D9D4D-46CE-C347-1B07-607E1EF83F83}"/>
              </a:ext>
            </a:extLst>
          </p:cNvPr>
          <p:cNvSpPr txBox="1"/>
          <p:nvPr/>
        </p:nvSpPr>
        <p:spPr>
          <a:xfrm>
            <a:off x="395153" y="5454743"/>
            <a:ext cx="6101254" cy="369332"/>
          </a:xfrm>
          <a:prstGeom prst="rect">
            <a:avLst/>
          </a:prstGeom>
          <a:noFill/>
        </p:spPr>
        <p:txBody>
          <a:bodyPr wrap="square">
            <a:spAutoFit/>
          </a:bodyPr>
          <a:lstStyle/>
          <a:p>
            <a:pPr marL="0" marR="0">
              <a:spcBef>
                <a:spcPts val="0"/>
              </a:spcBef>
              <a:spcAft>
                <a:spcPts val="0"/>
              </a:spcAft>
            </a:pPr>
            <a:r>
              <a:rPr lang="zh-CN" altLang="zh-CN" sz="1800" b="1" dirty="0">
                <a:effectLst/>
                <a:ea typeface="Calibri" panose="020F0502020204030204" pitchFamily="34" charset="0"/>
              </a:rPr>
              <a:t>DNA - RNA</a:t>
            </a:r>
            <a:r>
              <a:rPr lang="zh-CN" altLang="zh-CN" sz="1800" b="1" dirty="0">
                <a:effectLst/>
                <a:ea typeface="Microsoft YaHei" panose="020B0503020204020204" pitchFamily="34" charset="-122"/>
              </a:rPr>
              <a:t>三元结构</a:t>
            </a:r>
            <a:r>
              <a:rPr lang="zh-CN" altLang="zh-CN" sz="1800" dirty="0">
                <a:effectLst/>
                <a:ea typeface="Microsoft YaHei" panose="020B0503020204020204" pitchFamily="34" charset="-122"/>
              </a:rPr>
              <a:t>中嘧啶</a:t>
            </a:r>
            <a:r>
              <a:rPr lang="zh-CN" altLang="zh-CN" sz="1800" dirty="0">
                <a:effectLst/>
                <a:ea typeface="Calibri" panose="020F0502020204030204" pitchFamily="34" charset="0"/>
              </a:rPr>
              <a:t>(</a:t>
            </a:r>
            <a:r>
              <a:rPr lang="zh-CN" altLang="zh-CN" sz="1800" dirty="0">
                <a:effectLst/>
                <a:ea typeface="Microsoft YaHei" panose="020B0503020204020204" pitchFamily="34" charset="-122"/>
              </a:rPr>
              <a:t>左</a:t>
            </a:r>
            <a:r>
              <a:rPr lang="zh-CN" altLang="zh-CN" sz="1800" dirty="0">
                <a:effectLst/>
                <a:ea typeface="Calibri" panose="020F0502020204030204" pitchFamily="34" charset="0"/>
              </a:rPr>
              <a:t>)</a:t>
            </a:r>
            <a:r>
              <a:rPr lang="zh-CN" altLang="zh-CN" sz="1800" dirty="0">
                <a:effectLst/>
                <a:ea typeface="Microsoft YaHei" panose="020B0503020204020204" pitchFamily="34" charset="-122"/>
              </a:rPr>
              <a:t>和嘌呤</a:t>
            </a:r>
            <a:r>
              <a:rPr lang="zh-CN" altLang="zh-CN" sz="1800" dirty="0">
                <a:effectLst/>
                <a:ea typeface="Calibri" panose="020F0502020204030204" pitchFamily="34" charset="0"/>
              </a:rPr>
              <a:t>(</a:t>
            </a:r>
            <a:r>
              <a:rPr lang="zh-CN" altLang="zh-CN" sz="1800" dirty="0">
                <a:effectLst/>
                <a:ea typeface="Microsoft YaHei" panose="020B0503020204020204" pitchFamily="34" charset="-122"/>
              </a:rPr>
              <a:t>右</a:t>
            </a:r>
            <a:r>
              <a:rPr lang="zh-CN" altLang="zh-CN" sz="1800" dirty="0">
                <a:effectLst/>
                <a:ea typeface="Calibri" panose="020F0502020204030204" pitchFamily="34" charset="0"/>
              </a:rPr>
              <a:t>)</a:t>
            </a:r>
            <a:r>
              <a:rPr lang="zh-CN" altLang="zh-CN" sz="1800" dirty="0">
                <a:effectLst/>
                <a:ea typeface="Microsoft YaHei" panose="020B0503020204020204" pitchFamily="34" charset="-122"/>
              </a:rPr>
              <a:t>基序的示意图</a:t>
            </a:r>
            <a:endParaRPr lang="zh-CN" altLang="zh-CN" sz="1800" dirty="0">
              <a:effectLst/>
              <a:ea typeface="Calibri" panose="020F0502020204030204" pitchFamily="34" charset="0"/>
            </a:endParaRPr>
          </a:p>
        </p:txBody>
      </p:sp>
    </p:spTree>
    <p:extLst>
      <p:ext uri="{BB962C8B-B14F-4D97-AF65-F5344CB8AC3E}">
        <p14:creationId xmlns:p14="http://schemas.microsoft.com/office/powerpoint/2010/main" val="3277955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9872C6-849E-9438-5DE6-98089F87ED3B}"/>
              </a:ext>
            </a:extLst>
          </p:cNvPr>
          <p:cNvSpPr txBox="1"/>
          <p:nvPr/>
        </p:nvSpPr>
        <p:spPr>
          <a:xfrm>
            <a:off x="812800" y="1364218"/>
            <a:ext cx="10312400" cy="923330"/>
          </a:xfrm>
          <a:prstGeom prst="rect">
            <a:avLst/>
          </a:prstGeom>
          <a:noFill/>
        </p:spPr>
        <p:txBody>
          <a:bodyPr wrap="square">
            <a:spAutoFit/>
          </a:bodyPr>
          <a:lstStyle/>
          <a:p>
            <a:r>
              <a:rPr lang="zh-CN" altLang="en-US" dirty="0"/>
              <a:t>        荧光RNA适配体的体外聚合允许通过</a:t>
            </a:r>
            <a:r>
              <a:rPr lang="zh-CN" altLang="en-US" b="1" dirty="0"/>
              <a:t>荧光发射</a:t>
            </a:r>
            <a:r>
              <a:rPr lang="zh-CN" altLang="en-US" dirty="0"/>
              <a:t>变化来</a:t>
            </a:r>
            <a:r>
              <a:rPr lang="zh-CN" altLang="en-US" b="1" dirty="0"/>
              <a:t>检测转录活性</a:t>
            </a:r>
            <a:r>
              <a:rPr lang="zh-CN" altLang="en-US" dirty="0"/>
              <a:t>，这与RNA -配体复合物的浓度增加有关。该方法可以直接</a:t>
            </a:r>
            <a:r>
              <a:rPr lang="zh-CN" altLang="en-US" b="1" dirty="0"/>
              <a:t>测量转录速率</a:t>
            </a:r>
            <a:r>
              <a:rPr lang="zh-CN" altLang="en-US" dirty="0"/>
              <a:t>，同时进行转录本可视化和微观定位，避免了额外的染色，从而防止了外部偏见的引入。</a:t>
            </a:r>
          </a:p>
        </p:txBody>
      </p:sp>
      <p:sp>
        <p:nvSpPr>
          <p:cNvPr id="7" name="文本框 6">
            <a:extLst>
              <a:ext uri="{FF2B5EF4-FFF2-40B4-BE49-F238E27FC236}">
                <a16:creationId xmlns:a16="http://schemas.microsoft.com/office/drawing/2014/main" id="{4C89343C-C28D-1426-2E4F-4265A66CF44E}"/>
              </a:ext>
            </a:extLst>
          </p:cNvPr>
          <p:cNvSpPr txBox="1"/>
          <p:nvPr/>
        </p:nvSpPr>
        <p:spPr>
          <a:xfrm>
            <a:off x="812800" y="2726035"/>
            <a:ext cx="10312400" cy="1477328"/>
          </a:xfrm>
          <a:prstGeom prst="rect">
            <a:avLst/>
          </a:prstGeom>
          <a:noFill/>
        </p:spPr>
        <p:txBody>
          <a:bodyPr wrap="square">
            <a:spAutoFit/>
          </a:bodyPr>
          <a:lstStyle/>
          <a:p>
            <a:r>
              <a:rPr lang="zh-CN" altLang="en-US" dirty="0"/>
              <a:t>       本文强调</a:t>
            </a:r>
            <a:r>
              <a:rPr lang="en-US" altLang="zh-CN" dirty="0"/>
              <a:t>RNA</a:t>
            </a:r>
            <a:r>
              <a:rPr lang="zh-CN" altLang="en-US" dirty="0"/>
              <a:t>三链体寡核苷酸</a:t>
            </a:r>
            <a:r>
              <a:rPr lang="en-US" altLang="zh-CN" dirty="0"/>
              <a:t>( TFOs )</a:t>
            </a:r>
            <a:r>
              <a:rPr lang="zh-CN" altLang="en-US" dirty="0"/>
              <a:t>作为转录上调或下调的分子工具的潜力。三链体复合物的形成影响</a:t>
            </a:r>
            <a:r>
              <a:rPr lang="zh-CN" altLang="en-US" b="1" dirty="0"/>
              <a:t>转录速率</a:t>
            </a:r>
            <a:r>
              <a:rPr lang="zh-CN" altLang="en-US" dirty="0"/>
              <a:t>取决于</a:t>
            </a:r>
            <a:endParaRPr lang="en-US" altLang="zh-CN" dirty="0"/>
          </a:p>
          <a:p>
            <a:r>
              <a:rPr lang="zh-CN" altLang="en-US" dirty="0"/>
              <a:t>       ( </a:t>
            </a:r>
            <a:r>
              <a:rPr lang="en-US" altLang="zh-CN" dirty="0"/>
              <a:t>1</a:t>
            </a:r>
            <a:r>
              <a:rPr lang="zh-CN" altLang="en-US" dirty="0"/>
              <a:t> )三链体靶位点( TTS )距离+ 1 (即,转录本的起始)的位置</a:t>
            </a:r>
            <a:endParaRPr lang="en-US" altLang="zh-CN" dirty="0"/>
          </a:p>
          <a:p>
            <a:r>
              <a:rPr lang="zh-CN" altLang="en-US" dirty="0"/>
              <a:t>       ( </a:t>
            </a:r>
            <a:r>
              <a:rPr lang="en-US" altLang="zh-CN" dirty="0"/>
              <a:t>2</a:t>
            </a:r>
            <a:r>
              <a:rPr lang="zh-CN" altLang="en-US" dirty="0"/>
              <a:t> ) TTS在正义链或模板链中的位置</a:t>
            </a:r>
            <a:endParaRPr lang="en-US" altLang="zh-CN" dirty="0"/>
          </a:p>
          <a:p>
            <a:r>
              <a:rPr lang="zh-CN" altLang="en-US" dirty="0"/>
              <a:t>       ( </a:t>
            </a:r>
            <a:r>
              <a:rPr lang="en-US" altLang="zh-CN" dirty="0"/>
              <a:t>3</a:t>
            </a:r>
            <a:r>
              <a:rPr lang="zh-CN" altLang="en-US" dirty="0"/>
              <a:t> )三链体基序。</a:t>
            </a:r>
          </a:p>
        </p:txBody>
      </p:sp>
      <p:sp>
        <p:nvSpPr>
          <p:cNvPr id="10" name="文本框 9">
            <a:extLst>
              <a:ext uri="{FF2B5EF4-FFF2-40B4-BE49-F238E27FC236}">
                <a16:creationId xmlns:a16="http://schemas.microsoft.com/office/drawing/2014/main" id="{AD7CF92A-B2EA-4949-4D4A-5961DC342C16}"/>
              </a:ext>
            </a:extLst>
          </p:cNvPr>
          <p:cNvSpPr txBox="1"/>
          <p:nvPr/>
        </p:nvSpPr>
        <p:spPr>
          <a:xfrm>
            <a:off x="342900" y="279400"/>
            <a:ext cx="5041900" cy="646331"/>
          </a:xfrm>
          <a:prstGeom prst="rect">
            <a:avLst/>
          </a:prstGeom>
          <a:noFill/>
        </p:spPr>
        <p:txBody>
          <a:bodyPr wrap="square" rtlCol="0">
            <a:spAutoFit/>
          </a:bodyPr>
          <a:lstStyle/>
          <a:p>
            <a:r>
              <a:rPr lang="en-US" altLang="zh-CN" sz="3600" dirty="0"/>
              <a:t>Introduction</a:t>
            </a:r>
            <a:endParaRPr lang="zh-CN" altLang="en-US" sz="3600" dirty="0"/>
          </a:p>
        </p:txBody>
      </p:sp>
      <p:pic>
        <p:nvPicPr>
          <p:cNvPr id="3" name="图片 2">
            <a:extLst>
              <a:ext uri="{FF2B5EF4-FFF2-40B4-BE49-F238E27FC236}">
                <a16:creationId xmlns:a16="http://schemas.microsoft.com/office/drawing/2014/main" id="{44E07FC1-ED0C-B8C7-D659-53BAF2D48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1312" y="4708332"/>
            <a:ext cx="4794688" cy="1870268"/>
          </a:xfrm>
          <a:prstGeom prst="rect">
            <a:avLst/>
          </a:prstGeom>
        </p:spPr>
      </p:pic>
      <p:grpSp>
        <p:nvGrpSpPr>
          <p:cNvPr id="8" name="组合 7">
            <a:extLst>
              <a:ext uri="{FF2B5EF4-FFF2-40B4-BE49-F238E27FC236}">
                <a16:creationId xmlns:a16="http://schemas.microsoft.com/office/drawing/2014/main" id="{60E54028-5539-D6C4-61DE-A3229EF91FA1}"/>
              </a:ext>
            </a:extLst>
          </p:cNvPr>
          <p:cNvGrpSpPr/>
          <p:nvPr/>
        </p:nvGrpSpPr>
        <p:grpSpPr>
          <a:xfrm>
            <a:off x="5142861" y="5413817"/>
            <a:ext cx="559800" cy="291600"/>
            <a:chOff x="5142861" y="5413817"/>
            <a:chExt cx="559800" cy="291600"/>
          </a:xfrm>
        </p:grpSpPr>
        <mc:AlternateContent xmlns:mc="http://schemas.openxmlformats.org/markup-compatibility/2006">
          <mc:Choice xmlns:p14="http://schemas.microsoft.com/office/powerpoint/2010/main" Requires="p14">
            <p:contentPart p14:bwMode="auto" r:id="rId4">
              <p14:nvContentPartPr>
                <p14:cNvPr id="4" name="墨迹 3">
                  <a:extLst>
                    <a:ext uri="{FF2B5EF4-FFF2-40B4-BE49-F238E27FC236}">
                      <a16:creationId xmlns:a16="http://schemas.microsoft.com/office/drawing/2014/main" id="{E9AC9412-E727-D81F-14A3-2F3AFAE36857}"/>
                    </a:ext>
                  </a:extLst>
                </p14:cNvPr>
                <p14:cNvContentPartPr/>
                <p14:nvPr/>
              </p14:nvContentPartPr>
              <p14:xfrm>
                <a:off x="5160861" y="5413817"/>
                <a:ext cx="541800" cy="206280"/>
              </p14:xfrm>
            </p:contentPart>
          </mc:Choice>
          <mc:Fallback>
            <p:pic>
              <p:nvPicPr>
                <p:cNvPr id="4" name="墨迹 3">
                  <a:extLst>
                    <a:ext uri="{FF2B5EF4-FFF2-40B4-BE49-F238E27FC236}">
                      <a16:creationId xmlns:a16="http://schemas.microsoft.com/office/drawing/2014/main" id="{E9AC9412-E727-D81F-14A3-2F3AFAE36857}"/>
                    </a:ext>
                  </a:extLst>
                </p:cNvPr>
                <p:cNvPicPr/>
                <p:nvPr/>
              </p:nvPicPr>
              <p:blipFill>
                <a:blip r:embed="rId5"/>
                <a:stretch>
                  <a:fillRect/>
                </a:stretch>
              </p:blipFill>
              <p:spPr>
                <a:xfrm>
                  <a:off x="5154741" y="5407697"/>
                  <a:ext cx="55404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墨迹 5">
                  <a:extLst>
                    <a:ext uri="{FF2B5EF4-FFF2-40B4-BE49-F238E27FC236}">
                      <a16:creationId xmlns:a16="http://schemas.microsoft.com/office/drawing/2014/main" id="{2EFC256F-75FA-83A0-EC95-2518F25B9630}"/>
                    </a:ext>
                  </a:extLst>
                </p14:cNvPr>
                <p14:cNvContentPartPr/>
                <p14:nvPr/>
              </p14:nvContentPartPr>
              <p14:xfrm>
                <a:off x="5142861" y="5463857"/>
                <a:ext cx="208800" cy="241560"/>
              </p14:xfrm>
            </p:contentPart>
          </mc:Choice>
          <mc:Fallback>
            <p:pic>
              <p:nvPicPr>
                <p:cNvPr id="6" name="墨迹 5">
                  <a:extLst>
                    <a:ext uri="{FF2B5EF4-FFF2-40B4-BE49-F238E27FC236}">
                      <a16:creationId xmlns:a16="http://schemas.microsoft.com/office/drawing/2014/main" id="{2EFC256F-75FA-83A0-EC95-2518F25B9630}"/>
                    </a:ext>
                  </a:extLst>
                </p:cNvPr>
                <p:cNvPicPr/>
                <p:nvPr/>
              </p:nvPicPr>
              <p:blipFill>
                <a:blip r:embed="rId7"/>
                <a:stretch>
                  <a:fillRect/>
                </a:stretch>
              </p:blipFill>
              <p:spPr>
                <a:xfrm>
                  <a:off x="5136741" y="5457737"/>
                  <a:ext cx="221040" cy="253800"/>
                </a:xfrm>
                <a:prstGeom prst="rect">
                  <a:avLst/>
                </a:prstGeom>
              </p:spPr>
            </p:pic>
          </mc:Fallback>
        </mc:AlternateContent>
      </p:grpSp>
      <p:grpSp>
        <p:nvGrpSpPr>
          <p:cNvPr id="14" name="组合 13">
            <a:extLst>
              <a:ext uri="{FF2B5EF4-FFF2-40B4-BE49-F238E27FC236}">
                <a16:creationId xmlns:a16="http://schemas.microsoft.com/office/drawing/2014/main" id="{7BCE6D76-98E1-3C1C-F73D-B685F8F26942}"/>
              </a:ext>
            </a:extLst>
          </p:cNvPr>
          <p:cNvGrpSpPr/>
          <p:nvPr/>
        </p:nvGrpSpPr>
        <p:grpSpPr>
          <a:xfrm>
            <a:off x="5201541" y="6004937"/>
            <a:ext cx="398520" cy="261360"/>
            <a:chOff x="5201541" y="6004937"/>
            <a:chExt cx="398520" cy="261360"/>
          </a:xfrm>
        </p:grpSpPr>
        <mc:AlternateContent xmlns:mc="http://schemas.openxmlformats.org/markup-compatibility/2006">
          <mc:Choice xmlns:p14="http://schemas.microsoft.com/office/powerpoint/2010/main" Requires="p14">
            <p:contentPart p14:bwMode="auto" r:id="rId8">
              <p14:nvContentPartPr>
                <p14:cNvPr id="11" name="墨迹 10">
                  <a:extLst>
                    <a:ext uri="{FF2B5EF4-FFF2-40B4-BE49-F238E27FC236}">
                      <a16:creationId xmlns:a16="http://schemas.microsoft.com/office/drawing/2014/main" id="{64CDDA08-34C1-4FD3-A892-925A17351F81}"/>
                    </a:ext>
                  </a:extLst>
                </p14:cNvPr>
                <p14:cNvContentPartPr/>
                <p14:nvPr/>
              </p14:nvContentPartPr>
              <p14:xfrm>
                <a:off x="5201541" y="6038777"/>
                <a:ext cx="398520" cy="227520"/>
              </p14:xfrm>
            </p:contentPart>
          </mc:Choice>
          <mc:Fallback>
            <p:pic>
              <p:nvPicPr>
                <p:cNvPr id="11" name="墨迹 10">
                  <a:extLst>
                    <a:ext uri="{FF2B5EF4-FFF2-40B4-BE49-F238E27FC236}">
                      <a16:creationId xmlns:a16="http://schemas.microsoft.com/office/drawing/2014/main" id="{64CDDA08-34C1-4FD3-A892-925A17351F81}"/>
                    </a:ext>
                  </a:extLst>
                </p:cNvPr>
                <p:cNvPicPr/>
                <p:nvPr/>
              </p:nvPicPr>
              <p:blipFill>
                <a:blip r:embed="rId9"/>
                <a:stretch>
                  <a:fillRect/>
                </a:stretch>
              </p:blipFill>
              <p:spPr>
                <a:xfrm>
                  <a:off x="5195421" y="6032657"/>
                  <a:ext cx="41076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墨迹 12">
                  <a:extLst>
                    <a:ext uri="{FF2B5EF4-FFF2-40B4-BE49-F238E27FC236}">
                      <a16:creationId xmlns:a16="http://schemas.microsoft.com/office/drawing/2014/main" id="{42B8FBFE-5402-DF3F-7B9C-E48A74E5AF6F}"/>
                    </a:ext>
                  </a:extLst>
                </p14:cNvPr>
                <p14:cNvContentPartPr/>
                <p14:nvPr/>
              </p14:nvContentPartPr>
              <p14:xfrm>
                <a:off x="5255181" y="6004937"/>
                <a:ext cx="132840" cy="162360"/>
              </p14:xfrm>
            </p:contentPart>
          </mc:Choice>
          <mc:Fallback>
            <p:pic>
              <p:nvPicPr>
                <p:cNvPr id="13" name="墨迹 12">
                  <a:extLst>
                    <a:ext uri="{FF2B5EF4-FFF2-40B4-BE49-F238E27FC236}">
                      <a16:creationId xmlns:a16="http://schemas.microsoft.com/office/drawing/2014/main" id="{42B8FBFE-5402-DF3F-7B9C-E48A74E5AF6F}"/>
                    </a:ext>
                  </a:extLst>
                </p:cNvPr>
                <p:cNvPicPr/>
                <p:nvPr/>
              </p:nvPicPr>
              <p:blipFill>
                <a:blip r:embed="rId11"/>
                <a:stretch>
                  <a:fillRect/>
                </a:stretch>
              </p:blipFill>
              <p:spPr>
                <a:xfrm>
                  <a:off x="5249061" y="5998817"/>
                  <a:ext cx="145080" cy="174600"/>
                </a:xfrm>
                <a:prstGeom prst="rect">
                  <a:avLst/>
                </a:prstGeom>
              </p:spPr>
            </p:pic>
          </mc:Fallback>
        </mc:AlternateContent>
      </p:grpSp>
      <p:sp>
        <p:nvSpPr>
          <p:cNvPr id="15" name="文本框 14">
            <a:extLst>
              <a:ext uri="{FF2B5EF4-FFF2-40B4-BE49-F238E27FC236}">
                <a16:creationId xmlns:a16="http://schemas.microsoft.com/office/drawing/2014/main" id="{85977428-441C-729B-2DB8-FBB3E9713991}"/>
              </a:ext>
            </a:extLst>
          </p:cNvPr>
          <p:cNvSpPr txBox="1"/>
          <p:nvPr/>
        </p:nvSpPr>
        <p:spPr>
          <a:xfrm>
            <a:off x="5969000" y="5060731"/>
            <a:ext cx="2465552" cy="369332"/>
          </a:xfrm>
          <a:prstGeom prst="rect">
            <a:avLst/>
          </a:prstGeom>
          <a:noFill/>
        </p:spPr>
        <p:txBody>
          <a:bodyPr wrap="square" rtlCol="0">
            <a:spAutoFit/>
          </a:bodyPr>
          <a:lstStyle/>
          <a:p>
            <a:r>
              <a:rPr kumimoji="1" lang="zh-CN" altLang="en-US" dirty="0"/>
              <a:t>模版链</a:t>
            </a:r>
          </a:p>
        </p:txBody>
      </p:sp>
      <p:sp>
        <p:nvSpPr>
          <p:cNvPr id="16" name="文本框 15">
            <a:extLst>
              <a:ext uri="{FF2B5EF4-FFF2-40B4-BE49-F238E27FC236}">
                <a16:creationId xmlns:a16="http://schemas.microsoft.com/office/drawing/2014/main" id="{CAD211F8-02C2-6BA1-C880-13ADC2244682}"/>
              </a:ext>
            </a:extLst>
          </p:cNvPr>
          <p:cNvSpPr txBox="1"/>
          <p:nvPr/>
        </p:nvSpPr>
        <p:spPr>
          <a:xfrm>
            <a:off x="5969000" y="6209268"/>
            <a:ext cx="1566041" cy="369332"/>
          </a:xfrm>
          <a:prstGeom prst="rect">
            <a:avLst/>
          </a:prstGeom>
          <a:noFill/>
        </p:spPr>
        <p:txBody>
          <a:bodyPr wrap="square" rtlCol="0">
            <a:spAutoFit/>
          </a:bodyPr>
          <a:lstStyle/>
          <a:p>
            <a:r>
              <a:rPr kumimoji="1" lang="zh-CN" altLang="en-US" dirty="0"/>
              <a:t>正义链</a:t>
            </a:r>
          </a:p>
        </p:txBody>
      </p:sp>
      <p:sp>
        <p:nvSpPr>
          <p:cNvPr id="18" name="文本框 17">
            <a:extLst>
              <a:ext uri="{FF2B5EF4-FFF2-40B4-BE49-F238E27FC236}">
                <a16:creationId xmlns:a16="http://schemas.microsoft.com/office/drawing/2014/main" id="{837C70AE-0DC1-03A5-B098-398D69EE1352}"/>
              </a:ext>
            </a:extLst>
          </p:cNvPr>
          <p:cNvSpPr txBox="1"/>
          <p:nvPr/>
        </p:nvSpPr>
        <p:spPr>
          <a:xfrm>
            <a:off x="7366219" y="5060731"/>
            <a:ext cx="3397469" cy="369332"/>
          </a:xfrm>
          <a:prstGeom prst="rect">
            <a:avLst/>
          </a:prstGeom>
          <a:noFill/>
        </p:spPr>
        <p:txBody>
          <a:bodyPr wrap="square">
            <a:spAutoFit/>
          </a:bodyPr>
          <a:lstStyle/>
          <a:p>
            <a:pPr marL="0" marR="0">
              <a:spcBef>
                <a:spcPts val="0"/>
              </a:spcBef>
              <a:spcAft>
                <a:spcPts val="0"/>
              </a:spcAft>
            </a:pPr>
            <a:r>
              <a:rPr lang="zh-CN" altLang="zh-CN" sz="1800" b="1" dirty="0">
                <a:effectLst/>
                <a:ea typeface="Microsoft YaHei" panose="020B0503020204020204" pitchFamily="34" charset="-122"/>
              </a:rPr>
              <a:t>RNA三链体寡核苷酸（TFOs）</a:t>
            </a:r>
            <a:endParaRPr lang="zh-CN" altLang="zh-CN" sz="1800" dirty="0">
              <a:effectLst/>
              <a:ea typeface="Microsoft YaHei" panose="020B0503020204020204" pitchFamily="34" charset="-122"/>
            </a:endParaRPr>
          </a:p>
        </p:txBody>
      </p:sp>
    </p:spTree>
    <p:extLst>
      <p:ext uri="{BB962C8B-B14F-4D97-AF65-F5344CB8AC3E}">
        <p14:creationId xmlns:p14="http://schemas.microsoft.com/office/powerpoint/2010/main" val="812353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6308A479-2FAF-67CD-6FF2-B036D91E38EE}"/>
              </a:ext>
            </a:extLst>
          </p:cNvPr>
          <p:cNvSpPr txBox="1"/>
          <p:nvPr/>
        </p:nvSpPr>
        <p:spPr>
          <a:xfrm>
            <a:off x="882869" y="472966"/>
            <a:ext cx="2031325" cy="461665"/>
          </a:xfrm>
          <a:prstGeom prst="rect">
            <a:avLst/>
          </a:prstGeom>
          <a:noFill/>
        </p:spPr>
        <p:txBody>
          <a:bodyPr wrap="none" rtlCol="0">
            <a:spAutoFit/>
          </a:bodyPr>
          <a:lstStyle/>
          <a:p>
            <a:r>
              <a:rPr kumimoji="1" lang="zh-CN" altLang="en-US" sz="2400" dirty="0"/>
              <a:t>本文的内容：</a:t>
            </a:r>
          </a:p>
        </p:txBody>
      </p:sp>
      <p:pic>
        <p:nvPicPr>
          <p:cNvPr id="21" name="图片 20">
            <a:extLst>
              <a:ext uri="{FF2B5EF4-FFF2-40B4-BE49-F238E27FC236}">
                <a16:creationId xmlns:a16="http://schemas.microsoft.com/office/drawing/2014/main" id="{73F62F83-8B30-9CFE-573E-1A66AA604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427" y="1390355"/>
            <a:ext cx="7978228" cy="1399026"/>
          </a:xfrm>
          <a:prstGeom prst="rect">
            <a:avLst/>
          </a:prstGeom>
        </p:spPr>
      </p:pic>
      <p:pic>
        <p:nvPicPr>
          <p:cNvPr id="23" name="图片 22">
            <a:extLst>
              <a:ext uri="{FF2B5EF4-FFF2-40B4-BE49-F238E27FC236}">
                <a16:creationId xmlns:a16="http://schemas.microsoft.com/office/drawing/2014/main" id="{85A47485-26F9-BDDB-52FB-49D22FB061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3427" y="3245105"/>
            <a:ext cx="10743236" cy="2774074"/>
          </a:xfrm>
          <a:prstGeom prst="rect">
            <a:avLst/>
          </a:prstGeom>
        </p:spPr>
      </p:pic>
    </p:spTree>
    <p:extLst>
      <p:ext uri="{BB962C8B-B14F-4D97-AF65-F5344CB8AC3E}">
        <p14:creationId xmlns:p14="http://schemas.microsoft.com/office/powerpoint/2010/main" val="3360962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76E0D9D-FB28-BC55-47F8-1739906BAB7A}"/>
              </a:ext>
            </a:extLst>
          </p:cNvPr>
          <p:cNvSpPr>
            <a:spLocks noGrp="1"/>
          </p:cNvSpPr>
          <p:nvPr>
            <p:ph type="title"/>
          </p:nvPr>
        </p:nvSpPr>
        <p:spPr>
          <a:xfrm>
            <a:off x="457200" y="342899"/>
            <a:ext cx="3873500" cy="676275"/>
          </a:xfrm>
        </p:spPr>
        <p:txBody>
          <a:bodyPr>
            <a:normAutofit fontScale="90000"/>
          </a:bodyPr>
          <a:lstStyle/>
          <a:p>
            <a:r>
              <a:rPr lang="zh-CN" altLang="en-US" dirty="0"/>
              <a:t>结果</a:t>
            </a:r>
          </a:p>
        </p:txBody>
      </p:sp>
      <p:sp>
        <p:nvSpPr>
          <p:cNvPr id="6" name="文本框 5">
            <a:extLst>
              <a:ext uri="{FF2B5EF4-FFF2-40B4-BE49-F238E27FC236}">
                <a16:creationId xmlns:a16="http://schemas.microsoft.com/office/drawing/2014/main" id="{A4927A17-1E48-55B8-719B-A800A7F3D32A}"/>
              </a:ext>
            </a:extLst>
          </p:cNvPr>
          <p:cNvSpPr txBox="1"/>
          <p:nvPr/>
        </p:nvSpPr>
        <p:spPr>
          <a:xfrm>
            <a:off x="806570" y="1162347"/>
            <a:ext cx="10828382" cy="646331"/>
          </a:xfrm>
          <a:prstGeom prst="rect">
            <a:avLst/>
          </a:prstGeom>
          <a:noFill/>
        </p:spPr>
        <p:txBody>
          <a:bodyPr wrap="square">
            <a:spAutoFit/>
          </a:bodyPr>
          <a:lstStyle/>
          <a:p>
            <a:r>
              <a:rPr lang="zh-CN" altLang="en-US" dirty="0"/>
              <a:t>         基于大肠杆菌 </a:t>
            </a:r>
            <a:r>
              <a:rPr lang="zh-CN" altLang="zh-CN" sz="1800" dirty="0">
                <a:effectLst/>
                <a:ea typeface="Calibri" panose="020F0502020204030204" pitchFamily="34" charset="0"/>
              </a:rPr>
              <a:t>σ</a:t>
            </a:r>
            <a:r>
              <a:rPr lang="en-US" altLang="zh-CN" sz="1800" dirty="0">
                <a:effectLst/>
                <a:ea typeface="Calibri" panose="020F0502020204030204" pitchFamily="34" charset="0"/>
              </a:rPr>
              <a:t>70</a:t>
            </a:r>
            <a:r>
              <a:rPr lang="zh-CN" altLang="en-US" dirty="0"/>
              <a:t>的工程化 </a:t>
            </a:r>
            <a:r>
              <a:rPr lang="en" altLang="zh-CN" b="1" dirty="0"/>
              <a:t>TU</a:t>
            </a:r>
            <a:r>
              <a:rPr lang="zh-CN" altLang="en-US" b="1" dirty="0"/>
              <a:t>（转录单元）</a:t>
            </a:r>
            <a:r>
              <a:rPr lang="zh-CN" altLang="en-US" dirty="0"/>
              <a:t>包含一个转录模板上游的启动子，该模板用于</a:t>
            </a:r>
            <a:r>
              <a:rPr lang="zh-CN" altLang="en-US" b="1" dirty="0"/>
              <a:t>转录西兰花含氟拟合物</a:t>
            </a:r>
            <a:r>
              <a:rPr lang="zh-CN" altLang="en-US" dirty="0"/>
              <a:t>，经过</a:t>
            </a:r>
            <a:r>
              <a:rPr lang="zh-CN" altLang="en-US" b="1" dirty="0"/>
              <a:t>序列修饰</a:t>
            </a:r>
            <a:r>
              <a:rPr lang="zh-CN" altLang="en-US" dirty="0"/>
              <a:t>后，</a:t>
            </a:r>
            <a:r>
              <a:rPr lang="en" altLang="zh-CN" dirty="0"/>
              <a:t>TU </a:t>
            </a:r>
            <a:r>
              <a:rPr lang="zh-CN" altLang="en-US" dirty="0"/>
              <a:t>包含与 </a:t>
            </a:r>
            <a:r>
              <a:rPr lang="en" altLang="zh-CN" dirty="0"/>
              <a:t>RNA </a:t>
            </a:r>
            <a:r>
              <a:rPr lang="zh-CN" altLang="en-US" dirty="0"/>
              <a:t>寡聚物（</a:t>
            </a:r>
            <a:r>
              <a:rPr lang="en-US" altLang="zh-CN" dirty="0"/>
              <a:t>Oligo</a:t>
            </a:r>
            <a:r>
              <a:rPr lang="zh-CN" altLang="en-US" dirty="0"/>
              <a:t>）形成三重螺旋复合物的</a:t>
            </a:r>
            <a:r>
              <a:rPr lang="zh-CN" altLang="en-US" b="1" dirty="0"/>
              <a:t>靶标（</a:t>
            </a:r>
            <a:r>
              <a:rPr lang="en" altLang="zh-CN" b="1" dirty="0"/>
              <a:t>TTS</a:t>
            </a:r>
            <a:r>
              <a:rPr lang="zh-CN" altLang="en" b="1" dirty="0"/>
              <a:t>）</a:t>
            </a:r>
            <a:r>
              <a:rPr lang="zh-CN" altLang="en" dirty="0"/>
              <a:t>。</a:t>
            </a:r>
            <a:endParaRPr lang="zh-CN" altLang="en-US" dirty="0"/>
          </a:p>
        </p:txBody>
      </p:sp>
      <p:pic>
        <p:nvPicPr>
          <p:cNvPr id="8" name="图片 7">
            <a:extLst>
              <a:ext uri="{FF2B5EF4-FFF2-40B4-BE49-F238E27FC236}">
                <a16:creationId xmlns:a16="http://schemas.microsoft.com/office/drawing/2014/main" id="{FFDA422A-6CA4-6FA1-F2F4-BFBFEAF5E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767" y="2228850"/>
            <a:ext cx="6934254" cy="2180655"/>
          </a:xfrm>
          <a:prstGeom prst="rect">
            <a:avLst/>
          </a:prstGeom>
        </p:spPr>
      </p:pic>
      <p:sp>
        <p:nvSpPr>
          <p:cNvPr id="10" name="文本框 9">
            <a:extLst>
              <a:ext uri="{FF2B5EF4-FFF2-40B4-BE49-F238E27FC236}">
                <a16:creationId xmlns:a16="http://schemas.microsoft.com/office/drawing/2014/main" id="{901F7CF4-FA8F-5B45-6024-5FAFAB556811}"/>
              </a:ext>
            </a:extLst>
          </p:cNvPr>
          <p:cNvSpPr txBox="1"/>
          <p:nvPr/>
        </p:nvSpPr>
        <p:spPr>
          <a:xfrm>
            <a:off x="806570" y="4942935"/>
            <a:ext cx="10459527" cy="369332"/>
          </a:xfrm>
          <a:prstGeom prst="rect">
            <a:avLst/>
          </a:prstGeom>
          <a:noFill/>
        </p:spPr>
        <p:txBody>
          <a:bodyPr wrap="square">
            <a:spAutoFit/>
          </a:bodyPr>
          <a:lstStyle/>
          <a:p>
            <a:r>
              <a:rPr lang="zh-CN" altLang="en-US" dirty="0"/>
              <a:t>图A示意性地描绘了代表</a:t>
            </a:r>
            <a:r>
              <a:rPr lang="zh-CN" altLang="en-US" b="1" dirty="0"/>
              <a:t>全嘌呤</a:t>
            </a:r>
            <a:r>
              <a:rPr lang="zh-CN" altLang="en-US" dirty="0"/>
              <a:t>或</a:t>
            </a:r>
            <a:r>
              <a:rPr lang="zh-CN" altLang="en-US" b="1" dirty="0"/>
              <a:t>全嘧啶</a:t>
            </a:r>
            <a:r>
              <a:rPr lang="zh-CN" altLang="en-US" dirty="0"/>
              <a:t>模体的最稳定的</a:t>
            </a:r>
            <a:r>
              <a:rPr lang="zh-CN" altLang="en-US" b="1" dirty="0"/>
              <a:t>杂合三链体</a:t>
            </a:r>
            <a:r>
              <a:rPr lang="zh-CN" altLang="en-US" dirty="0"/>
              <a:t>的碱基。</a:t>
            </a:r>
            <a:endParaRPr lang="en-US" altLang="zh-CN" dirty="0"/>
          </a:p>
        </p:txBody>
      </p:sp>
      <p:sp>
        <p:nvSpPr>
          <p:cNvPr id="12" name="文本框 11">
            <a:extLst>
              <a:ext uri="{FF2B5EF4-FFF2-40B4-BE49-F238E27FC236}">
                <a16:creationId xmlns:a16="http://schemas.microsoft.com/office/drawing/2014/main" id="{5FDBCA5D-E18F-5DD3-6DD8-2BBBD6998738}"/>
              </a:ext>
            </a:extLst>
          </p:cNvPr>
          <p:cNvSpPr txBox="1"/>
          <p:nvPr/>
        </p:nvSpPr>
        <p:spPr>
          <a:xfrm>
            <a:off x="806570" y="5312267"/>
            <a:ext cx="10578860" cy="369332"/>
          </a:xfrm>
          <a:prstGeom prst="rect">
            <a:avLst/>
          </a:prstGeom>
          <a:noFill/>
        </p:spPr>
        <p:txBody>
          <a:bodyPr wrap="square">
            <a:spAutoFit/>
          </a:bodyPr>
          <a:lstStyle/>
          <a:p>
            <a:r>
              <a:rPr lang="zh-CN" altLang="en-US" dirty="0"/>
              <a:t>这些短RNA序列被命名为三链形成寡核苷酸</a:t>
            </a:r>
            <a:r>
              <a:rPr lang="zh-CN" altLang="en-US" b="1" dirty="0"/>
              <a:t>(TFOs )</a:t>
            </a:r>
            <a:r>
              <a:rPr lang="zh-CN" altLang="en-US" dirty="0"/>
              <a:t>，并</a:t>
            </a:r>
            <a:r>
              <a:rPr lang="zh-CN" altLang="en-US" b="1" dirty="0"/>
              <a:t>测试</a:t>
            </a:r>
            <a:r>
              <a:rPr lang="zh-CN" altLang="en-US" dirty="0"/>
              <a:t>了它们对工程化TUs</a:t>
            </a:r>
            <a:r>
              <a:rPr lang="zh-CN" altLang="en-US" b="1" dirty="0"/>
              <a:t>转录速率</a:t>
            </a:r>
            <a:r>
              <a:rPr lang="zh-CN" altLang="en-US" dirty="0"/>
              <a:t>的影响。</a:t>
            </a:r>
          </a:p>
        </p:txBody>
      </p:sp>
    </p:spTree>
    <p:extLst>
      <p:ext uri="{BB962C8B-B14F-4D97-AF65-F5344CB8AC3E}">
        <p14:creationId xmlns:p14="http://schemas.microsoft.com/office/powerpoint/2010/main" val="2556780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FBCFB0C-2EDC-F012-EFC6-77EA7BC4BD06}"/>
              </a:ext>
            </a:extLst>
          </p:cNvPr>
          <p:cNvPicPr>
            <a:picLocks noChangeAspect="1"/>
          </p:cNvPicPr>
          <p:nvPr/>
        </p:nvPicPr>
        <p:blipFill>
          <a:blip r:embed="rId2"/>
          <a:stretch>
            <a:fillRect/>
          </a:stretch>
        </p:blipFill>
        <p:spPr>
          <a:xfrm>
            <a:off x="508000" y="317064"/>
            <a:ext cx="4667905" cy="3111936"/>
          </a:xfrm>
          <a:prstGeom prst="rect">
            <a:avLst/>
          </a:prstGeom>
        </p:spPr>
      </p:pic>
      <p:sp>
        <p:nvSpPr>
          <p:cNvPr id="9" name="文本框 8">
            <a:extLst>
              <a:ext uri="{FF2B5EF4-FFF2-40B4-BE49-F238E27FC236}">
                <a16:creationId xmlns:a16="http://schemas.microsoft.com/office/drawing/2014/main" id="{229DE12D-6AD9-CDAD-97C1-83AC3ACCCD0D}"/>
              </a:ext>
            </a:extLst>
          </p:cNvPr>
          <p:cNvSpPr txBox="1"/>
          <p:nvPr/>
        </p:nvSpPr>
        <p:spPr>
          <a:xfrm>
            <a:off x="6096000" y="1685187"/>
            <a:ext cx="4667905" cy="646331"/>
          </a:xfrm>
          <a:prstGeom prst="rect">
            <a:avLst/>
          </a:prstGeom>
          <a:noFill/>
        </p:spPr>
        <p:txBody>
          <a:bodyPr wrap="square">
            <a:spAutoFit/>
          </a:bodyPr>
          <a:lstStyle/>
          <a:p>
            <a:r>
              <a:rPr lang="zh-CN" altLang="en-US" dirty="0"/>
              <a:t>西兰花配体DFHBI - 1T，适配体预测二级结构，其中末端茎被延长以增加适配体稳定性。</a:t>
            </a:r>
          </a:p>
        </p:txBody>
      </p:sp>
      <p:sp>
        <p:nvSpPr>
          <p:cNvPr id="2" name="文本框 1">
            <a:extLst>
              <a:ext uri="{FF2B5EF4-FFF2-40B4-BE49-F238E27FC236}">
                <a16:creationId xmlns:a16="http://schemas.microsoft.com/office/drawing/2014/main" id="{5AC0112D-507E-C88D-0AA4-026B6E8B3D92}"/>
              </a:ext>
            </a:extLst>
          </p:cNvPr>
          <p:cNvSpPr txBox="1"/>
          <p:nvPr/>
        </p:nvSpPr>
        <p:spPr>
          <a:xfrm>
            <a:off x="508000" y="3563007"/>
            <a:ext cx="6822702" cy="369332"/>
          </a:xfrm>
          <a:prstGeom prst="rect">
            <a:avLst/>
          </a:prstGeom>
          <a:noFill/>
        </p:spPr>
        <p:txBody>
          <a:bodyPr wrap="none" rtlCol="0">
            <a:spAutoFit/>
          </a:bodyPr>
          <a:lstStyle/>
          <a:p>
            <a:r>
              <a:rPr lang="zh-CN" altLang="zh-CN" sz="1800" dirty="0">
                <a:effectLst/>
                <a:ea typeface="Microsoft YaHei" panose="020B0503020204020204" pitchFamily="34" charset="-122"/>
              </a:rPr>
              <a:t>预测西兰花核酸</a:t>
            </a:r>
            <a:r>
              <a:rPr lang="zh-CN" altLang="zh-CN" sz="1800" b="1" dirty="0">
                <a:effectLst/>
                <a:ea typeface="Microsoft YaHei" panose="020B0503020204020204" pitchFamily="34" charset="-122"/>
              </a:rPr>
              <a:t>适配体</a:t>
            </a:r>
            <a:r>
              <a:rPr lang="zh-CN" altLang="zh-CN" sz="1800" dirty="0">
                <a:effectLst/>
                <a:ea typeface="Microsoft YaHei" panose="020B0503020204020204" pitchFamily="34" charset="-122"/>
              </a:rPr>
              <a:t>的结构和</a:t>
            </a:r>
            <a:r>
              <a:rPr lang="zh-CN" altLang="zh-CN" sz="1800" u="sng" dirty="0">
                <a:effectLst/>
                <a:ea typeface="Microsoft YaHei" panose="020B0503020204020204" pitchFamily="34" charset="-122"/>
              </a:rPr>
              <a:t>荧光配体</a:t>
            </a:r>
            <a:r>
              <a:rPr lang="zh-CN" altLang="zh-CN" sz="1800" u="sng" dirty="0">
                <a:effectLst/>
                <a:ea typeface="Calibri" panose="020F0502020204030204" pitchFamily="34" charset="0"/>
              </a:rPr>
              <a:t>DFHBI - 1T</a:t>
            </a:r>
            <a:r>
              <a:rPr lang="zh-CN" altLang="zh-CN" sz="1800" dirty="0">
                <a:effectLst/>
                <a:ea typeface="Microsoft YaHei" panose="020B0503020204020204" pitchFamily="34" charset="-122"/>
              </a:rPr>
              <a:t>的分子结构。</a:t>
            </a:r>
            <a:endParaRPr lang="zh-CN" altLang="zh-CN" sz="1800" dirty="0">
              <a:effectLst/>
              <a:ea typeface="Calibri" panose="020F0502020204030204" pitchFamily="34" charset="0"/>
            </a:endParaRPr>
          </a:p>
        </p:txBody>
      </p:sp>
      <p:sp>
        <p:nvSpPr>
          <p:cNvPr id="3" name="文本框 2">
            <a:extLst>
              <a:ext uri="{FF2B5EF4-FFF2-40B4-BE49-F238E27FC236}">
                <a16:creationId xmlns:a16="http://schemas.microsoft.com/office/drawing/2014/main" id="{97873403-AA5A-211D-59F2-ADD13D7DBC91}"/>
              </a:ext>
            </a:extLst>
          </p:cNvPr>
          <p:cNvSpPr txBox="1"/>
          <p:nvPr/>
        </p:nvSpPr>
        <p:spPr>
          <a:xfrm>
            <a:off x="508000" y="4803481"/>
            <a:ext cx="7181774" cy="369332"/>
          </a:xfrm>
          <a:prstGeom prst="rect">
            <a:avLst/>
          </a:prstGeom>
          <a:noFill/>
        </p:spPr>
        <p:txBody>
          <a:bodyPr wrap="none" rtlCol="0">
            <a:spAutoFit/>
          </a:bodyPr>
          <a:lstStyle/>
          <a:p>
            <a:r>
              <a:rPr lang="zh-CN" altLang="zh-CN" sz="1800" dirty="0">
                <a:effectLst/>
                <a:ea typeface="Microsoft YaHei" panose="020B0503020204020204" pitchFamily="34" charset="-122"/>
              </a:rPr>
              <a:t>核酸适配体</a:t>
            </a:r>
            <a:r>
              <a:rPr lang="zh-CN" altLang="zh-CN" sz="1800" dirty="0">
                <a:effectLst/>
                <a:ea typeface="Calibri" panose="020F0502020204030204" pitchFamily="34" charset="0"/>
              </a:rPr>
              <a:t>(Aptamer)</a:t>
            </a:r>
            <a:r>
              <a:rPr lang="zh-CN" altLang="zh-CN" sz="1800" dirty="0">
                <a:effectLst/>
                <a:ea typeface="Microsoft YaHei" panose="020B0503020204020204" pitchFamily="34" charset="-122"/>
              </a:rPr>
              <a:t>是一种能和</a:t>
            </a:r>
            <a:r>
              <a:rPr lang="zh-CN" altLang="zh-CN" sz="1800" b="1" dirty="0">
                <a:effectLst/>
                <a:ea typeface="Microsoft YaHei" panose="020B0503020204020204" pitchFamily="34" charset="-122"/>
              </a:rPr>
              <a:t>靶分子特异性结合</a:t>
            </a:r>
            <a:r>
              <a:rPr lang="zh-CN" altLang="zh-CN" sz="1800" dirty="0">
                <a:effectLst/>
                <a:ea typeface="Microsoft YaHei" panose="020B0503020204020204" pitchFamily="34" charset="-122"/>
              </a:rPr>
              <a:t>的单链寡核苷酸。</a:t>
            </a:r>
            <a:endParaRPr lang="zh-CN" altLang="zh-CN" sz="1800" dirty="0">
              <a:effectLst/>
              <a:ea typeface="Calibri" panose="020F0502020204030204" pitchFamily="34" charset="0"/>
            </a:endParaRPr>
          </a:p>
        </p:txBody>
      </p:sp>
    </p:spTree>
    <p:extLst>
      <p:ext uri="{BB962C8B-B14F-4D97-AF65-F5344CB8AC3E}">
        <p14:creationId xmlns:p14="http://schemas.microsoft.com/office/powerpoint/2010/main" val="2192413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4F7F44A-D03E-60A0-DD2F-95493E70D956}"/>
              </a:ext>
            </a:extLst>
          </p:cNvPr>
          <p:cNvPicPr>
            <a:picLocks noChangeAspect="1"/>
          </p:cNvPicPr>
          <p:nvPr/>
        </p:nvPicPr>
        <p:blipFill>
          <a:blip r:embed="rId3"/>
          <a:stretch>
            <a:fillRect/>
          </a:stretch>
        </p:blipFill>
        <p:spPr>
          <a:xfrm>
            <a:off x="549201" y="495272"/>
            <a:ext cx="5984949" cy="2209828"/>
          </a:xfrm>
          <a:prstGeom prst="rect">
            <a:avLst/>
          </a:prstGeom>
        </p:spPr>
      </p:pic>
      <p:sp>
        <p:nvSpPr>
          <p:cNvPr id="7" name="文本框 6">
            <a:extLst>
              <a:ext uri="{FF2B5EF4-FFF2-40B4-BE49-F238E27FC236}">
                <a16:creationId xmlns:a16="http://schemas.microsoft.com/office/drawing/2014/main" id="{BD020680-8570-B6D9-D074-55A3ECE371AA}"/>
              </a:ext>
            </a:extLst>
          </p:cNvPr>
          <p:cNvSpPr txBox="1"/>
          <p:nvPr/>
        </p:nvSpPr>
        <p:spPr>
          <a:xfrm>
            <a:off x="6858000" y="1378634"/>
            <a:ext cx="5054600" cy="646331"/>
          </a:xfrm>
          <a:prstGeom prst="rect">
            <a:avLst/>
          </a:prstGeom>
          <a:noFill/>
        </p:spPr>
        <p:txBody>
          <a:bodyPr wrap="square">
            <a:spAutoFit/>
          </a:bodyPr>
          <a:lstStyle/>
          <a:p>
            <a:pPr marL="0" marR="0">
              <a:spcBef>
                <a:spcPts val="0"/>
              </a:spcBef>
              <a:spcAft>
                <a:spcPts val="0"/>
              </a:spcAft>
            </a:pPr>
            <a:r>
              <a:rPr lang="zh-CN" altLang="zh-CN" sz="1800" dirty="0">
                <a:effectLst/>
                <a:ea typeface="Microsoft YaHei" panose="020B0503020204020204" pitchFamily="34" charset="-122"/>
              </a:rPr>
              <a:t>三种不同的TTS（靶标）设计被放置在</a:t>
            </a:r>
            <a:r>
              <a:rPr lang="zh-CN" altLang="zh-CN" sz="1800" dirty="0">
                <a:effectLst/>
                <a:ea typeface="Calibri" panose="020F0502020204030204" pitchFamily="34" charset="0"/>
              </a:rPr>
              <a:t>σ</a:t>
            </a:r>
            <a:r>
              <a:rPr lang="en-US" altLang="zh-CN" sz="1800" dirty="0">
                <a:effectLst/>
                <a:ea typeface="Calibri" panose="020F0502020204030204" pitchFamily="34" charset="0"/>
              </a:rPr>
              <a:t>70</a:t>
            </a:r>
            <a:r>
              <a:rPr lang="en-US" altLang="zh-CN" sz="1800" b="1" dirty="0">
                <a:effectLst/>
                <a:ea typeface="Microsoft YaHei" panose="020B0503020204020204" pitchFamily="34" charset="-122"/>
              </a:rPr>
              <a:t>启动子</a:t>
            </a:r>
            <a:r>
              <a:rPr lang="en-US" altLang="zh-CN" sz="1800" dirty="0">
                <a:effectLst/>
                <a:ea typeface="Microsoft YaHei" panose="020B0503020204020204" pitchFamily="34" charset="-122"/>
              </a:rPr>
              <a:t>的</a:t>
            </a:r>
            <a:r>
              <a:rPr lang="en-US" altLang="zh-CN" sz="1800" b="1" dirty="0">
                <a:effectLst/>
                <a:ea typeface="Microsoft YaHei" panose="020B0503020204020204" pitchFamily="34" charset="-122"/>
              </a:rPr>
              <a:t>非保守</a:t>
            </a:r>
            <a:r>
              <a:rPr lang="en-US" altLang="zh-CN" sz="1800" dirty="0">
                <a:effectLst/>
                <a:ea typeface="Microsoft YaHei" panose="020B0503020204020204" pitchFamily="34" charset="-122"/>
              </a:rPr>
              <a:t>区域</a:t>
            </a:r>
            <a:endParaRPr lang="zh-CN" altLang="zh-CN" sz="1800" dirty="0">
              <a:effectLst/>
              <a:ea typeface="Calibri" panose="020F0502020204030204" pitchFamily="34" charset="0"/>
            </a:endParaRPr>
          </a:p>
        </p:txBody>
      </p:sp>
      <p:sp>
        <p:nvSpPr>
          <p:cNvPr id="9" name="文本框 8">
            <a:extLst>
              <a:ext uri="{FF2B5EF4-FFF2-40B4-BE49-F238E27FC236}">
                <a16:creationId xmlns:a16="http://schemas.microsoft.com/office/drawing/2014/main" id="{B1103000-24B6-6E86-8075-5C3B93841BD7}"/>
              </a:ext>
            </a:extLst>
          </p:cNvPr>
          <p:cNvSpPr txBox="1"/>
          <p:nvPr/>
        </p:nvSpPr>
        <p:spPr>
          <a:xfrm>
            <a:off x="762000" y="3946436"/>
            <a:ext cx="11061700" cy="923330"/>
          </a:xfrm>
          <a:prstGeom prst="rect">
            <a:avLst/>
          </a:prstGeom>
          <a:noFill/>
        </p:spPr>
        <p:txBody>
          <a:bodyPr wrap="square">
            <a:spAutoFit/>
          </a:bodyPr>
          <a:lstStyle/>
          <a:p>
            <a:r>
              <a:rPr lang="zh-CN" altLang="en-US" dirty="0"/>
              <a:t>         这些TUs基于大肠杆菌通用启动子结构，包括35和10两个保守序列以及在这两个序列之间( TTS-1 )或10和转录起始核苷酸+ 1之间( TTS-2 )引入的人工TTSs。第三种设计是将两个TTS都包含在同一个启动子中，命名为TTS - 3。（图中是否提及？）</a:t>
            </a:r>
          </a:p>
        </p:txBody>
      </p:sp>
      <p:sp>
        <p:nvSpPr>
          <p:cNvPr id="11" name="文本框 10">
            <a:extLst>
              <a:ext uri="{FF2B5EF4-FFF2-40B4-BE49-F238E27FC236}">
                <a16:creationId xmlns:a16="http://schemas.microsoft.com/office/drawing/2014/main" id="{974C501A-D032-1B88-F666-86A29598815A}"/>
              </a:ext>
            </a:extLst>
          </p:cNvPr>
          <p:cNvSpPr txBox="1"/>
          <p:nvPr/>
        </p:nvSpPr>
        <p:spPr>
          <a:xfrm>
            <a:off x="762000" y="5233939"/>
            <a:ext cx="11150600" cy="923330"/>
          </a:xfrm>
          <a:prstGeom prst="rect">
            <a:avLst/>
          </a:prstGeom>
          <a:noFill/>
        </p:spPr>
        <p:txBody>
          <a:bodyPr wrap="square">
            <a:spAutoFit/>
          </a:bodyPr>
          <a:lstStyle/>
          <a:p>
            <a:r>
              <a:rPr lang="zh-CN" altLang="en-US" dirty="0"/>
              <a:t>         图</a:t>
            </a:r>
            <a:r>
              <a:rPr lang="en-US" altLang="zh-CN" dirty="0"/>
              <a:t>C</a:t>
            </a:r>
            <a:r>
              <a:rPr lang="zh-CN" altLang="en-US" dirty="0"/>
              <a:t>：</a:t>
            </a:r>
            <a:r>
              <a:rPr lang="el-GR" altLang="zh-CN" dirty="0"/>
              <a:t>σ70</a:t>
            </a:r>
            <a:r>
              <a:rPr lang="zh-CN" altLang="en-US" dirty="0"/>
              <a:t>细菌启动子的结构。三链</a:t>
            </a:r>
            <a:r>
              <a:rPr lang="zh-CN" altLang="en-US" b="1" dirty="0"/>
              <a:t>靶位点TTS - 1</a:t>
            </a:r>
            <a:r>
              <a:rPr lang="zh-CN" altLang="en-US" dirty="0"/>
              <a:t>和</a:t>
            </a:r>
            <a:r>
              <a:rPr lang="zh-CN" altLang="en-US" b="1" dirty="0"/>
              <a:t>TTS - 2</a:t>
            </a:r>
            <a:r>
              <a:rPr lang="zh-CN" altLang="en-US" dirty="0"/>
              <a:t>被标记为</a:t>
            </a:r>
            <a:r>
              <a:rPr lang="zh-CN" altLang="en-US" b="1" dirty="0"/>
              <a:t>橙</a:t>
            </a:r>
            <a:r>
              <a:rPr lang="zh-CN" altLang="en-US" dirty="0"/>
              <a:t>色部分，而各自的</a:t>
            </a:r>
            <a:r>
              <a:rPr lang="zh-CN" altLang="en-US" b="1" dirty="0"/>
              <a:t>RNA TFO</a:t>
            </a:r>
            <a:r>
              <a:rPr lang="zh-CN" altLang="en-US" dirty="0"/>
              <a:t>被标记为</a:t>
            </a:r>
            <a:r>
              <a:rPr lang="zh-CN" altLang="en-US" b="1" dirty="0"/>
              <a:t>黑</a:t>
            </a:r>
            <a:r>
              <a:rPr lang="zh-CN" altLang="en-US" dirty="0"/>
              <a:t>色线条。35、14 nt、10和+ 1分别表示：以转录起始核苷酸上游</a:t>
            </a:r>
            <a:r>
              <a:rPr lang="zh-CN" altLang="en-US" b="1" dirty="0"/>
              <a:t>35</a:t>
            </a:r>
            <a:r>
              <a:rPr lang="zh-CN" altLang="en-US" dirty="0"/>
              <a:t>个核苷酸为中心的</a:t>
            </a:r>
            <a:r>
              <a:rPr lang="zh-CN" altLang="en-US" b="1" dirty="0"/>
              <a:t>保守</a:t>
            </a:r>
            <a:r>
              <a:rPr lang="zh-CN" altLang="en-US" dirty="0"/>
              <a:t>序列、</a:t>
            </a:r>
            <a:r>
              <a:rPr lang="zh-CN" altLang="en-US" b="1" dirty="0"/>
              <a:t>14</a:t>
            </a:r>
            <a:r>
              <a:rPr lang="zh-CN" altLang="en-US" dirty="0"/>
              <a:t>个核苷酸</a:t>
            </a:r>
            <a:r>
              <a:rPr lang="zh-CN" altLang="en-US" b="1" dirty="0"/>
              <a:t>非保守</a:t>
            </a:r>
            <a:r>
              <a:rPr lang="zh-CN" altLang="en-US" dirty="0"/>
              <a:t>区、以转录起始核苷酸上游</a:t>
            </a:r>
            <a:r>
              <a:rPr lang="zh-CN" altLang="en-US" b="1" dirty="0"/>
              <a:t>10</a:t>
            </a:r>
            <a:r>
              <a:rPr lang="zh-CN" altLang="en-US" dirty="0"/>
              <a:t>个核苷酸为中心的</a:t>
            </a:r>
            <a:r>
              <a:rPr lang="zh-CN" altLang="en-US" b="1" dirty="0"/>
              <a:t>保守</a:t>
            </a:r>
            <a:r>
              <a:rPr lang="zh-CN" altLang="en-US" dirty="0"/>
              <a:t>序列和转录起始核苷酸。</a:t>
            </a:r>
          </a:p>
        </p:txBody>
      </p:sp>
    </p:spTree>
    <p:extLst>
      <p:ext uri="{BB962C8B-B14F-4D97-AF65-F5344CB8AC3E}">
        <p14:creationId xmlns:p14="http://schemas.microsoft.com/office/powerpoint/2010/main" val="28457183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4731</TotalTime>
  <Words>4190</Words>
  <Application>Microsoft Macintosh PowerPoint</Application>
  <PresentationFormat>宽屏</PresentationFormat>
  <Paragraphs>123</Paragraphs>
  <Slides>25</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-apple-system</vt:lpstr>
      <vt:lpstr>等线</vt:lpstr>
      <vt:lpstr>等线 Light</vt:lpstr>
      <vt:lpstr>Arial</vt:lpstr>
      <vt:lpstr>Helvetica Neue</vt:lpstr>
      <vt:lpstr>Office 主题​​</vt:lpstr>
      <vt:lpstr>基于DNA - RNA -三链体的转录调控整合到分子逻辑门中</vt:lpstr>
      <vt:lpstr>摘要</vt:lpstr>
      <vt:lpstr>PowerPoint 演示文稿</vt:lpstr>
      <vt:lpstr>PowerPoint 演示文稿</vt:lpstr>
      <vt:lpstr>PowerPoint 演示文稿</vt:lpstr>
      <vt:lpstr>PowerPoint 演示文稿</vt:lpstr>
      <vt:lpstr>结果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讨论</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基于DNA - RNA -三链体的转录调控整合到分子逻辑门中</dc:title>
  <dc:creator>3338073981@qq.com</dc:creator>
  <cp:lastModifiedBy>chen ying</cp:lastModifiedBy>
  <cp:revision>433</cp:revision>
  <dcterms:created xsi:type="dcterms:W3CDTF">2023-09-20T03:27:07Z</dcterms:created>
  <dcterms:modified xsi:type="dcterms:W3CDTF">2023-10-27T02:33:39Z</dcterms:modified>
</cp:coreProperties>
</file>