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/>
    <p:restoredTop sz="91384"/>
  </p:normalViewPr>
  <p:slideViewPr>
    <p:cSldViewPr snapToGrid="0" snapToObjects="1">
      <p:cViewPr varScale="1">
        <p:scale>
          <a:sx n="108" d="100"/>
          <a:sy n="108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6B1E-5302-D24C-8CA6-D7CF112631AF}" type="datetimeFigureOut">
              <a:t>2024/3/21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3A58-4D08-094F-B0D3-C459A21DEFE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73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nar/gkac47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-apple-system"/>
              </a:rPr>
              <a:t>调节</a:t>
            </a:r>
            <a:r>
              <a:rPr lang="en-US" altLang="zh-CN" b="0" i="0" u="none" strike="noStrike">
                <a:solidFill>
                  <a:srgbClr val="191B1F"/>
                </a:solidFill>
                <a:effectLst/>
                <a:latin typeface="-apple-system"/>
              </a:rPr>
              <a:t>pH</a:t>
            </a:r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-apple-system"/>
              </a:rPr>
              <a:t>值到酸性，会形成</a:t>
            </a:r>
            <a:r>
              <a:rPr lang="en-US" altLang="zh-CN" b="0" i="0" u="none" strike="noStrike">
                <a:solidFill>
                  <a:srgbClr val="191B1F"/>
                </a:solidFill>
                <a:effectLst/>
                <a:latin typeface="-apple-system"/>
              </a:rPr>
              <a:t>Hoogsteen</a:t>
            </a:r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-apple-system"/>
              </a:rPr>
              <a:t>相互作用是因为：</a:t>
            </a:r>
            <a:r>
              <a:rPr lang="en-US" altLang="zh-CN" b="0" i="0" u="none" strike="noStrike">
                <a:solidFill>
                  <a:srgbClr val="191B1F"/>
                </a:solidFill>
                <a:effectLst/>
                <a:latin typeface="-apple-system"/>
              </a:rPr>
              <a:t>A</a:t>
            </a:r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-apple-system"/>
              </a:rPr>
              <a:t>和</a:t>
            </a:r>
            <a:r>
              <a:rPr lang="en-US" altLang="zh-CN" b="0" i="0" u="none" strike="noStrike">
                <a:solidFill>
                  <a:srgbClr val="191B1F"/>
                </a:solidFill>
                <a:effectLst/>
                <a:latin typeface="-apple-system"/>
              </a:rPr>
              <a:t>G</a:t>
            </a:r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-apple-system"/>
              </a:rPr>
              <a:t>的另一个氮只在酸性条件下形成氢键。氢键是一种静电作用，是除范德华力外的另一种分子间作用力；氢键的大小介于化学键与范德华力间，不属于化学键，但有键长、键能，氢键具有饱和性、方向性。</a:t>
            </a:r>
            <a:endParaRPr lang="en-US" altLang="zh-CN" b="0" i="0" u="none" strike="noStrike">
              <a:solidFill>
                <a:srgbClr val="191B1F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>
                <a:solidFill>
                  <a:srgbClr val="191B1F"/>
                </a:solidFill>
                <a:effectLst/>
                <a:latin typeface="-apple-system"/>
              </a:rPr>
              <a:t>[1]</a:t>
            </a:r>
            <a:r>
              <a:rPr lang="en-US" altLang="zh-CN" b="0" i="0" u="none" strike="noStrike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 Huangchen Cui, Tianqing Zhang, Yuhan Kong, Hang Xing, Bryan Wei, Controllable assembly of synthetic constructs with programmable ternary DNA interaction, </a:t>
            </a:r>
            <a:r>
              <a:rPr lang="en-US" altLang="zh-CN" b="0" i="1" u="none" strike="noStrike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Nucleic Acids Research</a:t>
            </a:r>
            <a:r>
              <a:rPr lang="en-US" altLang="zh-CN" b="0" i="0" u="none" strike="noStrike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, Volume 50, Issue 12, 8 July 2022, Pages 7188–7196, </a:t>
            </a:r>
            <a:r>
              <a:rPr lang="en-US" altLang="zh-CN" b="0" i="0" u="none" strike="noStrike">
                <a:solidFill>
                  <a:srgbClr val="006FB7"/>
                </a:solidFill>
                <a:effectLst/>
                <a:latin typeface="Source Sans Pro" panose="020B0503030403020204" pitchFamily="34" charset="0"/>
                <a:hlinkClick r:id="rId3"/>
              </a:rPr>
              <a:t>https://doi.org/10.1093/nar/gkac478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3A58-4D08-094F-B0D3-C459A21DEFEE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94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[1]</a:t>
            </a:r>
            <a:r>
              <a:rPr lang="en-US" altLang="zh-CN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Hoogsteen K. The structure of crystals containing a hydrogen-bonded complex of 1-methylthymine and 9-methyladenine[J]. Acta crystallographica, 1959, 12(10): 822-823.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3A58-4D08-094F-B0D3-C459A21DEFEE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77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3A58-4D08-094F-B0D3-C459A21DEFEE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[1]</a:t>
            </a:r>
            <a:r>
              <a:rPr lang="en-US" altLang="zh-CN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Kim M, Lee C, Jeon K, et al. Harnessing a paper-folding mechanism for reconfigurable DNA origami[J]. Nature, 2023, 619(7968): 78-86.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3A58-4D08-094F-B0D3-C459A21DEFEE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83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NaOH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（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0.015M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）或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HCl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（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0.015M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）在几毫秒内快速响应</a:t>
            </a:r>
            <a:endParaRPr lang="en-US" altLang="zh-CN" b="0" i="0" u="none" strike="noStrike">
              <a:solidFill>
                <a:srgbClr val="B8BFC6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0"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显示出可逆性和无交叉激活</a:t>
            </a:r>
            <a:endParaRPr kumimoji="0" lang="en-US" altLang="zh-CN" b="0" i="0" u="none" strike="noStrike">
              <a:solidFill>
                <a:srgbClr val="B8BFC6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[1]</a:t>
            </a:r>
            <a:r>
              <a:rPr lang="en-US" altLang="zh-CN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Idili A, Vallée-Bélisle A, Ricci F. Programmable pH-triggered DNA nanoswitches[J]. Journal of the American Chemical Society, 2014, 136(16): 5836-5839.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3A58-4D08-094F-B0D3-C459A21DEFEE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31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使用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0.5M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乙酸（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CH</a:t>
            </a:r>
            <a:r>
              <a:rPr lang="en-US" altLang="zh-CN" b="0" i="0" u="none" strike="noStrike" baseline="-25000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COOH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）和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0.5M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氢氧化钠（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NaOH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）来调节</a:t>
            </a:r>
            <a:r>
              <a:rPr lang="en-US" altLang="zh-CN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pH</a:t>
            </a:r>
            <a:r>
              <a:rPr lang="zh-CN" altLang="en-US" b="0" i="0" u="none" strike="noStrik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值</a:t>
            </a:r>
            <a:endParaRPr lang="en-US" altLang="zh-CN" b="0" i="0" u="none" strike="noStrike">
              <a:solidFill>
                <a:srgbClr val="B8BFC6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估计的</a:t>
            </a:r>
            <a:r>
              <a:rPr lang="en-US" altLang="zh-CN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pK</a:t>
            </a:r>
            <a:r>
              <a:rPr lang="en-US" altLang="zh-CN" b="0" i="0" u="none" baseline="-25000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a</a:t>
            </a:r>
            <a:r>
              <a:rPr lang="zh-CN" altLang="en-US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值与</a:t>
            </a:r>
            <a:r>
              <a:rPr lang="en-US" altLang="zh-CN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pH</a:t>
            </a:r>
            <a:r>
              <a:rPr lang="zh-CN" altLang="en-US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激活的</a:t>
            </a:r>
            <a:r>
              <a:rPr lang="en-US" altLang="zh-CN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DNA</a:t>
            </a:r>
            <a:r>
              <a:rPr lang="zh-CN" altLang="en-US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开关相似，为</a:t>
            </a:r>
            <a:r>
              <a:rPr lang="en-US" altLang="zh-CN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7.50</a:t>
            </a:r>
            <a:r>
              <a:rPr lang="zh-CN" altLang="en-US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（</a:t>
            </a:r>
            <a:r>
              <a:rPr lang="en-US" altLang="zh-CN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ref.45</a:t>
            </a:r>
            <a:r>
              <a:rPr lang="zh-CN" altLang="en-US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）。</a:t>
            </a:r>
            <a:endParaRPr lang="en-US" altLang="zh-CN" b="0" i="0" u="none">
              <a:solidFill>
                <a:srgbClr val="B8BFC6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zh-CN" altLang="en-US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显示出快速响应和可逆性</a:t>
            </a:r>
            <a:endParaRPr kumimoji="1" lang="en-US" altLang="zh-CN" b="0" i="0" u="none">
              <a:solidFill>
                <a:srgbClr val="B8BFC6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en-US" altLang="zh-CN" b="0" i="0" u="none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[1]</a:t>
            </a:r>
            <a:r>
              <a:rPr lang="en-US" altLang="zh-CN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Kim M, Lee C, Jeon K, et al. Harnessing a paper-folding mechanism for reconfigurable DNA origami[J]. Nature, 2023, 619(7968): 78-86.</a:t>
            </a:r>
            <a:endParaRPr kumimoji="1" lang="en-US" altLang="zh-CN" b="0" i="0" u="none">
              <a:solidFill>
                <a:srgbClr val="B8BFC6"/>
              </a:solidFill>
              <a:effectLst/>
              <a:latin typeface="Helvetica Neue" panose="02000503000000020004" pitchFamily="2" charset="0"/>
            </a:endParaRPr>
          </a:p>
          <a:p>
            <a:endParaRPr kumimoji="1" lang="zh-CN" altLang="en-US" u="non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3A58-4D08-094F-B0D3-C459A21DEFEE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23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CE89-C8B1-6C4B-9A34-5608ED0DB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D2D7CA-FEEF-F845-B181-BD1AADE1A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ED8D0-BF11-3B46-84C8-36FA85F5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5FD0A-328B-3D40-AA8B-B0D5A2DC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C06C4-5B12-8C44-8DFB-9EE2908B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52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29989-9057-5C4B-ABF5-FB44D424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DAA41-2EE2-604D-AF95-0F9593FDE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509AF-9795-F44B-98B9-D049A451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9F3DD-1933-784A-A9DF-E16B3C47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8A779-93AC-6244-B9FD-954A329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4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3F3667-C515-6F43-9DDE-B19AB7780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AA4AB-AA40-6049-A3FD-8A55D85B7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53D09-30A5-794B-81AA-ADF622D6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C45A1-E3C1-3349-AAA3-302B4825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0EC50-9D47-4C42-9B47-C23180F2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24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0AE3E-B2B2-8541-879B-6B7F43DB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C17D5-7642-5B48-B41E-C0360F10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C5590-FCD3-C24F-BBF8-E622BE85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629E7-4BC8-1349-BE43-25B7BB01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A5D9E-E692-2348-BA4C-4AC0D6C7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91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A9C4-102C-C843-97F6-F0CBB4B8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105BD-BBD6-E845-9F06-EF84B156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E8065-5D28-D740-87BA-A3150155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A432B-E8F8-A347-8BF4-F00DA664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230BD-C849-1A4E-B2BE-7511B8BD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11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2D8C0-B5EC-DC48-AEEF-C47A0F96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6FDD6-735A-8644-A2FC-426F5B48F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CFC4F2-0A87-474A-9630-B43EA98F7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EE712-BCA5-DD4A-B4E7-ACB2CC30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189FC-DA9E-1A4D-BB61-6231A9D4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40DC1-DBDB-FB4F-A6EC-A6A6171A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85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41C0F-7ABB-A34B-920D-5B3F672D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7334B-6B2B-7247-8076-1B2227AA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6800B-C939-4F4E-8FBE-CB350C1E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B9571-C7DA-0346-8BB5-4F20774C7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11252D-5607-6C4A-9433-2CBFCC940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0930F-063E-2443-A7A4-D267AAFF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7F311F-28F8-CE4B-B297-D76209BD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7ECADF-9536-5244-8EEC-A3FB8CBE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89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8C21-E71A-5241-9839-A8C3C1E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B46BC-75D7-B44C-B454-3C26DEBC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BABDC6-ABDA-6048-BA2A-1FB94A47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F7606-CFAE-F140-B0A1-79EA473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2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5D7157-A80D-B840-9974-EFEE4259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A42FBD-B2B3-1645-8B3B-C6E6EFD0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3F130-B4F8-464D-B0A8-57B673A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82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017F4-14B9-0043-9322-9449C873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37C68-7575-D243-B83E-726CF49D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A1FB0C-7446-8249-AE23-5C4B25AC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FCE9B-76F8-A84B-AC09-7BE215C5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7CC37-1B34-5D42-82ED-22A481C9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0F946-08BC-1240-9838-FDD21CA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59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B6855-0C10-3645-873A-97DB216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557290-FE92-C449-8211-D1BA2B217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28D57-F5F0-3343-83A2-9477C415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2F89C-7372-6047-9C6A-2D2C9797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4F0B8-2F20-9642-A149-ABEA6BA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78F09-DA80-2246-87FD-2AA7F65B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4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8CDCAC-C434-374A-BF43-29A87E2D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CDF07-EB02-3447-AE15-C34C3BF3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FF7BA-DA88-0A47-AA3A-D672008A8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7CA1-C7F2-4F42-8F0B-F27DFC367D0D}" type="datetimeFigureOut"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3A7BC-CBB4-644E-8B83-8CC095FEE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E6276-78FD-B846-B31B-275C2D032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EC7A-CF31-424E-B4EB-E27FDFC6432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4A535C-1024-9D45-B20B-A982A15BF74D}"/>
              </a:ext>
            </a:extLst>
          </p:cNvPr>
          <p:cNvSpPr txBox="1"/>
          <p:nvPr/>
        </p:nvSpPr>
        <p:spPr>
          <a:xfrm>
            <a:off x="0" y="0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相互作用的作用机制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D0086A-D1E6-154C-8DF6-067E935C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56" y="517794"/>
            <a:ext cx="2644489" cy="21923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89391E-AF46-6941-9082-93571A91D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145" y="666521"/>
            <a:ext cx="2878346" cy="21920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10686-B068-E643-901F-BDF5E6897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098" y="597972"/>
            <a:ext cx="4127500" cy="2032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5323C3-01C4-AD47-8617-009DA6434965}"/>
              </a:ext>
            </a:extLst>
          </p:cNvPr>
          <p:cNvSpPr txBox="1"/>
          <p:nvPr/>
        </p:nvSpPr>
        <p:spPr>
          <a:xfrm>
            <a:off x="8042313" y="271015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三链体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平行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A95190-557F-D349-B44A-2DC4594C4638}"/>
              </a:ext>
            </a:extLst>
          </p:cNvPr>
          <p:cNvSpPr txBox="1"/>
          <p:nvPr/>
        </p:nvSpPr>
        <p:spPr>
          <a:xfrm>
            <a:off x="1090619" y="3007339"/>
            <a:ext cx="452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碱基配对与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Watson-Crick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碱基配对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B68421-6109-1644-9D90-E1F6C8F80B17}"/>
              </a:ext>
            </a:extLst>
          </p:cNvPr>
          <p:cNvSpPr txBox="1"/>
          <p:nvPr/>
        </p:nvSpPr>
        <p:spPr>
          <a:xfrm>
            <a:off x="0" y="350336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Hoogsteen(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平行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与反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Hoogsteen(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反平行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CC0478-2873-2949-A8C1-F20268D274FB}"/>
              </a:ext>
            </a:extLst>
          </p:cNvPr>
          <p:cNvSpPr/>
          <p:nvPr/>
        </p:nvSpPr>
        <p:spPr>
          <a:xfrm>
            <a:off x="3312622" y="1088967"/>
            <a:ext cx="224444" cy="2244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FF3BAF-3E52-5241-86B7-AE2C4F63BD71}"/>
              </a:ext>
            </a:extLst>
          </p:cNvPr>
          <p:cNvSpPr/>
          <p:nvPr/>
        </p:nvSpPr>
        <p:spPr>
          <a:xfrm>
            <a:off x="3312622" y="1994404"/>
            <a:ext cx="224444" cy="2244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A6D975-CB57-6845-B914-A5778A530C1E}"/>
              </a:ext>
            </a:extLst>
          </p:cNvPr>
          <p:cNvSpPr txBox="1"/>
          <p:nvPr/>
        </p:nvSpPr>
        <p:spPr>
          <a:xfrm>
            <a:off x="0" y="399938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    反平行的DNA三链体出现了A·A–T和G·G–C。与pH控制过程中常用的平行DNA三重链（Hoogsteen碱基配对）不同，反平行三链体结构与pH无关，并且在广泛的缓冲条件（包括生理条件）下兼容，而平行三链由于依赖于质子化的胞嘧啶（C+）。</a:t>
            </a:r>
            <a:r>
              <a:rPr lang="en-US" altLang="zh-CN" sz="1400" baseline="3000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[1]</a:t>
            </a:r>
            <a:endParaRPr lang="zh-CN" altLang="en-US" sz="1400" baseline="3000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1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57E71-0F1D-FC44-B1A5-C4AE7ED38C73}"/>
              </a:ext>
            </a:extLst>
          </p:cNvPr>
          <p:cNvSpPr txBox="1"/>
          <p:nvPr/>
        </p:nvSpPr>
        <p:spPr>
          <a:xfrm>
            <a:off x="1077639" y="462225"/>
            <a:ext cx="102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1959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发现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碱基互补配对用的是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甲基胸腺嘧啶（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9-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甲基腺嘌呤（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b="0" i="0" u="none" strike="noStrike" baseline="30000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[1]</a:t>
            </a:r>
            <a:endParaRPr kumimoji="1" lang="zh-CN" altLang="en-US" baseline="3000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615241-8B26-CC45-8105-FCCC81C0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48" y="1078679"/>
            <a:ext cx="3780952" cy="23503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7B8522-6A23-8C41-BA3C-C9C1300F8722}"/>
              </a:ext>
            </a:extLst>
          </p:cNvPr>
          <p:cNvSpPr txBox="1"/>
          <p:nvPr/>
        </p:nvSpPr>
        <p:spPr>
          <a:xfrm>
            <a:off x="3013146" y="3851400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Watson-Crick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碱基配对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D407EE-F183-6246-A386-200C444A0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31" y="796701"/>
            <a:ext cx="3918858" cy="44413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5CD31FF-5B9B-9D4D-B40A-9D9BF1754597}"/>
              </a:ext>
            </a:extLst>
          </p:cNvPr>
          <p:cNvSpPr txBox="1"/>
          <p:nvPr/>
        </p:nvSpPr>
        <p:spPr>
          <a:xfrm>
            <a:off x="7131319" y="5201988"/>
            <a:ext cx="2095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碱基配对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F6E0875-E721-9E46-8EFC-9F2BC575BA42}"/>
              </a:ext>
            </a:extLst>
          </p:cNvPr>
          <p:cNvSpPr txBox="1"/>
          <p:nvPr/>
        </p:nvSpPr>
        <p:spPr>
          <a:xfrm>
            <a:off x="0" y="184666"/>
            <a:ext cx="121116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>
                <a:latin typeface="KaiTi" panose="02010609060101010101" pitchFamily="49" charset="-122"/>
                <a:ea typeface="KaiTi" panose="02010609060101010101" pitchFamily="49" charset="-122"/>
              </a:rPr>
              <a:t>什么是质子化：</a:t>
            </a: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   质子化是原子、分子或离子获得质子（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H⁺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）的过程，简单的可以理解为和质子化合， 即结合一个质子。一般的情况是：该物质有孤对质子。因此它可以通过配位键结合一个质子。如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H2O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H3O⁺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NH3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NH4⁺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等等。 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   质子化和去质子化会发生在大多数酸碱反应，是大多数酸碱反应理论的核心。获得一个氢离子而带正电，使它具备更强的亲电性。如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等元素，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H+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可以配位上去。</a:t>
            </a:r>
            <a:endParaRPr lang="zh-CN" altLang="en-US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68E080-990C-F14B-9382-F1CF7EFE9925}"/>
              </a:ext>
            </a:extLst>
          </p:cNvPr>
          <p:cNvSpPr txBox="1"/>
          <p:nvPr/>
        </p:nvSpPr>
        <p:spPr>
          <a:xfrm>
            <a:off x="0" y="2192657"/>
            <a:ext cx="1136719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为什么酸性条件会引发质子化：</a:t>
            </a:r>
            <a:endParaRPr lang="en-US" altLang="zh-CN" sz="2400" b="1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在酸性条件下，质子化是指物质接受质子（即氢离子，H⁺）。酸性条件可以通过多种方式引发质子化</a:t>
            </a:r>
          </a:p>
          <a:p>
            <a:r>
              <a:rPr lang="zh-CN" altLang="en-US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1. 强酸与弱碱反应： </a:t>
            </a:r>
            <a:r>
              <a:rPr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在强酸的存在下，弱碱会接受酸中的质子而发生质子化反应。例如，HCl是强酸，当与NH₃（氨气）反应时，产生NH₄⁺离子（氨的质子化形式）。</a:t>
            </a:r>
          </a:p>
          <a:p>
            <a:r>
              <a:rPr lang="zh-CN" altLang="en-US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2. 水的自质子化：</a:t>
            </a:r>
            <a:r>
              <a:rPr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在水中，水分子可以自发地失去一个质子形成氢离子（H⁺），这种过程称为自离化。在酸性条件下，水的自离化会偏向产生更多的H⁺离子。</a:t>
            </a:r>
          </a:p>
          <a:p>
            <a:r>
              <a:rPr lang="zh-CN" altLang="en-US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 酸的电离：</a:t>
            </a:r>
            <a:r>
              <a:rPr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酸是能够释放质子（H⁺）的物质。在水中，酸分子会释放质子形成H⁺离子，如HCl（盐酸）会在水中电离为H⁺和Cl⁻。</a:t>
            </a:r>
          </a:p>
          <a:p>
            <a:r>
              <a:rPr lang="zh-CN" altLang="en-US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4. 质子转移反应：</a:t>
            </a:r>
            <a:r>
              <a:rPr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在溶液中，质子可以通过质子转移反应从一个分子转移到另一个分子。例如，在酸性条件下，弱酸可以将质子转移给水或其他分子。</a:t>
            </a:r>
          </a:p>
        </p:txBody>
      </p:sp>
    </p:spTree>
    <p:extLst>
      <p:ext uri="{BB962C8B-B14F-4D97-AF65-F5344CB8AC3E}">
        <p14:creationId xmlns:p14="http://schemas.microsoft.com/office/powerpoint/2010/main" val="29750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77DD67-62D1-694D-B634-B004A1100C7F}"/>
              </a:ext>
            </a:extLst>
          </p:cNvPr>
          <p:cNvSpPr txBox="1"/>
          <p:nvPr/>
        </p:nvSpPr>
        <p:spPr>
          <a:xfrm>
            <a:off x="34885" y="0"/>
            <a:ext cx="12010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kumimoji="1" lang="zh-CN" altLang="en-US" sz="240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40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是指酸度系数或药物的解离常数，是一个特殊的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值。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当溶液中药物离子浓度和非离子浓度完全相等，即各占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时，溶液的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值称为该药的解离常数，用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表示。即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时，基团是一半质子化一半去质子化的。要使其完全去质子化，就往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&gt; pKa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值调；要使其完全质子化，就往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 pKa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值调。</a:t>
            </a:r>
            <a:endParaRPr lang="en-US" altLang="zh-CN">
              <a:solidFill>
                <a:srgbClr val="333333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1BD0BF-6FCB-7E4B-B23C-C85F589F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90" y="2200522"/>
            <a:ext cx="5932371" cy="39319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96D2A7-F40D-5E47-B2B1-CA7DA6257E6E}"/>
              </a:ext>
            </a:extLst>
          </p:cNvPr>
          <p:cNvSpPr txBox="1"/>
          <p:nvPr/>
        </p:nvSpPr>
        <p:spPr>
          <a:xfrm>
            <a:off x="10558272" y="323631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pKa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7.49</a:t>
            </a:r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88E1EF-94D2-8B43-BF70-7FBABC279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39" y="2050662"/>
            <a:ext cx="5373416" cy="4233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CB2947-F3D9-8A41-846A-F6CEBF03D3D3}"/>
              </a:ext>
            </a:extLst>
          </p:cNvPr>
          <p:cNvSpPr txBox="1"/>
          <p:nvPr/>
        </p:nvSpPr>
        <p:spPr>
          <a:xfrm>
            <a:off x="5151609" y="62389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[1]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3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5FBC3F-2165-5042-A5E1-9C7B487A3740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lang="zh-CN" altLang="en-US" sz="2400" b="1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的补充</a:t>
            </a:r>
            <a:r>
              <a:rPr lang="en-US" altLang="zh-CN" sz="2400" b="1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(pKa</a:t>
            </a:r>
            <a:r>
              <a:rPr lang="zh-CN" altLang="en-US" sz="2400" b="1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与</a:t>
            </a:r>
            <a:r>
              <a:rPr lang="en-US" altLang="zh-CN" sz="2400" b="1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pH</a:t>
            </a:r>
            <a:r>
              <a:rPr lang="zh-CN" altLang="en-US" sz="2400" b="1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之间的关系</a:t>
            </a:r>
            <a:r>
              <a:rPr lang="en-US" altLang="zh-CN" sz="2400" b="1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zh-CN" altLang="en-US" sz="2400" b="1">
                <a:solidFill>
                  <a:srgbClr val="191B1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：</a:t>
            </a:r>
            <a:endParaRPr lang="en-US" altLang="zh-CN" sz="2400" b="1" i="0" u="none" strike="noStrike">
              <a:solidFill>
                <a:srgbClr val="191B1F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b="0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指的是弱酸电离的平衡常数。根据平衡关系，利用</a:t>
            </a:r>
            <a:r>
              <a:rPr lang="en-US" altLang="zh-CN" b="0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，可以计算出</a:t>
            </a:r>
            <a:r>
              <a:rPr lang="en-US" altLang="zh-CN" b="0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[H]+</a:t>
            </a:r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。此时，可以计算得到理论</a:t>
            </a:r>
            <a:r>
              <a:rPr lang="en-US" altLang="zh-CN" b="0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b="0" i="0" u="none" strike="noStrike">
                <a:solidFill>
                  <a:srgbClr val="191B1F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6A2F776-5221-F849-B903-4712F8E62D6E}"/>
                  </a:ext>
                </a:extLst>
              </p:cNvPr>
              <p:cNvSpPr txBox="1"/>
              <p:nvPr/>
            </p:nvSpPr>
            <p:spPr>
              <a:xfrm>
                <a:off x="4644320" y="1405305"/>
                <a:ext cx="2903359" cy="4047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R-COOH</a:t>
                </a:r>
                <a:r>
                  <a:rPr kumimoji="1" lang="zh-CN" altLang="en-US" u="sng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1" lang="en-US" altLang="zh-CN" u="sng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Ka</a:t>
                </a:r>
                <a:r>
                  <a:rPr kumimoji="1" lang="zh-CN" altLang="en-US" u="sng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R-COO</a:t>
                </a:r>
                <a:r>
                  <a:rPr kumimoji="1" lang="en-US" altLang="zh-CN" baseline="3000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+H</a:t>
                </a:r>
                <a:r>
                  <a:rPr kumimoji="1" lang="en-US" altLang="zh-CN" baseline="3000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+</a:t>
                </a:r>
              </a:p>
              <a:p>
                <a:endParaRPr kumimoji="1" lang="en-US" altLang="zh-CN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Ka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·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𝐻𝐴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kumimoji="1" lang="en-US" altLang="zh-CN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pKa = -lg[Ka]</a:t>
                </a:r>
              </a:p>
              <a:p>
                <a:endParaRPr kumimoji="1" lang="en-US" altLang="zh-CN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pH</a:t>
                </a:r>
                <a:r>
                  <a:rPr kumimoji="1" lang="zh-CN" altLang="en-US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-lg[H</a:t>
                </a:r>
                <a:r>
                  <a:rPr kumimoji="1" lang="en-US" altLang="zh-CN" baseline="3000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]  </a:t>
                </a:r>
              </a:p>
              <a:p>
                <a:endParaRPr kumimoji="1" lang="en-US" altLang="zh-CN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Henderson-Hasselbalch</a:t>
                </a:r>
                <a:r>
                  <a:rPr kumimoji="1" lang="zh-CN" altLang="en-US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方程</a:t>
                </a:r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pH=pKa</a:t>
                </a:r>
                <a:r>
                  <a:rPr kumimoji="1" lang="zh-CN" altLang="en-US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𝐻𝐴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kumimoji="1" lang="en-US" altLang="zh-CN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endParaRPr kumimoji="1" lang="en-US" altLang="zh-CN" baseline="3000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aseline="3000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aseline="3000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6A2F776-5221-F849-B903-4712F8E6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20" y="1405305"/>
                <a:ext cx="2903359" cy="4047390"/>
              </a:xfrm>
              <a:prstGeom prst="rect">
                <a:avLst/>
              </a:prstGeom>
              <a:blipFill>
                <a:blip r:embed="rId2"/>
                <a:stretch>
                  <a:fillRect l="-1739" t="-625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54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2076BB-DE3C-FD40-86C3-ACAE186A96FF}"/>
              </a:ext>
            </a:extLst>
          </p:cNvPr>
          <p:cNvSpPr txBox="1"/>
          <p:nvPr/>
        </p:nvSpPr>
        <p:spPr>
          <a:xfrm>
            <a:off x="0" y="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序列设计</a:t>
            </a:r>
            <a:endParaRPr kumimoji="1" lang="en-US" altLang="zh-CN" sz="2400" b="1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CG(AT)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含量与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之间的关系：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通过简单地改变开关中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TAT/CGC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三链体的相对含量，可以在</a:t>
            </a:r>
            <a:r>
              <a:rPr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范围内合理地调节它们的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依赖性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(pKa)</a:t>
            </a:r>
            <a:r>
              <a:rPr lang="en-US" altLang="zh-CN" i="0" u="none" strike="noStrike" baseline="30000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[1]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i="0" u="none" strike="noStrike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例如，具有高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CGC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含量（≥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）的开关在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 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约 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5.5–6.0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的值附近打开，而具有较低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CGC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含量的开关（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&lt;50%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）在逐渐更碱性的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值下打开，不包含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CGC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三链体（因此仅包含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TAT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三链体，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100%TAT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）的开关仅在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高于</a:t>
            </a:r>
            <a:r>
              <a:rPr lang="en-US" altLang="zh-CN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10.0</a:t>
            </a:r>
            <a:r>
              <a:rPr lang="zh-CN" altLang="en-US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时开始展开。</a:t>
            </a:r>
            <a:r>
              <a:rPr lang="en-US" altLang="zh-CN" i="0" u="none" strike="noStrike" baseline="30000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AFD2F-55F5-0841-BF7E-F254B69AD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5"/>
          <a:stretch/>
        </p:blipFill>
        <p:spPr>
          <a:xfrm>
            <a:off x="1332366" y="1754326"/>
            <a:ext cx="5385109" cy="4523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CAC6AB-0AE4-7344-8405-D943D61F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475" y="2127498"/>
            <a:ext cx="4886208" cy="37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8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E4E156-B92C-484D-9484-3A67BCEC8974}"/>
              </a:ext>
            </a:extLst>
          </p:cNvPr>
          <p:cNvSpPr txBox="1"/>
          <p:nvPr/>
        </p:nvSpPr>
        <p:spPr>
          <a:xfrm>
            <a:off x="1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序列设计</a:t>
            </a:r>
            <a:endParaRPr kumimoji="1" lang="en-US" altLang="zh-CN" sz="2400" b="1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选择了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约为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7.5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窗口宽度适中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(6.4~8.0)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T-C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motif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，使用富含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GA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DNA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en-US" altLang="zh-CN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(TAT(60%))</a:t>
            </a:r>
            <a:r>
              <a:rPr kumimoji="1" lang="zh-CN" altLang="en-US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，可以使用弱酸调节</a:t>
            </a:r>
            <a:r>
              <a:rPr kumimoji="1" lang="en-US" altLang="zh-CN" baseline="3000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[1]</a:t>
            </a:r>
            <a:endParaRPr kumimoji="1" lang="zh-CN" altLang="en-US" baseline="3000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设计了三对含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60%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T-A·T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三联体的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handle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，并通过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变化来控制</a:t>
            </a:r>
            <a:r>
              <a:rPr lang="en-US" altLang="zh-CN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Hoogsteen</a:t>
            </a:r>
            <a:r>
              <a:rPr lang="zh-CN" altLang="en-US" b="0" i="0" u="none" strike="noStrike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相互作用。</a:t>
            </a:r>
            <a:r>
              <a:rPr lang="en-US" altLang="zh-CN" b="0" i="0" u="none" strike="noStrike" baseline="30000"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[1]</a:t>
            </a:r>
            <a:endParaRPr kumimoji="1" lang="zh-CN" altLang="en-US" baseline="3000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2CC57B-5776-1348-93B9-3B5383CA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5663"/>
            <a:ext cx="5382007" cy="2797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CEED41-B7A8-2849-80D4-993FDC3B6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69" b="54632"/>
          <a:stretch/>
        </p:blipFill>
        <p:spPr>
          <a:xfrm>
            <a:off x="0" y="3813012"/>
            <a:ext cx="5611201" cy="22536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FCF1A3-BBC0-214C-8E76-DAE496C17F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6" t="3266" r="3583"/>
          <a:stretch/>
        </p:blipFill>
        <p:spPr>
          <a:xfrm>
            <a:off x="6491844" y="3429000"/>
            <a:ext cx="5700156" cy="3429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2D8B1A-835E-6B41-BEA5-A88A9AC69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575" y="945081"/>
            <a:ext cx="3941165" cy="26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4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1262</Words>
  <Application>Microsoft Macintosh PowerPoint</Application>
  <PresentationFormat>宽屏</PresentationFormat>
  <Paragraphs>59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-apple-system</vt:lpstr>
      <vt:lpstr>等线</vt:lpstr>
      <vt:lpstr>等线 Light</vt:lpstr>
      <vt:lpstr>KaiTi</vt:lpstr>
      <vt:lpstr>Arial</vt:lpstr>
      <vt:lpstr>Cambria Math</vt:lpstr>
      <vt:lpstr>Helvetica Neue</vt:lpstr>
      <vt:lpstr>Source Sans Pro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5</cp:revision>
  <dcterms:created xsi:type="dcterms:W3CDTF">2024-03-18T10:07:41Z</dcterms:created>
  <dcterms:modified xsi:type="dcterms:W3CDTF">2024-03-21T07:43:17Z</dcterms:modified>
</cp:coreProperties>
</file>