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sldIdLst>
    <p:sldId id="256" r:id="rId2"/>
    <p:sldId id="286" r:id="rId3"/>
    <p:sldId id="297" r:id="rId4"/>
    <p:sldId id="289" r:id="rId5"/>
    <p:sldId id="299" r:id="rId6"/>
    <p:sldId id="300" r:id="rId7"/>
    <p:sldId id="301" r:id="rId8"/>
    <p:sldId id="302" r:id="rId9"/>
    <p:sldId id="304" r:id="rId10"/>
    <p:sldId id="306" r:id="rId11"/>
    <p:sldId id="307" r:id="rId12"/>
    <p:sldId id="310" r:id="rId13"/>
    <p:sldId id="308" r:id="rId14"/>
    <p:sldId id="30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D800"/>
    <a:srgbClr val="FF8900"/>
    <a:srgbClr val="003B87"/>
    <a:srgbClr val="3A5578"/>
    <a:srgbClr val="273950"/>
    <a:srgbClr val="1499D4"/>
    <a:srgbClr val="17ACEE"/>
    <a:srgbClr val="74A3BD"/>
    <a:srgbClr val="0E81BB"/>
    <a:srgbClr val="159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62"/>
    <p:restoredTop sz="94488"/>
  </p:normalViewPr>
  <p:slideViewPr>
    <p:cSldViewPr snapToGrid="0" snapToObjects="1">
      <p:cViewPr varScale="1">
        <p:scale>
          <a:sx n="84" d="100"/>
          <a:sy n="84" d="100"/>
        </p:scale>
        <p:origin x="48" y="1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48A84-EFDF-8248-9273-5E00AD3E23D6}" type="datetimeFigureOut">
              <a:rPr kumimoji="1" lang="zh-CN" altLang="en-US" smtClean="0"/>
              <a:t>2023/9/6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7F4B1-D475-E34D-8615-04B3DB150ADD}" type="slidenum">
              <a:rPr kumimoji="1" lang="zh-CN" altLang="en-US" smtClean="0"/>
              <a:t>‹#›</a:t>
            </a:fld>
            <a:endParaRPr kumimoji="1" lang="zh-CN" altLang="en-US"/>
          </a:p>
        </p:txBody>
      </p:sp>
    </p:spTree>
    <p:extLst>
      <p:ext uri="{BB962C8B-B14F-4D97-AF65-F5344CB8AC3E}">
        <p14:creationId xmlns:p14="http://schemas.microsoft.com/office/powerpoint/2010/main" val="3463712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4080641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2243708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2707393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24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4425588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63333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129118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1597037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235904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317081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1532619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227328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cxnSp>
        <p:nvCxnSpPr>
          <p:cNvPr id="8" name="直线连接符 7">
            <a:extLst>
              <a:ext uri="{FF2B5EF4-FFF2-40B4-BE49-F238E27FC236}">
                <a16:creationId xmlns:a16="http://schemas.microsoft.com/office/drawing/2014/main" id="{7F96A17C-34CE-F341-B18A-E340391EA1A1}"/>
              </a:ext>
            </a:extLst>
          </p:cNvPr>
          <p:cNvCxnSpPr>
            <a:cxnSpLocks/>
          </p:cNvCxnSpPr>
          <p:nvPr userDrawn="1"/>
        </p:nvCxnSpPr>
        <p:spPr>
          <a:xfrm>
            <a:off x="-152400" y="937260"/>
            <a:ext cx="12374880" cy="0"/>
          </a:xfrm>
          <a:prstGeom prst="line">
            <a:avLst/>
          </a:prstGeom>
          <a:ln w="38100">
            <a:solidFill>
              <a:srgbClr val="013B87"/>
            </a:solidFill>
          </a:ln>
        </p:spPr>
        <p:style>
          <a:lnRef idx="1">
            <a:schemeClr val="accent1"/>
          </a:lnRef>
          <a:fillRef idx="0">
            <a:schemeClr val="accent1"/>
          </a:fillRef>
          <a:effectRef idx="0">
            <a:schemeClr val="accent1"/>
          </a:effectRef>
          <a:fontRef idx="minor">
            <a:schemeClr val="tx1"/>
          </a:fontRef>
        </p:style>
      </p:cxnSp>
      <p:sp>
        <p:nvSpPr>
          <p:cNvPr id="9" name="六边形 8">
            <a:extLst>
              <a:ext uri="{FF2B5EF4-FFF2-40B4-BE49-F238E27FC236}">
                <a16:creationId xmlns:a16="http://schemas.microsoft.com/office/drawing/2014/main" id="{C1366A41-0F26-7047-A70C-7DB055E8956D}"/>
              </a:ext>
            </a:extLst>
          </p:cNvPr>
          <p:cNvSpPr/>
          <p:nvPr userDrawn="1"/>
        </p:nvSpPr>
        <p:spPr>
          <a:xfrm>
            <a:off x="-457202" y="-81019"/>
            <a:ext cx="1915611" cy="1018279"/>
          </a:xfrm>
          <a:prstGeom prst="hexagon">
            <a:avLst/>
          </a:prstGeom>
          <a:solidFill>
            <a:srgbClr val="013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cxnSp>
        <p:nvCxnSpPr>
          <p:cNvPr id="10" name="直线连接符 9">
            <a:extLst>
              <a:ext uri="{FF2B5EF4-FFF2-40B4-BE49-F238E27FC236}">
                <a16:creationId xmlns:a16="http://schemas.microsoft.com/office/drawing/2014/main" id="{C96AD981-49CE-5645-BCCF-719CE9CAD5BB}"/>
              </a:ext>
            </a:extLst>
          </p:cNvPr>
          <p:cNvCxnSpPr>
            <a:cxnSpLocks/>
          </p:cNvCxnSpPr>
          <p:nvPr userDrawn="1"/>
        </p:nvCxnSpPr>
        <p:spPr>
          <a:xfrm>
            <a:off x="-91440" y="6187440"/>
            <a:ext cx="12374880" cy="0"/>
          </a:xfrm>
          <a:prstGeom prst="line">
            <a:avLst/>
          </a:prstGeom>
          <a:ln w="38100">
            <a:solidFill>
              <a:srgbClr val="013B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492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bmp"/><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9DC6090-06D1-D344-B90C-84E63823A50E}"/>
              </a:ext>
            </a:extLst>
          </p:cNvPr>
          <p:cNvSpPr txBox="1"/>
          <p:nvPr/>
        </p:nvSpPr>
        <p:spPr>
          <a:xfrm>
            <a:off x="747906" y="2125051"/>
            <a:ext cx="10696188" cy="2431435"/>
          </a:xfrm>
          <a:prstGeom prst="rect">
            <a:avLst/>
          </a:prstGeom>
          <a:noFill/>
        </p:spPr>
        <p:txBody>
          <a:bodyPr wrap="square" rtlCol="0">
            <a:spAutoFit/>
          </a:bodyPr>
          <a:lstStyle/>
          <a:p>
            <a:endParaRPr kumimoji="1" lang="en-US" altLang="zh-CN" sz="4800" b="1" dirty="0">
              <a:latin typeface="Times New Roman" panose="02020603050405020304" pitchFamily="18" charset="0"/>
              <a:cs typeface="Times New Roman" panose="02020603050405020304" pitchFamily="18" charset="0"/>
            </a:endParaRPr>
          </a:p>
          <a:p>
            <a:pPr algn="ctr"/>
            <a:r>
              <a:rPr kumimoji="1" lang="en-US" altLang="zh-CN" sz="4800" b="1" dirty="0">
                <a:latin typeface="Times New Roman" panose="02020603050405020304" pitchFamily="18" charset="0"/>
                <a:cs typeface="Times New Roman" panose="02020603050405020304" pitchFamily="18" charset="0"/>
              </a:rPr>
              <a:t>Does DNA compute</a:t>
            </a:r>
          </a:p>
          <a:p>
            <a:pPr algn="ctr"/>
            <a:r>
              <a:rPr kumimoji="1" lang="en-US" altLang="zh-CN" sz="2800" b="1" dirty="0">
                <a:latin typeface="Times New Roman" panose="02020603050405020304" pitchFamily="18" charset="0"/>
                <a:cs typeface="Times New Roman" panose="02020603050405020304" pitchFamily="18" charset="0"/>
              </a:rPr>
              <a:t>Daniel E. </a:t>
            </a:r>
            <a:r>
              <a:rPr kumimoji="1" lang="en-US" altLang="zh-CN" sz="2800" b="1" dirty="0" err="1">
                <a:latin typeface="Times New Roman" panose="02020603050405020304" pitchFamily="18" charset="0"/>
                <a:cs typeface="Times New Roman" panose="02020603050405020304" pitchFamily="18" charset="0"/>
              </a:rPr>
              <a:t>Rozen</a:t>
            </a:r>
            <a:r>
              <a:rPr kumimoji="1" lang="en-US" altLang="zh-CN" sz="2800" b="1" dirty="0">
                <a:latin typeface="Times New Roman" panose="02020603050405020304" pitchFamily="18" charset="0"/>
                <a:cs typeface="Times New Roman" panose="02020603050405020304" pitchFamily="18" charset="0"/>
              </a:rPr>
              <a:t>*, Steve McGrew† and Andrew D. Ellington‡</a:t>
            </a:r>
          </a:p>
          <a:p>
            <a:pPr algn="ctr"/>
            <a:r>
              <a:rPr kumimoji="1" lang="en-US" altLang="zh-CN" sz="2800" b="1" dirty="0">
                <a:latin typeface="Times New Roman" panose="02020603050405020304" pitchFamily="18" charset="0"/>
                <a:cs typeface="Times New Roman" panose="02020603050405020304" pitchFamily="18" charset="0"/>
              </a:rPr>
              <a:t>1996</a:t>
            </a:r>
            <a:endParaRPr kumimoji="1" lang="zh-CN" altLang="en-US" sz="2800" b="1" dirty="0">
              <a:latin typeface="Times New Roman" panose="02020603050405020304" pitchFamily="18" charset="0"/>
              <a:cs typeface="Times New Roman" panose="02020603050405020304" pitchFamily="18" charset="0"/>
            </a:endParaRPr>
          </a:p>
        </p:txBody>
      </p:sp>
      <p:sp>
        <p:nvSpPr>
          <p:cNvPr id="9" name="灯片编号占位符 8">
            <a:extLst>
              <a:ext uri="{FF2B5EF4-FFF2-40B4-BE49-F238E27FC236}">
                <a16:creationId xmlns:a16="http://schemas.microsoft.com/office/drawing/2014/main" id="{EF414664-53AD-D549-A289-93F3D0BFEC60}"/>
              </a:ext>
            </a:extLst>
          </p:cNvPr>
          <p:cNvSpPr>
            <a:spLocks noGrp="1"/>
          </p:cNvSpPr>
          <p:nvPr>
            <p:ph type="sldNum" sz="quarter" idx="4294967295"/>
          </p:nvPr>
        </p:nvSpPr>
        <p:spPr>
          <a:xfrm>
            <a:off x="8610600" y="6356350"/>
            <a:ext cx="2743200" cy="365125"/>
          </a:xfrm>
          <a:prstGeom prst="rect">
            <a:avLst/>
          </a:prstGeom>
        </p:spPr>
        <p:txBody>
          <a:bodyPr/>
          <a:lstStyle/>
          <a:p>
            <a:fld id="{72C88C01-EF0A-BE49-9F96-21AFAEFD178F}" type="slidenum">
              <a:rPr kumimoji="1" lang="zh-CN" altLang="en-US" smtClean="0"/>
              <a:pPr/>
              <a:t>1</a:t>
            </a:fld>
            <a:endParaRPr kumimoji="1" lang="zh-CN" altLang="en-US" dirty="0"/>
          </a:p>
        </p:txBody>
      </p:sp>
    </p:spTree>
    <p:extLst>
      <p:ext uri="{BB962C8B-B14F-4D97-AF65-F5344CB8AC3E}">
        <p14:creationId xmlns:p14="http://schemas.microsoft.com/office/powerpoint/2010/main" val="1784758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F3417A-3B13-9244-B64D-5B541307EACA}"/>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10</a:t>
            </a:fld>
            <a:endParaRPr kumimoji="1" lang="zh-CN" altLang="en-US" dirty="0"/>
          </a:p>
        </p:txBody>
      </p:sp>
      <p:pic>
        <p:nvPicPr>
          <p:cNvPr id="4" name="图片 3">
            <a:extLst>
              <a:ext uri="{FF2B5EF4-FFF2-40B4-BE49-F238E27FC236}">
                <a16:creationId xmlns:a16="http://schemas.microsoft.com/office/drawing/2014/main" id="{E14CAF12-5554-E687-85FB-623C12514D26}"/>
              </a:ext>
            </a:extLst>
          </p:cNvPr>
          <p:cNvPicPr>
            <a:picLocks noChangeAspect="1"/>
          </p:cNvPicPr>
          <p:nvPr/>
        </p:nvPicPr>
        <p:blipFill>
          <a:blip r:embed="rId2"/>
          <a:stretch>
            <a:fillRect/>
          </a:stretch>
        </p:blipFill>
        <p:spPr>
          <a:xfrm>
            <a:off x="634484" y="1932563"/>
            <a:ext cx="11100316" cy="2780228"/>
          </a:xfrm>
          <a:prstGeom prst="rect">
            <a:avLst/>
          </a:prstGeom>
        </p:spPr>
      </p:pic>
    </p:spTree>
    <p:extLst>
      <p:ext uri="{BB962C8B-B14F-4D97-AF65-F5344CB8AC3E}">
        <p14:creationId xmlns:p14="http://schemas.microsoft.com/office/powerpoint/2010/main" val="1500233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F3417A-3B13-9244-B64D-5B541307EACA}"/>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11</a:t>
            </a:fld>
            <a:endParaRPr kumimoji="1" lang="zh-CN" altLang="en-US" dirty="0"/>
          </a:p>
        </p:txBody>
      </p:sp>
      <p:sp>
        <p:nvSpPr>
          <p:cNvPr id="3" name="文本框 2">
            <a:extLst>
              <a:ext uri="{FF2B5EF4-FFF2-40B4-BE49-F238E27FC236}">
                <a16:creationId xmlns:a16="http://schemas.microsoft.com/office/drawing/2014/main" id="{203338D9-27EA-1FED-D9FF-4B948C4EF620}"/>
              </a:ext>
            </a:extLst>
          </p:cNvPr>
          <p:cNvSpPr txBox="1"/>
          <p:nvPr/>
        </p:nvSpPr>
        <p:spPr>
          <a:xfrm flipH="1">
            <a:off x="992383" y="1160835"/>
            <a:ext cx="4494017" cy="4124206"/>
          </a:xfrm>
          <a:prstGeom prst="rect">
            <a:avLst/>
          </a:prstGeom>
          <a:noFill/>
        </p:spPr>
        <p:txBody>
          <a:bodyPr wrap="square" rtlCol="0">
            <a:spAutoFit/>
          </a:bodyPr>
          <a:lstStyle/>
          <a:p>
            <a:r>
              <a:rPr lang="zh-CN" altLang="en-US" sz="2800" b="1" dirty="0"/>
              <a:t>可能的实现：</a:t>
            </a:r>
            <a:endParaRPr lang="en-US" altLang="zh-CN" sz="2800" b="1" dirty="0"/>
          </a:p>
          <a:p>
            <a:endParaRPr lang="en-US" altLang="zh-CN" dirty="0"/>
          </a:p>
          <a:p>
            <a:pPr marL="285750" indent="-285750">
              <a:buFontTx/>
              <a:buChar char="-"/>
            </a:pPr>
            <a:r>
              <a:rPr lang="en-US" altLang="zh-CN" dirty="0"/>
              <a:t>Beaver[10]</a:t>
            </a:r>
            <a:r>
              <a:rPr lang="zh-CN" altLang="en-US" dirty="0"/>
              <a:t>指出：文本的识别、删除和插入可以通过</a:t>
            </a:r>
            <a:r>
              <a:rPr lang="en-US" altLang="zh-CN" dirty="0"/>
              <a:t>DNA</a:t>
            </a:r>
            <a:r>
              <a:rPr lang="zh-CN" altLang="en-US" dirty="0"/>
              <a:t>定点突变来实现，并可用于使</a:t>
            </a:r>
            <a:r>
              <a:rPr lang="en-US" altLang="zh-CN" dirty="0"/>
              <a:t>DNA</a:t>
            </a:r>
            <a:r>
              <a:rPr lang="zh-CN" altLang="en-US" dirty="0"/>
              <a:t>分子充当图灵机。</a:t>
            </a:r>
            <a:endParaRPr lang="en-US" altLang="zh-CN" dirty="0"/>
          </a:p>
          <a:p>
            <a:pPr marL="285750" indent="-285750">
              <a:buFontTx/>
              <a:buChar char="-"/>
            </a:pPr>
            <a:endParaRPr lang="en-US" altLang="zh-CN" dirty="0"/>
          </a:p>
          <a:p>
            <a:pPr marL="285750" indent="-285750">
              <a:buFontTx/>
              <a:buChar char="-"/>
            </a:pPr>
            <a:endParaRPr lang="en-US" altLang="zh-CN" dirty="0"/>
          </a:p>
          <a:p>
            <a:pPr marL="285750" indent="-285750">
              <a:buFontTx/>
              <a:buChar char="-"/>
            </a:pPr>
            <a:endParaRPr lang="en-US" altLang="zh-CN" dirty="0"/>
          </a:p>
          <a:p>
            <a:pPr marL="285750" indent="-285750">
              <a:buFontTx/>
              <a:buChar char="-"/>
            </a:pPr>
            <a:endParaRPr lang="en-US" altLang="zh-CN" dirty="0"/>
          </a:p>
          <a:p>
            <a:pPr marL="285750" indent="-285750">
              <a:buFontTx/>
              <a:buChar char="-"/>
            </a:pPr>
            <a:endParaRPr lang="en-US" altLang="zh-CN" dirty="0"/>
          </a:p>
          <a:p>
            <a:pPr marL="285750" indent="-285750">
              <a:buFontTx/>
              <a:buChar char="-"/>
            </a:pPr>
            <a:endParaRPr lang="en-US" altLang="zh-CN" dirty="0"/>
          </a:p>
          <a:p>
            <a:pPr marL="285750" indent="-285750">
              <a:buFontTx/>
              <a:buChar char="-"/>
            </a:pPr>
            <a:endParaRPr lang="en-US" altLang="zh-CN" dirty="0"/>
          </a:p>
          <a:p>
            <a:pPr marL="285750" indent="-285750">
              <a:buFontTx/>
              <a:buChar char="-"/>
            </a:pPr>
            <a:endParaRPr lang="zh-CN" altLang="en-US" dirty="0"/>
          </a:p>
          <a:p>
            <a:endParaRPr lang="en-US" altLang="zh-CN" dirty="0"/>
          </a:p>
        </p:txBody>
      </p:sp>
      <p:pic>
        <p:nvPicPr>
          <p:cNvPr id="5" name="图片 4">
            <a:extLst>
              <a:ext uri="{FF2B5EF4-FFF2-40B4-BE49-F238E27FC236}">
                <a16:creationId xmlns:a16="http://schemas.microsoft.com/office/drawing/2014/main" id="{07C5E0A4-D995-72D3-FF81-EDCB529321BC}"/>
              </a:ext>
            </a:extLst>
          </p:cNvPr>
          <p:cNvPicPr>
            <a:picLocks noChangeAspect="1"/>
          </p:cNvPicPr>
          <p:nvPr/>
        </p:nvPicPr>
        <p:blipFill>
          <a:blip r:embed="rId2"/>
          <a:stretch>
            <a:fillRect/>
          </a:stretch>
        </p:blipFill>
        <p:spPr>
          <a:xfrm>
            <a:off x="6480878" y="1083012"/>
            <a:ext cx="4446526" cy="4901681"/>
          </a:xfrm>
          <a:prstGeom prst="rect">
            <a:avLst/>
          </a:prstGeom>
        </p:spPr>
      </p:pic>
    </p:spTree>
    <p:extLst>
      <p:ext uri="{BB962C8B-B14F-4D97-AF65-F5344CB8AC3E}">
        <p14:creationId xmlns:p14="http://schemas.microsoft.com/office/powerpoint/2010/main" val="3927766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F3417A-3B13-9244-B64D-5B541307EACA}"/>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12</a:t>
            </a:fld>
            <a:endParaRPr kumimoji="1" lang="zh-CN" altLang="en-US" dirty="0"/>
          </a:p>
        </p:txBody>
      </p:sp>
      <p:sp>
        <p:nvSpPr>
          <p:cNvPr id="3" name="文本框 2">
            <a:extLst>
              <a:ext uri="{FF2B5EF4-FFF2-40B4-BE49-F238E27FC236}">
                <a16:creationId xmlns:a16="http://schemas.microsoft.com/office/drawing/2014/main" id="{203338D9-27EA-1FED-D9FF-4B948C4EF620}"/>
              </a:ext>
            </a:extLst>
          </p:cNvPr>
          <p:cNvSpPr txBox="1"/>
          <p:nvPr/>
        </p:nvSpPr>
        <p:spPr>
          <a:xfrm flipH="1">
            <a:off x="518969" y="1160835"/>
            <a:ext cx="11484962" cy="6340197"/>
          </a:xfrm>
          <a:prstGeom prst="rect">
            <a:avLst/>
          </a:prstGeom>
          <a:noFill/>
        </p:spPr>
        <p:txBody>
          <a:bodyPr wrap="square" rtlCol="0">
            <a:spAutoFit/>
          </a:bodyPr>
          <a:lstStyle/>
          <a:p>
            <a:r>
              <a:rPr lang="zh-CN" altLang="en-US" sz="2800" b="1" dirty="0"/>
              <a:t>可能的实现：</a:t>
            </a:r>
            <a:endParaRPr lang="en-US" altLang="zh-CN" sz="2800" b="1" dirty="0"/>
          </a:p>
          <a:p>
            <a:endParaRPr lang="en-US" altLang="zh-CN" dirty="0"/>
          </a:p>
          <a:p>
            <a:r>
              <a:rPr lang="en-US" altLang="zh-CN" dirty="0"/>
              <a:t>Winfree[11]</a:t>
            </a:r>
            <a:r>
              <a:rPr lang="zh-CN" altLang="en-US" dirty="0"/>
              <a:t>描述了一种基于寡核苷酸自组装网络的空间图灵机</a:t>
            </a:r>
          </a:p>
          <a:p>
            <a:endParaRPr lang="zh-CN" altLang="en-US" dirty="0"/>
          </a:p>
          <a:p>
            <a:r>
              <a:rPr lang="en-US" altLang="zh-CN" dirty="0"/>
              <a:t>- </a:t>
            </a:r>
            <a:r>
              <a:rPr lang="zh-CN" altLang="en-US" dirty="0"/>
              <a:t>用一小部分双端寡核苷酸末端之间的结合亲和力表示一组逻辑操作</a:t>
            </a:r>
          </a:p>
          <a:p>
            <a:r>
              <a:rPr lang="en-US" altLang="zh-CN" dirty="0"/>
              <a:t>- </a:t>
            </a:r>
            <a:r>
              <a:rPr lang="zh-CN" altLang="en-US" dirty="0"/>
              <a:t>固定在表面上的一系列寡核苷酸将代表数据存储器和程序存储器的初始组合</a:t>
            </a:r>
          </a:p>
          <a:p>
            <a:r>
              <a:rPr lang="en-US" altLang="zh-CN" dirty="0"/>
              <a:t>- </a:t>
            </a:r>
            <a:r>
              <a:rPr lang="zh-CN" altLang="en-US" dirty="0"/>
              <a:t>通过允许溶液中的寡核苷酸结合到这个初始组合的第一行，然后结合到第二行，依此类推，来执行给定的程序。</a:t>
            </a:r>
          </a:p>
          <a:p>
            <a:r>
              <a:rPr lang="en-US" altLang="zh-CN" dirty="0"/>
              <a:t>- </a:t>
            </a:r>
            <a:r>
              <a:rPr lang="zh-CN" altLang="en-US" dirty="0"/>
              <a:t>退火寡核苷酸网络相当于并行计算中每一步的完整记录，如</a:t>
            </a:r>
            <a:r>
              <a:rPr lang="en-US" altLang="zh-CN" dirty="0"/>
              <a:t>Adleman</a:t>
            </a:r>
            <a:r>
              <a:rPr lang="zh-CN" altLang="en-US" dirty="0"/>
              <a:t>和</a:t>
            </a:r>
            <a:r>
              <a:rPr lang="en-US" altLang="zh-CN" dirty="0"/>
              <a:t>Lipton</a:t>
            </a:r>
            <a:r>
              <a:rPr lang="zh-CN" altLang="en-US" dirty="0"/>
              <a:t>给出的例子。</a:t>
            </a:r>
            <a:endParaRPr lang="en-US" altLang="zh-CN" dirty="0"/>
          </a:p>
          <a:p>
            <a:endParaRPr lang="en-US" altLang="zh-CN" dirty="0"/>
          </a:p>
          <a:p>
            <a:r>
              <a:rPr lang="en-US" altLang="zh-CN" dirty="0" err="1"/>
              <a:t>Rothemund</a:t>
            </a:r>
            <a:r>
              <a:rPr lang="en-US" altLang="zh-CN" dirty="0"/>
              <a:t>[9]</a:t>
            </a:r>
            <a:r>
              <a:rPr lang="zh-CN" altLang="en-US" dirty="0"/>
              <a:t>描述了一种</a:t>
            </a:r>
            <a:r>
              <a:rPr lang="en-US" altLang="zh-CN" dirty="0"/>
              <a:t>DNA</a:t>
            </a:r>
            <a:r>
              <a:rPr lang="zh-CN" altLang="en-US" dirty="0"/>
              <a:t>图灵机，它可以通过识别和改变</a:t>
            </a:r>
            <a:r>
              <a:rPr lang="en-US" altLang="zh-CN" dirty="0"/>
              <a:t>DNA</a:t>
            </a:r>
            <a:r>
              <a:rPr lang="zh-CN" altLang="en-US" dirty="0"/>
              <a:t>序列中的单个碱基来运行，这可以用现有的限制性内切酶来实现</a:t>
            </a:r>
          </a:p>
          <a:p>
            <a:endParaRPr lang="zh-CN" altLang="en-US" dirty="0"/>
          </a:p>
          <a:p>
            <a:r>
              <a:rPr lang="en-US" altLang="zh-CN" dirty="0"/>
              <a:t>- </a:t>
            </a:r>
            <a:r>
              <a:rPr lang="zh-CN" altLang="en-US" dirty="0"/>
              <a:t>他的方案使用</a:t>
            </a:r>
            <a:r>
              <a:rPr lang="en-US" altLang="zh-CN" dirty="0"/>
              <a:t>DNA</a:t>
            </a:r>
            <a:r>
              <a:rPr lang="zh-CN" altLang="en-US" dirty="0"/>
              <a:t>序列 </a:t>
            </a:r>
            <a:r>
              <a:rPr lang="en-US" altLang="zh-CN" dirty="0"/>
              <a:t>( </a:t>
            </a:r>
            <a:r>
              <a:rPr lang="zh-CN" altLang="en-US" dirty="0"/>
              <a:t>而不是单个碱基 </a:t>
            </a:r>
            <a:r>
              <a:rPr lang="en-US" altLang="zh-CN" dirty="0"/>
              <a:t>) </a:t>
            </a:r>
            <a:r>
              <a:rPr lang="zh-CN" altLang="en-US" dirty="0"/>
              <a:t>来编码符号，识别位点和当前符号之间的间距编码图灵机读写头的状态。</a:t>
            </a:r>
            <a:endParaRPr lang="en-US" altLang="zh-CN" dirty="0"/>
          </a:p>
          <a:p>
            <a:pPr marL="285750" indent="-285750">
              <a:buFontTx/>
              <a:buChar char="-"/>
            </a:pPr>
            <a:endParaRPr lang="en-US" altLang="zh-CN" dirty="0"/>
          </a:p>
          <a:p>
            <a:pPr marL="285750" indent="-285750">
              <a:buFontTx/>
              <a:buChar char="-"/>
            </a:pPr>
            <a:endParaRPr lang="en-US" altLang="zh-CN" dirty="0"/>
          </a:p>
          <a:p>
            <a:pPr marL="285750" indent="-285750">
              <a:buFontTx/>
              <a:buChar char="-"/>
            </a:pPr>
            <a:endParaRPr lang="en-US" altLang="zh-CN" dirty="0"/>
          </a:p>
          <a:p>
            <a:pPr marL="285750" indent="-285750">
              <a:buFontTx/>
              <a:buChar char="-"/>
            </a:pPr>
            <a:endParaRPr lang="en-US" altLang="zh-CN" dirty="0"/>
          </a:p>
          <a:p>
            <a:pPr marL="285750" indent="-285750">
              <a:buFontTx/>
              <a:buChar char="-"/>
            </a:pPr>
            <a:endParaRPr lang="en-US" altLang="zh-CN" dirty="0"/>
          </a:p>
          <a:p>
            <a:pPr marL="285750" indent="-285750">
              <a:buFontTx/>
              <a:buChar char="-"/>
            </a:pPr>
            <a:endParaRPr lang="en-US" altLang="zh-CN" dirty="0"/>
          </a:p>
          <a:p>
            <a:pPr marL="285750" indent="-285750">
              <a:buFontTx/>
              <a:buChar char="-"/>
            </a:pPr>
            <a:endParaRPr lang="zh-CN" altLang="en-US" dirty="0"/>
          </a:p>
          <a:p>
            <a:endParaRPr lang="en-US" altLang="zh-CN" dirty="0"/>
          </a:p>
        </p:txBody>
      </p:sp>
    </p:spTree>
    <p:extLst>
      <p:ext uri="{BB962C8B-B14F-4D97-AF65-F5344CB8AC3E}">
        <p14:creationId xmlns:p14="http://schemas.microsoft.com/office/powerpoint/2010/main" val="3363830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F3417A-3B13-9244-B64D-5B541307EACA}"/>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13</a:t>
            </a:fld>
            <a:endParaRPr kumimoji="1" lang="zh-CN" altLang="en-US" dirty="0"/>
          </a:p>
        </p:txBody>
      </p:sp>
      <p:sp>
        <p:nvSpPr>
          <p:cNvPr id="3" name="文本框 2">
            <a:extLst>
              <a:ext uri="{FF2B5EF4-FFF2-40B4-BE49-F238E27FC236}">
                <a16:creationId xmlns:a16="http://schemas.microsoft.com/office/drawing/2014/main" id="{46C1735D-2995-2B2B-A52E-EE11B1D81CDF}"/>
              </a:ext>
            </a:extLst>
          </p:cNvPr>
          <p:cNvSpPr txBox="1"/>
          <p:nvPr/>
        </p:nvSpPr>
        <p:spPr>
          <a:xfrm>
            <a:off x="836579" y="1392411"/>
            <a:ext cx="5940358" cy="4555093"/>
          </a:xfrm>
          <a:prstGeom prst="rect">
            <a:avLst/>
          </a:prstGeom>
          <a:noFill/>
        </p:spPr>
        <p:txBody>
          <a:bodyPr wrap="square" rtlCol="0">
            <a:spAutoFit/>
          </a:bodyPr>
          <a:lstStyle/>
          <a:p>
            <a:r>
              <a:rPr lang="zh-CN" altLang="en-US" sz="2800" b="1" dirty="0"/>
              <a:t>存在的问题：</a:t>
            </a:r>
            <a:endParaRPr lang="en-US" altLang="zh-CN" sz="2800" b="1" dirty="0"/>
          </a:p>
          <a:p>
            <a:endParaRPr lang="zh-CN" altLang="en-US" sz="2800" b="1" dirty="0"/>
          </a:p>
          <a:p>
            <a:pPr marL="285750" indent="-285750">
              <a:buFontTx/>
              <a:buChar char="-"/>
            </a:pPr>
            <a:r>
              <a:rPr lang="zh-CN" altLang="en-US" dirty="0"/>
              <a:t>从实际的角度来看，</a:t>
            </a:r>
            <a:r>
              <a:rPr lang="en-US" altLang="zh-CN" dirty="0"/>
              <a:t>DNA</a:t>
            </a:r>
            <a:r>
              <a:rPr lang="zh-CN" altLang="en-US" dirty="0"/>
              <a:t>图灵机和</a:t>
            </a:r>
            <a:r>
              <a:rPr lang="en-US" altLang="zh-CN" dirty="0"/>
              <a:t>Adleman</a:t>
            </a:r>
            <a:r>
              <a:rPr lang="zh-CN" altLang="en-US" dirty="0"/>
              <a:t>的方案存在一些相同的问题：需要大量的材料来编码存储器位置、控制器状态和过渡表。</a:t>
            </a:r>
            <a:endParaRPr lang="en-US" altLang="zh-CN" dirty="0"/>
          </a:p>
          <a:p>
            <a:pPr marL="285750" indent="-285750">
              <a:buFontTx/>
              <a:buChar char="-"/>
            </a:pPr>
            <a:endParaRPr lang="zh-CN" altLang="en-US" dirty="0"/>
          </a:p>
          <a:p>
            <a:r>
              <a:rPr lang="en-US" altLang="zh-CN" dirty="0"/>
              <a:t>- </a:t>
            </a:r>
            <a:r>
              <a:rPr lang="zh-CN" altLang="en-US" dirty="0"/>
              <a:t>此外，</a:t>
            </a:r>
            <a:r>
              <a:rPr lang="en-US" altLang="zh-CN" dirty="0"/>
              <a:t>DNA</a:t>
            </a:r>
            <a:r>
              <a:rPr lang="zh-CN" altLang="en-US" dirty="0"/>
              <a:t>图灵机至少部分是串联的，而不是完全并行的，这就消除了</a:t>
            </a:r>
            <a:r>
              <a:rPr lang="en-US" altLang="zh-CN" dirty="0"/>
              <a:t>DNA</a:t>
            </a:r>
            <a:r>
              <a:rPr lang="zh-CN" altLang="en-US" dirty="0"/>
              <a:t>计算机的一些潜在优势</a:t>
            </a:r>
          </a:p>
          <a:p>
            <a:endParaRPr lang="en-US" altLang="zh-CN" dirty="0"/>
          </a:p>
          <a:p>
            <a:r>
              <a:rPr lang="en-US" altLang="zh-CN" dirty="0"/>
              <a:t>- </a:t>
            </a:r>
            <a:r>
              <a:rPr lang="zh-CN" altLang="en-US" dirty="0"/>
              <a:t>与更专业的机器和算法相比，电子图灵机本质上是低效的，但与它们相对应的</a:t>
            </a:r>
            <a:r>
              <a:rPr lang="en-US" altLang="zh-CN" dirty="0"/>
              <a:t>DNA</a:t>
            </a:r>
            <a:r>
              <a:rPr lang="zh-CN" altLang="en-US" dirty="0"/>
              <a:t>图灵机很可能还要更慢</a:t>
            </a:r>
          </a:p>
          <a:p>
            <a:endParaRPr lang="en-US" altLang="zh-CN" dirty="0"/>
          </a:p>
          <a:p>
            <a:r>
              <a:rPr lang="en-US" altLang="zh-CN" dirty="0"/>
              <a:t>- </a:t>
            </a:r>
            <a:r>
              <a:rPr lang="zh-CN" altLang="en-US" dirty="0"/>
              <a:t>尽管分子计算机可能允许计算时间随问题规模呈线性而不是指数增长，但它们也可能将固定的机器体积换成巨大的液体体积。</a:t>
            </a:r>
          </a:p>
        </p:txBody>
      </p:sp>
      <p:pic>
        <p:nvPicPr>
          <p:cNvPr id="5" name="图片 4">
            <a:extLst>
              <a:ext uri="{FF2B5EF4-FFF2-40B4-BE49-F238E27FC236}">
                <a16:creationId xmlns:a16="http://schemas.microsoft.com/office/drawing/2014/main" id="{A58807DB-0706-DF41-61A3-C17D9466D8BE}"/>
              </a:ext>
            </a:extLst>
          </p:cNvPr>
          <p:cNvPicPr>
            <a:picLocks noChangeAspect="1"/>
          </p:cNvPicPr>
          <p:nvPr/>
        </p:nvPicPr>
        <p:blipFill>
          <a:blip r:embed="rId2"/>
          <a:stretch>
            <a:fillRect/>
          </a:stretch>
        </p:blipFill>
        <p:spPr>
          <a:xfrm>
            <a:off x="6903775" y="1815831"/>
            <a:ext cx="5019225" cy="3709480"/>
          </a:xfrm>
          <a:prstGeom prst="rect">
            <a:avLst/>
          </a:prstGeom>
        </p:spPr>
      </p:pic>
    </p:spTree>
    <p:extLst>
      <p:ext uri="{BB962C8B-B14F-4D97-AF65-F5344CB8AC3E}">
        <p14:creationId xmlns:p14="http://schemas.microsoft.com/office/powerpoint/2010/main" val="3753437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F3417A-3B13-9244-B64D-5B541307EACA}"/>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14</a:t>
            </a:fld>
            <a:endParaRPr kumimoji="1" lang="zh-CN" altLang="en-US" dirty="0"/>
          </a:p>
        </p:txBody>
      </p:sp>
      <p:sp>
        <p:nvSpPr>
          <p:cNvPr id="3" name="文本框 2">
            <a:extLst>
              <a:ext uri="{FF2B5EF4-FFF2-40B4-BE49-F238E27FC236}">
                <a16:creationId xmlns:a16="http://schemas.microsoft.com/office/drawing/2014/main" id="{DB678630-7594-8752-8990-63C1255A4357}"/>
              </a:ext>
            </a:extLst>
          </p:cNvPr>
          <p:cNvSpPr txBox="1"/>
          <p:nvPr/>
        </p:nvSpPr>
        <p:spPr>
          <a:xfrm flipH="1">
            <a:off x="895268" y="1232170"/>
            <a:ext cx="1640409" cy="954107"/>
          </a:xfrm>
          <a:prstGeom prst="rect">
            <a:avLst/>
          </a:prstGeom>
          <a:noFill/>
        </p:spPr>
        <p:txBody>
          <a:bodyPr wrap="square" rtlCol="0">
            <a:spAutoFit/>
          </a:bodyPr>
          <a:lstStyle/>
          <a:p>
            <a:r>
              <a:rPr lang="zh-CN" altLang="en-US" sz="2800" dirty="0"/>
              <a:t>结语</a:t>
            </a:r>
            <a:endParaRPr lang="en-US" altLang="zh-CN" sz="2800" dirty="0"/>
          </a:p>
          <a:p>
            <a:endParaRPr lang="zh-CN" altLang="en-US" sz="2800" dirty="0"/>
          </a:p>
        </p:txBody>
      </p:sp>
      <p:sp>
        <p:nvSpPr>
          <p:cNvPr id="4" name="文本框 3">
            <a:extLst>
              <a:ext uri="{FF2B5EF4-FFF2-40B4-BE49-F238E27FC236}">
                <a16:creationId xmlns:a16="http://schemas.microsoft.com/office/drawing/2014/main" id="{CC273A46-9106-BE52-29C2-3A1576409FE7}"/>
              </a:ext>
            </a:extLst>
          </p:cNvPr>
          <p:cNvSpPr txBox="1"/>
          <p:nvPr/>
        </p:nvSpPr>
        <p:spPr>
          <a:xfrm flipH="1">
            <a:off x="895268" y="2312071"/>
            <a:ext cx="8170911" cy="646331"/>
          </a:xfrm>
          <a:prstGeom prst="rect">
            <a:avLst/>
          </a:prstGeom>
          <a:noFill/>
        </p:spPr>
        <p:txBody>
          <a:bodyPr wrap="square" rtlCol="0">
            <a:spAutoFit/>
          </a:bodyPr>
          <a:lstStyle/>
          <a:p>
            <a:r>
              <a:rPr lang="zh-CN" altLang="en-US" b="1" dirty="0"/>
              <a:t>意义：</a:t>
            </a:r>
            <a:r>
              <a:rPr lang="zh-CN" altLang="en-US" dirty="0"/>
              <a:t>在</a:t>
            </a:r>
            <a:r>
              <a:rPr lang="en-US" altLang="zh-CN" dirty="0"/>
              <a:t>DNA</a:t>
            </a:r>
            <a:r>
              <a:rPr lang="zh-CN" altLang="en-US" dirty="0"/>
              <a:t>中嵌入逻辑元素将刺激分子生物学家和计算机科学家产生新的更好的想法，并重新审视什么是计算（或者说什么元素定义了计算）</a:t>
            </a:r>
          </a:p>
        </p:txBody>
      </p:sp>
      <p:sp>
        <p:nvSpPr>
          <p:cNvPr id="5" name="文本框 4">
            <a:extLst>
              <a:ext uri="{FF2B5EF4-FFF2-40B4-BE49-F238E27FC236}">
                <a16:creationId xmlns:a16="http://schemas.microsoft.com/office/drawing/2014/main" id="{CB986DBD-B1AD-7BBD-327C-4413698A47AE}"/>
              </a:ext>
            </a:extLst>
          </p:cNvPr>
          <p:cNvSpPr txBox="1"/>
          <p:nvPr/>
        </p:nvSpPr>
        <p:spPr>
          <a:xfrm>
            <a:off x="869004" y="3080426"/>
            <a:ext cx="10408596" cy="923330"/>
          </a:xfrm>
          <a:prstGeom prst="rect">
            <a:avLst/>
          </a:prstGeom>
          <a:noFill/>
        </p:spPr>
        <p:txBody>
          <a:bodyPr wrap="square" rtlCol="0">
            <a:spAutoFit/>
          </a:bodyPr>
          <a:lstStyle/>
          <a:p>
            <a:endParaRPr lang="en-US" altLang="zh-CN" dirty="0"/>
          </a:p>
          <a:p>
            <a:r>
              <a:rPr lang="zh-CN" altLang="en-US" b="1" dirty="0"/>
              <a:t>展望：</a:t>
            </a:r>
            <a:r>
              <a:rPr lang="zh-CN" altLang="en-US" dirty="0"/>
              <a:t>分子计算领域有许多问题，但未来充满希望，随着分子生物学家和计算机科学家之间的合作不断发展，他们所创造的科学也将不断发展</a:t>
            </a:r>
          </a:p>
        </p:txBody>
      </p:sp>
    </p:spTree>
    <p:extLst>
      <p:ext uri="{BB962C8B-B14F-4D97-AF65-F5344CB8AC3E}">
        <p14:creationId xmlns:p14="http://schemas.microsoft.com/office/powerpoint/2010/main" val="17252089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6BDFF3F-15BC-474A-B992-B81E293EF33C}"/>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2</a:t>
            </a:fld>
            <a:endParaRPr kumimoji="1" lang="zh-CN" altLang="en-US" dirty="0"/>
          </a:p>
        </p:txBody>
      </p:sp>
      <p:sp>
        <p:nvSpPr>
          <p:cNvPr id="5" name="文本框 4">
            <a:extLst>
              <a:ext uri="{FF2B5EF4-FFF2-40B4-BE49-F238E27FC236}">
                <a16:creationId xmlns:a16="http://schemas.microsoft.com/office/drawing/2014/main" id="{322E1883-4FF6-9745-9FE7-868B82FA3E12}"/>
              </a:ext>
            </a:extLst>
          </p:cNvPr>
          <p:cNvSpPr txBox="1"/>
          <p:nvPr/>
        </p:nvSpPr>
        <p:spPr>
          <a:xfrm>
            <a:off x="5294314" y="214026"/>
            <a:ext cx="1825884" cy="523220"/>
          </a:xfrm>
          <a:prstGeom prst="rect">
            <a:avLst/>
          </a:prstGeom>
          <a:noFill/>
        </p:spPr>
        <p:txBody>
          <a:bodyPr wrap="square" rtlCol="0">
            <a:spAutoFit/>
          </a:bodyPr>
          <a:lstStyle/>
          <a:p>
            <a:r>
              <a:rPr kumimoji="1" lang="zh-CN" altLang="en-US" sz="2800" b="1" dirty="0">
                <a:latin typeface="Microsoft YaHei" panose="020B0503020204020204" pitchFamily="34" charset="-122"/>
                <a:ea typeface="Microsoft YaHei" panose="020B0503020204020204" pitchFamily="34" charset="-122"/>
              </a:rPr>
              <a:t>引言</a:t>
            </a:r>
            <a:endParaRPr kumimoji="1" lang="en-US" altLang="zh-CN" sz="2800" b="1" dirty="0">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8B8A4DBB-D471-2F4D-813E-1DD8E26584EE}"/>
              </a:ext>
            </a:extLst>
          </p:cNvPr>
          <p:cNvPicPr>
            <a:picLocks noChangeAspect="1"/>
          </p:cNvPicPr>
          <p:nvPr/>
        </p:nvPicPr>
        <p:blipFill>
          <a:blip r:embed="rId2"/>
          <a:srcRect/>
          <a:stretch/>
        </p:blipFill>
        <p:spPr>
          <a:xfrm>
            <a:off x="308936" y="1178781"/>
            <a:ext cx="9970755" cy="2218535"/>
          </a:xfrm>
          <a:prstGeom prst="rect">
            <a:avLst/>
          </a:prstGeom>
        </p:spPr>
      </p:pic>
      <p:sp>
        <p:nvSpPr>
          <p:cNvPr id="3" name="文本框 2">
            <a:extLst>
              <a:ext uri="{FF2B5EF4-FFF2-40B4-BE49-F238E27FC236}">
                <a16:creationId xmlns:a16="http://schemas.microsoft.com/office/drawing/2014/main" id="{4ECC6738-58A2-D344-FA2D-C43B1BE664AF}"/>
              </a:ext>
            </a:extLst>
          </p:cNvPr>
          <p:cNvSpPr txBox="1"/>
          <p:nvPr/>
        </p:nvSpPr>
        <p:spPr>
          <a:xfrm>
            <a:off x="538262" y="3515685"/>
            <a:ext cx="8910537" cy="646331"/>
          </a:xfrm>
          <a:prstGeom prst="rect">
            <a:avLst/>
          </a:prstGeom>
          <a:noFill/>
        </p:spPr>
        <p:txBody>
          <a:bodyPr wrap="square" rtlCol="0">
            <a:spAutoFit/>
          </a:bodyPr>
          <a:lstStyle/>
          <a:p>
            <a:r>
              <a:rPr lang="en-US" altLang="zh-CN" dirty="0"/>
              <a:t>DNA</a:t>
            </a:r>
            <a:r>
              <a:rPr lang="zh-CN" altLang="en-US" dirty="0"/>
              <a:t>分子可以充当并行处理器来解决难题的证明 激发了人们对开发基于重组</a:t>
            </a:r>
            <a:r>
              <a:rPr lang="en-US" altLang="zh-CN" dirty="0"/>
              <a:t>DNA</a:t>
            </a:r>
            <a:r>
              <a:rPr lang="zh-CN" altLang="en-US" dirty="0"/>
              <a:t>技术的分子计算机的可能性的兴趣。</a:t>
            </a:r>
          </a:p>
        </p:txBody>
      </p:sp>
      <p:sp>
        <p:nvSpPr>
          <p:cNvPr id="14" name="文本框 13">
            <a:extLst>
              <a:ext uri="{FF2B5EF4-FFF2-40B4-BE49-F238E27FC236}">
                <a16:creationId xmlns:a16="http://schemas.microsoft.com/office/drawing/2014/main" id="{A26897C1-E5DF-6A8C-B782-A0D2E6D20F98}"/>
              </a:ext>
            </a:extLst>
          </p:cNvPr>
          <p:cNvSpPr txBox="1"/>
          <p:nvPr/>
        </p:nvSpPr>
        <p:spPr>
          <a:xfrm>
            <a:off x="3202415" y="4366282"/>
            <a:ext cx="7756189" cy="523220"/>
          </a:xfrm>
          <a:prstGeom prst="rect">
            <a:avLst/>
          </a:prstGeom>
          <a:noFill/>
        </p:spPr>
        <p:txBody>
          <a:bodyPr wrap="square" rtlCol="0">
            <a:spAutoFit/>
          </a:bodyPr>
          <a:lstStyle/>
          <a:p>
            <a:r>
              <a:rPr lang="en-US" altLang="zh-CN" sz="1400" dirty="0"/>
              <a:t>1</a:t>
            </a:r>
            <a:r>
              <a:rPr lang="zh-CN" altLang="en-US" sz="1400" dirty="0"/>
              <a:t>、</a:t>
            </a:r>
            <a:r>
              <a:rPr lang="en-US" altLang="zh-CN" sz="1400" dirty="0"/>
              <a:t>DNA</a:t>
            </a:r>
            <a:r>
              <a:rPr lang="zh-CN" altLang="en-US" sz="1400" dirty="0"/>
              <a:t>分子可以用来解决计算难题</a:t>
            </a:r>
          </a:p>
          <a:p>
            <a:r>
              <a:rPr lang="en-US" altLang="zh-CN" sz="1400" dirty="0"/>
              <a:t>2</a:t>
            </a:r>
            <a:r>
              <a:rPr lang="zh-CN" altLang="en-US" sz="1400" dirty="0"/>
              <a:t>、</a:t>
            </a:r>
            <a:r>
              <a:rPr lang="en-US" altLang="zh-CN" sz="1400" dirty="0"/>
              <a:t>DNA</a:t>
            </a:r>
            <a:r>
              <a:rPr lang="zh-CN" altLang="en-US" sz="1400" dirty="0"/>
              <a:t>分子可以作为分子计算机</a:t>
            </a:r>
          </a:p>
        </p:txBody>
      </p:sp>
      <p:sp>
        <p:nvSpPr>
          <p:cNvPr id="15" name="箭头: 下 14">
            <a:extLst>
              <a:ext uri="{FF2B5EF4-FFF2-40B4-BE49-F238E27FC236}">
                <a16:creationId xmlns:a16="http://schemas.microsoft.com/office/drawing/2014/main" id="{A5A00310-8573-001C-EB0E-B675F35D0CF8}"/>
              </a:ext>
            </a:extLst>
          </p:cNvPr>
          <p:cNvSpPr/>
          <p:nvPr/>
        </p:nvSpPr>
        <p:spPr>
          <a:xfrm>
            <a:off x="4552544" y="3924328"/>
            <a:ext cx="285345" cy="409984"/>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箭头: 下 15">
            <a:extLst>
              <a:ext uri="{FF2B5EF4-FFF2-40B4-BE49-F238E27FC236}">
                <a16:creationId xmlns:a16="http://schemas.microsoft.com/office/drawing/2014/main" id="{26AF83E2-99E9-F448-4D1A-CC160F25C9F3}"/>
              </a:ext>
            </a:extLst>
          </p:cNvPr>
          <p:cNvSpPr/>
          <p:nvPr/>
        </p:nvSpPr>
        <p:spPr>
          <a:xfrm>
            <a:off x="4533088" y="4926874"/>
            <a:ext cx="285345" cy="409984"/>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1FC80C4F-99A4-AA2D-84DD-8BD945085988}"/>
              </a:ext>
            </a:extLst>
          </p:cNvPr>
          <p:cNvPicPr>
            <a:picLocks noChangeAspect="1"/>
          </p:cNvPicPr>
          <p:nvPr/>
        </p:nvPicPr>
        <p:blipFill>
          <a:blip r:embed="rId3"/>
          <a:stretch>
            <a:fillRect/>
          </a:stretch>
        </p:blipFill>
        <p:spPr>
          <a:xfrm>
            <a:off x="2420616" y="5374230"/>
            <a:ext cx="4834547" cy="1079086"/>
          </a:xfrm>
          <a:prstGeom prst="rect">
            <a:avLst/>
          </a:prstGeom>
        </p:spPr>
      </p:pic>
    </p:spTree>
    <p:extLst>
      <p:ext uri="{BB962C8B-B14F-4D97-AF65-F5344CB8AC3E}">
        <p14:creationId xmlns:p14="http://schemas.microsoft.com/office/powerpoint/2010/main" val="259747489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F2FC183-842C-F04F-AFCB-09E7F57F6590}"/>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3</a:t>
            </a:fld>
            <a:endParaRPr kumimoji="1" lang="zh-CN" altLang="en-US" sz="2000" dirty="0"/>
          </a:p>
        </p:txBody>
      </p:sp>
      <p:sp>
        <p:nvSpPr>
          <p:cNvPr id="12" name="文本框 11">
            <a:extLst>
              <a:ext uri="{FF2B5EF4-FFF2-40B4-BE49-F238E27FC236}">
                <a16:creationId xmlns:a16="http://schemas.microsoft.com/office/drawing/2014/main" id="{A461969C-54EC-334A-8E52-C1B830E0271F}"/>
              </a:ext>
            </a:extLst>
          </p:cNvPr>
          <p:cNvSpPr txBox="1"/>
          <p:nvPr/>
        </p:nvSpPr>
        <p:spPr>
          <a:xfrm>
            <a:off x="1876662" y="293925"/>
            <a:ext cx="9231173" cy="523220"/>
          </a:xfrm>
          <a:prstGeom prst="rect">
            <a:avLst/>
          </a:prstGeom>
          <a:noFill/>
        </p:spPr>
        <p:txBody>
          <a:bodyPr wrap="square" rtlCol="0">
            <a:spAutoFit/>
          </a:bodyPr>
          <a:lstStyle/>
          <a:p>
            <a:r>
              <a:rPr kumimoji="1" lang="zh-CN" altLang="en-US" sz="2800" b="1">
                <a:latin typeface="Microsoft YaHei" panose="020B0503020204020204" pitchFamily="34" charset="-122"/>
                <a:ea typeface="Microsoft YaHei" panose="020B0503020204020204" pitchFamily="34" charset="-122"/>
              </a:rPr>
              <a:t>使用分子生物学技术来解决计算上 “困难” 的问题</a:t>
            </a:r>
            <a:endParaRPr kumimoji="1" lang="en-US" altLang="zh-CN" sz="2800" b="1" dirty="0">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2FF389C5-5788-D133-B4AE-A4CCAC34CA88}"/>
              </a:ext>
            </a:extLst>
          </p:cNvPr>
          <p:cNvSpPr txBox="1"/>
          <p:nvPr/>
        </p:nvSpPr>
        <p:spPr>
          <a:xfrm>
            <a:off x="1712069" y="1920895"/>
            <a:ext cx="10110280" cy="3016210"/>
          </a:xfrm>
          <a:prstGeom prst="rect">
            <a:avLst/>
          </a:prstGeom>
          <a:noFill/>
        </p:spPr>
        <p:txBody>
          <a:bodyPr wrap="square" rtlCol="0">
            <a:spAutoFit/>
          </a:bodyPr>
          <a:lstStyle/>
          <a:p>
            <a:r>
              <a:rPr lang="zh-CN" altLang="en-US" sz="2800" b="1" dirty="0"/>
              <a:t>提出问题：</a:t>
            </a:r>
          </a:p>
          <a:p>
            <a:r>
              <a:rPr lang="en-US" altLang="zh-CN" dirty="0"/>
              <a:t>1</a:t>
            </a:r>
            <a:r>
              <a:rPr lang="zh-CN" altLang="en-US" dirty="0"/>
              <a:t>、在</a:t>
            </a:r>
            <a:r>
              <a:rPr lang="en-US" altLang="zh-CN" dirty="0"/>
              <a:t>DNA</a:t>
            </a:r>
            <a:r>
              <a:rPr lang="zh-CN" altLang="en-US" dirty="0"/>
              <a:t>序列中编码蛋白质功能的算法有简明性，且生物有机体有强大的灵活性和适应性</a:t>
            </a:r>
            <a:endParaRPr lang="en-US" altLang="zh-CN" dirty="0"/>
          </a:p>
          <a:p>
            <a:r>
              <a:rPr lang="en-US" altLang="zh-CN" dirty="0"/>
              <a:t>2</a:t>
            </a:r>
            <a:r>
              <a:rPr lang="zh-CN" altLang="en-US" dirty="0"/>
              <a:t>、</a:t>
            </a:r>
            <a:r>
              <a:rPr lang="en-US" altLang="zh-CN" dirty="0"/>
              <a:t> </a:t>
            </a:r>
            <a:r>
              <a:rPr lang="zh-CN" altLang="en-US" dirty="0"/>
              <a:t>计算机具有非凡的信息存储能力和解决问题的速度</a:t>
            </a:r>
          </a:p>
          <a:p>
            <a:endParaRPr lang="en-US" altLang="zh-CN" dirty="0"/>
          </a:p>
          <a:p>
            <a:endParaRPr lang="en-US" altLang="zh-CN" dirty="0"/>
          </a:p>
          <a:p>
            <a:endParaRPr lang="en-US" altLang="zh-CN" dirty="0"/>
          </a:p>
          <a:p>
            <a:r>
              <a:rPr lang="zh-CN" altLang="en-US" dirty="0"/>
              <a:t>自然地想到将二者结合起来：</a:t>
            </a:r>
          </a:p>
          <a:p>
            <a:r>
              <a:rPr lang="zh-CN" altLang="en-US" dirty="0"/>
              <a:t>  </a:t>
            </a:r>
            <a:r>
              <a:rPr lang="en-US" altLang="zh-CN" dirty="0"/>
              <a:t>- </a:t>
            </a:r>
            <a:r>
              <a:rPr lang="zh-CN" altLang="en-US" dirty="0"/>
              <a:t>神经网络、遗传算法和细胞自动机都已经在计算机中展现生物系统的优势</a:t>
            </a:r>
          </a:p>
          <a:p>
            <a:r>
              <a:rPr lang="zh-CN" altLang="en-US" dirty="0"/>
              <a:t>  </a:t>
            </a:r>
            <a:r>
              <a:rPr lang="en-US" altLang="zh-CN" dirty="0"/>
              <a:t>- </a:t>
            </a:r>
            <a:r>
              <a:rPr lang="zh-CN" altLang="en-US" dirty="0"/>
              <a:t>但是，在生物体中实现计算机的计算速度仍然是无法实现的，即使机器代码的二进制逻辑表面上与碱基配对的四元逻辑相似</a:t>
            </a:r>
          </a:p>
        </p:txBody>
      </p:sp>
      <p:sp>
        <p:nvSpPr>
          <p:cNvPr id="15" name="箭头: 下 14">
            <a:extLst>
              <a:ext uri="{FF2B5EF4-FFF2-40B4-BE49-F238E27FC236}">
                <a16:creationId xmlns:a16="http://schemas.microsoft.com/office/drawing/2014/main" id="{7649A24A-2428-5C46-CEF0-B96032F74AAC}"/>
              </a:ext>
            </a:extLst>
          </p:cNvPr>
          <p:cNvSpPr/>
          <p:nvPr/>
        </p:nvSpPr>
        <p:spPr>
          <a:xfrm>
            <a:off x="5765259" y="3119335"/>
            <a:ext cx="330741" cy="523220"/>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187266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F3417A-3B13-9244-B64D-5B541307EACA}"/>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4</a:t>
            </a:fld>
            <a:endParaRPr kumimoji="1" lang="zh-CN" altLang="en-US" dirty="0"/>
          </a:p>
        </p:txBody>
      </p:sp>
      <p:sp>
        <p:nvSpPr>
          <p:cNvPr id="6" name="文本框 5">
            <a:extLst>
              <a:ext uri="{FF2B5EF4-FFF2-40B4-BE49-F238E27FC236}">
                <a16:creationId xmlns:a16="http://schemas.microsoft.com/office/drawing/2014/main" id="{392BE40D-A035-0DC2-50A7-9960660D893B}"/>
              </a:ext>
            </a:extLst>
          </p:cNvPr>
          <p:cNvSpPr txBox="1"/>
          <p:nvPr/>
        </p:nvSpPr>
        <p:spPr>
          <a:xfrm>
            <a:off x="1259731" y="1643896"/>
            <a:ext cx="10100553" cy="3570208"/>
          </a:xfrm>
          <a:prstGeom prst="rect">
            <a:avLst/>
          </a:prstGeom>
          <a:noFill/>
        </p:spPr>
        <p:txBody>
          <a:bodyPr wrap="square" rtlCol="0">
            <a:spAutoFit/>
          </a:bodyPr>
          <a:lstStyle/>
          <a:p>
            <a:r>
              <a:rPr lang="zh-CN" altLang="en-US" sz="2800" b="1" dirty="0"/>
              <a:t>问题的解决：</a:t>
            </a:r>
          </a:p>
          <a:p>
            <a:endParaRPr lang="en-US" altLang="zh-CN" dirty="0"/>
          </a:p>
          <a:p>
            <a:r>
              <a:rPr lang="en-US" altLang="zh-CN" dirty="0"/>
              <a:t>1994</a:t>
            </a:r>
            <a:r>
              <a:rPr lang="zh-CN" altLang="en-US" dirty="0"/>
              <a:t>年末， </a:t>
            </a:r>
            <a:r>
              <a:rPr lang="en-US" altLang="zh-CN" dirty="0"/>
              <a:t>Leonard Adleman</a:t>
            </a:r>
            <a:r>
              <a:rPr lang="zh-CN" altLang="en-US" dirty="0"/>
              <a:t>发表了一篇论文，解决了所谓的哈密顿路径问题，其任务是通过一个有向图找到一条路径，该路径在定义的节点开始和结束，并且访问每个节点一次</a:t>
            </a:r>
            <a:endParaRPr lang="en-US" altLang="zh-CN" dirty="0"/>
          </a:p>
          <a:p>
            <a:endParaRPr lang="en-US" altLang="zh-CN" dirty="0"/>
          </a:p>
          <a:p>
            <a:r>
              <a:rPr lang="zh-CN" altLang="en-US" dirty="0"/>
              <a:t>他展示了如何使用分子生物学技术来解决那些需要暴力地列举或判定所有可能的答案的计算问题</a:t>
            </a:r>
          </a:p>
          <a:p>
            <a:endParaRPr lang="en-US" altLang="zh-CN" dirty="0"/>
          </a:p>
          <a:p>
            <a:r>
              <a:rPr lang="zh-CN" altLang="en-US" dirty="0"/>
              <a:t>传统计算机在对数十亿个可能的答案进行采样和重新采样时，它们就会变得极其缓慢，而分子计算可以在仅受扩散限制的时间范围内，从极其复杂的混合物中挑选出相容的化学表面</a:t>
            </a:r>
            <a:endParaRPr lang="en-US" altLang="zh-CN" dirty="0"/>
          </a:p>
          <a:p>
            <a:endParaRPr lang="en-US" altLang="zh-CN" dirty="0"/>
          </a:p>
          <a:p>
            <a:r>
              <a:rPr lang="zh-CN" altLang="en-US" dirty="0"/>
              <a:t>也就是说，对传统计算机来说的大规模计算问题， 在 “分子计算机”中，如果进行适当编码，就可能实现并行地执行数十亿个计算操作</a:t>
            </a:r>
          </a:p>
        </p:txBody>
      </p:sp>
    </p:spTree>
    <p:extLst>
      <p:ext uri="{BB962C8B-B14F-4D97-AF65-F5344CB8AC3E}">
        <p14:creationId xmlns:p14="http://schemas.microsoft.com/office/powerpoint/2010/main" val="545762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F3417A-3B13-9244-B64D-5B541307EACA}"/>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5</a:t>
            </a:fld>
            <a:endParaRPr kumimoji="1" lang="zh-CN" altLang="en-US" dirty="0"/>
          </a:p>
        </p:txBody>
      </p:sp>
      <p:sp>
        <p:nvSpPr>
          <p:cNvPr id="3" name="文本框 2">
            <a:extLst>
              <a:ext uri="{FF2B5EF4-FFF2-40B4-BE49-F238E27FC236}">
                <a16:creationId xmlns:a16="http://schemas.microsoft.com/office/drawing/2014/main" id="{F21108CD-D92A-D211-2CA4-A402D12A33F5}"/>
              </a:ext>
            </a:extLst>
          </p:cNvPr>
          <p:cNvSpPr txBox="1"/>
          <p:nvPr/>
        </p:nvSpPr>
        <p:spPr>
          <a:xfrm>
            <a:off x="291830" y="1024647"/>
            <a:ext cx="11601855" cy="4247317"/>
          </a:xfrm>
          <a:prstGeom prst="rect">
            <a:avLst/>
          </a:prstGeom>
          <a:noFill/>
        </p:spPr>
        <p:txBody>
          <a:bodyPr wrap="square" rtlCol="0">
            <a:spAutoFit/>
          </a:bodyPr>
          <a:lstStyle/>
          <a:p>
            <a:r>
              <a:rPr lang="en-US" altLang="zh-CN" dirty="0"/>
              <a:t>1</a:t>
            </a:r>
            <a:r>
              <a:rPr lang="zh-CN" altLang="en-US" dirty="0"/>
              <a:t>、每个节点由一个</a:t>
            </a:r>
            <a:r>
              <a:rPr lang="en-US" altLang="zh-CN" dirty="0"/>
              <a:t>20</a:t>
            </a:r>
            <a:r>
              <a:rPr lang="zh-CN" altLang="en-US" dirty="0"/>
              <a:t>碱基的</a:t>
            </a:r>
            <a:r>
              <a:rPr lang="en-US" altLang="zh-CN" dirty="0"/>
              <a:t>DNA</a:t>
            </a:r>
            <a:r>
              <a:rPr lang="zh-CN" altLang="en-US" dirty="0"/>
              <a:t>寡核苷酸表示，节点之间的路线由一个节点的</a:t>
            </a:r>
            <a:r>
              <a:rPr lang="en-US" altLang="zh-CN" dirty="0"/>
              <a:t>5 '</a:t>
            </a:r>
            <a:r>
              <a:rPr lang="zh-CN" altLang="en-US" dirty="0"/>
              <a:t>端和另一个节点的</a:t>
            </a:r>
            <a:r>
              <a:rPr lang="en-US" altLang="zh-CN" dirty="0"/>
              <a:t>3 '</a:t>
            </a:r>
            <a:r>
              <a:rPr lang="zh-CN" altLang="en-US" dirty="0"/>
              <a:t>端互补的</a:t>
            </a:r>
            <a:r>
              <a:rPr lang="en-US" altLang="zh-CN" dirty="0"/>
              <a:t>DNA</a:t>
            </a:r>
            <a:r>
              <a:rPr lang="zh-CN" altLang="en-US" dirty="0"/>
              <a:t>寡核苷酸表示。</a:t>
            </a:r>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r>
              <a:rPr lang="en-US" altLang="zh-CN" dirty="0"/>
              <a:t>2</a:t>
            </a:r>
            <a:r>
              <a:rPr lang="zh-CN" altLang="en-US" dirty="0"/>
              <a:t>、当所有的节点和路径寡核苷酸混合在一起时，它们被退火，形成不同长度的双链</a:t>
            </a:r>
            <a:r>
              <a:rPr lang="en-US" altLang="zh-CN" dirty="0" err="1"/>
              <a:t>dna</a:t>
            </a:r>
            <a:r>
              <a:rPr lang="zh-CN" altLang="en-US" dirty="0"/>
              <a:t>。每个双链</a:t>
            </a:r>
            <a:r>
              <a:rPr lang="en-US" altLang="zh-CN" dirty="0"/>
              <a:t>DNA</a:t>
            </a:r>
            <a:r>
              <a:rPr lang="zh-CN" altLang="en-US" dirty="0"/>
              <a:t>片段勾勒出一条特定的路径 </a:t>
            </a:r>
            <a:r>
              <a:rPr lang="en-US" altLang="zh-CN" dirty="0"/>
              <a:t>(</a:t>
            </a:r>
            <a:r>
              <a:rPr lang="zh-CN" altLang="en-US" dirty="0"/>
              <a:t>不一定是哈密顿的</a:t>
            </a:r>
            <a:r>
              <a:rPr lang="en-US" altLang="zh-CN" dirty="0"/>
              <a:t>)</a:t>
            </a:r>
            <a:r>
              <a:rPr lang="zh-CN" altLang="en-US" dirty="0"/>
              <a:t>。</a:t>
            </a:r>
          </a:p>
        </p:txBody>
      </p:sp>
      <p:pic>
        <p:nvPicPr>
          <p:cNvPr id="4" name="图片 3">
            <a:extLst>
              <a:ext uri="{FF2B5EF4-FFF2-40B4-BE49-F238E27FC236}">
                <a16:creationId xmlns:a16="http://schemas.microsoft.com/office/drawing/2014/main" id="{E689B192-D1FB-F13B-3D78-D72F42CE8DB4}"/>
              </a:ext>
            </a:extLst>
          </p:cNvPr>
          <p:cNvPicPr>
            <a:picLocks noChangeAspect="1"/>
          </p:cNvPicPr>
          <p:nvPr/>
        </p:nvPicPr>
        <p:blipFill>
          <a:blip r:embed="rId2"/>
          <a:stretch>
            <a:fillRect/>
          </a:stretch>
        </p:blipFill>
        <p:spPr>
          <a:xfrm>
            <a:off x="473657" y="1789889"/>
            <a:ext cx="4158230" cy="2386520"/>
          </a:xfrm>
          <a:prstGeom prst="rect">
            <a:avLst/>
          </a:prstGeom>
        </p:spPr>
      </p:pic>
      <p:pic>
        <p:nvPicPr>
          <p:cNvPr id="6" name="图片 5">
            <a:extLst>
              <a:ext uri="{FF2B5EF4-FFF2-40B4-BE49-F238E27FC236}">
                <a16:creationId xmlns:a16="http://schemas.microsoft.com/office/drawing/2014/main" id="{02D789D5-37AE-6FEA-B1C6-36E0FDD9C87D}"/>
              </a:ext>
            </a:extLst>
          </p:cNvPr>
          <p:cNvPicPr>
            <a:picLocks noChangeAspect="1"/>
          </p:cNvPicPr>
          <p:nvPr/>
        </p:nvPicPr>
        <p:blipFill>
          <a:blip r:embed="rId3"/>
          <a:stretch>
            <a:fillRect/>
          </a:stretch>
        </p:blipFill>
        <p:spPr>
          <a:xfrm>
            <a:off x="5019878" y="1549940"/>
            <a:ext cx="6366642" cy="2211422"/>
          </a:xfrm>
          <a:prstGeom prst="rect">
            <a:avLst/>
          </a:prstGeom>
        </p:spPr>
      </p:pic>
      <p:sp>
        <p:nvSpPr>
          <p:cNvPr id="7" name="文本框 6">
            <a:extLst>
              <a:ext uri="{FF2B5EF4-FFF2-40B4-BE49-F238E27FC236}">
                <a16:creationId xmlns:a16="http://schemas.microsoft.com/office/drawing/2014/main" id="{AD5C679A-B680-2599-1B17-042E91F6C1BF}"/>
              </a:ext>
            </a:extLst>
          </p:cNvPr>
          <p:cNvSpPr txBox="1"/>
          <p:nvPr/>
        </p:nvSpPr>
        <p:spPr>
          <a:xfrm>
            <a:off x="1601820" y="47367"/>
            <a:ext cx="11121958" cy="1077218"/>
          </a:xfrm>
          <a:prstGeom prst="rect">
            <a:avLst/>
          </a:prstGeom>
          <a:noFill/>
        </p:spPr>
        <p:txBody>
          <a:bodyPr wrap="square" rtlCol="0">
            <a:spAutoFit/>
          </a:bodyPr>
          <a:lstStyle/>
          <a:p>
            <a:r>
              <a:rPr lang="en-US" altLang="zh-CN" sz="2800" dirty="0"/>
              <a:t>Adleman</a:t>
            </a:r>
            <a:r>
              <a:rPr lang="zh-CN" altLang="en-US" sz="2800" dirty="0"/>
              <a:t>的实验：</a:t>
            </a:r>
            <a:endParaRPr lang="en-US" altLang="zh-CN" sz="2800" dirty="0"/>
          </a:p>
          <a:p>
            <a:r>
              <a:rPr lang="zh-CN" altLang="en-US" dirty="0"/>
              <a:t>从</a:t>
            </a:r>
            <a:r>
              <a:rPr lang="en-US" altLang="zh-CN" dirty="0"/>
              <a:t>0</a:t>
            </a:r>
            <a:r>
              <a:rPr lang="zh-CN" altLang="en-US" dirty="0"/>
              <a:t>开始，到</a:t>
            </a:r>
            <a:r>
              <a:rPr lang="en-US" altLang="zh-CN" dirty="0"/>
              <a:t>6</a:t>
            </a:r>
            <a:r>
              <a:rPr lang="zh-CN" altLang="en-US" dirty="0"/>
              <a:t>结束，唯一正确地解决哈密顿路径问题的是：</a:t>
            </a:r>
            <a:r>
              <a:rPr lang="en-US" altLang="zh-CN" dirty="0"/>
              <a:t>0→1→2→3→4→5→6</a:t>
            </a:r>
            <a:r>
              <a:rPr lang="zh-CN" altLang="en-US" dirty="0"/>
              <a:t>。</a:t>
            </a:r>
          </a:p>
          <a:p>
            <a:endParaRPr lang="zh-CN" altLang="en-US" dirty="0"/>
          </a:p>
        </p:txBody>
      </p:sp>
    </p:spTree>
    <p:extLst>
      <p:ext uri="{BB962C8B-B14F-4D97-AF65-F5344CB8AC3E}">
        <p14:creationId xmlns:p14="http://schemas.microsoft.com/office/powerpoint/2010/main" val="2484597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F3417A-3B13-9244-B64D-5B541307EACA}"/>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6</a:t>
            </a:fld>
            <a:endParaRPr kumimoji="1" lang="zh-CN" altLang="en-US" dirty="0"/>
          </a:p>
        </p:txBody>
      </p:sp>
      <p:sp>
        <p:nvSpPr>
          <p:cNvPr id="3" name="文本框 2">
            <a:extLst>
              <a:ext uri="{FF2B5EF4-FFF2-40B4-BE49-F238E27FC236}">
                <a16:creationId xmlns:a16="http://schemas.microsoft.com/office/drawing/2014/main" id="{44252D23-4E20-46A6-18F5-A612D59A7BA5}"/>
              </a:ext>
            </a:extLst>
          </p:cNvPr>
          <p:cNvSpPr txBox="1"/>
          <p:nvPr/>
        </p:nvSpPr>
        <p:spPr>
          <a:xfrm>
            <a:off x="1841769" y="1305341"/>
            <a:ext cx="9046724" cy="4401205"/>
          </a:xfrm>
          <a:prstGeom prst="rect">
            <a:avLst/>
          </a:prstGeom>
          <a:noFill/>
        </p:spPr>
        <p:txBody>
          <a:bodyPr wrap="square" rtlCol="0">
            <a:spAutoFit/>
          </a:bodyPr>
          <a:lstStyle/>
          <a:p>
            <a:r>
              <a:rPr lang="zh-CN" altLang="en-US" sz="2800" b="1" dirty="0"/>
              <a:t>实验结果验证（得到哈密顿路径）：</a:t>
            </a:r>
            <a:endParaRPr lang="en-US" altLang="zh-CN" sz="2800" b="1" dirty="0"/>
          </a:p>
          <a:p>
            <a:endParaRPr lang="zh-CN" altLang="en-US" dirty="0"/>
          </a:p>
          <a:p>
            <a:r>
              <a:rPr lang="en-US" altLang="zh-CN" dirty="0"/>
              <a:t>1</a:t>
            </a:r>
            <a:r>
              <a:rPr lang="zh-CN" altLang="en-US" dirty="0"/>
              <a:t>、首先，由于选择的路径应该包含所有的节点，只有至少与所有节点串在一起的寡核苷酸才能从琼脂糖凝胶中洗脱出来</a:t>
            </a:r>
          </a:p>
          <a:p>
            <a:endParaRPr lang="en-US" altLang="zh-CN" dirty="0"/>
          </a:p>
          <a:p>
            <a:r>
              <a:rPr lang="en-US" altLang="zh-CN" dirty="0"/>
              <a:t>2</a:t>
            </a:r>
            <a:r>
              <a:rPr lang="zh-CN" altLang="en-US" dirty="0"/>
              <a:t>、其次，哈密顿路径应该包含每个节点：与每个不同节点互补的寡核苷酸被附加到亲和列上，并用于依次分离包含每个节点的正确长度的路径。例如，利用节点</a:t>
            </a:r>
            <a:r>
              <a:rPr lang="en-US" altLang="zh-CN" dirty="0"/>
              <a:t>1</a:t>
            </a:r>
            <a:r>
              <a:rPr lang="zh-CN" altLang="en-US" dirty="0"/>
              <a:t>的补体分离含有节点</a:t>
            </a:r>
            <a:r>
              <a:rPr lang="en-US" altLang="zh-CN" dirty="0"/>
              <a:t>1</a:t>
            </a:r>
            <a:r>
              <a:rPr lang="zh-CN" altLang="en-US" dirty="0"/>
              <a:t>的寡核苷酸</a:t>
            </a:r>
          </a:p>
          <a:p>
            <a:endParaRPr lang="en-US" altLang="zh-CN" dirty="0"/>
          </a:p>
          <a:p>
            <a:r>
              <a:rPr lang="en-US" altLang="zh-CN" dirty="0"/>
              <a:t>3</a:t>
            </a:r>
            <a:r>
              <a:rPr lang="zh-CN" altLang="en-US" dirty="0"/>
              <a:t>、然后，将这些路径传递给包含节点</a:t>
            </a:r>
            <a:r>
              <a:rPr lang="en-US" altLang="zh-CN" dirty="0"/>
              <a:t>2</a:t>
            </a:r>
            <a:r>
              <a:rPr lang="zh-CN" altLang="en-US" dirty="0"/>
              <a:t>补集的列，依此类推。将节点</a:t>
            </a:r>
            <a:r>
              <a:rPr lang="en-US" altLang="zh-CN" dirty="0"/>
              <a:t>0</a:t>
            </a:r>
            <a:r>
              <a:rPr lang="zh-CN" altLang="en-US" dirty="0"/>
              <a:t>作为一个引物，将节点</a:t>
            </a:r>
            <a:r>
              <a:rPr lang="en-US" altLang="zh-CN" dirty="0"/>
              <a:t>0</a:t>
            </a:r>
            <a:r>
              <a:rPr lang="zh-CN" altLang="en-US" dirty="0"/>
              <a:t>的互补物依次作为另一个引物，进行</a:t>
            </a:r>
            <a:r>
              <a:rPr lang="en-US" altLang="zh-CN" dirty="0"/>
              <a:t>PCR</a:t>
            </a:r>
            <a:r>
              <a:rPr lang="zh-CN" altLang="en-US" dirty="0"/>
              <a:t>反应，最终验证了哈密顿路径</a:t>
            </a:r>
          </a:p>
          <a:p>
            <a:endParaRPr lang="en-US" altLang="zh-CN" dirty="0"/>
          </a:p>
          <a:p>
            <a:r>
              <a:rPr lang="en-US" altLang="zh-CN" dirty="0"/>
              <a:t>4</a:t>
            </a:r>
            <a:r>
              <a:rPr lang="zh-CN" altLang="en-US" dirty="0"/>
              <a:t>、由于在人造图上只有一条独特的哈密顿路径，因此只有全长连接的寡核苷酸产生可预测大小的</a:t>
            </a:r>
            <a:r>
              <a:rPr lang="en-US" altLang="zh-CN" dirty="0"/>
              <a:t>PCR</a:t>
            </a:r>
            <a:r>
              <a:rPr lang="zh-CN" altLang="en-US" dirty="0"/>
              <a:t>产物。即“节点</a:t>
            </a:r>
            <a:r>
              <a:rPr lang="en-US" altLang="zh-CN" dirty="0"/>
              <a:t>0 +</a:t>
            </a:r>
            <a:r>
              <a:rPr lang="zh-CN" altLang="en-US" dirty="0"/>
              <a:t>节点</a:t>
            </a:r>
            <a:r>
              <a:rPr lang="en-US" altLang="zh-CN" dirty="0"/>
              <a:t>1</a:t>
            </a:r>
            <a:r>
              <a:rPr lang="zh-CN" altLang="en-US" dirty="0"/>
              <a:t>补体”的</a:t>
            </a:r>
            <a:r>
              <a:rPr lang="en-US" altLang="zh-CN" dirty="0"/>
              <a:t>PCR</a:t>
            </a:r>
            <a:r>
              <a:rPr lang="zh-CN" altLang="en-US" dirty="0"/>
              <a:t>引物得到大小为</a:t>
            </a:r>
            <a:r>
              <a:rPr lang="en-US" altLang="zh-CN" dirty="0"/>
              <a:t>0→1</a:t>
            </a:r>
            <a:r>
              <a:rPr lang="zh-CN" altLang="en-US" dirty="0"/>
              <a:t>的片段，“节点</a:t>
            </a:r>
            <a:r>
              <a:rPr lang="en-US" altLang="zh-CN" dirty="0"/>
              <a:t>0 +</a:t>
            </a:r>
            <a:r>
              <a:rPr lang="zh-CN" altLang="en-US" dirty="0"/>
              <a:t>节点</a:t>
            </a:r>
            <a:r>
              <a:rPr lang="en-US" altLang="zh-CN" dirty="0"/>
              <a:t>2</a:t>
            </a:r>
            <a:r>
              <a:rPr lang="zh-CN" altLang="en-US" dirty="0"/>
              <a:t>补体”的</a:t>
            </a:r>
            <a:r>
              <a:rPr lang="en-US" altLang="zh-CN" dirty="0"/>
              <a:t>PCR</a:t>
            </a:r>
            <a:r>
              <a:rPr lang="zh-CN" altLang="en-US" dirty="0"/>
              <a:t>引物得到大小为</a:t>
            </a:r>
            <a:r>
              <a:rPr lang="en-US" altLang="zh-CN" dirty="0"/>
              <a:t>0→1→2</a:t>
            </a:r>
            <a:r>
              <a:rPr lang="zh-CN" altLang="en-US" dirty="0"/>
              <a:t>的片段，以此类推</a:t>
            </a:r>
          </a:p>
        </p:txBody>
      </p:sp>
    </p:spTree>
    <p:extLst>
      <p:ext uri="{BB962C8B-B14F-4D97-AF65-F5344CB8AC3E}">
        <p14:creationId xmlns:p14="http://schemas.microsoft.com/office/powerpoint/2010/main" val="3136406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F3417A-3B13-9244-B64D-5B541307EACA}"/>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7</a:t>
            </a:fld>
            <a:endParaRPr kumimoji="1" lang="zh-CN" altLang="en-US" dirty="0"/>
          </a:p>
        </p:txBody>
      </p:sp>
      <p:sp>
        <p:nvSpPr>
          <p:cNvPr id="3" name="文本框 2">
            <a:extLst>
              <a:ext uri="{FF2B5EF4-FFF2-40B4-BE49-F238E27FC236}">
                <a16:creationId xmlns:a16="http://schemas.microsoft.com/office/drawing/2014/main" id="{DAB221CC-62C7-F564-B4B6-5EDD77497A64}"/>
              </a:ext>
            </a:extLst>
          </p:cNvPr>
          <p:cNvSpPr txBox="1"/>
          <p:nvPr/>
        </p:nvSpPr>
        <p:spPr>
          <a:xfrm>
            <a:off x="680936" y="1031132"/>
            <a:ext cx="9773056" cy="4678204"/>
          </a:xfrm>
          <a:prstGeom prst="rect">
            <a:avLst/>
          </a:prstGeom>
          <a:noFill/>
        </p:spPr>
        <p:txBody>
          <a:bodyPr wrap="square" rtlCol="0">
            <a:spAutoFit/>
          </a:bodyPr>
          <a:lstStyle/>
          <a:p>
            <a:r>
              <a:rPr lang="zh-CN" altLang="en-US" sz="2800" b="1" dirty="0"/>
              <a:t>新的问题：</a:t>
            </a:r>
            <a:endParaRPr lang="en-US" altLang="zh-CN" sz="2800" b="1" dirty="0"/>
          </a:p>
          <a:p>
            <a:r>
              <a:rPr lang="en-US" altLang="zh-CN" dirty="0"/>
              <a:t>1</a:t>
            </a:r>
            <a:r>
              <a:rPr lang="zh-CN" altLang="en-US" dirty="0"/>
              <a:t>、</a:t>
            </a:r>
            <a:r>
              <a:rPr lang="en-US" altLang="zh-CN" dirty="0"/>
              <a:t>Adleman</a:t>
            </a:r>
            <a:r>
              <a:rPr lang="zh-CN" altLang="en-US" dirty="0"/>
              <a:t>的实验使用的方法对于解决更大的问题可能是不切实际的。</a:t>
            </a:r>
          </a:p>
          <a:p>
            <a:endParaRPr lang="en-US" altLang="zh-CN" dirty="0"/>
          </a:p>
          <a:p>
            <a:r>
              <a:rPr lang="en-US" altLang="zh-CN" dirty="0"/>
              <a:t>2</a:t>
            </a:r>
            <a:r>
              <a:rPr lang="zh-CN" altLang="en-US" dirty="0"/>
              <a:t>、</a:t>
            </a:r>
            <a:r>
              <a:rPr lang="en-US" altLang="zh-CN" dirty="0"/>
              <a:t>Lineal</a:t>
            </a:r>
            <a:r>
              <a:rPr lang="zh-CN" altLang="en-US" dirty="0"/>
              <a:t>和</a:t>
            </a:r>
            <a:r>
              <a:rPr lang="en-US" altLang="zh-CN" dirty="0"/>
              <a:t>Lineal[2]</a:t>
            </a:r>
            <a:r>
              <a:rPr lang="zh-CN" altLang="en-US" dirty="0"/>
              <a:t>：随着顶点数量的增加，解决哈密顿通路问题的复杂性呈指数级增加。</a:t>
            </a:r>
            <a:endParaRPr lang="en-US" altLang="zh-CN" dirty="0"/>
          </a:p>
          <a:p>
            <a:endParaRPr lang="en-US" altLang="zh-CN" dirty="0"/>
          </a:p>
          <a:p>
            <a:r>
              <a:rPr lang="en-US" altLang="zh-CN" dirty="0"/>
              <a:t>3</a:t>
            </a:r>
            <a:r>
              <a:rPr lang="zh-CN" altLang="en-US" dirty="0"/>
              <a:t>、</a:t>
            </a:r>
            <a:r>
              <a:rPr lang="en-US" altLang="zh-CN" dirty="0"/>
              <a:t>Stemmer[3]</a:t>
            </a:r>
            <a:r>
              <a:rPr lang="zh-CN" altLang="en-US" dirty="0"/>
              <a:t>：即使使用递归方法来减少所需的</a:t>
            </a:r>
            <a:r>
              <a:rPr lang="en-US" altLang="zh-CN" dirty="0"/>
              <a:t>DNA</a:t>
            </a:r>
            <a:r>
              <a:rPr lang="zh-CN" altLang="en-US" dirty="0"/>
              <a:t>数量，也可能会牺牲溶液的准确性，其他资源也有限</a:t>
            </a:r>
          </a:p>
          <a:p>
            <a:endParaRPr lang="en-US" altLang="zh-CN" dirty="0"/>
          </a:p>
          <a:p>
            <a:r>
              <a:rPr lang="en-US" altLang="zh-CN" dirty="0"/>
              <a:t>4</a:t>
            </a:r>
            <a:r>
              <a:rPr lang="zh-CN" altLang="en-US" dirty="0"/>
              <a:t>、</a:t>
            </a:r>
            <a:r>
              <a:rPr lang="en-US" altLang="zh-CN" dirty="0"/>
              <a:t>Lo, </a:t>
            </a:r>
            <a:r>
              <a:rPr lang="en-US" altLang="zh-CN" dirty="0" err="1"/>
              <a:t>Yiu</a:t>
            </a:r>
            <a:r>
              <a:rPr lang="zh-CN" altLang="en-US" dirty="0"/>
              <a:t>和</a:t>
            </a:r>
            <a:r>
              <a:rPr lang="en-US" altLang="zh-CN" dirty="0"/>
              <a:t>Wong[4]</a:t>
            </a:r>
            <a:r>
              <a:rPr lang="zh-CN" altLang="en-US" dirty="0"/>
              <a:t>：</a:t>
            </a:r>
            <a:r>
              <a:rPr lang="en-US" altLang="zh-CN" dirty="0"/>
              <a:t>25</a:t>
            </a:r>
            <a:r>
              <a:rPr lang="zh-CN" altLang="en-US" dirty="0"/>
              <a:t>个节点的路径需要大量的酶，并且不可能通过琼脂糖凝胶电泳进行分析</a:t>
            </a:r>
          </a:p>
          <a:p>
            <a:endParaRPr lang="en-US" altLang="zh-CN" dirty="0"/>
          </a:p>
          <a:p>
            <a:r>
              <a:rPr lang="en-US" altLang="zh-CN" dirty="0"/>
              <a:t>5</a:t>
            </a:r>
            <a:r>
              <a:rPr lang="zh-CN" altLang="en-US" dirty="0"/>
              <a:t>、易出错的生物学和无差错计算之间固有的不协调</a:t>
            </a:r>
            <a:r>
              <a:rPr lang="en-US" altLang="zh-CN" dirty="0"/>
              <a:t>[5]</a:t>
            </a:r>
            <a:r>
              <a:rPr lang="zh-CN" altLang="en-US" dirty="0"/>
              <a:t>：</a:t>
            </a:r>
          </a:p>
          <a:p>
            <a:r>
              <a:rPr lang="en-US" altLang="zh-CN" dirty="0"/>
              <a:t>- </a:t>
            </a:r>
            <a:r>
              <a:rPr lang="zh-CN" altLang="en-US" dirty="0"/>
              <a:t>使用</a:t>
            </a:r>
            <a:r>
              <a:rPr lang="en-US" altLang="zh-CN" dirty="0"/>
              <a:t>PCR</a:t>
            </a:r>
            <a:r>
              <a:rPr lang="zh-CN" altLang="en-US" dirty="0"/>
              <a:t>再生路径存在潜在的困难，因为扩增中使用的聚合酶的保真度不是绝对的。同样，引物和路径退火强烈依赖于反应条件，如温度、</a:t>
            </a:r>
            <a:r>
              <a:rPr lang="en-US" altLang="zh-CN" dirty="0"/>
              <a:t>pH</a:t>
            </a:r>
            <a:r>
              <a:rPr lang="zh-CN" altLang="en-US" dirty="0"/>
              <a:t>值和反应体积，这些条件可能因实验而异</a:t>
            </a:r>
          </a:p>
          <a:p>
            <a:r>
              <a:rPr lang="en-US" altLang="zh-CN" dirty="0"/>
              <a:t>- </a:t>
            </a:r>
            <a:r>
              <a:rPr lang="zh-CN" altLang="en-US" dirty="0"/>
              <a:t>这些缺陷可能会导致</a:t>
            </a:r>
            <a:r>
              <a:rPr lang="en-US" altLang="zh-CN" dirty="0"/>
              <a:t>PCR</a:t>
            </a:r>
            <a:r>
              <a:rPr lang="zh-CN" altLang="en-US" dirty="0"/>
              <a:t>伪影，并且这种伪影可能会超过并模糊真实答案</a:t>
            </a:r>
          </a:p>
          <a:p>
            <a:r>
              <a:rPr lang="en-US" altLang="zh-CN" dirty="0"/>
              <a:t>- </a:t>
            </a:r>
            <a:r>
              <a:rPr lang="zh-CN" altLang="en-US" dirty="0"/>
              <a:t>最后，该系统被限制为相当短的序列，因为随着序列长度的增加，获得成功退火所需的时间也在增加。特别是这种限制，规避了大量分子并行性的固有优势</a:t>
            </a:r>
          </a:p>
        </p:txBody>
      </p:sp>
    </p:spTree>
    <p:extLst>
      <p:ext uri="{BB962C8B-B14F-4D97-AF65-F5344CB8AC3E}">
        <p14:creationId xmlns:p14="http://schemas.microsoft.com/office/powerpoint/2010/main" val="2961873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F3417A-3B13-9244-B64D-5B541307EACA}"/>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8</a:t>
            </a:fld>
            <a:endParaRPr kumimoji="1" lang="zh-CN" altLang="en-US" dirty="0"/>
          </a:p>
        </p:txBody>
      </p:sp>
      <p:sp>
        <p:nvSpPr>
          <p:cNvPr id="3" name="文本框 2">
            <a:extLst>
              <a:ext uri="{FF2B5EF4-FFF2-40B4-BE49-F238E27FC236}">
                <a16:creationId xmlns:a16="http://schemas.microsoft.com/office/drawing/2014/main" id="{B5EA5630-217A-3719-80B2-6516081DD6CF}"/>
              </a:ext>
            </a:extLst>
          </p:cNvPr>
          <p:cNvSpPr txBox="1"/>
          <p:nvPr/>
        </p:nvSpPr>
        <p:spPr>
          <a:xfrm>
            <a:off x="914400" y="985736"/>
            <a:ext cx="7658911" cy="7171194"/>
          </a:xfrm>
          <a:prstGeom prst="rect">
            <a:avLst/>
          </a:prstGeom>
          <a:noFill/>
        </p:spPr>
        <p:txBody>
          <a:bodyPr wrap="square" rtlCol="0">
            <a:spAutoFit/>
          </a:bodyPr>
          <a:lstStyle/>
          <a:p>
            <a:r>
              <a:rPr lang="en-US" altLang="zh-CN" sz="2800" b="1" dirty="0"/>
              <a:t>Richard Lipton</a:t>
            </a:r>
            <a:r>
              <a:rPr lang="zh-CN" altLang="en-US" sz="2800" b="1" dirty="0"/>
              <a:t>的实验：</a:t>
            </a:r>
            <a:endParaRPr lang="en-US" altLang="zh-CN" sz="2800" b="1" dirty="0"/>
          </a:p>
          <a:p>
            <a:r>
              <a:rPr lang="en-US" altLang="zh-CN" dirty="0"/>
              <a:t>Richard Lipton[7]</a:t>
            </a:r>
            <a:r>
              <a:rPr lang="zh-CN" altLang="en-US" dirty="0"/>
              <a:t>遵循</a:t>
            </a:r>
            <a:r>
              <a:rPr lang="en-US" altLang="zh-CN" dirty="0"/>
              <a:t>Adleman</a:t>
            </a:r>
            <a:r>
              <a:rPr lang="zh-CN" altLang="en-US" dirty="0"/>
              <a:t>实验的路径，提出了一系列基于</a:t>
            </a:r>
            <a:r>
              <a:rPr lang="en-US" altLang="zh-CN" dirty="0" err="1"/>
              <a:t>dna</a:t>
            </a:r>
            <a:r>
              <a:rPr lang="zh-CN" altLang="en-US" dirty="0"/>
              <a:t>计算的实验来解决计算机科学中的可满足性</a:t>
            </a:r>
            <a:r>
              <a:rPr lang="en-US" altLang="zh-CN" dirty="0"/>
              <a:t>(SAT)</a:t>
            </a:r>
            <a:r>
              <a:rPr lang="zh-CN" altLang="en-US" dirty="0"/>
              <a:t>问题。</a:t>
            </a:r>
            <a:r>
              <a:rPr lang="en-US" altLang="zh-CN" dirty="0"/>
              <a:t>SAT</a:t>
            </a:r>
            <a:r>
              <a:rPr lang="zh-CN" altLang="en-US" dirty="0"/>
              <a:t>问题的目的是找到 “与或函数方程”（</a:t>
            </a:r>
            <a:r>
              <a:rPr lang="en-US" altLang="zh-CN" dirty="0"/>
              <a:t>AND </a:t>
            </a:r>
            <a:r>
              <a:rPr lang="en-US" altLang="zh-CN" dirty="0" err="1"/>
              <a:t>and</a:t>
            </a:r>
            <a:r>
              <a:rPr lang="en-US" altLang="zh-CN" dirty="0"/>
              <a:t> OR functions</a:t>
            </a:r>
            <a:r>
              <a:rPr lang="zh-CN" altLang="en-US" dirty="0"/>
              <a:t>）的解。</a:t>
            </a:r>
          </a:p>
          <a:p>
            <a:endParaRPr lang="en-US" altLang="zh-CN" dirty="0"/>
          </a:p>
          <a:p>
            <a:r>
              <a:rPr lang="en-US" altLang="zh-CN" dirty="0"/>
              <a:t>1</a:t>
            </a:r>
            <a:r>
              <a:rPr lang="zh-CN" altLang="en-US" dirty="0"/>
              <a:t>、</a:t>
            </a:r>
            <a:r>
              <a:rPr lang="en-US" altLang="zh-CN" dirty="0"/>
              <a:t>Lipton</a:t>
            </a:r>
            <a:r>
              <a:rPr lang="zh-CN" altLang="en-US" dirty="0"/>
              <a:t>以 </a:t>
            </a:r>
            <a:r>
              <a:rPr lang="en-US" altLang="zh-CN" dirty="0"/>
              <a:t>F = ( x OR y ) AND ( ¬x OR ¬y ) </a:t>
            </a:r>
            <a:r>
              <a:rPr lang="zh-CN" altLang="en-US" dirty="0"/>
              <a:t>为例</a:t>
            </a:r>
          </a:p>
          <a:p>
            <a:endParaRPr lang="en-US" altLang="zh-CN" dirty="0"/>
          </a:p>
          <a:p>
            <a:endParaRPr lang="zh-CN" altLang="en-US"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3</a:t>
            </a:r>
            <a:r>
              <a:rPr lang="zh-CN" altLang="en-US" dirty="0"/>
              <a:t>、为了解决这个问题，</a:t>
            </a:r>
            <a:r>
              <a:rPr lang="en-US" altLang="zh-CN" dirty="0"/>
              <a:t>Lipton</a:t>
            </a:r>
            <a:r>
              <a:rPr lang="zh-CN" altLang="en-US" dirty="0"/>
              <a:t>提出用寡核苷酸编码二进制数字。通过构造网络</a:t>
            </a:r>
            <a:r>
              <a:rPr lang="en-US" altLang="zh-CN" dirty="0" err="1"/>
              <a:t>Gn</a:t>
            </a:r>
            <a:r>
              <a:rPr lang="zh-CN" altLang="en-US" dirty="0"/>
              <a:t>，将</a:t>
            </a:r>
            <a:r>
              <a:rPr lang="en-US" altLang="zh-CN" dirty="0"/>
              <a:t>n</a:t>
            </a:r>
            <a:r>
              <a:rPr lang="zh-CN" altLang="en-US" dirty="0"/>
              <a:t>位二进制数据池对应成网络</a:t>
            </a:r>
            <a:r>
              <a:rPr lang="en-US" altLang="zh-CN" dirty="0" err="1"/>
              <a:t>Gn</a:t>
            </a:r>
            <a:r>
              <a:rPr lang="zh-CN" altLang="en-US" dirty="0"/>
              <a:t>的从起点 </a:t>
            </a:r>
            <a:r>
              <a:rPr lang="en-US" altLang="zh-CN" dirty="0"/>
              <a:t>a1</a:t>
            </a:r>
            <a:r>
              <a:rPr lang="zh-CN" altLang="en-US" dirty="0"/>
              <a:t>到终点</a:t>
            </a:r>
            <a:r>
              <a:rPr lang="en-US" altLang="zh-CN" dirty="0"/>
              <a:t>an+1</a:t>
            </a:r>
            <a:r>
              <a:rPr lang="zh-CN" altLang="en-US" dirty="0"/>
              <a:t>的有向路。</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4FDF8BED-55E2-50A2-F53E-2E51F3F5F418}"/>
              </a:ext>
            </a:extLst>
          </p:cNvPr>
          <p:cNvPicPr>
            <a:picLocks noChangeAspect="1"/>
          </p:cNvPicPr>
          <p:nvPr/>
        </p:nvPicPr>
        <p:blipFill>
          <a:blip r:embed="rId2"/>
          <a:stretch>
            <a:fillRect/>
          </a:stretch>
        </p:blipFill>
        <p:spPr>
          <a:xfrm>
            <a:off x="985736" y="2870375"/>
            <a:ext cx="2980167" cy="1554615"/>
          </a:xfrm>
          <a:prstGeom prst="rect">
            <a:avLst/>
          </a:prstGeom>
        </p:spPr>
      </p:pic>
      <p:pic>
        <p:nvPicPr>
          <p:cNvPr id="7" name="图片 6">
            <a:extLst>
              <a:ext uri="{FF2B5EF4-FFF2-40B4-BE49-F238E27FC236}">
                <a16:creationId xmlns:a16="http://schemas.microsoft.com/office/drawing/2014/main" id="{E71EC082-0CD1-5373-61CB-5BCD927B8BEF}"/>
              </a:ext>
            </a:extLst>
          </p:cNvPr>
          <p:cNvPicPr>
            <a:picLocks noChangeAspect="1"/>
          </p:cNvPicPr>
          <p:nvPr/>
        </p:nvPicPr>
        <p:blipFill>
          <a:blip r:embed="rId3"/>
          <a:stretch>
            <a:fillRect/>
          </a:stretch>
        </p:blipFill>
        <p:spPr>
          <a:xfrm>
            <a:off x="4496712" y="3304782"/>
            <a:ext cx="4962525" cy="685800"/>
          </a:xfrm>
          <a:prstGeom prst="rect">
            <a:avLst/>
          </a:prstGeom>
        </p:spPr>
      </p:pic>
    </p:spTree>
    <p:extLst>
      <p:ext uri="{BB962C8B-B14F-4D97-AF65-F5344CB8AC3E}">
        <p14:creationId xmlns:p14="http://schemas.microsoft.com/office/powerpoint/2010/main" val="174972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F3417A-3B13-9244-B64D-5B541307EACA}"/>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9</a:t>
            </a:fld>
            <a:endParaRPr kumimoji="1" lang="zh-CN" altLang="en-US" dirty="0"/>
          </a:p>
        </p:txBody>
      </p:sp>
      <p:sp>
        <p:nvSpPr>
          <p:cNvPr id="5" name="文本框 4">
            <a:extLst>
              <a:ext uri="{FF2B5EF4-FFF2-40B4-BE49-F238E27FC236}">
                <a16:creationId xmlns:a16="http://schemas.microsoft.com/office/drawing/2014/main" id="{3BB56250-63C7-E108-74A4-26274434F787}"/>
              </a:ext>
            </a:extLst>
          </p:cNvPr>
          <p:cNvSpPr txBox="1"/>
          <p:nvPr/>
        </p:nvSpPr>
        <p:spPr>
          <a:xfrm flipH="1">
            <a:off x="1433532" y="1595336"/>
            <a:ext cx="9844068" cy="3570208"/>
          </a:xfrm>
          <a:prstGeom prst="rect">
            <a:avLst/>
          </a:prstGeom>
          <a:noFill/>
        </p:spPr>
        <p:txBody>
          <a:bodyPr wrap="square" rtlCol="0">
            <a:spAutoFit/>
          </a:bodyPr>
          <a:lstStyle/>
          <a:p>
            <a:r>
              <a:rPr lang="en-US" altLang="zh-CN" sz="2800" b="1" dirty="0"/>
              <a:t>Lipton</a:t>
            </a:r>
            <a:r>
              <a:rPr lang="zh-CN" altLang="en-US" sz="2800" b="1" dirty="0"/>
              <a:t>实验的意义：</a:t>
            </a:r>
            <a:endParaRPr lang="en-US" altLang="zh-CN" sz="2800" b="1" dirty="0"/>
          </a:p>
          <a:p>
            <a:endParaRPr lang="en-US" altLang="zh-CN" dirty="0"/>
          </a:p>
          <a:p>
            <a:r>
              <a:rPr lang="zh-CN" altLang="en-US" dirty="0"/>
              <a:t>与哈密顿路径问题一样，计算机需要通过迭代地搜索大量可能的答案来解决</a:t>
            </a:r>
            <a:r>
              <a:rPr lang="en-US" altLang="zh-CN" dirty="0"/>
              <a:t>SAT</a:t>
            </a:r>
            <a:r>
              <a:rPr lang="zh-CN" altLang="en-US" dirty="0"/>
              <a:t>问题，问题规模是指数级的</a:t>
            </a:r>
          </a:p>
          <a:p>
            <a:endParaRPr lang="zh-CN" altLang="en-US" dirty="0"/>
          </a:p>
          <a:p>
            <a:r>
              <a:rPr lang="zh-CN" altLang="en-US" dirty="0"/>
              <a:t>相比之下，分子计算机的大规模并行特性可能会加速这类问题的解决，并且这些运算随着</a:t>
            </a:r>
            <a:r>
              <a:rPr lang="en-US" altLang="zh-CN" dirty="0"/>
              <a:t>n</a:t>
            </a:r>
            <a:r>
              <a:rPr lang="zh-CN" altLang="en-US" dirty="0"/>
              <a:t>的增加呈线性 </a:t>
            </a:r>
            <a:r>
              <a:rPr lang="en-US" altLang="zh-CN" dirty="0"/>
              <a:t>( </a:t>
            </a:r>
            <a:r>
              <a:rPr lang="zh-CN" altLang="en-US" dirty="0"/>
              <a:t>而不是指数 </a:t>
            </a:r>
            <a:r>
              <a:rPr lang="en-US" altLang="zh-CN" dirty="0"/>
              <a:t>) </a:t>
            </a:r>
            <a:r>
              <a:rPr lang="zh-CN" altLang="en-US" dirty="0"/>
              <a:t>增长</a:t>
            </a:r>
          </a:p>
          <a:p>
            <a:r>
              <a:rPr lang="zh-CN" altLang="en-US" dirty="0"/>
              <a:t> </a:t>
            </a:r>
          </a:p>
          <a:p>
            <a:r>
              <a:rPr lang="zh-CN" altLang="en-US" dirty="0"/>
              <a:t>尽管</a:t>
            </a:r>
            <a:r>
              <a:rPr lang="en-US" altLang="zh-CN" dirty="0"/>
              <a:t>DNA</a:t>
            </a:r>
            <a:r>
              <a:rPr lang="zh-CN" altLang="en-US" dirty="0"/>
              <a:t>计算机还没有解决真正的</a:t>
            </a:r>
            <a:r>
              <a:rPr lang="en-US" altLang="zh-CN" dirty="0"/>
              <a:t>SAT</a:t>
            </a:r>
            <a:r>
              <a:rPr lang="zh-CN" altLang="en-US" dirty="0"/>
              <a:t>问题，但这一概念上的突破可以让解集呈指数级扩展的问题 </a:t>
            </a:r>
            <a:r>
              <a:rPr lang="en-US" altLang="zh-CN" dirty="0"/>
              <a:t>( </a:t>
            </a:r>
            <a:r>
              <a:rPr lang="zh-CN" altLang="en-US" dirty="0"/>
              <a:t>“</a:t>
            </a:r>
            <a:r>
              <a:rPr lang="en-US" altLang="zh-CN" dirty="0"/>
              <a:t>np</a:t>
            </a:r>
            <a:r>
              <a:rPr lang="zh-CN" altLang="en-US" dirty="0"/>
              <a:t>完全” 问题 </a:t>
            </a:r>
            <a:r>
              <a:rPr lang="en-US" altLang="zh-CN" dirty="0"/>
              <a:t>) </a:t>
            </a:r>
            <a:r>
              <a:rPr lang="zh-CN" altLang="en-US" dirty="0"/>
              <a:t>得到尝试</a:t>
            </a:r>
          </a:p>
          <a:p>
            <a:endParaRPr lang="zh-CN" altLang="en-US" dirty="0"/>
          </a:p>
          <a:p>
            <a:r>
              <a:rPr lang="zh-CN" altLang="en-US" dirty="0"/>
              <a:t>当然，</a:t>
            </a:r>
            <a:r>
              <a:rPr lang="en-US" altLang="zh-CN" dirty="0"/>
              <a:t>Lipton</a:t>
            </a:r>
            <a:r>
              <a:rPr lang="zh-CN" altLang="en-US" dirty="0"/>
              <a:t>的实验仍然面临着现实世界中那些同样限制了</a:t>
            </a:r>
            <a:r>
              <a:rPr lang="en-US" altLang="zh-CN" dirty="0"/>
              <a:t>Adleman</a:t>
            </a:r>
            <a:r>
              <a:rPr lang="zh-CN" altLang="en-US" dirty="0"/>
              <a:t>实验的困难</a:t>
            </a:r>
          </a:p>
        </p:txBody>
      </p:sp>
    </p:spTree>
    <p:extLst>
      <p:ext uri="{BB962C8B-B14F-4D97-AF65-F5344CB8AC3E}">
        <p14:creationId xmlns:p14="http://schemas.microsoft.com/office/powerpoint/2010/main" val="3297460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16432</TotalTime>
  <Words>1553</Words>
  <Application>Microsoft Office PowerPoint</Application>
  <PresentationFormat>宽屏</PresentationFormat>
  <Paragraphs>147</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Microsoft YaHei</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dc:creator>
  <cp:lastModifiedBy>Microsoft jiuliaye</cp:lastModifiedBy>
  <cp:revision>238</cp:revision>
  <dcterms:created xsi:type="dcterms:W3CDTF">2020-09-27T07:01:42Z</dcterms:created>
  <dcterms:modified xsi:type="dcterms:W3CDTF">2023-09-06T11:14:32Z</dcterms:modified>
</cp:coreProperties>
</file>