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2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3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4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5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6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7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8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9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10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11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notesSlides/notesSlide12.xml" ContentType="application/vnd.openxmlformats-officedocument.presentationml.notesSlide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46"/>
  </p:notesMasterIdLst>
  <p:handoutMasterIdLst>
    <p:handoutMasterId r:id="rId47"/>
  </p:handoutMasterIdLst>
  <p:sldIdLst>
    <p:sldId id="257" r:id="rId3"/>
    <p:sldId id="259" r:id="rId4"/>
    <p:sldId id="260" r:id="rId5"/>
    <p:sldId id="261" r:id="rId6"/>
    <p:sldId id="262" r:id="rId7"/>
    <p:sldId id="311" r:id="rId8"/>
    <p:sldId id="265" r:id="rId9"/>
    <p:sldId id="263" r:id="rId10"/>
    <p:sldId id="268" r:id="rId11"/>
    <p:sldId id="269" r:id="rId12"/>
    <p:sldId id="355" r:id="rId13"/>
    <p:sldId id="270" r:id="rId14"/>
    <p:sldId id="274" r:id="rId15"/>
    <p:sldId id="275" r:id="rId16"/>
    <p:sldId id="280" r:id="rId17"/>
    <p:sldId id="281" r:id="rId18"/>
    <p:sldId id="283" r:id="rId19"/>
    <p:sldId id="356" r:id="rId20"/>
    <p:sldId id="289" r:id="rId21"/>
    <p:sldId id="290" r:id="rId22"/>
    <p:sldId id="357" r:id="rId23"/>
    <p:sldId id="291" r:id="rId24"/>
    <p:sldId id="358" r:id="rId25"/>
    <p:sldId id="359" r:id="rId26"/>
    <p:sldId id="361" r:id="rId27"/>
    <p:sldId id="362" r:id="rId28"/>
    <p:sldId id="379" r:id="rId29"/>
    <p:sldId id="293" r:id="rId30"/>
    <p:sldId id="294" r:id="rId31"/>
    <p:sldId id="360" r:id="rId32"/>
    <p:sldId id="363" r:id="rId33"/>
    <p:sldId id="295" r:id="rId34"/>
    <p:sldId id="296" r:id="rId35"/>
    <p:sldId id="364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10" r:id="rId45"/>
  </p:sldIdLst>
  <p:sldSz cx="12192000" cy="6858000"/>
  <p:notesSz cx="7104063" cy="10234613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80" y="1388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tags" Target="../tags/tag12.xml"/><Relationship Id="rId10" Type="http://schemas.openxmlformats.org/officeDocument/2006/relationships/image" Target="../media/image1.png"/><Relationship Id="rId4" Type="http://schemas.openxmlformats.org/officeDocument/2006/relationships/tags" Target="../tags/tag11.xml"/><Relationship Id="rId9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0.xml"/><Relationship Id="rId10" Type="http://schemas.openxmlformats.org/officeDocument/2006/relationships/image" Target="../media/image2.png"/><Relationship Id="rId4" Type="http://schemas.openxmlformats.org/officeDocument/2006/relationships/tags" Target="../tags/tag19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file:///C:\Users\1V994W2\PycharmProjects\PPT_Background_Generation/pic_temp/pic_half_down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3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2.png"/><Relationship Id="rId5" Type="http://schemas.openxmlformats.org/officeDocument/2006/relationships/tags" Target="../tags/tag3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2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image" Target="../media/image3.png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tags" Target="../tags/tag52.xml"/><Relationship Id="rId7" Type="http://schemas.openxmlformats.org/officeDocument/2006/relationships/image" Target="../media/image5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../media/image3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2.png"/><Relationship Id="rId5" Type="http://schemas.openxmlformats.org/officeDocument/2006/relationships/tags" Target="../tags/tag6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3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71.xml"/><Relationship Id="rId10" Type="http://schemas.openxmlformats.org/officeDocument/2006/relationships/image" Target="../media/image2.png"/><Relationship Id="rId4" Type="http://schemas.openxmlformats.org/officeDocument/2006/relationships/tags" Target="../tags/tag70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3.png"/><Relationship Id="rId5" Type="http://schemas.openxmlformats.org/officeDocument/2006/relationships/tags" Target="../tags/tag79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78.xml"/><Relationship Id="rId9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92.xml"/><Relationship Id="rId10" Type="http://schemas.openxmlformats.org/officeDocument/2006/relationships/image" Target="../media/image3.png"/><Relationship Id="rId4" Type="http://schemas.openxmlformats.org/officeDocument/2006/relationships/tags" Target="../tags/tag91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3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98.xml"/><Relationship Id="rId10" Type="http://schemas.openxmlformats.org/officeDocument/2006/relationships/image" Target="../media/image2.png"/><Relationship Id="rId4" Type="http://schemas.openxmlformats.org/officeDocument/2006/relationships/tags" Target="../tags/tag97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06.xml"/><Relationship Id="rId10" Type="http://schemas.openxmlformats.org/officeDocument/2006/relationships/image" Target="../media/image2.png"/><Relationship Id="rId4" Type="http://schemas.openxmlformats.org/officeDocument/2006/relationships/tags" Target="../tags/tag105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image" Target="../media/image3.png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image" Target="../media/image2.png"/><Relationship Id="rId5" Type="http://schemas.openxmlformats.org/officeDocument/2006/relationships/tags" Target="../tags/tag11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image" Target="../media/image3.png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image" Target="../media/image2.png"/><Relationship Id="rId5" Type="http://schemas.openxmlformats.org/officeDocument/2006/relationships/tags" Target="../tags/tag12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image" Target="../media/image2.png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9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5" Type="http://schemas.openxmlformats.org/officeDocument/2006/relationships/image" Target="../media/image3.png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3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43.xml"/><Relationship Id="rId10" Type="http://schemas.openxmlformats.org/officeDocument/2006/relationships/image" Target="../media/image2.png"/><Relationship Id="rId4" Type="http://schemas.openxmlformats.org/officeDocument/2006/relationships/tags" Target="../tags/tag142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5824998" y="4349844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5824998" y="4824823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5848493" y="2423890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5848492" y="3599274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4131946" y="270256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4131946" y="374142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11" name="图片 10"/>
            <p:cNvPicPr/>
            <p:nvPr userDrawn="1">
              <p:custDataLst>
                <p:tags r:id="rId10"/>
              </p:custDataLst>
            </p:nvPr>
          </p:nvPicPr>
          <p:blipFill>
            <a:blip r:embed="rId13" r:link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11"/>
              </p:custDataLst>
            </p:nvPr>
          </p:nvPicPr>
          <p:blipFill>
            <a:blip r:embed="rId15" r:link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9" name="图片 8"/>
            <p:cNvPicPr/>
            <p:nvPr userDrawn="1">
              <p:custDataLst>
                <p:tags r:id="rId8"/>
              </p:custDataLst>
            </p:nvPr>
          </p:nvPicPr>
          <p:blipFill>
            <a:blip r:embed="rId11" r:link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9"/>
              </p:custDataLst>
            </p:nvPr>
          </p:nvPicPr>
          <p:blipFill>
            <a:blip r:embed="rId13" r:link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2024/6/8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10" r:link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8"/>
              </p:custDataLst>
            </p:nvPr>
          </p:nvPicPr>
          <p:blipFill>
            <a:blip r:embed="rId12" r:link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588767"/>
            <a:chOff x="0" y="0"/>
            <a:chExt cx="12192000" cy="588767"/>
          </a:xfrm>
        </p:grpSpPr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9" r:link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20090" cy="58876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7"/>
              </p:custDataLst>
            </p:nvPr>
          </p:nvPicPr>
          <p:blipFill>
            <a:blip r:embed="rId11" r:link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1910" y="0"/>
              <a:ext cx="720090" cy="515186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6730982" y="4287202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6730982" y="2910522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887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69355"/>
            <a:ext cx="720090" cy="58864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3015"/>
            <a:ext cx="720090" cy="5149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480" y="5533390"/>
            <a:ext cx="1619885" cy="132461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125"/>
            <a:ext cx="1619885" cy="1158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98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00.xml"/><Relationship Id="rId10" Type="http://schemas.openxmlformats.org/officeDocument/2006/relationships/image" Target="../media/image3.png"/><Relationship Id="rId4" Type="http://schemas.openxmlformats.org/officeDocument/2006/relationships/tags" Target="../tags/tag199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04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06.xml"/><Relationship Id="rId10" Type="http://schemas.openxmlformats.org/officeDocument/2006/relationships/image" Target="../media/image3.png"/><Relationship Id="rId4" Type="http://schemas.openxmlformats.org/officeDocument/2006/relationships/tags" Target="../tags/tag205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10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12.xml"/><Relationship Id="rId10" Type="http://schemas.openxmlformats.org/officeDocument/2006/relationships/image" Target="../media/image3.png"/><Relationship Id="rId4" Type="http://schemas.openxmlformats.org/officeDocument/2006/relationships/tags" Target="../tags/tag211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21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23.xml"/><Relationship Id="rId10" Type="http://schemas.openxmlformats.org/officeDocument/2006/relationships/image" Target="../media/image3.png"/><Relationship Id="rId4" Type="http://schemas.openxmlformats.org/officeDocument/2006/relationships/tags" Target="../tags/tag222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27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29.xml"/><Relationship Id="rId10" Type="http://schemas.openxmlformats.org/officeDocument/2006/relationships/image" Target="../media/image3.png"/><Relationship Id="rId4" Type="http://schemas.openxmlformats.org/officeDocument/2006/relationships/tags" Target="../tags/tag228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33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35.xml"/><Relationship Id="rId10" Type="http://schemas.openxmlformats.org/officeDocument/2006/relationships/image" Target="../media/image3.png"/><Relationship Id="rId4" Type="http://schemas.openxmlformats.org/officeDocument/2006/relationships/tags" Target="../tags/tag234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39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41.xml"/><Relationship Id="rId10" Type="http://schemas.openxmlformats.org/officeDocument/2006/relationships/image" Target="../media/image3.png"/><Relationship Id="rId4" Type="http://schemas.openxmlformats.org/officeDocument/2006/relationships/tags" Target="../tags/tag240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45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44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47.xml"/><Relationship Id="rId10" Type="http://schemas.openxmlformats.org/officeDocument/2006/relationships/image" Target="../media/image3.png"/><Relationship Id="rId4" Type="http://schemas.openxmlformats.org/officeDocument/2006/relationships/tags" Target="../tags/tag246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54.xml"/><Relationship Id="rId4" Type="http://schemas.openxmlformats.org/officeDocument/2006/relationships/tags" Target="../tags/tag15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56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58.xml"/><Relationship Id="rId10" Type="http://schemas.openxmlformats.org/officeDocument/2006/relationships/image" Target="../media/image3.png"/><Relationship Id="rId4" Type="http://schemas.openxmlformats.org/officeDocument/2006/relationships/tags" Target="../tags/tag25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62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64.xml"/><Relationship Id="rId10" Type="http://schemas.openxmlformats.org/officeDocument/2006/relationships/image" Target="../media/image3.png"/><Relationship Id="rId4" Type="http://schemas.openxmlformats.org/officeDocument/2006/relationships/tags" Target="../tags/tag263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70.xml"/><Relationship Id="rId4" Type="http://schemas.openxmlformats.org/officeDocument/2006/relationships/tags" Target="../tags/tag26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73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75.xml"/><Relationship Id="rId10" Type="http://schemas.openxmlformats.org/officeDocument/2006/relationships/image" Target="../media/image3.png"/><Relationship Id="rId4" Type="http://schemas.openxmlformats.org/officeDocument/2006/relationships/tags" Target="../tags/tag274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79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81.xml"/><Relationship Id="rId10" Type="http://schemas.openxmlformats.org/officeDocument/2006/relationships/image" Target="../media/image3.png"/><Relationship Id="rId4" Type="http://schemas.openxmlformats.org/officeDocument/2006/relationships/tags" Target="../tags/tag280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85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87.xml"/><Relationship Id="rId10" Type="http://schemas.openxmlformats.org/officeDocument/2006/relationships/image" Target="../media/image3.png"/><Relationship Id="rId4" Type="http://schemas.openxmlformats.org/officeDocument/2006/relationships/tags" Target="../tags/tag286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1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93.xml"/><Relationship Id="rId10" Type="http://schemas.openxmlformats.org/officeDocument/2006/relationships/image" Target="../media/image3.png"/><Relationship Id="rId4" Type="http://schemas.openxmlformats.org/officeDocument/2006/relationships/tags" Target="../tags/tag292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7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99.xml"/><Relationship Id="rId10" Type="http://schemas.openxmlformats.org/officeDocument/2006/relationships/image" Target="../media/image3.png"/><Relationship Id="rId4" Type="http://schemas.openxmlformats.org/officeDocument/2006/relationships/tags" Target="../tags/tag298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03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05.xml"/><Relationship Id="rId4" Type="http://schemas.openxmlformats.org/officeDocument/2006/relationships/tags" Target="../tags/tag30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08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tags" Target="../tags/tag311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310.xml"/><Relationship Id="rId10" Type="http://schemas.openxmlformats.org/officeDocument/2006/relationships/image" Target="../media/image3.png"/><Relationship Id="rId4" Type="http://schemas.openxmlformats.org/officeDocument/2006/relationships/tags" Target="../tags/tag309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6.png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image" Target="../media/image3.png"/><Relationship Id="rId5" Type="http://schemas.openxmlformats.org/officeDocument/2006/relationships/tags" Target="../tags/tag159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158.xml"/><Relationship Id="rId9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14.xml"/><Relationship Id="rId7" Type="http://schemas.openxmlformats.org/officeDocument/2006/relationships/image" Target="../media/image2.png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16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315.xml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19.xml"/><Relationship Id="rId7" Type="http://schemas.openxmlformats.org/officeDocument/2006/relationships/image" Target="../media/image2.png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21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320.xml"/><Relationship Id="rId9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26.xml"/><Relationship Id="rId4" Type="http://schemas.openxmlformats.org/officeDocument/2006/relationships/tags" Target="../tags/tag3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29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331.xml"/><Relationship Id="rId10" Type="http://schemas.openxmlformats.org/officeDocument/2006/relationships/image" Target="../media/image3.png"/><Relationship Id="rId4" Type="http://schemas.openxmlformats.org/officeDocument/2006/relationships/tags" Target="../tags/tag330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35.xml"/><Relationship Id="rId7" Type="http://schemas.openxmlformats.org/officeDocument/2006/relationships/image" Target="../media/image2.png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37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336.xml"/><Relationship Id="rId9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42.xml"/><Relationship Id="rId4" Type="http://schemas.openxmlformats.org/officeDocument/2006/relationships/tags" Target="../tags/tag34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45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347.xml"/><Relationship Id="rId10" Type="http://schemas.openxmlformats.org/officeDocument/2006/relationships/image" Target="../media/image3.png"/><Relationship Id="rId4" Type="http://schemas.openxmlformats.org/officeDocument/2006/relationships/tags" Target="../tags/tag346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51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53.xml"/><Relationship Id="rId4" Type="http://schemas.openxmlformats.org/officeDocument/2006/relationships/tags" Target="../tags/tag35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56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358.xml"/><Relationship Id="rId10" Type="http://schemas.openxmlformats.org/officeDocument/2006/relationships/image" Target="../media/image3.png"/><Relationship Id="rId4" Type="http://schemas.openxmlformats.org/officeDocument/2006/relationships/tags" Target="../tags/tag35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62.xml"/><Relationship Id="rId7" Type="http://schemas.openxmlformats.org/officeDocument/2006/relationships/image" Target="../media/image2.png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64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363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4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166.xml"/><Relationship Id="rId10" Type="http://schemas.openxmlformats.org/officeDocument/2006/relationships/image" Target="../media/image3.png"/><Relationship Id="rId4" Type="http://schemas.openxmlformats.org/officeDocument/2006/relationships/tags" Target="../tags/tag165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67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66.xml"/><Relationship Id="rId1" Type="http://schemas.openxmlformats.org/officeDocument/2006/relationships/tags" Target="../tags/tag36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69.xml"/><Relationship Id="rId4" Type="http://schemas.openxmlformats.org/officeDocument/2006/relationships/tags" Target="../tags/tag36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72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371.xml"/><Relationship Id="rId1" Type="http://schemas.openxmlformats.org/officeDocument/2006/relationships/tags" Target="../tags/tag370.xml"/><Relationship Id="rId6" Type="http://schemas.openxmlformats.org/officeDocument/2006/relationships/tags" Target="../tags/tag375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374.xml"/><Relationship Id="rId10" Type="http://schemas.openxmlformats.org/officeDocument/2006/relationships/image" Target="../media/image3.png"/><Relationship Id="rId4" Type="http://schemas.openxmlformats.org/officeDocument/2006/relationships/tags" Target="../tags/tag373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78.xml"/><Relationship Id="rId7" Type="http://schemas.openxmlformats.org/officeDocument/2006/relationships/image" Target="../media/image2.png"/><Relationship Id="rId2" Type="http://schemas.openxmlformats.org/officeDocument/2006/relationships/tags" Target="../tags/tag377.xml"/><Relationship Id="rId1" Type="http://schemas.openxmlformats.org/officeDocument/2006/relationships/tags" Target="../tags/tag376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380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379.xml"/><Relationship Id="rId9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4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75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177.xml"/><Relationship Id="rId10" Type="http://schemas.openxmlformats.org/officeDocument/2006/relationships/image" Target="../media/image3.png"/><Relationship Id="rId4" Type="http://schemas.openxmlformats.org/officeDocument/2006/relationships/tags" Target="../tags/tag176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83.xml"/><Relationship Id="rId4" Type="http://schemas.openxmlformats.org/officeDocument/2006/relationships/tags" Target="../tags/tag18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86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188.xml"/><Relationship Id="rId10" Type="http://schemas.openxmlformats.org/officeDocument/2006/relationships/image" Target="../media/image3.png"/><Relationship Id="rId4" Type="http://schemas.openxmlformats.org/officeDocument/2006/relationships/tags" Target="../tags/tag18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92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194.xml"/><Relationship Id="rId10" Type="http://schemas.openxmlformats.org/officeDocument/2006/relationships/image" Target="../media/image3.png"/><Relationship Id="rId4" Type="http://schemas.openxmlformats.org/officeDocument/2006/relationships/tags" Target="../tags/tag193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2"/>
            </p:custDataLst>
          </p:nvPr>
        </p:nvCxnSpPr>
        <p:spPr>
          <a:xfrm>
            <a:off x="5824998" y="4112228"/>
            <a:ext cx="4765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5215890" y="2423795"/>
            <a:ext cx="6424930" cy="97091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dk1"/>
                </a:solidFill>
              </a:rPr>
              <a:t>《移动基础开发技术》</a:t>
            </a:r>
            <a:br>
              <a:rPr lang="zh-CN" altLang="en-US">
                <a:solidFill>
                  <a:schemeClr val="dk1"/>
                </a:solidFill>
              </a:rPr>
            </a:br>
            <a:r>
              <a:rPr lang="zh-CN" altLang="en-US">
                <a:solidFill>
                  <a:schemeClr val="dk1"/>
                </a:solidFill>
              </a:rPr>
              <a:t>复习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576580" y="914400"/>
            <a:ext cx="10751820" cy="5553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
3、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试比较Activity和Service的异同点。
答：相同点：都是Android四大核心组件之一。不同点：（1）功能。Activity是Android最重要的组件，负责用户界面的设计，在清单文件中使用标签&lt;activity＞注册。而Service是Android提供的无用户界面、长时间在后台运行的组件，在清单文件中使用标签&lt;service&gt;注册。（2）生命周期。Activity生命周期的回调函数比Service多。（3）启动方式。Service能以绑定的方式启动。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endParaRPr lang="zh-CN" altLang="en-US" sz="22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、试比较</a:t>
            </a: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文件夹和</a:t>
            </a: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assets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文件夹的异同点。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答：相同点：都是用于存放资源文件的文件夹。不同点：res文件夹内的资源文件最终被打包到编译后的Java文件中，res文件夹内的资源文件可以通过R资源类访问，res文件夹不支持深度的子目录；而assets中的资源文件不会打包到应用中，assets中的资源文件不能通过R资源类访问，assets支持任意深度的子目录。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576580" y="914400"/>
            <a:ext cx="10751820" cy="44602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
</a:t>
            </a:r>
            <a:r>
              <a:rPr altLang="zh-CN" sz="222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5</a:t>
            </a:r>
            <a:r>
              <a:rPr lang="zh-CN" altLang="en-US" sz="222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、试比较</a:t>
            </a:r>
            <a:r>
              <a:rPr altLang="zh-CN" sz="222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Dalvik</a:t>
            </a:r>
            <a:r>
              <a:rPr lang="zh-CN" altLang="en-US" sz="222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和</a:t>
            </a:r>
            <a:r>
              <a:rPr altLang="zh-CN" sz="222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JVM</a:t>
            </a:r>
            <a:r>
              <a:rPr lang="zh-CN" altLang="en-US" sz="222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的异同点。
答：不同点：（1）结构。JVM是基于栈的，而 Dalvik 是基于寄存器实现的。因此 Dalvik 比JVM有更好的性能，只是硬件通用性差些。（2）运行。JVM运行的Java字节码，它从.class文件或Jar包中加载字节码然后执行； Dalvik 运行的是 dex 文件(Dalvik Executable)，生成APK时，Dx工具把所有.class文件编译成一个 dex 文件。（3）资源。相对于JVM来说， Dalvik 占用的CPU资源和内存空间都比较少。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endParaRPr lang="zh-CN" altLang="en-US" sz="22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endParaRPr lang="zh-CN" altLang="en-US" sz="22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720090" y="927100"/>
            <a:ext cx="10752455" cy="57467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4、阅读程序，回答问题。
</a:t>
            </a:r>
            <a:endParaRPr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&lt;uses-permission android:name=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"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android.permission.INTERNET”
&lt;application android:icon="@drawable/icon" 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android:label="@string/app_name"&gt;
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&lt;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activity android:name=".IntentDemo"
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android:label="@string/app_name"&gt;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&lt; intent-filter &gt;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&lt; action android:name="android.intent.action.MAIN" /&gt;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&lt; category android:name="android.intent.category.LAUNCHER" /&gt;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&lt;/ intent-filter &gt;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&lt; activity &gt;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&lt; activity android:name=".NewActivity"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android:label="@string/app_name" &gt;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&lt;/activity&gt;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&lt;/application&gt;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82825" y="28987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282825" y="26276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428875" y="40043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131945" y="2702560"/>
            <a:ext cx="6207760" cy="835660"/>
          </a:xfrm>
        </p:spPr>
        <p:txBody>
          <a:bodyPr>
            <a:normAutofit fontScale="90000"/>
          </a:bodyPr>
          <a:lstStyle/>
          <a:p>
            <a:r>
              <a:rPr lang="zh-CN" altLang="en-US" sz="4750" b="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Android</a:t>
            </a:r>
            <a:r>
              <a:rPr lang="zh-CN" altLang="en-US" sz="4750">
                <a:solidFill>
                  <a:schemeClr val="dk1"/>
                </a:solidFill>
              </a:rPr>
              <a:t>应用开发基础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57204" y="914411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知识点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709295" y="927100"/>
            <a:ext cx="10752455" cy="57238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dirty="0" err="1">
                <a:solidFill>
                  <a:schemeClr val="dk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常用控件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文本框控件TextView和EditText、显示图像控件ImageView、命令按钮控件Button和ImageButton、单选控件RadioButton、复选控件CheckBox、对话框控件AlertDialog、进度控件ProgressDialog、列表控件ListView、菜单Menu，等等。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sz="2000" dirty="0" err="1">
                <a:solidFill>
                  <a:schemeClr val="dk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常用布局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线性布局LinearLayout、相对布局RelativeLayout、帧布局，等。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sz="2000" dirty="0" err="1">
                <a:solidFill>
                  <a:schemeClr val="dk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用户界面事件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点击事件、 按键事件、触摸事件。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、文件存储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内部存储、外部存储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、</a:t>
            </a:r>
            <a:r>
              <a:rPr altLang="zh-CN" sz="2000" spc="10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SharedPreferences存储</a:t>
            </a:r>
            <a:endParaRPr altLang="zh-CN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、</a:t>
            </a:r>
            <a:r>
              <a:rPr sz="2000" dirty="0" err="1">
                <a:solidFill>
                  <a:schemeClr val="dk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意图类Intent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用途：启动组件、组件之间传递数据。
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分类：显式启动、隐式启动。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720090" y="1079500"/>
            <a:ext cx="10752455" cy="4500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1、在用户界面设计中，常用的控件有哪些? 请举例5个并简述他们的用途。
答：文本框控件TextView和EditText，用来输入和编辑字符的控件。显示图像控件ImageView，用来显示图像。命令按钮控件Button，用来定义命令按钮，当用户单击按钮时会有相应的动作。RadioButton是单选按钮控件。复选控件CheckBox是复选按钮控件。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
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457200" y="1067435"/>
            <a:ext cx="11277600" cy="56946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err="1">
                <a:solidFill>
                  <a:schemeClr val="dk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2、</a:t>
            </a:r>
            <a:r>
              <a:rPr lang="zh-CN" altLang="en-US" sz="2000" dirty="0" err="1">
                <a:solidFill>
                  <a:schemeClr val="dk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布局文件：</a:t>
            </a:r>
            <a:endParaRPr sz="2000" dirty="0" err="1">
              <a:solidFill>
                <a:schemeClr val="dk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微软雅黑" panose="020B0503020204020204" charset="-122"/>
            </a:endParaRPr>
          </a:p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err="1">
                <a:solidFill>
                  <a:schemeClr val="dk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&lt; LinearLayout   </a:t>
            </a:r>
          </a:p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android:layout_width="fill_parent"
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android:layout_height="wrap_content"
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android:orientation="vertical"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&gt;
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&lt;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TextView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android:id="@+id/label"
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android:layout_width="wrap_content"
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android:layout_height="wrap_content"
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android:text="用户名:"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/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&gt;
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&lt;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Edit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Text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android:id="@+id/entry"               </a:t>
            </a:r>
          </a:p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	      android:layout_height="wrap_content" </a:t>
            </a:r>
          </a:p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	      android:layout_width="fill_parent"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/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&gt; </a:t>
            </a:r>
          </a:p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   &lt;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Button android:id="@+id/ok" </a:t>
            </a:r>
          </a:p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	      android:layout_width="wrap_content" </a:t>
            </a:r>
          </a:p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	      android:layout_height="wrap_content" </a:t>
            </a:r>
          </a:p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	      android:text="确认"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/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&gt; 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   	</a:t>
            </a:r>
          </a:p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&lt;/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LinearLayout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&gt;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457204" y="857261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>
            <p:custDataLst>
              <p:tags r:id="rId6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57204" y="847736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457200" y="847725"/>
            <a:ext cx="11277600" cy="42043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
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3、按钮点击事件：
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Button button = (Button)findViewById(R.id.btn);
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button.setOnClickListener(new OnClickListener(){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public void onClick(View view){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Intent intent = new Intent(IntentDemoActivity.this, NewActivity.class );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startActivity( intent ); 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}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}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57204" y="847736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457200" y="847725"/>
            <a:ext cx="11277600" cy="57753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
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、SharedPreferences文件存储。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public static final String PREFERENCE_NAME = "SaveSetting";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public static int MODE = Context.MODE_WORLD_READABLE +    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   Context.MODE_WORLD_WRITEABLE;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private void saveSharedPreferences(){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	      SharedPreferences sharedPreferences =     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                             getSharedPreferences(PREFERENCE_NAME, MODE);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	      SharedPreferences.Editor editor = sharedPreferences.edit();  	    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	      editor.putString("Name", nameText.getText().toString());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editor.putInt("Age", Integer.parseInt(ageText.getText().toString()));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editor.putFloat("Height", Float.parseFloat(heightText.getText().toString()));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editor.commit();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}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82825" y="28987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282825" y="26276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428875" y="40043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>
            <a:normAutofit fontScale="80000"/>
          </a:bodyPr>
          <a:lstStyle/>
          <a:p>
            <a:r>
              <a:rPr lang="zh-CN" altLang="en-US" sz="4750">
                <a:solidFill>
                  <a:schemeClr val="dk1"/>
                </a:solidFill>
              </a:rPr>
              <a:t>手机基本功能程序设计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82825" y="28987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282825" y="26276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428875" y="40043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131945" y="2702560"/>
            <a:ext cx="5988685" cy="835660"/>
          </a:xfrm>
        </p:spPr>
        <p:txBody>
          <a:bodyPr>
            <a:normAutofit/>
          </a:bodyPr>
          <a:lstStyle/>
          <a:p>
            <a:r>
              <a:rPr lang="en-US" altLang="zh-CN" sz="4000" b="1" kern="100" spc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Android</a:t>
            </a:r>
            <a:r>
              <a:rPr lang="zh-CN" altLang="en-US" sz="4000" b="1" kern="100" spc="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应用开发概述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知识点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720090" y="1326515"/>
            <a:ext cx="10751185" cy="25711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1、手机基本功能经有：打电话、发短信、媒体播放、录音、拍照、二维码扫描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、权限注册：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&lt;uses-permission android:name="android.permission.CALL_ PHONE" /&gt;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57204" y="847736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457200" y="847725"/>
            <a:ext cx="11277600" cy="53155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
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、播放音频文件：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public class MainActivity extends Activity {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	private MediaPlayer mp;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@Override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protected void onCreate(Bundle savedInstanceState) {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super.onCreate(savedInstanceState);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setContentView(R.layout.activity_main);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mp=MediaPlayer.create(this,R.raw.black);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mp.start();	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}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         @Override</a:t>
            </a:r>
            <a:endParaRPr sz="19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public void finish(){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	     mp.stop();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	     super.finish();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}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}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82825" y="28987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282825" y="26276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428875" y="40043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780">
                <a:solidFill>
                  <a:schemeClr val="dk1"/>
                </a:solidFill>
              </a:rPr>
              <a:t>服务组件与广播组件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知识点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720090" y="1326515"/>
            <a:ext cx="10751185" cy="257111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1、服务Service：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服务的显式启动和隐式启动。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绑定服务。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本地服务与远程服务。接口定义语言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AIDL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、广播BroadCast和广播接受者BroadCastReceiver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57204" y="847736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457200" y="847725"/>
            <a:ext cx="11277600" cy="57753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
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、绑定服务：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public class MyAudioService extends Service {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public class PlayBinder extends Binder{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public void MyMethod(){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      String path="sdcard/Music/white.mp3";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      MediaPlayer mediaplayer=new MediaPlayer();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      try {        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            mediaplayer.setDataSource(path);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            mediaplayer.prepare();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            mediaplayer.start(); }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     catch (IOException e) {  e.printStackTrace();  }    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}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}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@Override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public IBinder onBind(Intent arg0) {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return new  PlayBinder();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}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}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endParaRPr sz="19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57204" y="847736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457200" y="847725"/>
            <a:ext cx="11277600" cy="53155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
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、绑定服务：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</a:t>
            </a: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public class MainActivity extends Activity {    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private ServiceConnection conn = new ServiceConnection() {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@Override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public void onServiceConnected(ComponentName name, IBinder service) {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       PlayBinder myAudioBinder = (MyAudioService.PlayBinder) service;         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       myAudioBinder. MyMethod( );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}    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};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@Override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protected void onCreate(Bundle savedInstanceState) {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super.onCreate(savedInstanceState);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setContentView(R.layout.activity_main);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Intent intent = new Intent(this, MyAudioService.class);    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bindService(intent,  conn, BIND_AUTO_CREATE);     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}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}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57204" y="847736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457200" y="847725"/>
            <a:ext cx="11277600" cy="57753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
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、广播接收者：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public class MyReceiver extends BroadcastReceiver {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@Override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public void onReceiver(Context context, Intent intent) {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MediaPlayer.create(context, R.raw.tick).start();  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}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}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endParaRPr sz="19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&lt;receiver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android:name="com.example.audio_service.MyReceiver"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android:enabled="true"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android:exported="true" &gt;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&lt;intent-filter&gt;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       &lt;action android:name="android.provider.Telephony.SMS_RECEIVED" /&gt;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&lt;/intent-filter&gt;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&lt;/receiver&gt;  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endParaRPr sz="19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57204" y="847736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b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457200" y="847725"/>
            <a:ext cx="11277600" cy="57753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
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、发送广播：</a:t>
            </a: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</a:p>
          <a:p>
            <a:pPr eaLnBrk="0" hangingPunct="0">
              <a:lnSpc>
                <a:spcPct val="150000"/>
              </a:lnSpc>
              <a:spcAft>
                <a:spcPts val="200"/>
              </a:spcAft>
              <a:defRPr/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Intent intent=new Intent(</a:t>
            </a:r>
            <a:r>
              <a:rPr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"</a:t>
            </a:r>
            <a:r>
              <a:rPr altLang="zh-CN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com.example.audio_service.MyReceiver</a:t>
            </a:r>
            <a:r>
              <a:rPr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"</a:t>
            </a:r>
            <a:r>
              <a:rPr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);</a:t>
            </a:r>
            <a:endParaRPr lang="en-US" altLang="zh-CN" sz="20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eaLnBrk="0" hangingPunct="0">
              <a:lnSpc>
                <a:spcPct val="150000"/>
              </a:lnSpc>
              <a:spcAft>
                <a:spcPts val="200"/>
              </a:spcAft>
              <a:defRPr/>
            </a:pPr>
            <a:r>
              <a:rPr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Bundle bundle=new Bundle();</a:t>
            </a:r>
            <a:endParaRPr lang="en-US" altLang="zh-CN" sz="20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eaLnBrk="0" hangingPunct="0">
              <a:lnSpc>
                <a:spcPct val="150000"/>
              </a:lnSpc>
              <a:spcAft>
                <a:spcPts val="200"/>
              </a:spcAft>
              <a:defRPr/>
            </a:pPr>
            <a:r>
              <a:rPr altLang="zh-CN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bundle.putString</a:t>
            </a:r>
            <a:r>
              <a:rPr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("</a:t>
            </a:r>
            <a:r>
              <a:rPr altLang="zh-CN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msg</a:t>
            </a:r>
            <a:r>
              <a:rPr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","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测试信息</a:t>
            </a:r>
            <a:r>
              <a:rPr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");</a:t>
            </a:r>
            <a:endParaRPr lang="en-US" altLang="zh-CN" sz="20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eaLnBrk="0" hangingPunct="0">
              <a:lnSpc>
                <a:spcPct val="150000"/>
              </a:lnSpc>
              <a:spcAft>
                <a:spcPts val="200"/>
              </a:spcAft>
              <a:defRPr/>
            </a:pPr>
            <a:r>
              <a:rPr altLang="zh-CN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intent.putExtras</a:t>
            </a:r>
            <a:r>
              <a:rPr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(bundle);</a:t>
            </a:r>
            <a:endParaRPr lang="en-US" altLang="zh-CN" sz="20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eaLnBrk="0" hangingPunct="0">
              <a:lnSpc>
                <a:spcPct val="150000"/>
              </a:lnSpc>
              <a:spcAft>
                <a:spcPts val="200"/>
              </a:spcAft>
              <a:defRPr/>
            </a:pPr>
            <a:r>
              <a:rPr altLang="zh-CN" sz="2000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</a:t>
            </a:r>
            <a:r>
              <a:rPr altLang="zh-CN" sz="20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sendBroadcast</a:t>
            </a:r>
            <a:r>
              <a:rPr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(intent);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r>
              <a:rPr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BroadcastReceiver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注册：静态注册、动态注册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IntentFilter filter = new IntentFilter();    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filter.addAction("wustzz.helloandroid.mybroadcast"); 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BroadcastReceive r = new HelloReceiver();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registerReceiver( r , filter);</a:t>
            </a:r>
            <a:endParaRPr sz="2000" spc="100" dirty="0">
              <a:ln w="3175">
                <a:noFill/>
                <a:prstDash val="dash"/>
              </a:ln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</a:pPr>
            <a:endParaRPr sz="2000" spc="100" dirty="0">
              <a:ln w="3175">
                <a:noFill/>
                <a:prstDash val="dash"/>
              </a:ln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82825" y="28987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282825" y="26276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428875" y="40043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SQLite</a:t>
            </a:r>
            <a:r>
              <a:rPr lang="zh-CN" altLang="en-US">
                <a:solidFill>
                  <a:schemeClr val="dk1"/>
                </a:solidFill>
              </a:rPr>
              <a:t>数据库编程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知识点</a:t>
            </a:r>
          </a:p>
        </p:txBody>
      </p:sp>
      <p:sp>
        <p:nvSpPr>
          <p:cNvPr id="4" name="Title 6"/>
          <p:cNvSpPr txBox="1"/>
          <p:nvPr>
            <p:custDataLst>
              <p:tags r:id="rId6"/>
            </p:custDataLst>
          </p:nvPr>
        </p:nvSpPr>
        <p:spPr>
          <a:xfrm>
            <a:off x="720090" y="927100"/>
            <a:ext cx="10752455" cy="38169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1、SQLite数据库，存储在：/data/data/应用程序包名/databases/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、使用抽象类SQLiteOpenHelper创建、打开或更新数据库。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
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、数据库的四种操作：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db.execSQL();    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插入insert、更新update、删除delete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db.rawQuery();     查询select 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4" name="图片 3"/>
          <p:cNvPicPr/>
          <p:nvPr userDrawn="1"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知识点</a:t>
            </a:r>
          </a:p>
        </p:txBody>
      </p:sp>
      <p:pic>
        <p:nvPicPr>
          <p:cNvPr id="2" name="图片 1" descr="/data/temp/86a8c147-d787-11ed-a2e8-46592cbd97a1.jpg86a8c147-d787-11ed-a2e8-46592cbd97a1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4086860" y="2687320"/>
            <a:ext cx="4822825" cy="40227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20" h="8880">
                <a:moveTo>
                  <a:pt x="0" y="0"/>
                </a:moveTo>
                <a:lnTo>
                  <a:pt x="12720" y="0"/>
                </a:lnTo>
                <a:lnTo>
                  <a:pt x="1272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913765" y="914400"/>
            <a:ext cx="11169015" cy="15995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-45720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45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</a:t>
            </a:r>
            <a:r>
              <a:rPr lang="zh-CN" altLang="en-US" sz="2445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常见的智能手机操作系统：iPhoneOS、Android、Symbian、Windows Phone、BlackBerry OS等。
2、2007年11月5日谷歌成立开放手机联盟OHA，共同开发 Android 移动系统</a:t>
            </a:r>
          </a:p>
          <a:p>
            <a:pPr indent="-45720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zh-CN" altLang="en-US" sz="24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、Android体系结构：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20090" y="1018540"/>
            <a:ext cx="10585450" cy="6139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en-US" b="0">
                <a:latin typeface="Times New Roman" panose="02020603050405020304" charset="0"/>
              </a:rPr>
              <a:t>1</a:t>
            </a:r>
            <a:r>
              <a:rPr lang="zh-CN" altLang="en-US" b="0">
                <a:latin typeface="Times New Roman" panose="02020603050405020304" charset="0"/>
              </a:rPr>
              <a:t>、创建和打开数据库</a:t>
            </a:r>
          </a:p>
          <a:p>
            <a:pPr indent="0" fontAlgn="auto"/>
            <a:r>
              <a:rPr lang="en-US" b="0">
                <a:latin typeface="Times New Roman" panose="02020603050405020304" charset="0"/>
              </a:rPr>
              <a:t>      class MyDbOpenHelper extends SQLiteOpenHelper{  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en-US" b="0">
                <a:latin typeface="Times New Roman" panose="02020603050405020304" charset="0"/>
              </a:rPr>
              <a:t>public MyDbOpenHelper(Context context) {           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b="0">
                <a:latin typeface="Times New Roman" panose="02020603050405020304" charset="0"/>
              </a:rPr>
              <a:t>super(context, "test.db", null,1);    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en-US" b="0">
                <a:latin typeface="Times New Roman" panose="02020603050405020304" charset="0"/>
              </a:rPr>
              <a:t>}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en-US" b="0">
                <a:latin typeface="Times New Roman" panose="02020603050405020304" charset="0"/>
              </a:rPr>
              <a:t>@Override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en-US" b="0">
                <a:latin typeface="Times New Roman" panose="02020603050405020304" charset="0"/>
              </a:rPr>
              <a:t>public void onCreate(SQLiteDatabase db) {            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b="0">
                <a:latin typeface="Times New Roman" panose="02020603050405020304" charset="0"/>
              </a:rPr>
              <a:t>db.execSQL("CREATE TABLE person(id INTEGER PRIMARY KEY 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	                       </a:t>
            </a:r>
            <a:r>
              <a:rPr lang="en-US" b="0">
                <a:latin typeface="Times New Roman" panose="02020603050405020304" charset="0"/>
              </a:rPr>
              <a:t>+AUTOINCREMENT, name VARCHAR(20))");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b="0">
                <a:latin typeface="Times New Roman" panose="02020603050405020304" charset="0"/>
              </a:rPr>
              <a:t>db.execSQL("insert into person values(null,‘Chen’)");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b="0">
                <a:latin typeface="Times New Roman" panose="02020603050405020304" charset="0"/>
              </a:rPr>
              <a:t>}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b="0">
                <a:latin typeface="Times New Roman" panose="02020603050405020304" charset="0"/>
              </a:rPr>
              <a:t>@Override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b="0">
                <a:latin typeface="Times New Roman" panose="02020603050405020304" charset="0"/>
              </a:rPr>
              <a:t>public void onUpgrade(SQLiteDatabase db, int oldVersion, int newVersion) {            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b="0">
                <a:latin typeface="Times New Roman" panose="02020603050405020304" charset="0"/>
              </a:rPr>
              <a:t>db.execSQL("ALTER TABLE person ADD tel INTEGER");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b="0">
                <a:latin typeface="Times New Roman" panose="02020603050405020304" charset="0"/>
              </a:rPr>
              <a:t>db.execSQL("update person set tel=15527643858 where name=‘Chen’");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b="0">
                <a:latin typeface="Times New Roman" panose="02020603050405020304" charset="0"/>
              </a:rPr>
              <a:t>}</a:t>
            </a:r>
            <a:endParaRPr lang="en-US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b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b="0">
                <a:latin typeface="Times New Roman" panose="02020603050405020304" charset="0"/>
              </a:rPr>
              <a:t>}</a:t>
            </a:r>
            <a:r>
              <a:rPr lang="en-US" sz="2100" b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indent="0" fontAlgn="auto"/>
            <a:endParaRPr lang="en-US" altLang="en-US" sz="2100" b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/>
            <a:r>
              <a:rPr lang="en-US" altLang="en-US" sz="2100" b="0">
                <a:latin typeface="Times New Roman" panose="02020603050405020304" charset="0"/>
                <a:cs typeface="Times New Roman" panose="02020603050405020304" charset="0"/>
              </a:rPr>
              <a:t>     MyDbOpenHelper helper=new </a:t>
            </a:r>
            <a:r>
              <a:rPr lang="en-US" sz="2100">
                <a:latin typeface="Times New Roman" panose="02020603050405020304" charset="0"/>
                <a:sym typeface="+mn-ea"/>
              </a:rPr>
              <a:t>MyDbOpenHelper(this);</a:t>
            </a:r>
          </a:p>
          <a:p>
            <a:pPr indent="0" fontAlgn="auto"/>
            <a:r>
              <a:rPr lang="en-US" sz="2100">
                <a:latin typeface="Times New Roman" panose="02020603050405020304" charset="0"/>
                <a:sym typeface="+mn-ea"/>
              </a:rPr>
              <a:t>     helper.getWritableDatabase();</a:t>
            </a:r>
          </a:p>
          <a:p>
            <a:pPr indent="0" fontAlgn="auto"/>
            <a:endParaRPr lang="en-US" altLang="en-US" sz="2100" b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20090" y="1018540"/>
            <a:ext cx="1058545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en-US" b="0">
                <a:latin typeface="Times New Roman" panose="02020603050405020304" charset="0"/>
              </a:rPr>
              <a:t>2</a:t>
            </a:r>
            <a:r>
              <a:rPr lang="zh-CN" altLang="en-US" b="0">
                <a:latin typeface="Times New Roman" panose="02020603050405020304" charset="0"/>
              </a:rPr>
              <a:t>、查询数据</a:t>
            </a:r>
          </a:p>
          <a:p>
            <a:pPr indent="0" fontAlgn="auto"/>
            <a:endParaRPr lang="zh-CN" altLang="en-US" b="0">
              <a:latin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Times New Roman" panose="02020603050405020304" charset="0"/>
              </a:rPr>
              <a:t>     DBOpenHelper helper = new DBOpenHelper(getApplicationContext(), "test.db", null,DB_VERSION);  </a:t>
            </a:r>
          </a:p>
          <a:p>
            <a:pPr indent="0" fontAlgn="auto"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sym typeface="+mn-ea"/>
              </a:rPr>
              <a:t>     </a:t>
            </a:r>
            <a:r>
              <a:rPr lang="en-US" b="0">
                <a:latin typeface="Times New Roman" panose="02020603050405020304" charset="0"/>
              </a:rPr>
              <a:t>SQLiteDatabase db=helper.getWritableDatabase();</a:t>
            </a:r>
          </a:p>
          <a:p>
            <a:pPr indent="0" fontAlgn="auto"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sym typeface="+mn-ea"/>
              </a:rPr>
              <a:t>     </a:t>
            </a:r>
            <a:r>
              <a:rPr lang="en-US" b="0">
                <a:latin typeface="Times New Roman" panose="02020603050405020304" charset="0"/>
              </a:rPr>
              <a:t>Cursor cursor = db.rawQuery( "SELECT * FROM person where age&gt;?",  new String[]{"10"} ); </a:t>
            </a:r>
            <a:r>
              <a:rPr lang="en-US">
                <a:latin typeface="Times New Roman" panose="02020603050405020304" charset="0"/>
                <a:sym typeface="+mn-ea"/>
              </a:rPr>
              <a:t>    </a:t>
            </a:r>
            <a:r>
              <a:rPr lang="en-US" b="0">
                <a:latin typeface="Times New Roman" panose="02020603050405020304" charset="0"/>
              </a:rPr>
              <a:t>  </a:t>
            </a:r>
          </a:p>
          <a:p>
            <a:pPr indent="0" fontAlgn="auto"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sym typeface="+mn-ea"/>
              </a:rPr>
              <a:t>     </a:t>
            </a:r>
            <a:r>
              <a:rPr lang="en-US" b="0">
                <a:latin typeface="Times New Roman" panose="02020603050405020304" charset="0"/>
              </a:rPr>
              <a:t>while (cursor.moveToNext()) {  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Times New Roman" panose="02020603050405020304" charset="0"/>
              </a:rPr>
              <a:t>    </a:t>
            </a:r>
            <a:r>
              <a:rPr lang="en-US">
                <a:latin typeface="Times New Roman" panose="02020603050405020304" charset="0"/>
                <a:sym typeface="+mn-ea"/>
              </a:rPr>
              <a:t>       </a:t>
            </a:r>
            <a:r>
              <a:rPr lang="en-US" b="0">
                <a:latin typeface="Times New Roman" panose="02020603050405020304" charset="0"/>
              </a:rPr>
              <a:t>int id = cursor.getInt(cursor.getColumnIndex("id") );  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Times New Roman" panose="02020603050405020304" charset="0"/>
              </a:rPr>
              <a:t>    </a:t>
            </a:r>
            <a:r>
              <a:rPr lang="en-US">
                <a:latin typeface="Times New Roman" panose="02020603050405020304" charset="0"/>
                <a:sym typeface="+mn-ea"/>
              </a:rPr>
              <a:t>       </a:t>
            </a:r>
            <a:r>
              <a:rPr lang="en-US" b="0">
                <a:latin typeface="Times New Roman" panose="02020603050405020304" charset="0"/>
              </a:rPr>
              <a:t>String name = cursor.getString(cursor.getColumnIndex("name") );  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Times New Roman" panose="02020603050405020304" charset="0"/>
              </a:rPr>
              <a:t>   </a:t>
            </a:r>
            <a:r>
              <a:rPr lang="en-US">
                <a:latin typeface="Times New Roman" panose="02020603050405020304" charset="0"/>
                <a:sym typeface="+mn-ea"/>
              </a:rPr>
              <a:t>     </a:t>
            </a:r>
            <a:r>
              <a:rPr lang="en-US" b="0">
                <a:latin typeface="Times New Roman" panose="02020603050405020304" charset="0"/>
              </a:rPr>
              <a:t>   int age = cursor.getInt(cursor.getColumnIndex("age") );      </a:t>
            </a:r>
          </a:p>
          <a:p>
            <a:pPr indent="0" fontAlgn="auto"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sym typeface="+mn-ea"/>
              </a:rPr>
              <a:t>     </a:t>
            </a:r>
            <a:r>
              <a:rPr lang="en-US" b="0">
                <a:latin typeface="Times New Roman" panose="02020603050405020304" charset="0"/>
              </a:rPr>
              <a:t>}  </a:t>
            </a:r>
          </a:p>
          <a:p>
            <a:pPr indent="0" fontAlgn="auto"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sym typeface="+mn-ea"/>
              </a:rPr>
              <a:t>     </a:t>
            </a:r>
            <a:r>
              <a:rPr lang="en-US" b="0">
                <a:latin typeface="Times New Roman" panose="02020603050405020304" charset="0"/>
              </a:rPr>
              <a:t>cursor.close();  </a:t>
            </a:r>
          </a:p>
          <a:p>
            <a:pPr indent="0" fontAlgn="auto"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sym typeface="+mn-ea"/>
              </a:rPr>
              <a:t>     </a:t>
            </a:r>
            <a:r>
              <a:rPr lang="en-US" b="0">
                <a:latin typeface="Times New Roman" panose="02020603050405020304" charset="0"/>
              </a:rPr>
              <a:t>db.close();  </a:t>
            </a:r>
            <a:endParaRPr lang="en-US" altLang="zh-CN" b="0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82825" y="28987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282825" y="26276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428875" y="40043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131945" y="2702560"/>
            <a:ext cx="3660140" cy="835660"/>
          </a:xfrm>
        </p:spPr>
        <p:txBody>
          <a:bodyPr/>
          <a:lstStyle/>
          <a:p>
            <a:r>
              <a:rPr lang="zh-CN" altLang="en-US">
                <a:solidFill>
                  <a:schemeClr val="dk1"/>
                </a:solidFill>
              </a:rPr>
              <a:t>数据共享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知识点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719455" y="927100"/>
            <a:ext cx="10752455" cy="32423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、ContentProvider组件：内容提供者。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
2、ContentResolver类：内容解析器。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URI:  统一资源标识符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URL是标识资源的物理位置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；URI则是标识资源的逻辑位置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基本格式： content://&lt;authority&gt;/&lt;data_path&gt;/&lt;id&gt; 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手机联系人：ContactsContract.Contacts.CONTENT_URI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20090" y="1018540"/>
            <a:ext cx="10585450" cy="5295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en-US" b="0">
                <a:latin typeface="Times New Roman" panose="02020603050405020304" charset="0"/>
              </a:rPr>
              <a:t>2</a:t>
            </a:r>
            <a:r>
              <a:rPr lang="zh-CN" altLang="en-US" b="0">
                <a:latin typeface="Times New Roman" panose="02020603050405020304" charset="0"/>
              </a:rPr>
              <a:t>、读取手机联系人</a:t>
            </a:r>
          </a:p>
          <a:p>
            <a:pPr indent="0" fontAlgn="auto"/>
            <a:endParaRPr lang="zh-CN" altLang="en-US" b="0">
              <a:latin typeface="Times New Roman" panose="02020603050405020304" charset="0"/>
            </a:endParaRP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Uri nameuri =  ContactsContract.Contacts.CONTENT_URI;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Uri phoneuri =  </a:t>
            </a:r>
            <a:r>
              <a:rPr>
                <a:latin typeface="Times New Roman" panose="02020603050405020304" charset="0"/>
                <a:sym typeface="+mn-ea"/>
              </a:rPr>
              <a:t>ContactsContract.CommonDataKinds.Phone.CONTENT_URI</a:t>
            </a:r>
            <a:r>
              <a:rPr lang="en-US" b="0">
                <a:latin typeface="Times New Roman" panose="02020603050405020304" charset="0"/>
              </a:rPr>
              <a:t>;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</a:t>
            </a:r>
            <a:r>
              <a:rPr b="0">
                <a:latin typeface="Times New Roman" panose="02020603050405020304" charset="0"/>
              </a:rPr>
              <a:t>ContentResolver  resolver = getContentResolver();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</a:t>
            </a:r>
            <a:r>
              <a:rPr b="0">
                <a:latin typeface="Times New Roman" panose="02020603050405020304" charset="0"/>
              </a:rPr>
              <a:t>Cursor cursor = resolver.query(nameuri,</a:t>
            </a:r>
            <a:r>
              <a:rPr lang="en-US" b="0">
                <a:latin typeface="Times New Roman" panose="02020603050405020304" charset="0"/>
              </a:rPr>
              <a:t> </a:t>
            </a:r>
            <a:r>
              <a:rPr b="0">
                <a:latin typeface="Times New Roman" panose="02020603050405020304" charset="0"/>
              </a:rPr>
              <a:t>null, null, null, null);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</a:t>
            </a:r>
            <a:r>
              <a:rPr b="0">
                <a:latin typeface="Times New Roman" panose="02020603050405020304" charset="0"/>
              </a:rPr>
              <a:t>while(cursor.moveToNext()){  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 </a:t>
            </a:r>
            <a:r>
              <a:rPr lang="en-US" b="0">
                <a:latin typeface="Times New Roman" panose="02020603050405020304" charset="0"/>
              </a:rPr>
              <a:t>          </a:t>
            </a:r>
            <a:r>
              <a:rPr b="0">
                <a:latin typeface="Times New Roman" panose="02020603050405020304" charset="0"/>
              </a:rPr>
              <a:t>String contactId = cursor.getString(cursor.getColumnIndex("_id"));   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</a:t>
            </a:r>
            <a:r>
              <a:rPr lang="en-US" b="0">
                <a:latin typeface="Times New Roman" panose="02020603050405020304" charset="0"/>
              </a:rPr>
              <a:t>       </a:t>
            </a:r>
            <a:r>
              <a:rPr b="0">
                <a:latin typeface="Times New Roman" panose="02020603050405020304" charset="0"/>
              </a:rPr>
              <a:t>    String name = cursor.getString(</a:t>
            </a:r>
            <a:r>
              <a:rPr>
                <a:latin typeface="Times New Roman" panose="02020603050405020304" charset="0"/>
                <a:sym typeface="+mn-ea"/>
              </a:rPr>
              <a:t>cursor.getColumnIndex("display_name")</a:t>
            </a:r>
            <a:r>
              <a:rPr b="0">
                <a:latin typeface="Times New Roman" panose="02020603050405020304" charset="0"/>
              </a:rPr>
              <a:t>nameIndex);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 </a:t>
            </a:r>
            <a:r>
              <a:rPr lang="en-US" b="0">
                <a:latin typeface="Times New Roman" panose="02020603050405020304" charset="0"/>
              </a:rPr>
              <a:t>          Cursor phone = resolver.query(phoneuri, </a:t>
            </a:r>
            <a:r>
              <a:rPr b="0">
                <a:latin typeface="Times New Roman" panose="02020603050405020304" charset="0"/>
              </a:rPr>
              <a:t>null, "contact_id = ?",</a:t>
            </a:r>
            <a:r>
              <a:rPr lang="en-US" b="0">
                <a:latin typeface="Times New Roman" panose="02020603050405020304" charset="0"/>
              </a:rPr>
              <a:t> </a:t>
            </a:r>
            <a:r>
              <a:rPr b="0">
                <a:latin typeface="Times New Roman" panose="02020603050405020304" charset="0"/>
              </a:rPr>
              <a:t>new String[]{ contactId }, null);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</a:t>
            </a:r>
            <a:r>
              <a:rPr lang="en-US" b="0">
                <a:latin typeface="Times New Roman" panose="02020603050405020304" charset="0"/>
              </a:rPr>
              <a:t>             while( phone.moveToNext() ){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     </a:t>
            </a:r>
            <a:r>
              <a:rPr lang="en-US" b="0">
                <a:latin typeface="Times New Roman" panose="02020603050405020304" charset="0"/>
              </a:rPr>
              <a:t>              </a:t>
            </a:r>
            <a:r>
              <a:rPr b="0">
                <a:latin typeface="Times New Roman" panose="02020603050405020304" charset="0"/>
              </a:rPr>
              <a:t>String strPhoneNumber = phone.getString(phone.getColumnIndex("data1"));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     </a:t>
            </a:r>
            <a:r>
              <a:rPr lang="en-US" b="0">
                <a:latin typeface="Times New Roman" panose="02020603050405020304" charset="0"/>
              </a:rPr>
              <a:t> </a:t>
            </a:r>
            <a:r>
              <a:rPr b="0">
                <a:latin typeface="Times New Roman" panose="02020603050405020304" charset="0"/>
              </a:rPr>
              <a:t>    }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   phone.close();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 </a:t>
            </a:r>
            <a:r>
              <a:rPr lang="en-US" b="0">
                <a:latin typeface="Times New Roman" panose="02020603050405020304" charset="0"/>
              </a:rPr>
              <a:t>  </a:t>
            </a:r>
            <a:r>
              <a:rPr b="0">
                <a:latin typeface="Times New Roman" panose="02020603050405020304" charset="0"/>
              </a:rPr>
              <a:t>}  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</a:t>
            </a:r>
            <a:r>
              <a:rPr b="0">
                <a:latin typeface="Times New Roman" panose="02020603050405020304" charset="0"/>
              </a:rPr>
              <a:t>cursor.close();       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82825" y="28987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282825" y="26276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428875" y="40043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131945" y="2702560"/>
            <a:ext cx="6266815" cy="83566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Android</a:t>
            </a:r>
            <a:r>
              <a:rPr lang="zh-CN" altLang="en-US">
                <a:solidFill>
                  <a:schemeClr val="dk1"/>
                </a:solidFill>
              </a:rPr>
              <a:t>通信及其应用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知识点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719455" y="927100"/>
            <a:ext cx="10752455" cy="32423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WiFi通信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
2、蓝牙通信Bluetooth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近场通信NFC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82825" y="28987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282825" y="26276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428875" y="40043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131945" y="2702560"/>
            <a:ext cx="7023735" cy="83566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dk1"/>
                </a:solidFill>
              </a:rPr>
              <a:t>位置服务与地图应用开发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知识点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719455" y="927100"/>
            <a:ext cx="10752455" cy="32423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、位置服务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GPS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定位、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WIFI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定位、基站定位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
2、地图应用开发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20090" y="1018540"/>
            <a:ext cx="10585450" cy="5215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en-US" b="0">
                <a:latin typeface="Times New Roman" panose="02020603050405020304" charset="0"/>
              </a:rPr>
              <a:t>1</a:t>
            </a:r>
            <a:r>
              <a:rPr lang="zh-CN" altLang="en-US" b="0">
                <a:latin typeface="Times New Roman" panose="02020603050405020304" charset="0"/>
              </a:rPr>
              <a:t>、使用</a:t>
            </a:r>
            <a:r>
              <a:rPr lang="en-US" altLang="zh-CN" b="0">
                <a:latin typeface="Times New Roman" panose="02020603050405020304" charset="0"/>
              </a:rPr>
              <a:t>GPS</a:t>
            </a:r>
            <a:r>
              <a:rPr lang="zh-CN" altLang="en-US" b="0">
                <a:latin typeface="Times New Roman" panose="02020603050405020304" charset="0"/>
              </a:rPr>
              <a:t>定位功能，获取当前位置的经纬度</a:t>
            </a:r>
          </a:p>
          <a:p>
            <a:pPr indent="0" fontAlgn="auto"/>
            <a:endParaRPr lang="zh-CN" altLang="en-US" b="0">
              <a:latin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LocationManager lm =(LocationManager) this.getSystemService(Context.LOCATION_SERVICE);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if(!lm.isProviderEnabled(Lm.GPS_PROVIDER)){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        Intent myintent = new Intent(Settings.ACTION_LOCATION_SOURCE_SETTINGS);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        startActivity(myintent);     }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    lm.requestLocationUpdates(LocationManager.GPS_PROVIDER, 0, 0,</a:t>
            </a:r>
            <a:r>
              <a:rPr lang="en-US" b="0">
                <a:latin typeface="Times New Roman" panose="02020603050405020304" charset="0"/>
              </a:rPr>
              <a:t> </a:t>
            </a:r>
            <a:r>
              <a:rPr b="0">
                <a:latin typeface="Times New Roman" panose="02020603050405020304" charset="0"/>
              </a:rPr>
              <a:t>new MyLocationListener());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</a:t>
            </a:r>
            <a:r>
              <a:rPr lang="en-US" b="0">
                <a:latin typeface="Times New Roman" panose="02020603050405020304" charset="0"/>
              </a:rPr>
              <a:t>      </a:t>
            </a:r>
            <a:r>
              <a:rPr b="0">
                <a:latin typeface="Times New Roman" panose="02020603050405020304" charset="0"/>
              </a:rPr>
              <a:t>class MyLocationListener implements LocationListener{ 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     </a:t>
            </a:r>
            <a:r>
              <a:rPr lang="en-US" b="0">
                <a:latin typeface="Times New Roman" panose="02020603050405020304" charset="0"/>
              </a:rPr>
              <a:t>      </a:t>
            </a:r>
            <a:r>
              <a:rPr b="0">
                <a:latin typeface="Times New Roman" panose="02020603050405020304" charset="0"/>
              </a:rPr>
              <a:t>@Override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     </a:t>
            </a:r>
            <a:r>
              <a:rPr lang="en-US" b="0">
                <a:latin typeface="Times New Roman" panose="02020603050405020304" charset="0"/>
              </a:rPr>
              <a:t>      </a:t>
            </a:r>
            <a:r>
              <a:rPr b="0">
                <a:latin typeface="Times New Roman" panose="02020603050405020304" charset="0"/>
              </a:rPr>
              <a:t>public void onLocationChanged(Location location) {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         </a:t>
            </a:r>
            <a:r>
              <a:rPr lang="en-US" b="0">
                <a:latin typeface="Times New Roman" panose="02020603050405020304" charset="0"/>
              </a:rPr>
              <a:t>            </a:t>
            </a:r>
            <a:r>
              <a:rPr b="0">
                <a:latin typeface="Times New Roman" panose="02020603050405020304" charset="0"/>
              </a:rPr>
              <a:t>tv_01.setText("您当前位置的经度为："+location.getLongitude());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        </a:t>
            </a:r>
            <a:r>
              <a:rPr lang="en-US" b="0">
                <a:latin typeface="Times New Roman" panose="02020603050405020304" charset="0"/>
              </a:rPr>
              <a:t>            </a:t>
            </a:r>
            <a:r>
              <a:rPr b="0">
                <a:latin typeface="Times New Roman" panose="02020603050405020304" charset="0"/>
              </a:rPr>
              <a:t> tv_02.setText("您当前位置的纬度为："+location.getLatitude());</a:t>
            </a:r>
          </a:p>
          <a:p>
            <a:pPr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latin typeface="Times New Roman" panose="02020603050405020304" charset="0"/>
              </a:rPr>
              <a:t>        }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457200" y="1326515"/>
            <a:ext cx="11277600" cy="50622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2445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1、</a:t>
            </a:r>
            <a:r>
              <a:rPr lang="zh-CN" altLang="en-US" sz="2445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简述Android体系结构，并说明各层次的作用</a:t>
            </a:r>
            <a:r>
              <a:rPr lang="zh-CN" altLang="en-US" sz="2445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。</a:t>
            </a:r>
          </a:p>
          <a:p>
            <a:pPr algn="just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2445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
</a:t>
            </a:r>
            <a:r>
              <a:rPr altLang="zh-CN" sz="2445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</a:t>
            </a:r>
            <a:r>
              <a:rPr lang="zh-CN" altLang="en-US" sz="2445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答：</a:t>
            </a:r>
            <a:r>
              <a:rPr lang="zh-CN" altLang="en-US" sz="222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是基于Linux内核的软件平台和操作系统，共分为四层。第一层是Linux内核及Linux文件系统。Linux内核是硬件和其他软件堆层之间的一个抽象隔离层，提供由操作系统内核管理的底层基础功能，主要有安全机制、内存管理、进程管理、网络协议校和驱动程序等。第二层是Android函数库及运行时。第三层是应用程序框架层。提供了Android平台的管理功能和组件重用机制，包括Activity管理、资源管理、位置管理、通知消息管理、View系统和内容提供者等。第四层是应用程序层。提供了一系列核心应用程序，如打电话、浏览器、联系人、相册、地图和电子市场等。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82825" y="28987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282825" y="26276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428875" y="40043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131945" y="2702560"/>
            <a:ext cx="7023735" cy="83566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Android</a:t>
            </a:r>
            <a:r>
              <a:rPr lang="zh-CN" altLang="en-US">
                <a:solidFill>
                  <a:schemeClr val="dk1"/>
                </a:solidFill>
              </a:rPr>
              <a:t>网络编程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知识点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719455" y="927100"/>
            <a:ext cx="10752455" cy="32423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、HTTP网络编程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Java网络编程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：HttpURLConnection编程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Apache网络编程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：HttpClient编程</a:t>
            </a: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Android模拟器</a:t>
            </a: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127.0.0.1，本机的Web服务器：http://10.0.2.2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
2、Socket网络编程</a:t>
            </a:r>
          </a:p>
          <a:p>
            <a:pPr indent="0" algn="l" fontAlgn="auto">
              <a:lnSpc>
                <a:spcPct val="120000"/>
              </a:lnSpc>
              <a:spcAft>
                <a:spcPts val="0"/>
              </a:spcAft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altLang="zh-CN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20090" y="1018540"/>
            <a:ext cx="10585450" cy="5959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en-US" b="0">
                <a:latin typeface="Times New Roman" panose="02020603050405020304" charset="0"/>
              </a:rPr>
              <a:t>1</a:t>
            </a:r>
            <a:r>
              <a:rPr lang="zh-CN" altLang="en-US" b="0">
                <a:latin typeface="Times New Roman" panose="02020603050405020304" charset="0"/>
              </a:rPr>
              <a:t>、</a:t>
            </a:r>
            <a:r>
              <a:rPr b="0">
                <a:latin typeface="Times New Roman" panose="02020603050405020304" charset="0"/>
              </a:rPr>
              <a:t>HttpClient</a:t>
            </a:r>
            <a:r>
              <a:rPr lang="en-US" b="0">
                <a:latin typeface="Times New Roman" panose="02020603050405020304" charset="0"/>
              </a:rPr>
              <a:t> </a:t>
            </a:r>
            <a:r>
              <a:rPr lang="zh-CN" b="0">
                <a:latin typeface="Times New Roman" panose="02020603050405020304" charset="0"/>
              </a:rPr>
              <a:t>开发手机客户端</a:t>
            </a:r>
            <a:endParaRPr b="0">
              <a:latin typeface="Times New Roman" panose="02020603050405020304" charset="0"/>
            </a:endParaRPr>
          </a:p>
          <a:p>
            <a:pPr indent="0" fontAlgn="auto"/>
            <a:endParaRPr lang="zh-CN" altLang="en-US" b="0">
              <a:latin typeface="Times New Roman" panose="02020603050405020304" charset="0"/>
            </a:endParaRP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HttpClient client = new DefaultHttpClient();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HttpPost post = new HttpPost(</a:t>
            </a:r>
            <a:r>
              <a:rPr lang="en-US">
                <a:latin typeface="Times New Roman" panose="02020603050405020304" charset="0"/>
                <a:sym typeface="+mn-ea"/>
              </a:rPr>
              <a:t> "http://webservice.webxml.com.cn"</a:t>
            </a:r>
            <a:r>
              <a:rPr lang="en-US" b="0">
                <a:latin typeface="Times New Roman" panose="02020603050405020304" charset="0"/>
              </a:rPr>
              <a:t>);  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List&lt;NameValuePair&gt; params = new ArrayList&lt;NameValuePair&gt;();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params.add(new BasicNameValuePair("mobileCode", phoneSec));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params.add(new BasicNameValuePair("userId", ""));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try {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      post.setEntity(new UrlEncodedFormEntity(params, HTTP.UTF_8));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      HttpResponse response = client.execute(post);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      String result="";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      if (response.getStatusLine().getStatusCode() == HttpStatus.SC_OK) {               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             result = EntityUtils.toString( response.getEntity(),"utf-8");                    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     }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     resultView.setText(filterHtml(result));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} catch (Exception e) {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          e.printStackTrace();  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>
                <a:latin typeface="Times New Roman" panose="02020603050405020304" charset="0"/>
              </a:rPr>
              <a:t>           }  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>
          <a:xfrm>
            <a:off x="6663672" y="2373947"/>
            <a:ext cx="4572036" cy="1172210"/>
          </a:xfrm>
        </p:spPr>
        <p:txBody>
          <a:bodyPr/>
          <a:lstStyle/>
          <a:p>
            <a:r>
              <a:rPr lang="zh-CN" altLang="en-US">
                <a:solidFill>
                  <a:schemeClr val="dk1"/>
                </a:solidFill>
              </a:rPr>
              <a:t>谢谢</a:t>
            </a:r>
            <a:r>
              <a:rPr lang="en-US" altLang="zh-CN">
                <a:solidFill>
                  <a:schemeClr val="dk1"/>
                </a:solidFill>
              </a:rPr>
              <a:t>!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82825" y="28987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282825" y="26276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428875" y="40043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Android</a:t>
            </a:r>
            <a:r>
              <a:rPr lang="zh-CN" altLang="en-US">
                <a:solidFill>
                  <a:schemeClr val="dk1"/>
                </a:solidFill>
              </a:rPr>
              <a:t>开发环境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知识点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567055" y="927100"/>
            <a:ext cx="10752455" cy="56762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1、Android开发环境所需软件：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JDK（Java开发包）、Eclipse（集中开发软件）、Android SDK（Android开发包）、ADT（Android开发工具）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endParaRPr lang="zh-CN" altLang="en-US" sz="22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 SDK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目录结构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dx.bat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：将</a:t>
            </a: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.class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字节码文件转换成</a:t>
            </a: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字节码</a:t>
            </a: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.dex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文件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android.jar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</a:t>
            </a: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 API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核心包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adb.exe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</a:t>
            </a: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调试桥，用于将</a:t>
            </a: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手机连接到</a:t>
            </a: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PC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端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sqlite3.exe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：数据库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AVD Manager.exe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：模拟器管理程序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ddms.bat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</a:t>
            </a:r>
            <a:r>
              <a:rPr altLang="zh-CN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</a:t>
            </a: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系统的调试工具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282825" y="2898775"/>
            <a:ext cx="1659890" cy="110680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66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282825" y="2627630"/>
            <a:ext cx="1659890" cy="33845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ctr"/>
            <a:r>
              <a:rPr lang="en-US" altLang="zh-CN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PART ONE</a:t>
            </a:r>
            <a:endParaRPr lang="en-US" altLang="zh-CN" b="1" spc="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2428875" y="4004310"/>
            <a:ext cx="1367790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5"/>
            </p:custDataLst>
          </p:nvPr>
        </p:nvSpPr>
        <p:spPr>
          <a:xfrm>
            <a:off x="4131945" y="2702560"/>
            <a:ext cx="6179185" cy="835660"/>
          </a:xfrm>
        </p:spPr>
        <p:txBody>
          <a:bodyPr>
            <a:normAutofit fontScale="90000"/>
          </a:bodyPr>
          <a:lstStyle/>
          <a:p>
            <a:r>
              <a:rPr lang="zh-CN" altLang="en-US" sz="4750" b="1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Android</a:t>
            </a:r>
            <a:r>
              <a:rPr lang="zh-CN" altLang="en-US" sz="4750">
                <a:solidFill>
                  <a:schemeClr val="dk1"/>
                </a:solidFill>
              </a:rPr>
              <a:t>应用程序结构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知识点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567055" y="762000"/>
            <a:ext cx="10752455" cy="48425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1、Android工程的文件系统结构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源程序文件夹src，资源文件夹res、assets、gen，编译文件夹bin，包文件夹libs，工程配置清单文件AndroidManifest.xml，布局文件夹res/layout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四大组件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</a:t>
            </a:r>
            <a:r>
              <a:rPr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Activity、Service、BroadcastReceiver、ContentProvider</a:t>
            </a: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endParaRPr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algn="l" fontAlgn="auto">
              <a:lnSpc>
                <a:spcPct val="150000"/>
              </a:lnSpc>
              <a:spcAft>
                <a:spcPts val="800"/>
              </a:spcAft>
            </a:pPr>
            <a:r>
              <a:rPr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Android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虚拟机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Dalvik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588645"/>
          </a:xfrm>
          <a:prstGeom prst="rect">
            <a:avLst/>
          </a:prstGeom>
        </p:spPr>
      </p:pic>
      <p:pic>
        <p:nvPicPr>
          <p:cNvPr id="2" name="图片 1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514985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5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应用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786130" y="1326515"/>
            <a:ext cx="10752455" cy="441325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1、在Android工程的文件系统结构中，请简述文件夹src、res/Layout以及文件AndroidManifest.xml的用途。
答：源程序文件夹src，用于存放Java源程序文件。res/Layout用于存放扩展名为.xml的布局文件。工程配置清单文件AndroidManifest.xml用于配置Android系统运行前必须掌握的相关信息，例如：应用程序名称、组件注册、授权等。
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2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2、简述Android的四大组件名称，并说明它们的功能。
答：Android应用程序划分为四类核心组件，即Activity、Service、Broadcast Receiver和ContentProvider。其中，Activity是Android最重要的组件，负责用户界面的设计。Service是Android提供的无用户界面、长时间在后台运行的组件。BroadcastReceiver，即广播接收者，用来接收来自系统或其他应用程序的广播，并做出回应。ContentProvider，对共享数据进行查询、添加、删除和更新等操作。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00ba81e-3a3f-43d8-b0e0-d2692e8812e9"/>
  <p:tag name="COMMONDATA" val="eyJoZGlkIjoiZGUyODFiMzVjNzc2MzFkYzliODFjYWY5NTM0ODMxMD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6、19、20、22、23、26、31、34、37"/>
  <p:tag name="KSO_WM_SLIDE_ID" val="custom2020453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1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1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工作汇报总结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7"/>
  <p:tag name="KSO_WM_SLIDE_LAYOUT" val="a_b_e"/>
  <p:tag name="KSO_WM_SLIDE_LAYOUT_CNT" val="1_1_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39&quot;,&quot;maxSize&quot;:{&quot;size1&quot;:20},&quot;minSize&quot;:{&quot;size1&quot;:11.2},&quot;normalSize&quot;:{&quot;size1&quot;:11.2},&quot;subLayout&quot;:[{&quot;id&quot;:&quot;2023-04-10T18:07:39&quot;,&quot;margin&quot;:{&quot;bottom&quot;:0.025999998673796654,&quot;left&quot;:1.2699999809265137,&quot;right&quot;:1.2699999809265137,&quot;top&quot;:0.4230000376701355},&quot;type&quot;:0},{&quot;id&quot;:&quot;2023-04-10T18:07:39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565*224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4750_1*d*1"/>
  <p:tag name="KSO_WM_TEMPLATE_CATEGORY" val="diagram"/>
  <p:tag name="KSO_WM_TEMPLATE_INDEX" val="2021475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14ba731f900d412c8271e8e2df50c7b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8991d82c989427384265d5b1aa71830"/>
  <p:tag name="KSO_WM_UNIT_PLACING_PICTURE" val="48991d82c989427384265d5b1aa71830"/>
  <p:tag name="KSO_WM_UNIT_SUPPORT_UNIT_TYPE" val="[&quot;d&quot;,&quot;θ&quot;]"/>
  <p:tag name="KSO_WM_TEMPLATE_ASSEMBLE_XID" val="60656f9b4054ed1e2fb80d5c"/>
  <p:tag name="KSO_WM_TEMPLATE_ASSEMBLE_GROUPID" val="60656f9b4054ed1e2fb80d5c"/>
  <p:tag name="WM_BEAUTIFY_ZORDER_FLAG_TAG" val="4"/>
  <p:tag name="KSO_WM_UNIT_PLACING_PICTURE_USER_VIEWPORT" val="{&quot;height&quot;:8400.056692913386,&quot;width&quot;:10069.595275590551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0_1*f*1"/>
  <p:tag name="KSO_WM_TEMPLATE_CATEGORY" val="diagram"/>
  <p:tag name="KSO_WM_TEMPLATE_INDEX" val="2021475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7"/>
  <p:tag name="KSO_WM_UNIT_SHOW_EDIT_AREA_INDICATION" val="1"/>
  <p:tag name="KSO_WM_CHIP_GROUPID" val="5e6b05596848fb12bee65ac8"/>
  <p:tag name="KSO_WM_CHIP_XID" val="5e6b05596848fb12bee65aca"/>
  <p:tag name="KSO_WM_UNIT_DEC_AREA_ID" val="2eec81c716ae44db8af59837c0a6a778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99a14625103406aa5962c17bf872e23"/>
  <p:tag name="KSO_WM_UNIT_TEXT_FILL_FORE_SCHEMECOLOR_INDEX_BRIGHTNESS" val="0.25"/>
  <p:tag name="KSO_WM_UNIT_TEXT_FILL_FORE_SCHEMECOLOR_INDEX" val="13"/>
  <p:tag name="KSO_WM_UNIT_TEXT_FILL_TYPE" val="1"/>
  <p:tag name="KSO_WM_TEMPLATE_ASSEMBLE_XID" val="60656f9b4054ed1e2fb80d5c"/>
  <p:tag name="KSO_WM_TEMPLATE_ASSEMBLE_GROUPID" val="60656f9b4054ed1e2fb80d5c"/>
  <p:tag name="WM_BEAUTIFY_ZORDER_FLAG_TAG" val="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39&quot;,&quot;maxSize&quot;:{&quot;size1&quot;:20},&quot;minSize&quot;:{&quot;size1&quot;:11.2},&quot;normalSize&quot;:{&quot;size1&quot;:11.2},&quot;subLayout&quot;:[{&quot;id&quot;:&quot;2023-04-10T18:07:39&quot;,&quot;margin&quot;:{&quot;bottom&quot;:0.025999998673796654,&quot;left&quot;:1.2699999809265137,&quot;right&quot;:1.2699999809265137,&quot;top&quot;:0.4230000376701355},&quot;type&quot;:0},{&quot;id&quot;:&quot;2023-04-10T18:07:39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7"/>
  <p:tag name="KSO_WM_SLIDE_LAYOUT" val="a_b_e"/>
  <p:tag name="KSO_WM_SLIDE_LAYOUT_CNT" val="1_1_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39&quot;,&quot;maxSize&quot;:{&quot;size1&quot;:20},&quot;minSize&quot;:{&quot;size1&quot;:11.2},&quot;normalSize&quot;:{&quot;size1&quot;:11.2},&quot;subLayout&quot;:[{&quot;id&quot;:&quot;2023-04-10T18:07:39&quot;,&quot;margin&quot;:{&quot;bottom&quot;:0.025999998673796654,&quot;left&quot;:1.2699999809265137,&quot;right&quot;:1.2699999809265137,&quot;top&quot;:0.4230000376701355},&quot;type&quot;:0},{&quot;id&quot;:&quot;2023-04-10T18:07:39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7"/>
  <p:tag name="KSO_WM_SLIDE_LAYOUT" val="a_b_e"/>
  <p:tag name="KSO_WM_SLIDE_LAYOUT_CNT" val="1_1_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39&quot;,&quot;maxSize&quot;:{&quot;size1&quot;:20},&quot;minSize&quot;:{&quot;size1&quot;:11.2},&quot;normalSize&quot;:{&quot;size1&quot;:11.2},&quot;subLayout&quot;:[{&quot;id&quot;:&quot;2023-04-10T18:07:39&quot;,&quot;margin&quot;:{&quot;bottom&quot;:0.025999998673796654,&quot;left&quot;:1.2699999809265137,&quot;right&quot;:1.2699999809265137,&quot;top&quot;:0.4230000376701355},&quot;type&quot;:0},{&quot;id&quot;:&quot;2023-04-10T18:07:39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20},&quot;minSize&quot;:{&quot;size1&quot;:11.2},&quot;normalSize&quot;:{&quot;size1&quot;:11.2},&quot;subLayout&quot;:[{&quot;id&quot;:&quot;2023-04-10T18:07:40&quot;,&quot;margin&quot;:{&quot;bottom&quot;:0.025999998673796654,&quot;left&quot;:1.2699999809265137,&quot;right&quot;:1.2699999809265137,&quot;top&quot;:0.4230000376701355}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20},&quot;minSize&quot;:{&quot;size1&quot;:11.2},&quot;normalSize&quot;:{&quot;size1&quot;:11.2},&quot;subLayout&quot;:[{&quot;id&quot;:&quot;2023-04-10T18:07:40&quot;,&quot;margin&quot;:{&quot;bottom&quot;:0.025999998673796654,&quot;left&quot;:1.2699999809265137,&quot;right&quot;:1.2699999809265137,&quot;top&quot;:0.4230000376701355}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20},&quot;minSize&quot;:{&quot;size1&quot;:11.2},&quot;normalSize&quot;:{&quot;size1&quot;:11.2},&quot;subLayout&quot;:[{&quot;id&quot;:&quot;2023-04-10T18:07:40&quot;,&quot;margin&quot;:{&quot;bottom&quot;:0.025999998673796654,&quot;left&quot;:1.2699999809265137,&quot;right&quot;:1.2699999809265137,&quot;top&quot;:0.4230000376701355}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20},&quot;minSize&quot;:{&quot;size1&quot;:11.2},&quot;normalSize&quot;:{&quot;size1&quot;:11.2},&quot;subLayout&quot;:[{&quot;id&quot;:&quot;2023-04-10T18:07:40&quot;,&quot;margin&quot;:{&quot;bottom&quot;:0.025999998673796654,&quot;left&quot;:1.2699999809265137,&quot;right&quot;:1.2699999809265137,&quot;top&quot;:0.4230000376701355}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7"/>
  <p:tag name="KSO_WM_SLIDE_LAYOUT" val="a_b_e"/>
  <p:tag name="KSO_WM_SLIDE_LAYOUT_CNT" val="1_1_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31.1},&quot;minSize&quot;:{&quot;size1&quot;:17.8},&quot;normalSize&quot;:{&quot;size1&quot;:17.8},&quot;subLayout&quot;:[{&quot;id&quot;:&quot;2023-04-10T18:07:40&quot;,&quot;maxSize&quot;:{&quot;size1&quot;:100},&quot;minSize&quot;:{&quot;size1&quot;:61.7},&quot;normalSize&quot;:{&quot;size1&quot;:61.7},&quot;subLayout&quot;:[{&quot;id&quot;:&quot;2023-04-10T18:07:40&quot;,&quot;margin&quot;:{&quot;bottom&quot;:0,&quot;left&quot;:1.2699999809265137,&quot;right&quot;:1.2699999809265137,&quot;top&quot;:0.4230000376701355},&quot;type&quot;:0},{&quot;id&quot;:&quot;2023-04-10T18:07:40&quot;,&quot;margin&quot;:{&quot;bottom&quot;:0.025999998673796654,&quot;left&quot;:1.2699999809265137,&quot;right&quot;:1.2699999809265137,&quot;top&quot;:0.025999998673796654},&quot;type&quot;:0}]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BACKGROUND_TYPE" val="general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20},&quot;minSize&quot;:{&quot;size1&quot;:11.2},&quot;normalSize&quot;:{&quot;size1&quot;:11.2},&quot;subLayout&quot;:[{&quot;id&quot;:&quot;2023-04-10T18:07:40&quot;,&quot;margin&quot;:{&quot;bottom&quot;:0.025999998673796654,&quot;left&quot;:1.2699999809265137,&quot;right&quot;:1.2699999809265137,&quot;top&quot;:0.4230000376701355}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31.1},&quot;minSize&quot;:{&quot;size1&quot;:17.8},&quot;normalSize&quot;:{&quot;size1&quot;:17.8},&quot;subLayout&quot;:[{&quot;id&quot;:&quot;2023-04-10T18:07:40&quot;,&quot;maxSize&quot;:{&quot;size1&quot;:100},&quot;minSize&quot;:{&quot;size1&quot;:61.7},&quot;normalSize&quot;:{&quot;size1&quot;:61.7},&quot;subLayout&quot;:[{&quot;id&quot;:&quot;2023-04-10T18:07:40&quot;,&quot;margin&quot;:{&quot;bottom&quot;:0,&quot;left&quot;:1.2699999809265137,&quot;right&quot;:1.2699999809265137,&quot;top&quot;:0.4230000376701355},&quot;type&quot;:0},{&quot;id&quot;:&quot;2023-04-10T18:07:40&quot;,&quot;margin&quot;:{&quot;bottom&quot;:0.025999998673796654,&quot;left&quot;:1.2699999809265137,&quot;right&quot;:1.2699999809265137,&quot;top&quot;:0.025999998673796654},&quot;type&quot;:0}]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BACKGROUND_TYPE" val="general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31.1},&quot;minSize&quot;:{&quot;size1&quot;:17.8},&quot;normalSize&quot;:{&quot;size1&quot;:17.8},&quot;subLayout&quot;:[{&quot;id&quot;:&quot;2023-04-10T18:07:40&quot;,&quot;maxSize&quot;:{&quot;size1&quot;:100},&quot;minSize&quot;:{&quot;size1&quot;:61.7},&quot;normalSize&quot;:{&quot;size1&quot;:61.7},&quot;subLayout&quot;:[{&quot;id&quot;:&quot;2023-04-10T18:07:40&quot;,&quot;margin&quot;:{&quot;bottom&quot;:0,&quot;left&quot;:1.2699999809265137,&quot;right&quot;:1.2699999809265137,&quot;top&quot;:0.4230000376701355},&quot;type&quot;:0},{&quot;id&quot;:&quot;2023-04-10T18:07:40&quot;,&quot;margin&quot;:{&quot;bottom&quot;:0.025999998673796654,&quot;left&quot;:1.2699999809265137,&quot;right&quot;:1.2699999809265137,&quot;top&quot;:0.025999998673796654},&quot;type&quot;:0}]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BACKGROUND_TYPE" val="general"/>
  <p:tag name="KSO_WM_SLIDE_BK_DARK_LIGHT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31.1},&quot;minSize&quot;:{&quot;size1&quot;:17.8},&quot;normalSize&quot;:{&quot;size1&quot;:17.8},&quot;subLayout&quot;:[{&quot;id&quot;:&quot;2023-04-10T18:07:40&quot;,&quot;maxSize&quot;:{&quot;size1&quot;:100},&quot;minSize&quot;:{&quot;size1&quot;:61.7},&quot;normalSize&quot;:{&quot;size1&quot;:61.7},&quot;subLayout&quot;:[{&quot;id&quot;:&quot;2023-04-10T18:07:40&quot;,&quot;margin&quot;:{&quot;bottom&quot;:0,&quot;left&quot;:1.2699999809265137,&quot;right&quot;:1.2699999809265137,&quot;top&quot;:0.4230000376701355},&quot;type&quot;:0},{&quot;id&quot;:&quot;2023-04-10T18:07:40&quot;,&quot;margin&quot;:{&quot;bottom&quot;:0.025999998673796654,&quot;left&quot;:1.2699999809265137,&quot;right&quot;:1.2699999809265137,&quot;top&quot;:0.025999998673796654},&quot;type&quot;:0}]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BACKGROUND_TYPE" val="general"/>
  <p:tag name="KSO_WM_SLIDE_BK_DARK_LIGHT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4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7"/>
  <p:tag name="KSO_WM_SLIDE_LAYOUT" val="a_b_e"/>
  <p:tag name="KSO_WM_SLIDE_LAYOUT_CNT" val="1_1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1&quot;,&quot;maxSize&quot;:{&quot;size1&quot;:20},&quot;minSize&quot;:{&quot;size1&quot;:11.2},&quot;normalSize&quot;:{&quot;size1&quot;:11.2},&quot;subLayout&quot;:[{&quot;id&quot;:&quot;2023-04-10T18:07:41&quot;,&quot;margin&quot;:{&quot;bottom&quot;:0.025999998673796654,&quot;left&quot;:1.2699999809265137,&quot;right&quot;:1.2699999809265137,&quot;top&quot;:0.4230000376701355},&quot;type&quot;:0},{&quot;id&quot;:&quot;2023-04-10T18:07:4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31.1},&quot;minSize&quot;:{&quot;size1&quot;:17.8},&quot;normalSize&quot;:{&quot;size1&quot;:17.8},&quot;subLayout&quot;:[{&quot;id&quot;:&quot;2023-04-10T18:07:40&quot;,&quot;maxSize&quot;:{&quot;size1&quot;:100},&quot;minSize&quot;:{&quot;size1&quot;:61.7},&quot;normalSize&quot;:{&quot;size1&quot;:61.7},&quot;subLayout&quot;:[{&quot;id&quot;:&quot;2023-04-10T18:07:40&quot;,&quot;margin&quot;:{&quot;bottom&quot;:0,&quot;left&quot;:1.2699999809265137,&quot;right&quot;:1.2699999809265137,&quot;top&quot;:0.4230000376701355},&quot;type&quot;:0},{&quot;id&quot;:&quot;2023-04-10T18:07:40&quot;,&quot;margin&quot;:{&quot;bottom&quot;:0.025999998673796654,&quot;left&quot;:1.2699999809265137,&quot;right&quot;:1.2699999809265137,&quot;top&quot;:0.025999998673796654},&quot;type&quot;:0}]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BACKGROUND_TYPE" val="general"/>
  <p:tag name="KSO_WM_SLIDE_BK_DARK_LIGHT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7"/>
  <p:tag name="KSO_WM_SLIDE_LAYOUT" val="a_b_e"/>
  <p:tag name="KSO_WM_SLIDE_LAYOUT_CNT" val="1_1_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1&quot;,&quot;maxSize&quot;:{&quot;size1&quot;:20},&quot;minSize&quot;:{&quot;size1&quot;:11.2},&quot;normalSize&quot;:{&quot;size1&quot;:11.2},&quot;subLayout&quot;:[{&quot;id&quot;:&quot;2023-04-10T18:07:41&quot;,&quot;margin&quot;:{&quot;bottom&quot;:0.025999998673796654,&quot;left&quot;:1.2699999809265137,&quot;right&quot;:1.2699999809265137,&quot;top&quot;:0.4230000376701355},&quot;type&quot;:0},{&quot;id&quot;:&quot;2023-04-10T18:07:4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31.1},&quot;minSize&quot;:{&quot;size1&quot;:17.8},&quot;normalSize&quot;:{&quot;size1&quot;:17.8},&quot;subLayout&quot;:[{&quot;id&quot;:&quot;2023-04-10T18:07:40&quot;,&quot;maxSize&quot;:{&quot;size1&quot;:100},&quot;minSize&quot;:{&quot;size1&quot;:61.7},&quot;normalSize&quot;:{&quot;size1&quot;:61.7},&quot;subLayout&quot;:[{&quot;id&quot;:&quot;2023-04-10T18:07:40&quot;,&quot;margin&quot;:{&quot;bottom&quot;:0,&quot;left&quot;:1.2699999809265137,&quot;right&quot;:1.2699999809265137,&quot;top&quot;:0.4230000376701355},&quot;type&quot;:0},{&quot;id&quot;:&quot;2023-04-10T18:07:40&quot;,&quot;margin&quot;:{&quot;bottom&quot;:0.025999998673796654,&quot;left&quot;:1.2699999809265137,&quot;right&quot;:1.2699999809265137,&quot;top&quot;:0.025999998673796654},&quot;type&quot;:0}]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BACKGROUND_TYPE" val="general"/>
  <p:tag name="KSO_WM_SLIDE_BK_DARK_LIGHT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31.1},&quot;minSize&quot;:{&quot;size1&quot;:17.8},&quot;normalSize&quot;:{&quot;size1&quot;:17.8},&quot;subLayout&quot;:[{&quot;id&quot;:&quot;2023-04-10T18:07:40&quot;,&quot;maxSize&quot;:{&quot;size1&quot;:100},&quot;minSize&quot;:{&quot;size1&quot;:61.7},&quot;normalSize&quot;:{&quot;size1&quot;:61.7},&quot;subLayout&quot;:[{&quot;id&quot;:&quot;2023-04-10T18:07:40&quot;,&quot;margin&quot;:{&quot;bottom&quot;:0,&quot;left&quot;:1.2699999809265137,&quot;right&quot;:1.2699999809265137,&quot;top&quot;:0.4230000376701355},&quot;type&quot;:0},{&quot;id&quot;:&quot;2023-04-10T18:07:40&quot;,&quot;margin&quot;:{&quot;bottom&quot;:0.025999998673796654,&quot;left&quot;:1.2699999809265137,&quot;right&quot;:1.2699999809265137,&quot;top&quot;:0.025999998673796654},&quot;type&quot;:0}]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BACKGROUND_TYPE" val="general"/>
  <p:tag name="KSO_WM_SLIDE_BK_DARK_LIGHT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4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31.1},&quot;minSize&quot;:{&quot;size1&quot;:17.8},&quot;normalSize&quot;:{&quot;size1&quot;:17.8},&quot;subLayout&quot;:[{&quot;id&quot;:&quot;2023-04-10T18:07:40&quot;,&quot;maxSize&quot;:{&quot;size1&quot;:100},&quot;minSize&quot;:{&quot;size1&quot;:61.7},&quot;normalSize&quot;:{&quot;size1&quot;:61.7},&quot;subLayout&quot;:[{&quot;id&quot;:&quot;2023-04-10T18:07:40&quot;,&quot;margin&quot;:{&quot;bottom&quot;:0,&quot;left&quot;:1.2699999809265137,&quot;right&quot;:1.2699999809265137,&quot;top&quot;:0.4230000376701355},&quot;type&quot;:0},{&quot;id&quot;:&quot;2023-04-10T18:07:40&quot;,&quot;margin&quot;:{&quot;bottom&quot;:0.025999998673796654,&quot;left&quot;:1.2699999809265137,&quot;right&quot;:1.2699999809265137,&quot;top&quot;:0.025999998673796654},&quot;type&quot;:0}]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BACKGROUND_TYPE" val="general"/>
  <p:tag name="KSO_WM_SLIDE_BK_DARK_LIGHT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2"/>
  <p:tag name="KSO_WM_TEMPLATE_SUBCATEGORY" val="25"/>
  <p:tag name="KSO_WM_TEMPLATE_MASTER_TYPE" val="0"/>
  <p:tag name="KSO_WM_TEMPLATE_COLOR_TYPE" val="0"/>
  <p:tag name="KSO_WM_SLIDE_ITEM_CNT" val="0"/>
  <p:tag name="KSO_WM_SLIDE_INDEX" val="2"/>
  <p:tag name="KSO_WM_TAG_VERSION" val="1.0"/>
  <p:tag name="KSO_WM_BEAUTIFY_FLAG" val="#wm#"/>
  <p:tag name="KSO_WM_TEMPLATE_CATEGORY" val="diagram"/>
  <p:tag name="KSO_WM_TEMPLATE_INDEX" val="20220058"/>
  <p:tag name="KSO_WM_SLIDE_LAYOUT" val="a_b_d"/>
  <p:tag name="KSO_WM_SLIDE_LAYOUT_CNT" val="1_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RATIO" val="1.777778"/>
  <p:tag name="KSO_WM_SLIDE_BACKGROUND" val="[&quot;general&quot;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0&quot;,&quot;maxSize&quot;:{&quot;size1&quot;:31.1},&quot;minSize&quot;:{&quot;size1&quot;:17.8},&quot;normalSize&quot;:{&quot;size1&quot;:17.8},&quot;subLayout&quot;:[{&quot;id&quot;:&quot;2023-04-10T18:07:40&quot;,&quot;maxSize&quot;:{&quot;size1&quot;:100},&quot;minSize&quot;:{&quot;size1&quot;:61.7},&quot;normalSize&quot;:{&quot;size1&quot;:61.7},&quot;subLayout&quot;:[{&quot;id&quot;:&quot;2023-04-10T18:07:40&quot;,&quot;margin&quot;:{&quot;bottom&quot;:0,&quot;left&quot;:1.2699999809265137,&quot;right&quot;:1.2699999809265137,&quot;top&quot;:0.4230000376701355},&quot;type&quot;:0},{&quot;id&quot;:&quot;2023-04-10T18:07:40&quot;,&quot;margin&quot;:{&quot;bottom&quot;:0.025999998673796654,&quot;left&quot;:1.2699999809265137,&quot;right&quot;:1.2699999809265137,&quot;top&quot;:0.025999998673796654},&quot;type&quot;:0}],&quot;type&quot;:0},{&quot;id&quot;:&quot;2023-04-10T18:07:40&quot;,&quot;margin&quot;:{&quot;bottom&quot;:0.847000002861023,&quot;left&quot;:1.2699999809265137,&quot;right&quot;:1.2699999809265137,&quot;top&quot;:1.2699999809265137},&quot;type&quot;:0}],&quot;type&quot;:0}"/>
  <p:tag name="KSO_WM_SLIDE_BACKGROUND_TYPE" val="general"/>
  <p:tag name="KSO_WM_SLIDE_BK_DARK_LIGHT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_AREA_ID" val="d9af724aacd940ba88587c69c6737586"/>
  <p:tag name="KSO_WM_UNIT_DECORATE_INFO" val="{&quot;ReferentInfo&quot;:{&quot;Id&quot;:&quot;22f7d0e2fc6540148a36099908562f0b;590ceab586f14f20999948c865f9646b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8_2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线型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22f7d0e2fc6540148a36099908562f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3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7"/>
  <p:tag name="KSO_WM_SLIDE_LAYOUT" val="a_b_e"/>
  <p:tag name="KSO_WM_SLIDE_LAYOUT_CNT" val="1_1_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1&quot;,&quot;maxSize&quot;:{&quot;size1&quot;:20},&quot;minSize&quot;:{&quot;size1&quot;:11.2},&quot;normalSize&quot;:{&quot;size1&quot;:11.2},&quot;subLayout&quot;:[{&quot;id&quot;:&quot;2023-04-10T18:07:41&quot;,&quot;margin&quot;:{&quot;bottom&quot;:0.025999998673796654,&quot;left&quot;:1.2699999809265137,&quot;right&quot;:1.2699999809265137,&quot;top&quot;:0.4230000376701355},&quot;type&quot;:0},{&quot;id&quot;:&quot;2023-04-10T18:07:4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1&quot;,&quot;maxSize&quot;:{&quot;size1&quot;:20},&quot;minSize&quot;:{&quot;size1&quot;:11.2},&quot;normalSize&quot;:{&quot;size1&quot;:11.2},&quot;subLayout&quot;:[{&quot;id&quot;:&quot;2023-04-10T18:07:41&quot;,&quot;margin&quot;:{&quot;bottom&quot;:0.025999998673796654,&quot;left&quot;:1.2699999809265137,&quot;right&quot;:1.2699999809265137,&quot;top&quot;:0.4230000376701355},&quot;type&quot;:0},{&quot;id&quot;:&quot;2023-04-10T18:07:4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1&quot;,&quot;maxSize&quot;:{&quot;size1&quot;:20},&quot;minSize&quot;:{&quot;size1&quot;:11.2},&quot;normalSize&quot;:{&quot;size1&quot;:11.2},&quot;subLayout&quot;:[{&quot;id&quot;:&quot;2023-04-10T18:07:41&quot;,&quot;margin&quot;:{&quot;bottom&quot;:0.025999998673796654,&quot;left&quot;:1.2699999809265137,&quot;right&quot;:1.2699999809265137,&quot;top&quot;:0.4230000376701355},&quot;type&quot;:0},{&quot;id&quot;:&quot;2023-04-10T18:07:4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7"/>
  <p:tag name="KSO_WM_SLIDE_LAYOUT" val="a_b_e"/>
  <p:tag name="KSO_WM_SLIDE_LAYOUT_CNT" val="1_1_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1&quot;,&quot;maxSize&quot;:{&quot;size1&quot;:20},&quot;minSize&quot;:{&quot;size1&quot;:11.2},&quot;normalSize&quot;:{&quot;size1&quot;:11.2},&quot;subLayout&quot;:[{&quot;id&quot;:&quot;2023-04-10T18:07:41&quot;,&quot;margin&quot;:{&quot;bottom&quot;:0.025999998673796654,&quot;left&quot;:1.2699999809265137,&quot;right&quot;:1.2699999809265137,&quot;top&quot;:0.4230000376701355},&quot;type&quot;:0},{&quot;id&quot;:&quot;2023-04-10T18:07:4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1&quot;,&quot;maxSize&quot;:{&quot;size1&quot;:20},&quot;minSize&quot;:{&quot;size1&quot;:11.2},&quot;normalSize&quot;:{&quot;size1&quot;:11.2},&quot;subLayout&quot;:[{&quot;id&quot;:&quot;2023-04-10T18:07:41&quot;,&quot;margin&quot;:{&quot;bottom&quot;:0.025999998673796654,&quot;left&quot;:1.2699999809265137,&quot;right&quot;:1.2699999809265137,&quot;top&quot;:0.4230000376701355},&quot;type&quot;:0},{&quot;id&quot;:&quot;2023-04-10T18:07:4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7"/>
  <p:tag name="KSO_WM_SLIDE_LAYOUT" val="a_b_e"/>
  <p:tag name="KSO_WM_SLIDE_LAYOUT_CNT" val="1_1_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1&quot;,&quot;maxSize&quot;:{&quot;size1&quot;:20},&quot;minSize&quot;:{&quot;size1&quot;:11.2},&quot;normalSize&quot;:{&quot;size1&quot;:11.2},&quot;subLayout&quot;:[{&quot;id&quot;:&quot;2023-04-10T18:07:41&quot;,&quot;margin&quot;:{&quot;bottom&quot;:0.025999998673796654,&quot;left&quot;:1.2699999809265137,&quot;right&quot;:1.2699999809265137,&quot;top&quot;:0.4230000376701355},&quot;type&quot;:0},{&quot;id&quot;:&quot;2023-04-10T18:07:4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7"/>
  <p:tag name="KSO_WM_SLIDE_LAYOUT" val="a_b_e"/>
  <p:tag name="KSO_WM_SLIDE_LAYOUT_CNT" val="1_1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1&quot;,&quot;maxSize&quot;:{&quot;size1&quot;:20},&quot;minSize&quot;:{&quot;size1&quot;:11.2},&quot;normalSize&quot;:{&quot;size1&quot;:11.2},&quot;subLayout&quot;:[{&quot;id&quot;:&quot;2023-04-10T18:07:41&quot;,&quot;margin&quot;:{&quot;bottom&quot;:0.025999998673796654,&quot;left&quot;:1.2699999809265137,&quot;right&quot;:1.2699999809265137,&quot;top&quot;:0.4230000376701355},&quot;type&quot;:0},{&quot;id&quot;:&quot;2023-04-10T18:07:4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1&quot;,&quot;maxSize&quot;:{&quot;size1&quot;:20},&quot;minSize&quot;:{&quot;size1&quot;:11.2},&quot;normalSize&quot;:{&quot;size1&quot;:11.2},&quot;subLayout&quot;:[{&quot;id&quot;:&quot;2023-04-10T18:07:41&quot;,&quot;margin&quot;:{&quot;bottom&quot;:0.025999998673796654,&quot;left&quot;:1.2699999809265137,&quot;right&quot;:1.2699999809265137,&quot;top&quot;:0.4230000376701355},&quot;type&quot;:0},{&quot;id&quot;:&quot;2023-04-10T18:07:4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7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537"/>
  <p:tag name="KSO_WM_SLIDE_LAYOUT" val="a_b_e"/>
  <p:tag name="KSO_WM_SLIDE_LAYOUT_CNT" val="1_1_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537_7*e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01"/>
  <p:tag name="KSO_WM_UNIT_TEXT_FILL_FORE_SCHEMECOLOR_INDEX_BRIGHTNESS" val="0"/>
  <p:tag name="KSO_WM_UNIT_TEXT_FILL_FORE_SCHEMECOLOR_INDEX" val="5"/>
  <p:tag name="KSO_WM_UNIT_TEXT_FILL_TYP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SHOW_EDIT_AREA_INDICATION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37_7*i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37_7*i*2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单击添加大标题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1&quot;,&quot;maxSize&quot;:{&quot;size1&quot;:20},&quot;minSize&quot;:{&quot;size1&quot;:11.2},&quot;normalSize&quot;:{&quot;size1&quot;:11.2},&quot;subLayout&quot;:[{&quot;id&quot;:&quot;2023-04-10T18:07:41&quot;,&quot;margin&quot;:{&quot;bottom&quot;:0.025999998673796654,&quot;left&quot;:1.2699999809265137,&quot;right&quot;:1.2699999809265137,&quot;top&quot;:0.4230000376701355},&quot;type&quot;:0},{&quot;id&quot;:&quot;2023-04-10T18:07:4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04-10T18:07:41&quot;,&quot;maxSize&quot;:{&quot;size1&quot;:20},&quot;minSize&quot;:{&quot;size1&quot;:11.2},&quot;normalSize&quot;:{&quot;size1&quot;:11.2},&quot;subLayout&quot;:[{&quot;id&quot;:&quot;2023-04-10T18:07:41&quot;,&quot;margin&quot;:{&quot;bottom&quot;:0.025999998673796654,&quot;left&quot;:1.2699999809265137,&quot;right&quot;:1.2699999809265137,&quot;top&quot;:0.4230000376701355},&quot;type&quot;:0},{&quot;id&quot;:&quot;2023-04-10T18:07:41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  <p:tag name="KSO_WM_SLIDE_BK_DARK_LIGHT" val="2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537_37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TEMPLATE_CATEGORY" val="custom"/>
  <p:tag name="KSO_WM_TEMPLATE_INDEX" val="20204537"/>
  <p:tag name="KSO_WM_SLIDE_LAYOUT" val="a_b"/>
  <p:tag name="KSO_WM_SLIDE_LAYOUT_CNT" val="1_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7_37*a*1"/>
  <p:tag name="KSO_WM_TEMPLATE_CATEGORY" val="custom"/>
  <p:tag name="KSO_WM_TEMPLATE_INDEX" val="20204537"/>
  <p:tag name="KSO_WM_UNIT_LAYERLEVEL" val="1"/>
  <p:tag name="KSO_WM_TAG_VERSION" val="1.0"/>
  <p:tag name="KSO_WM_BEAUTIFY_FLAG" val="#wm#"/>
  <p:tag name="KSO_WM_UNIT_PRESET_TEXT" val="谢谢聆听"/>
  <p:tag name="KSO_WM_UNIT_ISNUMDGMTITLE" val="0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6、19、20、22、23、26、31、34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34">
      <a:dk1>
        <a:srgbClr val="000000"/>
      </a:dk1>
      <a:lt1>
        <a:srgbClr val="FFFFFF"/>
      </a:lt1>
      <a:dk2>
        <a:srgbClr val="E9EDF0"/>
      </a:dk2>
      <a:lt2>
        <a:srgbClr val="FBFCFC"/>
      </a:lt2>
      <a:accent1>
        <a:srgbClr val="1F4E78"/>
      </a:accent1>
      <a:accent2>
        <a:srgbClr val="10646A"/>
      </a:accent2>
      <a:accent3>
        <a:srgbClr val="21653B"/>
      </a:accent3>
      <a:accent4>
        <a:srgbClr val="5D6921"/>
      </a:accent4>
      <a:accent5>
        <a:srgbClr val="5F2D11"/>
      </a:accent5>
      <a:accent6>
        <a:srgbClr val="8C242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3259</Words>
  <Application>Microsoft Office PowerPoint</Application>
  <PresentationFormat>宽屏</PresentationFormat>
  <Paragraphs>353</Paragraphs>
  <Slides>43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宋体</vt:lpstr>
      <vt:lpstr>微软雅黑</vt:lpstr>
      <vt:lpstr>Arial</vt:lpstr>
      <vt:lpstr>Arial Black</vt:lpstr>
      <vt:lpstr>Calibri</vt:lpstr>
      <vt:lpstr>Times New Roman</vt:lpstr>
      <vt:lpstr>Office 主题​​</vt:lpstr>
      <vt:lpstr>1_Office 主题​​</vt:lpstr>
      <vt:lpstr>《移动基础开发技术》 复习</vt:lpstr>
      <vt:lpstr>Android应用开发概述</vt:lpstr>
      <vt:lpstr>PowerPoint 演示文稿</vt:lpstr>
      <vt:lpstr>PowerPoint 演示文稿</vt:lpstr>
      <vt:lpstr>Android开发环境</vt:lpstr>
      <vt:lpstr>PowerPoint 演示文稿</vt:lpstr>
      <vt:lpstr>Android应用程序结构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Android应用开发基础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手机基本功能程序设计</vt:lpstr>
      <vt:lpstr>PowerPoint 演示文稿</vt:lpstr>
      <vt:lpstr>PowerPoint 演示文稿</vt:lpstr>
      <vt:lpstr>服务组件与广播组件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SQLite数据库编程</vt:lpstr>
      <vt:lpstr>PowerPoint 演示文稿</vt:lpstr>
      <vt:lpstr>PowerPoint 演示文稿</vt:lpstr>
      <vt:lpstr>PowerPoint 演示文稿</vt:lpstr>
      <vt:lpstr>数据共享</vt:lpstr>
      <vt:lpstr>PowerPoint 演示文稿</vt:lpstr>
      <vt:lpstr>PowerPoint 演示文稿</vt:lpstr>
      <vt:lpstr>Android通信及其应用</vt:lpstr>
      <vt:lpstr>PowerPoint 演示文稿</vt:lpstr>
      <vt:lpstr>位置服务与地图应用开发</vt:lpstr>
      <vt:lpstr>PowerPoint 演示文稿</vt:lpstr>
      <vt:lpstr>PowerPoint 演示文稿</vt:lpstr>
      <vt:lpstr>Android网络编程</vt:lpstr>
      <vt:lpstr>PowerPoint 演示文稿</vt:lpstr>
      <vt:lpstr>PowerPoint 演示文稿</vt:lpstr>
      <vt:lpstr>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博锟 佘</cp:lastModifiedBy>
  <cp:revision>14</cp:revision>
  <dcterms:created xsi:type="dcterms:W3CDTF">2023-04-10T10:08:00Z</dcterms:created>
  <dcterms:modified xsi:type="dcterms:W3CDTF">2024-06-08T10:15:45Z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/>
  </property>
</Properties>
</file>