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1124" r:id="rId2"/>
    <p:sldId id="1125" r:id="rId3"/>
  </p:sldIdLst>
  <p:sldSz cx="9144000" cy="5143500" type="screen16x9"/>
  <p:notesSz cx="6858000" cy="9144000"/>
  <p:custDataLst>
    <p:tags r:id="rId5"/>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967" autoAdjust="0"/>
  </p:normalViewPr>
  <p:slideViewPr>
    <p:cSldViewPr>
      <p:cViewPr varScale="1">
        <p:scale>
          <a:sx n="124" d="100"/>
          <a:sy n="124" d="100"/>
        </p:scale>
        <p:origin x="1260" y="9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69" d="100"/>
          <a:sy n="69" d="100"/>
        </p:scale>
        <p:origin x="3264"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928676-5589-4AB9-A2FA-F20A31C79A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C2218AFA-160C-443D-A360-7A40DA0A9760}">
      <dgm:prSet phldrT="[文字]"/>
      <dgm:spPr/>
      <dgm:t>
        <a:bodyPr/>
        <a:lstStyle/>
        <a:p>
          <a:r>
            <a:rPr lang="en-US" altLang="en-US" dirty="0"/>
            <a:t>NoSQL</a:t>
          </a:r>
          <a:endParaRPr lang="zh-TW" altLang="en-US" dirty="0"/>
        </a:p>
      </dgm:t>
    </dgm:pt>
    <dgm:pt modelId="{16719CEB-9832-4E5B-8290-02C543544310}" type="parTrans" cxnId="{9F8DF19B-AB0A-433F-8A43-9B9BF373F444}">
      <dgm:prSet/>
      <dgm:spPr/>
      <dgm:t>
        <a:bodyPr/>
        <a:lstStyle/>
        <a:p>
          <a:endParaRPr lang="zh-TW" altLang="en-US"/>
        </a:p>
      </dgm:t>
    </dgm:pt>
    <dgm:pt modelId="{CB276389-DD83-4DEA-BBD8-1DCA2AAB0CA2}" type="sibTrans" cxnId="{9F8DF19B-AB0A-433F-8A43-9B9BF373F444}">
      <dgm:prSet/>
      <dgm:spPr/>
      <dgm:t>
        <a:bodyPr/>
        <a:lstStyle/>
        <a:p>
          <a:endParaRPr lang="zh-TW" altLang="en-US"/>
        </a:p>
      </dgm:t>
    </dgm:pt>
    <dgm:pt modelId="{3D7B0BC4-F437-4BA5-9596-7018144DE36F}">
      <dgm:prSet phldrT="[文字]"/>
      <dgm:spPr/>
      <dgm:t>
        <a:bodyPr/>
        <a:lstStyle/>
        <a:p>
          <a:r>
            <a:rPr lang="en-US" altLang="en-US" dirty="0"/>
            <a:t>MapReduce</a:t>
          </a:r>
          <a:endParaRPr lang="zh-TW" altLang="en-US" dirty="0"/>
        </a:p>
      </dgm:t>
    </dgm:pt>
    <dgm:pt modelId="{9320497F-2F0A-481C-9FF7-C0C9950F946C}" type="parTrans" cxnId="{A359124B-CE9D-4644-BD11-FDB7919EDD3D}">
      <dgm:prSet/>
      <dgm:spPr/>
      <dgm:t>
        <a:bodyPr/>
        <a:lstStyle/>
        <a:p>
          <a:endParaRPr lang="zh-TW" altLang="en-US"/>
        </a:p>
      </dgm:t>
    </dgm:pt>
    <dgm:pt modelId="{B5563AB9-9F68-4B0B-B1EC-36AEAB58AFFA}" type="sibTrans" cxnId="{A359124B-CE9D-4644-BD11-FDB7919EDD3D}">
      <dgm:prSet/>
      <dgm:spPr/>
      <dgm:t>
        <a:bodyPr/>
        <a:lstStyle/>
        <a:p>
          <a:endParaRPr lang="zh-TW" altLang="en-US"/>
        </a:p>
      </dgm:t>
    </dgm:pt>
    <dgm:pt modelId="{5A4356FF-008B-4F68-B2C0-D3970F80B0AD}">
      <dgm:prSet/>
      <dgm:spPr/>
      <dgm:t>
        <a:bodyPr/>
        <a:lstStyle/>
        <a:p>
          <a:r>
            <a:rPr lang="en-US" altLang="en-US" dirty="0"/>
            <a:t>MapReduce </a:t>
          </a:r>
          <a:r>
            <a:rPr lang="zh-TW" altLang="en-US" dirty="0"/>
            <a:t>是</a:t>
          </a:r>
          <a:r>
            <a:rPr lang="en-US" altLang="en-US" dirty="0"/>
            <a:t>Google </a:t>
          </a:r>
          <a:r>
            <a:rPr lang="zh-TW" altLang="en-US" dirty="0"/>
            <a:t>提出的軟體架構，它將大的工作拆解成許多較小的</a:t>
          </a:r>
          <a:r>
            <a:rPr lang="en-US" altLang="en-US" dirty="0"/>
            <a:t>map</a:t>
          </a:r>
          <a:r>
            <a:rPr lang="zh-TW" altLang="en-US" dirty="0"/>
            <a:t>和</a:t>
          </a:r>
          <a:r>
            <a:rPr lang="en-US" altLang="en-US" dirty="0"/>
            <a:t>reduce </a:t>
          </a:r>
          <a:r>
            <a:rPr lang="zh-TW" altLang="en-US" dirty="0"/>
            <a:t>任務，並利用雲端環境的計算資源來平行執行任務，加快處理速度。近年來，許多組織單位紛紛採用此架構來處理龐大資料。</a:t>
          </a:r>
        </a:p>
      </dgm:t>
    </dgm:pt>
    <dgm:pt modelId="{AD1D9955-B09B-4FF1-9DA6-1472BFB3D588}" type="parTrans" cxnId="{B4D80933-553C-4758-9E1E-EE4C7F402B4F}">
      <dgm:prSet/>
      <dgm:spPr/>
      <dgm:t>
        <a:bodyPr/>
        <a:lstStyle/>
        <a:p>
          <a:endParaRPr lang="zh-TW" altLang="en-US"/>
        </a:p>
      </dgm:t>
    </dgm:pt>
    <dgm:pt modelId="{8A5CCC04-33B9-4B35-862B-BEBA5438FFB6}" type="sibTrans" cxnId="{B4D80933-553C-4758-9E1E-EE4C7F402B4F}">
      <dgm:prSet/>
      <dgm:spPr/>
      <dgm:t>
        <a:bodyPr/>
        <a:lstStyle/>
        <a:p>
          <a:endParaRPr lang="zh-TW" altLang="en-US"/>
        </a:p>
      </dgm:t>
    </dgm:pt>
    <dgm:pt modelId="{EAAB3FB0-073B-412D-87A3-9352C80B85FB}">
      <dgm:prSet/>
      <dgm:spPr/>
      <dgm:t>
        <a:bodyPr/>
        <a:lstStyle/>
        <a:p>
          <a:endParaRPr lang="zh-TW" altLang="en-US"/>
        </a:p>
      </dgm:t>
    </dgm:pt>
    <dgm:pt modelId="{0BAE24C7-019C-4E90-9E77-F27192ABD145}" type="parTrans" cxnId="{A8F59699-A332-445F-9085-9650984665E9}">
      <dgm:prSet/>
      <dgm:spPr/>
      <dgm:t>
        <a:bodyPr/>
        <a:lstStyle/>
        <a:p>
          <a:endParaRPr lang="zh-TW" altLang="en-US"/>
        </a:p>
      </dgm:t>
    </dgm:pt>
    <dgm:pt modelId="{DE7AAA30-CB4B-4BE8-BFDC-35A9C9D53E14}" type="sibTrans" cxnId="{A8F59699-A332-445F-9085-9650984665E9}">
      <dgm:prSet/>
      <dgm:spPr/>
      <dgm:t>
        <a:bodyPr/>
        <a:lstStyle/>
        <a:p>
          <a:endParaRPr lang="zh-TW" altLang="en-US"/>
        </a:p>
      </dgm:t>
    </dgm:pt>
    <dgm:pt modelId="{5DCCEEE6-99A3-4D75-9344-5031D2AC3470}">
      <dgm:prSet/>
      <dgm:spPr/>
      <dgm:t>
        <a:bodyPr/>
        <a:lstStyle/>
        <a:p>
          <a:r>
            <a:rPr lang="zh-TW" altLang="en-US" dirty="0"/>
            <a:t>也稱為「非關聯式」、「</a:t>
          </a:r>
          <a:r>
            <a:rPr lang="en-US" altLang="en-US" dirty="0"/>
            <a:t>NoSQL DB</a:t>
          </a:r>
          <a:r>
            <a:rPr lang="zh-TW" altLang="en-US" dirty="0"/>
            <a:t>」或「非 </a:t>
          </a:r>
          <a:r>
            <a:rPr lang="en-US" altLang="en-US" dirty="0"/>
            <a:t>SQL</a:t>
          </a:r>
          <a:r>
            <a:rPr lang="zh-TW" altLang="en-US" dirty="0"/>
            <a:t>」，以強調它們能夠以不同於關聯式 </a:t>
          </a:r>
          <a:r>
            <a:rPr lang="en-US" altLang="en-US" dirty="0"/>
            <a:t>(SQL) </a:t>
          </a:r>
          <a:r>
            <a:rPr lang="zh-TW" altLang="en-US" dirty="0"/>
            <a:t>資料庫 </a:t>
          </a:r>
          <a:r>
            <a:rPr lang="en-US" altLang="en-US" dirty="0"/>
            <a:t>(</a:t>
          </a:r>
          <a:r>
            <a:rPr lang="zh-TW" altLang="en-US" dirty="0"/>
            <a:t>利用資料列和資料表</a:t>
          </a:r>
          <a:r>
            <a:rPr lang="en-US" altLang="en-US" dirty="0"/>
            <a:t>) </a:t>
          </a:r>
          <a:r>
            <a:rPr lang="zh-TW" altLang="en-US" dirty="0"/>
            <a:t>的方式，來處理大量快速變化的非結構化資料。</a:t>
          </a:r>
        </a:p>
      </dgm:t>
    </dgm:pt>
    <dgm:pt modelId="{71961C11-10F2-4F88-8071-935967A7300A}" type="parTrans" cxnId="{4AAF415F-3B53-415C-973E-B9ABC5644858}">
      <dgm:prSet/>
      <dgm:spPr/>
      <dgm:t>
        <a:bodyPr/>
        <a:lstStyle/>
        <a:p>
          <a:endParaRPr lang="zh-TW" altLang="en-US"/>
        </a:p>
      </dgm:t>
    </dgm:pt>
    <dgm:pt modelId="{8177BF8D-CE36-49CC-8893-A4512C597453}" type="sibTrans" cxnId="{4AAF415F-3B53-415C-973E-B9ABC5644858}">
      <dgm:prSet/>
      <dgm:spPr/>
      <dgm:t>
        <a:bodyPr/>
        <a:lstStyle/>
        <a:p>
          <a:endParaRPr lang="zh-TW" altLang="en-US"/>
        </a:p>
      </dgm:t>
    </dgm:pt>
    <dgm:pt modelId="{781BD8AA-875B-465A-A2C2-CD5485525E59}">
      <dgm:prSet/>
      <dgm:spPr/>
      <dgm:t>
        <a:bodyPr/>
        <a:lstStyle/>
        <a:p>
          <a:r>
            <a:rPr lang="zh-TW" altLang="en-US" dirty="0"/>
            <a:t>大約從 </a:t>
          </a:r>
          <a:r>
            <a:rPr lang="en-US" altLang="en-US" dirty="0"/>
            <a:t>1960 </a:t>
          </a:r>
          <a:r>
            <a:rPr lang="zh-TW" altLang="en-US" dirty="0"/>
            <a:t>年代開始就已存在，但由於資料環境變化，開發人員必須做出調整才能處理雲端、行動裝置、社交媒體和巨量資料所產生數量龐大且種類繁多的資料，因此突然大受歡迎。</a:t>
          </a:r>
        </a:p>
      </dgm:t>
    </dgm:pt>
    <dgm:pt modelId="{0D119401-705C-4485-9592-F34CFF4D56EC}" type="parTrans" cxnId="{3869352D-11AF-4C45-A5BE-6357F18C6A26}">
      <dgm:prSet/>
      <dgm:spPr/>
      <dgm:t>
        <a:bodyPr/>
        <a:lstStyle/>
        <a:p>
          <a:endParaRPr lang="zh-TW" altLang="en-US"/>
        </a:p>
      </dgm:t>
    </dgm:pt>
    <dgm:pt modelId="{9188D580-E6C1-4477-B572-3070A32E9E38}" type="sibTrans" cxnId="{3869352D-11AF-4C45-A5BE-6357F18C6A26}">
      <dgm:prSet/>
      <dgm:spPr/>
      <dgm:t>
        <a:bodyPr/>
        <a:lstStyle/>
        <a:p>
          <a:endParaRPr lang="zh-TW" altLang="en-US"/>
        </a:p>
      </dgm:t>
    </dgm:pt>
    <dgm:pt modelId="{474D6584-E388-46B0-A932-743C06FD42A7}" type="pres">
      <dgm:prSet presAssocID="{4B928676-5589-4AB9-A2FA-F20A31C79A81}" presName="linear" presStyleCnt="0">
        <dgm:presLayoutVars>
          <dgm:dir/>
          <dgm:animLvl val="lvl"/>
          <dgm:resizeHandles val="exact"/>
        </dgm:presLayoutVars>
      </dgm:prSet>
      <dgm:spPr/>
    </dgm:pt>
    <dgm:pt modelId="{CCA2AF50-0B28-4349-8A63-B29E82849DA8}" type="pres">
      <dgm:prSet presAssocID="{C2218AFA-160C-443D-A360-7A40DA0A9760}" presName="parentLin" presStyleCnt="0"/>
      <dgm:spPr/>
    </dgm:pt>
    <dgm:pt modelId="{EB00136B-5F56-4C1D-B86B-9051A41EA128}" type="pres">
      <dgm:prSet presAssocID="{C2218AFA-160C-443D-A360-7A40DA0A9760}" presName="parentLeftMargin" presStyleLbl="node1" presStyleIdx="0" presStyleCnt="2"/>
      <dgm:spPr/>
    </dgm:pt>
    <dgm:pt modelId="{43CC9C87-A0AC-481D-A1FF-7C0AEE4AE846}" type="pres">
      <dgm:prSet presAssocID="{C2218AFA-160C-443D-A360-7A40DA0A9760}" presName="parentText" presStyleLbl="node1" presStyleIdx="0" presStyleCnt="2">
        <dgm:presLayoutVars>
          <dgm:chMax val="0"/>
          <dgm:bulletEnabled val="1"/>
        </dgm:presLayoutVars>
      </dgm:prSet>
      <dgm:spPr/>
    </dgm:pt>
    <dgm:pt modelId="{BD07D0B4-220A-4A92-9472-796DDEB4990A}" type="pres">
      <dgm:prSet presAssocID="{C2218AFA-160C-443D-A360-7A40DA0A9760}" presName="negativeSpace" presStyleCnt="0"/>
      <dgm:spPr/>
    </dgm:pt>
    <dgm:pt modelId="{6DFB34B9-A1D0-4163-9E22-D5CAC6F3919A}" type="pres">
      <dgm:prSet presAssocID="{C2218AFA-160C-443D-A360-7A40DA0A9760}" presName="childText" presStyleLbl="conFgAcc1" presStyleIdx="0" presStyleCnt="2">
        <dgm:presLayoutVars>
          <dgm:bulletEnabled val="1"/>
        </dgm:presLayoutVars>
      </dgm:prSet>
      <dgm:spPr/>
    </dgm:pt>
    <dgm:pt modelId="{7F2A55FC-D18B-4494-8566-F4ACDF9EC3ED}" type="pres">
      <dgm:prSet presAssocID="{CB276389-DD83-4DEA-BBD8-1DCA2AAB0CA2}" presName="spaceBetweenRectangles" presStyleCnt="0"/>
      <dgm:spPr/>
    </dgm:pt>
    <dgm:pt modelId="{F8FB701B-0614-4289-AD0C-97196FC71A1D}" type="pres">
      <dgm:prSet presAssocID="{3D7B0BC4-F437-4BA5-9596-7018144DE36F}" presName="parentLin" presStyleCnt="0"/>
      <dgm:spPr/>
    </dgm:pt>
    <dgm:pt modelId="{E6011A42-C81A-4618-A319-E3231BFEFD48}" type="pres">
      <dgm:prSet presAssocID="{3D7B0BC4-F437-4BA5-9596-7018144DE36F}" presName="parentLeftMargin" presStyleLbl="node1" presStyleIdx="0" presStyleCnt="2"/>
      <dgm:spPr/>
    </dgm:pt>
    <dgm:pt modelId="{EDA26F57-BBEA-439F-9A5F-055E21E1E842}" type="pres">
      <dgm:prSet presAssocID="{3D7B0BC4-F437-4BA5-9596-7018144DE36F}" presName="parentText" presStyleLbl="node1" presStyleIdx="1" presStyleCnt="2">
        <dgm:presLayoutVars>
          <dgm:chMax val="0"/>
          <dgm:bulletEnabled val="1"/>
        </dgm:presLayoutVars>
      </dgm:prSet>
      <dgm:spPr/>
    </dgm:pt>
    <dgm:pt modelId="{7A15D7F8-3906-4AAC-862F-BE47F32DF81A}" type="pres">
      <dgm:prSet presAssocID="{3D7B0BC4-F437-4BA5-9596-7018144DE36F}" presName="negativeSpace" presStyleCnt="0"/>
      <dgm:spPr/>
    </dgm:pt>
    <dgm:pt modelId="{166D93E3-A6F5-43DA-B216-CF500403D693}" type="pres">
      <dgm:prSet presAssocID="{3D7B0BC4-F437-4BA5-9596-7018144DE36F}" presName="childText" presStyleLbl="conFgAcc1" presStyleIdx="1" presStyleCnt="2">
        <dgm:presLayoutVars>
          <dgm:bulletEnabled val="1"/>
        </dgm:presLayoutVars>
      </dgm:prSet>
      <dgm:spPr/>
    </dgm:pt>
  </dgm:ptLst>
  <dgm:cxnLst>
    <dgm:cxn modelId="{3869352D-11AF-4C45-A5BE-6357F18C6A26}" srcId="{C2218AFA-160C-443D-A360-7A40DA0A9760}" destId="{781BD8AA-875B-465A-A2C2-CD5485525E59}" srcOrd="1" destOrd="0" parTransId="{0D119401-705C-4485-9592-F34CFF4D56EC}" sibTransId="{9188D580-E6C1-4477-B572-3070A32E9E38}"/>
    <dgm:cxn modelId="{B4D80933-553C-4758-9E1E-EE4C7F402B4F}" srcId="{3D7B0BC4-F437-4BA5-9596-7018144DE36F}" destId="{5A4356FF-008B-4F68-B2C0-D3970F80B0AD}" srcOrd="0" destOrd="0" parTransId="{AD1D9955-B09B-4FF1-9DA6-1472BFB3D588}" sibTransId="{8A5CCC04-33B9-4B35-862B-BEBA5438FFB6}"/>
    <dgm:cxn modelId="{4AAF415F-3B53-415C-973E-B9ABC5644858}" srcId="{C2218AFA-160C-443D-A360-7A40DA0A9760}" destId="{5DCCEEE6-99A3-4D75-9344-5031D2AC3470}" srcOrd="0" destOrd="0" parTransId="{71961C11-10F2-4F88-8071-935967A7300A}" sibTransId="{8177BF8D-CE36-49CC-8893-A4512C597453}"/>
    <dgm:cxn modelId="{564DB743-7418-4781-B9AC-8B48180B9A9C}" type="presOf" srcId="{3D7B0BC4-F437-4BA5-9596-7018144DE36F}" destId="{EDA26F57-BBEA-439F-9A5F-055E21E1E842}" srcOrd="1" destOrd="0" presId="urn:microsoft.com/office/officeart/2005/8/layout/list1"/>
    <dgm:cxn modelId="{C138E546-915C-4B9A-8650-4DBEF07A0F75}" type="presOf" srcId="{C2218AFA-160C-443D-A360-7A40DA0A9760}" destId="{43CC9C87-A0AC-481D-A1FF-7C0AEE4AE846}" srcOrd="1" destOrd="0" presId="urn:microsoft.com/office/officeart/2005/8/layout/list1"/>
    <dgm:cxn modelId="{A359124B-CE9D-4644-BD11-FDB7919EDD3D}" srcId="{4B928676-5589-4AB9-A2FA-F20A31C79A81}" destId="{3D7B0BC4-F437-4BA5-9596-7018144DE36F}" srcOrd="1" destOrd="0" parTransId="{9320497F-2F0A-481C-9FF7-C0C9950F946C}" sibTransId="{B5563AB9-9F68-4B0B-B1EC-36AEAB58AFFA}"/>
    <dgm:cxn modelId="{0C87F253-635A-491A-BE74-C019F25ECC71}" type="presOf" srcId="{4B928676-5589-4AB9-A2FA-F20A31C79A81}" destId="{474D6584-E388-46B0-A932-743C06FD42A7}" srcOrd="0" destOrd="0" presId="urn:microsoft.com/office/officeart/2005/8/layout/list1"/>
    <dgm:cxn modelId="{6EEBF857-114D-4C86-A376-916DA55E23EF}" type="presOf" srcId="{781BD8AA-875B-465A-A2C2-CD5485525E59}" destId="{6DFB34B9-A1D0-4163-9E22-D5CAC6F3919A}" srcOrd="0" destOrd="1" presId="urn:microsoft.com/office/officeart/2005/8/layout/list1"/>
    <dgm:cxn modelId="{B1303882-4F00-44BD-9544-AE0233C49369}" type="presOf" srcId="{5DCCEEE6-99A3-4D75-9344-5031D2AC3470}" destId="{6DFB34B9-A1D0-4163-9E22-D5CAC6F3919A}" srcOrd="0" destOrd="0" presId="urn:microsoft.com/office/officeart/2005/8/layout/list1"/>
    <dgm:cxn modelId="{BB2DEC87-BD4D-4EC8-9AF4-75F8BB9E7792}" type="presOf" srcId="{3D7B0BC4-F437-4BA5-9596-7018144DE36F}" destId="{E6011A42-C81A-4618-A319-E3231BFEFD48}" srcOrd="0" destOrd="0" presId="urn:microsoft.com/office/officeart/2005/8/layout/list1"/>
    <dgm:cxn modelId="{A8F59699-A332-445F-9085-9650984665E9}" srcId="{3D7B0BC4-F437-4BA5-9596-7018144DE36F}" destId="{EAAB3FB0-073B-412D-87A3-9352C80B85FB}" srcOrd="1" destOrd="0" parTransId="{0BAE24C7-019C-4E90-9E77-F27192ABD145}" sibTransId="{DE7AAA30-CB4B-4BE8-BFDC-35A9C9D53E14}"/>
    <dgm:cxn modelId="{9F8DF19B-AB0A-433F-8A43-9B9BF373F444}" srcId="{4B928676-5589-4AB9-A2FA-F20A31C79A81}" destId="{C2218AFA-160C-443D-A360-7A40DA0A9760}" srcOrd="0" destOrd="0" parTransId="{16719CEB-9832-4E5B-8290-02C543544310}" sibTransId="{CB276389-DD83-4DEA-BBD8-1DCA2AAB0CA2}"/>
    <dgm:cxn modelId="{030DD0AD-5AAB-45A9-A044-FE2E2E1B19EC}" type="presOf" srcId="{C2218AFA-160C-443D-A360-7A40DA0A9760}" destId="{EB00136B-5F56-4C1D-B86B-9051A41EA128}" srcOrd="0" destOrd="0" presId="urn:microsoft.com/office/officeart/2005/8/layout/list1"/>
    <dgm:cxn modelId="{0210AAE6-F20F-49BE-9CAC-85B63C44EC39}" type="presOf" srcId="{5A4356FF-008B-4F68-B2C0-D3970F80B0AD}" destId="{166D93E3-A6F5-43DA-B216-CF500403D693}" srcOrd="0" destOrd="0" presId="urn:microsoft.com/office/officeart/2005/8/layout/list1"/>
    <dgm:cxn modelId="{83A5C2F8-B83A-4C64-8873-81AF37C88F88}" type="presOf" srcId="{EAAB3FB0-073B-412D-87A3-9352C80B85FB}" destId="{166D93E3-A6F5-43DA-B216-CF500403D693}" srcOrd="0" destOrd="1" presId="urn:microsoft.com/office/officeart/2005/8/layout/list1"/>
    <dgm:cxn modelId="{3DA72C83-6197-443E-8AD4-592703187969}" type="presParOf" srcId="{474D6584-E388-46B0-A932-743C06FD42A7}" destId="{CCA2AF50-0B28-4349-8A63-B29E82849DA8}" srcOrd="0" destOrd="0" presId="urn:microsoft.com/office/officeart/2005/8/layout/list1"/>
    <dgm:cxn modelId="{56094B63-D9EA-4675-8CDD-0A0B257233AE}" type="presParOf" srcId="{CCA2AF50-0B28-4349-8A63-B29E82849DA8}" destId="{EB00136B-5F56-4C1D-B86B-9051A41EA128}" srcOrd="0" destOrd="0" presId="urn:microsoft.com/office/officeart/2005/8/layout/list1"/>
    <dgm:cxn modelId="{5A5F1774-9E42-46E1-BA87-303DD46365CD}" type="presParOf" srcId="{CCA2AF50-0B28-4349-8A63-B29E82849DA8}" destId="{43CC9C87-A0AC-481D-A1FF-7C0AEE4AE846}" srcOrd="1" destOrd="0" presId="urn:microsoft.com/office/officeart/2005/8/layout/list1"/>
    <dgm:cxn modelId="{859270D3-A6D9-449E-BFCE-9E1C0372ED10}" type="presParOf" srcId="{474D6584-E388-46B0-A932-743C06FD42A7}" destId="{BD07D0B4-220A-4A92-9472-796DDEB4990A}" srcOrd="1" destOrd="0" presId="urn:microsoft.com/office/officeart/2005/8/layout/list1"/>
    <dgm:cxn modelId="{BCE12AAE-5402-45B5-975B-F5CA88E39ABA}" type="presParOf" srcId="{474D6584-E388-46B0-A932-743C06FD42A7}" destId="{6DFB34B9-A1D0-4163-9E22-D5CAC6F3919A}" srcOrd="2" destOrd="0" presId="urn:microsoft.com/office/officeart/2005/8/layout/list1"/>
    <dgm:cxn modelId="{DBEC44CD-6B80-4E4C-BC46-4AB9F0F6EF66}" type="presParOf" srcId="{474D6584-E388-46B0-A932-743C06FD42A7}" destId="{7F2A55FC-D18B-4494-8566-F4ACDF9EC3ED}" srcOrd="3" destOrd="0" presId="urn:microsoft.com/office/officeart/2005/8/layout/list1"/>
    <dgm:cxn modelId="{7A0886EF-9183-4BF3-9466-485F5C851FC3}" type="presParOf" srcId="{474D6584-E388-46B0-A932-743C06FD42A7}" destId="{F8FB701B-0614-4289-AD0C-97196FC71A1D}" srcOrd="4" destOrd="0" presId="urn:microsoft.com/office/officeart/2005/8/layout/list1"/>
    <dgm:cxn modelId="{63E6F184-7C3E-4406-AFCB-10E2202886F3}" type="presParOf" srcId="{F8FB701B-0614-4289-AD0C-97196FC71A1D}" destId="{E6011A42-C81A-4618-A319-E3231BFEFD48}" srcOrd="0" destOrd="0" presId="urn:microsoft.com/office/officeart/2005/8/layout/list1"/>
    <dgm:cxn modelId="{1FD47357-35BA-43B4-B42D-DC963279A583}" type="presParOf" srcId="{F8FB701B-0614-4289-AD0C-97196FC71A1D}" destId="{EDA26F57-BBEA-439F-9A5F-055E21E1E842}" srcOrd="1" destOrd="0" presId="urn:microsoft.com/office/officeart/2005/8/layout/list1"/>
    <dgm:cxn modelId="{F6BB9020-2D74-4FB5-813E-676470366717}" type="presParOf" srcId="{474D6584-E388-46B0-A932-743C06FD42A7}" destId="{7A15D7F8-3906-4AAC-862F-BE47F32DF81A}" srcOrd="5" destOrd="0" presId="urn:microsoft.com/office/officeart/2005/8/layout/list1"/>
    <dgm:cxn modelId="{FE9879C2-AF5D-4DE8-8B54-A8C1277E236A}" type="presParOf" srcId="{474D6584-E388-46B0-A932-743C06FD42A7}" destId="{166D93E3-A6F5-43DA-B216-CF500403D69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B34B9-A1D0-4163-9E22-D5CAC6F3919A}">
      <dsp:nvSpPr>
        <dsp:cNvPr id="0" name=""/>
        <dsp:cNvSpPr/>
      </dsp:nvSpPr>
      <dsp:spPr>
        <a:xfrm>
          <a:off x="0" y="406599"/>
          <a:ext cx="6096000" cy="1719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291592" rIns="473117" bIns="99568" numCol="1" spcCol="1270" anchor="t" anchorCtr="0">
          <a:noAutofit/>
        </a:bodyPr>
        <a:lstStyle/>
        <a:p>
          <a:pPr marL="114300" lvl="1" indent="-114300" algn="l" defTabSz="622300">
            <a:lnSpc>
              <a:spcPct val="90000"/>
            </a:lnSpc>
            <a:spcBef>
              <a:spcPct val="0"/>
            </a:spcBef>
            <a:spcAft>
              <a:spcPct val="15000"/>
            </a:spcAft>
            <a:buChar char="•"/>
          </a:pPr>
          <a:r>
            <a:rPr lang="zh-TW" altLang="en-US" sz="1400" kern="1200" dirty="0"/>
            <a:t>也稱為「非關聯式」、「</a:t>
          </a:r>
          <a:r>
            <a:rPr lang="en-US" altLang="en-US" sz="1400" kern="1200" dirty="0"/>
            <a:t>NoSQL DB</a:t>
          </a:r>
          <a:r>
            <a:rPr lang="zh-TW" altLang="en-US" sz="1400" kern="1200" dirty="0"/>
            <a:t>」或「非 </a:t>
          </a:r>
          <a:r>
            <a:rPr lang="en-US" altLang="en-US" sz="1400" kern="1200" dirty="0"/>
            <a:t>SQL</a:t>
          </a:r>
          <a:r>
            <a:rPr lang="zh-TW" altLang="en-US" sz="1400" kern="1200" dirty="0"/>
            <a:t>」，以強調它們能夠以不同於關聯式 </a:t>
          </a:r>
          <a:r>
            <a:rPr lang="en-US" altLang="en-US" sz="1400" kern="1200" dirty="0"/>
            <a:t>(SQL) </a:t>
          </a:r>
          <a:r>
            <a:rPr lang="zh-TW" altLang="en-US" sz="1400" kern="1200" dirty="0"/>
            <a:t>資料庫 </a:t>
          </a:r>
          <a:r>
            <a:rPr lang="en-US" altLang="en-US" sz="1400" kern="1200" dirty="0"/>
            <a:t>(</a:t>
          </a:r>
          <a:r>
            <a:rPr lang="zh-TW" altLang="en-US" sz="1400" kern="1200" dirty="0"/>
            <a:t>利用資料列和資料表</a:t>
          </a:r>
          <a:r>
            <a:rPr lang="en-US" altLang="en-US" sz="1400" kern="1200" dirty="0"/>
            <a:t>) </a:t>
          </a:r>
          <a:r>
            <a:rPr lang="zh-TW" altLang="en-US" sz="1400" kern="1200" dirty="0"/>
            <a:t>的方式，來處理大量快速變化的非結構化資料。</a:t>
          </a:r>
        </a:p>
        <a:p>
          <a:pPr marL="114300" lvl="1" indent="-114300" algn="l" defTabSz="622300">
            <a:lnSpc>
              <a:spcPct val="90000"/>
            </a:lnSpc>
            <a:spcBef>
              <a:spcPct val="0"/>
            </a:spcBef>
            <a:spcAft>
              <a:spcPct val="15000"/>
            </a:spcAft>
            <a:buChar char="•"/>
          </a:pPr>
          <a:r>
            <a:rPr lang="zh-TW" altLang="en-US" sz="1400" kern="1200" dirty="0"/>
            <a:t>大約從 </a:t>
          </a:r>
          <a:r>
            <a:rPr lang="en-US" altLang="en-US" sz="1400" kern="1200" dirty="0"/>
            <a:t>1960 </a:t>
          </a:r>
          <a:r>
            <a:rPr lang="zh-TW" altLang="en-US" sz="1400" kern="1200" dirty="0"/>
            <a:t>年代開始就已存在，但由於資料環境變化，開發人員必須做出調整才能處理雲端、行動裝置、社交媒體和巨量資料所產生數量龐大且種類繁多的資料，因此突然大受歡迎。</a:t>
          </a:r>
        </a:p>
      </dsp:txBody>
      <dsp:txXfrm>
        <a:off x="0" y="406599"/>
        <a:ext cx="6096000" cy="1719900"/>
      </dsp:txXfrm>
    </dsp:sp>
    <dsp:sp modelId="{43CC9C87-A0AC-481D-A1FF-7C0AEE4AE846}">
      <dsp:nvSpPr>
        <dsp:cNvPr id="0" name=""/>
        <dsp:cNvSpPr/>
      </dsp:nvSpPr>
      <dsp:spPr>
        <a:xfrm>
          <a:off x="304800" y="199959"/>
          <a:ext cx="426720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22300">
            <a:lnSpc>
              <a:spcPct val="90000"/>
            </a:lnSpc>
            <a:spcBef>
              <a:spcPct val="0"/>
            </a:spcBef>
            <a:spcAft>
              <a:spcPct val="35000"/>
            </a:spcAft>
            <a:buNone/>
          </a:pPr>
          <a:r>
            <a:rPr lang="en-US" altLang="en-US" sz="1400" kern="1200" dirty="0"/>
            <a:t>NoSQL</a:t>
          </a:r>
          <a:endParaRPr lang="zh-TW" altLang="en-US" sz="1400" kern="1200" dirty="0"/>
        </a:p>
      </dsp:txBody>
      <dsp:txXfrm>
        <a:off x="324975" y="220134"/>
        <a:ext cx="4226850" cy="372930"/>
      </dsp:txXfrm>
    </dsp:sp>
    <dsp:sp modelId="{166D93E3-A6F5-43DA-B216-CF500403D693}">
      <dsp:nvSpPr>
        <dsp:cNvPr id="0" name=""/>
        <dsp:cNvSpPr/>
      </dsp:nvSpPr>
      <dsp:spPr>
        <a:xfrm>
          <a:off x="0" y="2408740"/>
          <a:ext cx="6096000" cy="14552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291592" rIns="473117" bIns="99568" numCol="1" spcCol="1270" anchor="t" anchorCtr="0">
          <a:noAutofit/>
        </a:bodyPr>
        <a:lstStyle/>
        <a:p>
          <a:pPr marL="114300" lvl="1" indent="-114300" algn="l" defTabSz="622300">
            <a:lnSpc>
              <a:spcPct val="90000"/>
            </a:lnSpc>
            <a:spcBef>
              <a:spcPct val="0"/>
            </a:spcBef>
            <a:spcAft>
              <a:spcPct val="15000"/>
            </a:spcAft>
            <a:buChar char="•"/>
          </a:pPr>
          <a:r>
            <a:rPr lang="en-US" altLang="en-US" sz="1400" kern="1200" dirty="0"/>
            <a:t>MapReduce </a:t>
          </a:r>
          <a:r>
            <a:rPr lang="zh-TW" altLang="en-US" sz="1400" kern="1200" dirty="0"/>
            <a:t>是</a:t>
          </a:r>
          <a:r>
            <a:rPr lang="en-US" altLang="en-US" sz="1400" kern="1200" dirty="0"/>
            <a:t>Google </a:t>
          </a:r>
          <a:r>
            <a:rPr lang="zh-TW" altLang="en-US" sz="1400" kern="1200" dirty="0"/>
            <a:t>提出的軟體架構，它將大的工作拆解成許多較小的</a:t>
          </a:r>
          <a:r>
            <a:rPr lang="en-US" altLang="en-US" sz="1400" kern="1200" dirty="0"/>
            <a:t>map</a:t>
          </a:r>
          <a:r>
            <a:rPr lang="zh-TW" altLang="en-US" sz="1400" kern="1200" dirty="0"/>
            <a:t>和</a:t>
          </a:r>
          <a:r>
            <a:rPr lang="en-US" altLang="en-US" sz="1400" kern="1200" dirty="0"/>
            <a:t>reduce </a:t>
          </a:r>
          <a:r>
            <a:rPr lang="zh-TW" altLang="en-US" sz="1400" kern="1200" dirty="0"/>
            <a:t>任務，並利用雲端環境的計算資源來平行執行任務，加快處理速度。近年來，許多組織單位紛紛採用此架構來處理龐大資料。</a:t>
          </a:r>
        </a:p>
        <a:p>
          <a:pPr marL="114300" lvl="1" indent="-114300" algn="l" defTabSz="622300">
            <a:lnSpc>
              <a:spcPct val="90000"/>
            </a:lnSpc>
            <a:spcBef>
              <a:spcPct val="0"/>
            </a:spcBef>
            <a:spcAft>
              <a:spcPct val="15000"/>
            </a:spcAft>
            <a:buChar char="•"/>
          </a:pPr>
          <a:endParaRPr lang="zh-TW" altLang="en-US" sz="1400" kern="1200"/>
        </a:p>
      </dsp:txBody>
      <dsp:txXfrm>
        <a:off x="0" y="2408740"/>
        <a:ext cx="6096000" cy="1455299"/>
      </dsp:txXfrm>
    </dsp:sp>
    <dsp:sp modelId="{EDA26F57-BBEA-439F-9A5F-055E21E1E842}">
      <dsp:nvSpPr>
        <dsp:cNvPr id="0" name=""/>
        <dsp:cNvSpPr/>
      </dsp:nvSpPr>
      <dsp:spPr>
        <a:xfrm>
          <a:off x="304800" y="2202100"/>
          <a:ext cx="426720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22300">
            <a:lnSpc>
              <a:spcPct val="90000"/>
            </a:lnSpc>
            <a:spcBef>
              <a:spcPct val="0"/>
            </a:spcBef>
            <a:spcAft>
              <a:spcPct val="35000"/>
            </a:spcAft>
            <a:buNone/>
          </a:pPr>
          <a:r>
            <a:rPr lang="en-US" altLang="en-US" sz="1400" kern="1200" dirty="0"/>
            <a:t>MapReduce</a:t>
          </a:r>
          <a:endParaRPr lang="zh-TW" altLang="en-US" sz="1400" kern="1200" dirty="0"/>
        </a:p>
      </dsp:txBody>
      <dsp:txXfrm>
        <a:off x="324975" y="2222275"/>
        <a:ext cx="422685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2021/10/7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多租戶技術</a:t>
            </a:r>
            <a:r>
              <a:rPr lang="en-US" altLang="zh-TW" dirty="0"/>
              <a:t>:</a:t>
            </a:r>
            <a:r>
              <a:rPr lang="zh-TW" altLang="en-US" dirty="0"/>
              <a:t>是一種軟體架構技術，是在探討與實作如何於多使用者的環境下共享相同的系統或程式元件，並且仍可確保各使用者間資料的隔離性。</a:t>
            </a:r>
            <a:endParaRPr lang="en-US" altLang="zh-TW" dirty="0"/>
          </a:p>
          <a:p>
            <a:r>
              <a:rPr lang="zh-TW" altLang="en-US" dirty="0"/>
              <a:t>動態配置</a:t>
            </a:r>
            <a:r>
              <a:rPr lang="en-US" altLang="zh-TW" dirty="0"/>
              <a:t>:</a:t>
            </a:r>
            <a:r>
              <a:rPr lang="zh-TW" altLang="en-US" dirty="0"/>
              <a:t>依照用戶的需求，動態配置或取消實體與虛擬化的運算資源，達到多位用戶共同使用的多租戶型式。這些運算資源包括了儲存空間、處理器、記憶體、網路頻寬與虛擬伺服器。</a:t>
            </a:r>
            <a:endParaRPr lang="zh-CN" altLang="en-US" dirty="0"/>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a:t>
            </a:fld>
            <a:endParaRPr lang="zh-CN" altLang="en-US"/>
          </a:p>
        </p:txBody>
      </p:sp>
    </p:spTree>
    <p:extLst>
      <p:ext uri="{BB962C8B-B14F-4D97-AF65-F5344CB8AC3E}">
        <p14:creationId xmlns:p14="http://schemas.microsoft.com/office/powerpoint/2010/main" val="2366173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a:solidFill>
                  <a:schemeClr val="tx1"/>
                </a:solidFill>
                <a:effectLst/>
                <a:latin typeface="+mn-lt"/>
                <a:ea typeface="+mn-ea"/>
                <a:cs typeface="+mn-cs"/>
              </a:rPr>
              <a:t>雲端運算的關鍵技術是 </a:t>
            </a:r>
            <a:r>
              <a:rPr lang="en-US" altLang="zh-TW" sz="1200" b="0" i="0" kern="1200" dirty="0">
                <a:solidFill>
                  <a:schemeClr val="tx1"/>
                </a:solidFill>
                <a:effectLst/>
                <a:latin typeface="+mn-lt"/>
                <a:ea typeface="+mn-ea"/>
                <a:cs typeface="+mn-cs"/>
              </a:rPr>
              <a:t>MapReduce</a:t>
            </a:r>
            <a:r>
              <a:rPr lang="zh-TW" altLang="en-US" sz="1200" b="0" i="0" kern="1200" dirty="0">
                <a:solidFill>
                  <a:schemeClr val="tx1"/>
                </a:solidFill>
                <a:effectLst/>
                <a:latin typeface="+mn-lt"/>
                <a:ea typeface="+mn-ea"/>
                <a:cs typeface="+mn-cs"/>
              </a:rPr>
              <a:t>，最早是由 </a:t>
            </a:r>
            <a:r>
              <a:rPr lang="en-US" altLang="zh-TW" sz="1200" b="0" i="0" kern="1200" dirty="0">
                <a:solidFill>
                  <a:schemeClr val="tx1"/>
                </a:solidFill>
                <a:effectLst/>
                <a:latin typeface="+mn-lt"/>
                <a:ea typeface="+mn-ea"/>
                <a:cs typeface="+mn-cs"/>
              </a:rPr>
              <a:t>Google </a:t>
            </a:r>
            <a:r>
              <a:rPr lang="zh-TW" altLang="en-US" sz="1200" b="0" i="0" kern="1200" dirty="0">
                <a:solidFill>
                  <a:schemeClr val="tx1"/>
                </a:solidFill>
                <a:effectLst/>
                <a:latin typeface="+mn-lt"/>
                <a:ea typeface="+mn-ea"/>
                <a:cs typeface="+mn-cs"/>
              </a:rPr>
              <a:t>提出，後來也運用在開源的雲端技術 </a:t>
            </a:r>
            <a:r>
              <a:rPr lang="en-US" altLang="zh-TW" sz="1200" b="0" i="0" kern="1200" dirty="0">
                <a:solidFill>
                  <a:schemeClr val="tx1"/>
                </a:solidFill>
                <a:effectLst/>
                <a:latin typeface="+mn-lt"/>
                <a:ea typeface="+mn-ea"/>
                <a:cs typeface="+mn-cs"/>
              </a:rPr>
              <a:t>Hadoop </a:t>
            </a:r>
            <a:r>
              <a:rPr lang="zh-TW" altLang="en-US" sz="1200" b="0" i="0" kern="1200" dirty="0">
                <a:solidFill>
                  <a:schemeClr val="tx1"/>
                </a:solidFill>
                <a:effectLst/>
                <a:latin typeface="+mn-lt"/>
                <a:ea typeface="+mn-ea"/>
                <a:cs typeface="+mn-cs"/>
              </a:rPr>
              <a:t>中。</a:t>
            </a:r>
            <a:endParaRPr lang="en-US" altLang="zh-TW" sz="1200" b="0" i="0" kern="1200" dirty="0">
              <a:solidFill>
                <a:schemeClr val="tx1"/>
              </a:solidFill>
              <a:effectLst/>
              <a:latin typeface="+mn-lt"/>
              <a:ea typeface="+mn-ea"/>
              <a:cs typeface="+mn-cs"/>
            </a:endParaRPr>
          </a:p>
          <a:p>
            <a:pPr rtl="0"/>
            <a:r>
              <a:rPr lang="zh-TW" altLang="en-US" sz="1200" b="0" i="0" kern="1200" dirty="0">
                <a:solidFill>
                  <a:schemeClr val="tx1"/>
                </a:solidFill>
                <a:effectLst/>
                <a:latin typeface="+mn-lt"/>
                <a:ea typeface="+mn-ea"/>
                <a:cs typeface="+mn-cs"/>
              </a:rPr>
              <a:t>使用 </a:t>
            </a:r>
            <a:r>
              <a:rPr lang="en-US" altLang="zh-TW" sz="1200" b="0" i="0" kern="1200" dirty="0">
                <a:solidFill>
                  <a:schemeClr val="tx1"/>
                </a:solidFill>
                <a:effectLst/>
                <a:latin typeface="+mn-lt"/>
                <a:ea typeface="+mn-ea"/>
                <a:cs typeface="+mn-cs"/>
              </a:rPr>
              <a:t>MapReduce </a:t>
            </a:r>
            <a:r>
              <a:rPr lang="zh-TW" altLang="en-US" sz="1200" b="0" i="0" kern="1200" dirty="0">
                <a:solidFill>
                  <a:schemeClr val="tx1"/>
                </a:solidFill>
                <a:effectLst/>
                <a:latin typeface="+mn-lt"/>
                <a:ea typeface="+mn-ea"/>
                <a:cs typeface="+mn-cs"/>
              </a:rPr>
              <a:t>模式，開發人員在拆解問題的過程中，就要先對問題進行平行化處理。」開發人員需要先分析問題的解決流程，找出可以利用平行運算來處理資料的部分，也就是那些能夠被切成小段分開來處理的資料，再針對可以採用平行處理的部分寫成 </a:t>
            </a:r>
            <a:r>
              <a:rPr lang="en-US" altLang="zh-TW" sz="1200" b="0" i="0" kern="1200" dirty="0">
                <a:solidFill>
                  <a:schemeClr val="tx1"/>
                </a:solidFill>
                <a:effectLst/>
                <a:latin typeface="+mn-lt"/>
                <a:ea typeface="+mn-ea"/>
                <a:cs typeface="+mn-cs"/>
              </a:rPr>
              <a:t>Map </a:t>
            </a:r>
            <a:r>
              <a:rPr lang="zh-TW" altLang="en-US" sz="1200" b="0" i="0" kern="1200" dirty="0">
                <a:solidFill>
                  <a:schemeClr val="tx1"/>
                </a:solidFill>
                <a:effectLst/>
                <a:latin typeface="+mn-lt"/>
                <a:ea typeface="+mn-ea"/>
                <a:cs typeface="+mn-cs"/>
              </a:rPr>
              <a:t>程式。</a:t>
            </a:r>
          </a:p>
          <a:p>
            <a:pPr rtl="0"/>
            <a:r>
              <a:rPr lang="zh-TW" altLang="en-US" sz="1200" b="0" i="0" kern="1200" dirty="0">
                <a:solidFill>
                  <a:schemeClr val="tx1"/>
                </a:solidFill>
                <a:effectLst/>
                <a:latin typeface="+mn-lt"/>
                <a:ea typeface="+mn-ea"/>
                <a:cs typeface="+mn-cs"/>
              </a:rPr>
              <a:t>有了 </a:t>
            </a:r>
            <a:r>
              <a:rPr lang="en-US" altLang="zh-TW" sz="1200" b="0" i="0" kern="1200" dirty="0">
                <a:solidFill>
                  <a:schemeClr val="tx1"/>
                </a:solidFill>
                <a:effectLst/>
                <a:latin typeface="+mn-lt"/>
                <a:ea typeface="+mn-ea"/>
                <a:cs typeface="+mn-cs"/>
              </a:rPr>
              <a:t>Map </a:t>
            </a:r>
            <a:r>
              <a:rPr lang="zh-TW" altLang="en-US" sz="1200" b="0" i="0" kern="1200" dirty="0">
                <a:solidFill>
                  <a:schemeClr val="tx1"/>
                </a:solidFill>
                <a:effectLst/>
                <a:latin typeface="+mn-lt"/>
                <a:ea typeface="+mn-ea"/>
                <a:cs typeface="+mn-cs"/>
              </a:rPr>
              <a:t>程式之後，就可以使用大量機器用執行 </a:t>
            </a:r>
            <a:r>
              <a:rPr lang="en-US" altLang="zh-TW" sz="1200" b="0" i="0" kern="1200" dirty="0">
                <a:solidFill>
                  <a:schemeClr val="tx1"/>
                </a:solidFill>
                <a:effectLst/>
                <a:latin typeface="+mn-lt"/>
                <a:ea typeface="+mn-ea"/>
                <a:cs typeface="+mn-cs"/>
              </a:rPr>
              <a:t>Map </a:t>
            </a:r>
            <a:r>
              <a:rPr lang="zh-TW" altLang="en-US" sz="1200" b="0" i="0" kern="1200" dirty="0">
                <a:solidFill>
                  <a:schemeClr val="tx1"/>
                </a:solidFill>
                <a:effectLst/>
                <a:latin typeface="+mn-lt"/>
                <a:ea typeface="+mn-ea"/>
                <a:cs typeface="+mn-cs"/>
              </a:rPr>
              <a:t>程式，分別同步處理分析每一段資料，再將每一個 </a:t>
            </a:r>
            <a:r>
              <a:rPr lang="en-US" altLang="zh-TW" sz="1200" b="0" i="0" kern="1200" dirty="0">
                <a:solidFill>
                  <a:schemeClr val="tx1"/>
                </a:solidFill>
                <a:effectLst/>
                <a:latin typeface="+mn-lt"/>
                <a:ea typeface="+mn-ea"/>
                <a:cs typeface="+mn-cs"/>
              </a:rPr>
              <a:t>Map </a:t>
            </a:r>
            <a:r>
              <a:rPr lang="zh-TW" altLang="en-US" sz="1200" b="0" i="0" kern="1200" dirty="0">
                <a:solidFill>
                  <a:schemeClr val="tx1"/>
                </a:solidFill>
                <a:effectLst/>
                <a:latin typeface="+mn-lt"/>
                <a:ea typeface="+mn-ea"/>
                <a:cs typeface="+mn-cs"/>
              </a:rPr>
              <a:t>程式分析出來的結果，透過 </a:t>
            </a:r>
            <a:r>
              <a:rPr lang="en-US" altLang="zh-TW" sz="1200" b="0" i="0" kern="1200" dirty="0">
                <a:solidFill>
                  <a:schemeClr val="tx1"/>
                </a:solidFill>
                <a:effectLst/>
                <a:latin typeface="+mn-lt"/>
                <a:ea typeface="+mn-ea"/>
                <a:cs typeface="+mn-cs"/>
              </a:rPr>
              <a:t>Reduce </a:t>
            </a:r>
            <a:r>
              <a:rPr lang="zh-TW" altLang="en-US" sz="1200" b="0" i="0" kern="1200" dirty="0">
                <a:solidFill>
                  <a:schemeClr val="tx1"/>
                </a:solidFill>
                <a:effectLst/>
                <a:latin typeface="+mn-lt"/>
                <a:ea typeface="+mn-ea"/>
                <a:cs typeface="+mn-cs"/>
              </a:rPr>
              <a:t>程式進行合併，最後則彙整出完整的結果。</a:t>
            </a:r>
          </a:p>
          <a:p>
            <a:pPr rtl="0"/>
            <a:r>
              <a:rPr lang="en-US" altLang="zh-TW" sz="1200" b="0" i="0" kern="1200" dirty="0">
                <a:solidFill>
                  <a:schemeClr val="tx1"/>
                </a:solidFill>
                <a:effectLst/>
                <a:latin typeface="+mn-lt"/>
                <a:ea typeface="+mn-ea"/>
                <a:cs typeface="+mn-cs"/>
              </a:rPr>
              <a:t>MapReduce </a:t>
            </a:r>
            <a:r>
              <a:rPr lang="zh-TW" altLang="en-US" sz="1200" b="0" i="0" kern="1200" dirty="0">
                <a:solidFill>
                  <a:schemeClr val="tx1"/>
                </a:solidFill>
                <a:effectLst/>
                <a:latin typeface="+mn-lt"/>
                <a:ea typeface="+mn-ea"/>
                <a:cs typeface="+mn-cs"/>
              </a:rPr>
              <a:t>的運作方式很像選舉開票，</a:t>
            </a:r>
            <a:r>
              <a:rPr lang="en-US" altLang="zh-TW" sz="1200" b="0" i="0" kern="1200" dirty="0">
                <a:solidFill>
                  <a:schemeClr val="tx1"/>
                </a:solidFill>
                <a:effectLst/>
                <a:latin typeface="+mn-lt"/>
                <a:ea typeface="+mn-ea"/>
                <a:cs typeface="+mn-cs"/>
              </a:rPr>
              <a:t>Yahoo </a:t>
            </a:r>
            <a:r>
              <a:rPr lang="zh-TW" altLang="en-US" sz="1200" b="0" i="0" kern="1200" dirty="0">
                <a:solidFill>
                  <a:schemeClr val="tx1"/>
                </a:solidFill>
                <a:effectLst/>
                <a:latin typeface="+mn-lt"/>
                <a:ea typeface="+mn-ea"/>
                <a:cs typeface="+mn-cs"/>
              </a:rPr>
              <a:t>亞洲區科技研發工程部總監許明彥說：「只要大家都遵守固定的開票程序，那由誰來開票其實都沒有影響。所以，中選會可以將開票任務分配給各地投票所，各自負責所屬的票箱，最後再向中選會回報各開票所的開票結果，中選會再統一彙整，就能算出全國的開票結果，這樣就不需要把幾百萬張選票都運回中選會處理。」各投票所的開票任務就像是 </a:t>
            </a:r>
            <a:r>
              <a:rPr lang="en-US" altLang="zh-TW" sz="1200" b="0" i="0" kern="1200" dirty="0">
                <a:solidFill>
                  <a:schemeClr val="tx1"/>
                </a:solidFill>
                <a:effectLst/>
                <a:latin typeface="+mn-lt"/>
                <a:ea typeface="+mn-ea"/>
                <a:cs typeface="+mn-cs"/>
              </a:rPr>
              <a:t>Map </a:t>
            </a:r>
            <a:r>
              <a:rPr lang="zh-TW" altLang="en-US" sz="1200" b="0" i="0" kern="1200" dirty="0">
                <a:solidFill>
                  <a:schemeClr val="tx1"/>
                </a:solidFill>
                <a:effectLst/>
                <a:latin typeface="+mn-lt"/>
                <a:ea typeface="+mn-ea"/>
                <a:cs typeface="+mn-cs"/>
              </a:rPr>
              <a:t>程式，負責處理少量資料，而 </a:t>
            </a:r>
            <a:r>
              <a:rPr lang="en-US" altLang="zh-TW" sz="1200" b="0" i="0" kern="1200" dirty="0">
                <a:solidFill>
                  <a:schemeClr val="tx1"/>
                </a:solidFill>
                <a:effectLst/>
                <a:latin typeface="+mn-lt"/>
                <a:ea typeface="+mn-ea"/>
                <a:cs typeface="+mn-cs"/>
              </a:rPr>
              <a:t>Reduce </a:t>
            </a:r>
            <a:r>
              <a:rPr lang="zh-TW" altLang="en-US" sz="1200" b="0" i="0" kern="1200" dirty="0">
                <a:solidFill>
                  <a:schemeClr val="tx1"/>
                </a:solidFill>
                <a:effectLst/>
                <a:latin typeface="+mn-lt"/>
                <a:ea typeface="+mn-ea"/>
                <a:cs typeface="+mn-cs"/>
              </a:rPr>
              <a:t>程式就是中選會彙整投票結果的動作。</a:t>
            </a:r>
          </a:p>
          <a:p>
            <a:endParaRPr lang="zh-TW" altLang="en-US" dirty="0"/>
          </a:p>
        </p:txBody>
      </p:sp>
      <p:sp>
        <p:nvSpPr>
          <p:cNvPr id="4" name="投影片編號版面配置區 3"/>
          <p:cNvSpPr>
            <a:spLocks noGrp="1"/>
          </p:cNvSpPr>
          <p:nvPr>
            <p:ph type="sldNum" sz="quarter" idx="5"/>
          </p:nvPr>
        </p:nvSpPr>
        <p:spPr/>
        <p:txBody>
          <a:bodyPr/>
          <a:lstStyle/>
          <a:p>
            <a:fld id="{7795A699-AB68-4A20-99FB-6F69DC266D45}" type="slidenum">
              <a:rPr lang="zh-CN" altLang="en-US" smtClean="0"/>
              <a:pPr/>
              <a:t>2</a:t>
            </a:fld>
            <a:endParaRPr lang="zh-CN" altLang="en-US"/>
          </a:p>
        </p:txBody>
      </p:sp>
    </p:spTree>
    <p:extLst>
      <p:ext uri="{BB962C8B-B14F-4D97-AF65-F5344CB8AC3E}">
        <p14:creationId xmlns:p14="http://schemas.microsoft.com/office/powerpoint/2010/main" val="2686290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2021/10/7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5" name="文本框 12"/>
          <p:cNvSpPr txBox="1">
            <a:spLocks noChangeArrowheads="1"/>
          </p:cNvSpPr>
          <p:nvPr userDrawn="1"/>
        </p:nvSpPr>
        <p:spPr bwMode="auto">
          <a:xfrm>
            <a:off x="1263742" y="387664"/>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itchFamily="34" charset="-122"/>
                <a:ea typeface="微软雅黑" pitchFamily="34" charset="-122"/>
                <a:cs typeface="宋体" charset="-122"/>
              </a:rPr>
              <a:t>项目介绍</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cxnSp>
        <p:nvCxnSpPr>
          <p:cNvPr id="8" name="直接连接符 7">
            <a:extLst>
              <a:ext uri="{FF2B5EF4-FFF2-40B4-BE49-F238E27FC236}">
                <a16:creationId xmlns:a16="http://schemas.microsoft.com/office/drawing/2014/main" id="{3318679B-AFB3-4693-825D-77E3D70567DB}"/>
              </a:ext>
            </a:extLst>
          </p:cNvPr>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D09DAFDA-EFBA-4DB9-9359-8E3BB104AE1B}"/>
              </a:ext>
            </a:extLst>
          </p:cNvPr>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32135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2021/10/7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7092280" y="478919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304331464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2021/10/7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03306270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2021/10/8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5" name="文本框 12"/>
          <p:cNvSpPr txBox="1">
            <a:spLocks noChangeArrowheads="1"/>
          </p:cNvSpPr>
          <p:nvPr userDrawn="1"/>
        </p:nvSpPr>
        <p:spPr bwMode="auto">
          <a:xfrm>
            <a:off x="1263742" y="387664"/>
            <a:ext cx="2012114"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en-US" altLang="zh-CN" sz="1600">
                <a:solidFill>
                  <a:schemeClr val="accent1"/>
                </a:solidFill>
                <a:latin typeface="微软雅黑" panose="020B0503020204020204" pitchFamily="34" charset="-122"/>
                <a:ea typeface="微软雅黑" panose="020B0503020204020204" pitchFamily="34" charset="-122"/>
                <a:cs typeface="+mn-ea"/>
                <a:sym typeface="+mn-lt"/>
              </a:rPr>
              <a:t>Cloud Computing</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cxnSp>
        <p:nvCxnSpPr>
          <p:cNvPr id="8" name="直接连接符 7">
            <a:extLst>
              <a:ext uri="{FF2B5EF4-FFF2-40B4-BE49-F238E27FC236}">
                <a16:creationId xmlns:a16="http://schemas.microsoft.com/office/drawing/2014/main" id="{46ACA54C-0954-4BAD-8932-83F457CB8AB5}"/>
              </a:ext>
            </a:extLst>
          </p:cNvPr>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10E9C5A0-9342-4577-A3CA-7C5CC1E63CD8}"/>
              </a:ext>
            </a:extLst>
          </p:cNvPr>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32135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2021/10/7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5" name="文本框 12"/>
          <p:cNvSpPr txBox="1">
            <a:spLocks noChangeArrowheads="1"/>
          </p:cNvSpPr>
          <p:nvPr userDrawn="1"/>
        </p:nvSpPr>
        <p:spPr bwMode="auto">
          <a:xfrm>
            <a:off x="1263742" y="387664"/>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itchFamily="34" charset="-122"/>
                <a:ea typeface="微软雅黑" pitchFamily="34" charset="-122"/>
                <a:cs typeface="宋体" charset="-122"/>
              </a:rPr>
              <a:t>市场分析</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cxnSp>
        <p:nvCxnSpPr>
          <p:cNvPr id="8" name="直接连接符 7">
            <a:extLst>
              <a:ext uri="{FF2B5EF4-FFF2-40B4-BE49-F238E27FC236}">
                <a16:creationId xmlns:a16="http://schemas.microsoft.com/office/drawing/2014/main" id="{9BA31462-C9AD-451F-A96D-817B6F6E28EC}"/>
              </a:ext>
            </a:extLst>
          </p:cNvPr>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04489965-C2DB-4E01-85D6-2DDD37D6439F}"/>
              </a:ext>
            </a:extLst>
          </p:cNvPr>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32135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2021/10/7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5" name="文本框 12"/>
          <p:cNvSpPr txBox="1">
            <a:spLocks noChangeArrowheads="1"/>
          </p:cNvSpPr>
          <p:nvPr userDrawn="1"/>
        </p:nvSpPr>
        <p:spPr bwMode="auto">
          <a:xfrm>
            <a:off x="1263742" y="387664"/>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itchFamily="34" charset="-122"/>
                <a:ea typeface="微软雅黑" pitchFamily="34" charset="-122"/>
                <a:cs typeface="宋体" charset="-122"/>
              </a:rPr>
              <a:t>投资回报</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cxnSp>
        <p:nvCxnSpPr>
          <p:cNvPr id="8" name="直接连接符 7">
            <a:extLst>
              <a:ext uri="{FF2B5EF4-FFF2-40B4-BE49-F238E27FC236}">
                <a16:creationId xmlns:a16="http://schemas.microsoft.com/office/drawing/2014/main" id="{A6D353AB-2CC2-4D90-92D6-711024852E9D}"/>
              </a:ext>
            </a:extLst>
          </p:cNvPr>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C631EE3E-01BE-4E1A-985E-140601449CFB}"/>
              </a:ext>
            </a:extLst>
          </p:cNvPr>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32135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4">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4">
                <a:cs typeface="+mn-ea"/>
                <a:sym typeface="+mn-lt"/>
              </a:endParaRPr>
            </a:p>
          </p:txBody>
        </p:sp>
      </p:grpSp>
      <p:sp>
        <p:nvSpPr>
          <p:cNvPr id="6" name="文本框 12"/>
          <p:cNvSpPr txBox="1">
            <a:spLocks noChangeArrowheads="1"/>
          </p:cNvSpPr>
          <p:nvPr userDrawn="1"/>
        </p:nvSpPr>
        <p:spPr bwMode="auto">
          <a:xfrm>
            <a:off x="-1" y="370296"/>
            <a:ext cx="1796090"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80"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spTree>
    <p:extLst>
      <p:ext uri="{BB962C8B-B14F-4D97-AF65-F5344CB8AC3E}">
        <p14:creationId xmlns:p14="http://schemas.microsoft.com/office/powerpoint/2010/main" val="14162053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55919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ortfolio #4">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2836069" y="0"/>
            <a:ext cx="2064544" cy="2503885"/>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
        <p:nvSpPr>
          <p:cNvPr id="16" name="Picture Placeholder 14"/>
          <p:cNvSpPr>
            <a:spLocks noGrp="1"/>
          </p:cNvSpPr>
          <p:nvPr>
            <p:ph type="pic" sz="quarter" idx="11" hasCustomPrompt="1"/>
          </p:nvPr>
        </p:nvSpPr>
        <p:spPr>
          <a:xfrm>
            <a:off x="7108032" y="1132284"/>
            <a:ext cx="2035969" cy="2811066"/>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
        <p:nvSpPr>
          <p:cNvPr id="17" name="Picture Placeholder 14"/>
          <p:cNvSpPr>
            <a:spLocks noGrp="1"/>
          </p:cNvSpPr>
          <p:nvPr>
            <p:ph type="pic" sz="quarter" idx="12" hasCustomPrompt="1"/>
          </p:nvPr>
        </p:nvSpPr>
        <p:spPr>
          <a:xfrm>
            <a:off x="698896" y="1132284"/>
            <a:ext cx="2065734" cy="2811066"/>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
        <p:nvSpPr>
          <p:cNvPr id="18" name="Picture Placeholder 14"/>
          <p:cNvSpPr>
            <a:spLocks noGrp="1"/>
          </p:cNvSpPr>
          <p:nvPr>
            <p:ph type="pic" sz="quarter" idx="13" hasCustomPrompt="1"/>
          </p:nvPr>
        </p:nvSpPr>
        <p:spPr>
          <a:xfrm>
            <a:off x="4972051" y="1132284"/>
            <a:ext cx="2065734" cy="1371600"/>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
        <p:nvSpPr>
          <p:cNvPr id="19" name="Picture Placeholder 14"/>
          <p:cNvSpPr>
            <a:spLocks noGrp="1"/>
          </p:cNvSpPr>
          <p:nvPr>
            <p:ph type="pic" sz="quarter" idx="14" hasCustomPrompt="1"/>
          </p:nvPr>
        </p:nvSpPr>
        <p:spPr>
          <a:xfrm>
            <a:off x="4972051" y="2571749"/>
            <a:ext cx="2065734" cy="1371600"/>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
        <p:nvSpPr>
          <p:cNvPr id="20" name="Picture Placeholder 14"/>
          <p:cNvSpPr>
            <a:spLocks noGrp="1"/>
          </p:cNvSpPr>
          <p:nvPr>
            <p:ph type="pic" sz="quarter" idx="15" hasCustomPrompt="1"/>
          </p:nvPr>
        </p:nvSpPr>
        <p:spPr>
          <a:xfrm>
            <a:off x="2834877" y="2571749"/>
            <a:ext cx="2065734" cy="1371600"/>
          </a:xfrm>
          <a:prstGeom prst="rect">
            <a:avLst/>
          </a:prstGeom>
          <a:solidFill>
            <a:schemeClr val="bg1">
              <a:lumMod val="65000"/>
            </a:schemeClr>
          </a:solidFill>
        </p:spPr>
        <p:txBody>
          <a:bodyPr/>
          <a:lstStyle>
            <a:lvl1pPr marL="0" indent="0">
              <a:buNone/>
              <a:defRPr sz="700">
                <a:solidFill>
                  <a:schemeClr val="bg1"/>
                </a:solidFill>
              </a:defRPr>
            </a:lvl1pPr>
          </a:lstStyle>
          <a:p>
            <a:r>
              <a:rPr lang="zh-CN" altLang="en-US" dirty="0"/>
              <a:t>请替换文字内容</a:t>
            </a:r>
            <a:r>
              <a:rPr lang="en-US" dirty="0"/>
              <a:t>#</a:t>
            </a:r>
          </a:p>
        </p:txBody>
      </p:sp>
    </p:spTree>
    <p:extLst>
      <p:ext uri="{BB962C8B-B14F-4D97-AF65-F5344CB8AC3E}">
        <p14:creationId xmlns:p14="http://schemas.microsoft.com/office/powerpoint/2010/main" val="196896744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2021/10/7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49765519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2021/10/7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252085842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2021/10/7</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795072685"/>
      </p:ext>
    </p:extLst>
  </p:cSld>
  <p:clrMap bg1="lt1" tx1="dk1" bg2="lt2" tx2="dk2" accent1="accent1" accent2="accent2" accent3="accent3" accent4="accent4" accent5="accent5" accent6="accent6" hlink="hlink" folHlink="folHlink"/>
  <p:sldLayoutIdLst>
    <p:sldLayoutId id="2147483655"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7"/>
          <p:cNvSpPr>
            <a:spLocks noChangeShapeType="1"/>
          </p:cNvSpPr>
          <p:nvPr/>
        </p:nvSpPr>
        <p:spPr bwMode="auto">
          <a:xfrm>
            <a:off x="4575158" y="2288288"/>
            <a:ext cx="0" cy="866660"/>
          </a:xfrm>
          <a:prstGeom prst="line">
            <a:avLst/>
          </a:prstGeom>
          <a:noFill/>
          <a:ln w="19050"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20" name="Oval 8"/>
          <p:cNvSpPr>
            <a:spLocks noChangeArrowheads="1"/>
          </p:cNvSpPr>
          <p:nvPr/>
        </p:nvSpPr>
        <p:spPr bwMode="auto">
          <a:xfrm>
            <a:off x="4466371" y="3148251"/>
            <a:ext cx="213628" cy="213657"/>
          </a:xfrm>
          <a:prstGeom prst="ellipse">
            <a:avLst/>
          </a:prstGeom>
          <a:solidFill>
            <a:schemeClr val="accent4"/>
          </a:solidFill>
          <a:ln>
            <a:noFill/>
          </a:ln>
        </p:spPr>
        <p:txBody>
          <a:bodyPr vert="horz" wrap="square" lIns="68573" tIns="34286" rIns="68573" bIns="34286" numCol="1" anchor="t" anchorCtr="0" compatLnSpc="1">
            <a:prstTxWarp prst="textNoShape">
              <a:avLst/>
            </a:prstTxWarp>
          </a:bodyPr>
          <a:lstStyle/>
          <a:p>
            <a:endParaRPr lang="zh-CN" altLang="en-US" sz="1000" dirty="0"/>
          </a:p>
        </p:txBody>
      </p:sp>
      <p:sp>
        <p:nvSpPr>
          <p:cNvPr id="21" name="Oval 9"/>
          <p:cNvSpPr>
            <a:spLocks noChangeArrowheads="1"/>
          </p:cNvSpPr>
          <p:nvPr/>
        </p:nvSpPr>
        <p:spPr bwMode="auto">
          <a:xfrm>
            <a:off x="6230019" y="3148251"/>
            <a:ext cx="215633" cy="213657"/>
          </a:xfrm>
          <a:prstGeom prst="ellipse">
            <a:avLst/>
          </a:prstGeom>
          <a:solidFill>
            <a:schemeClr val="accent3"/>
          </a:solidFill>
          <a:ln>
            <a:noFill/>
          </a:ln>
        </p:spPr>
        <p:txBody>
          <a:bodyPr vert="horz" wrap="square" lIns="68573" tIns="34286" rIns="68573" bIns="34286" numCol="1" anchor="t" anchorCtr="0" compatLnSpc="1">
            <a:prstTxWarp prst="textNoShape">
              <a:avLst/>
            </a:prstTxWarp>
          </a:bodyPr>
          <a:lstStyle/>
          <a:p>
            <a:endParaRPr lang="zh-CN" altLang="en-US" sz="1000" dirty="0"/>
          </a:p>
        </p:txBody>
      </p:sp>
      <p:sp>
        <p:nvSpPr>
          <p:cNvPr id="22" name="Oval 10"/>
          <p:cNvSpPr>
            <a:spLocks noChangeArrowheads="1"/>
          </p:cNvSpPr>
          <p:nvPr/>
        </p:nvSpPr>
        <p:spPr bwMode="auto">
          <a:xfrm>
            <a:off x="7995779" y="3148251"/>
            <a:ext cx="212626" cy="213657"/>
          </a:xfrm>
          <a:prstGeom prst="ellipse">
            <a:avLst/>
          </a:prstGeom>
          <a:solidFill>
            <a:schemeClr val="accent2"/>
          </a:solidFill>
          <a:ln>
            <a:noFill/>
          </a:ln>
        </p:spPr>
        <p:txBody>
          <a:bodyPr vert="horz" wrap="square" lIns="68573" tIns="34286" rIns="68573" bIns="34286" numCol="1" anchor="t" anchorCtr="0" compatLnSpc="1">
            <a:prstTxWarp prst="textNoShape">
              <a:avLst/>
            </a:prstTxWarp>
          </a:bodyPr>
          <a:lstStyle/>
          <a:p>
            <a:endParaRPr lang="zh-CN" altLang="en-US" sz="1000" dirty="0"/>
          </a:p>
        </p:txBody>
      </p:sp>
      <p:sp>
        <p:nvSpPr>
          <p:cNvPr id="23" name="Oval 11"/>
          <p:cNvSpPr>
            <a:spLocks noChangeArrowheads="1"/>
          </p:cNvSpPr>
          <p:nvPr/>
        </p:nvSpPr>
        <p:spPr bwMode="auto">
          <a:xfrm>
            <a:off x="2700931" y="3148251"/>
            <a:ext cx="213628" cy="213657"/>
          </a:xfrm>
          <a:prstGeom prst="ellipse">
            <a:avLst/>
          </a:prstGeom>
          <a:solidFill>
            <a:schemeClr val="accent3"/>
          </a:solidFill>
          <a:ln>
            <a:noFill/>
          </a:ln>
        </p:spPr>
        <p:txBody>
          <a:bodyPr vert="horz" wrap="square" lIns="68573" tIns="34286" rIns="68573" bIns="34286" numCol="1" anchor="t" anchorCtr="0" compatLnSpc="1">
            <a:prstTxWarp prst="textNoShape">
              <a:avLst/>
            </a:prstTxWarp>
          </a:bodyPr>
          <a:lstStyle/>
          <a:p>
            <a:endParaRPr lang="zh-CN" altLang="en-US" sz="1000" dirty="0"/>
          </a:p>
        </p:txBody>
      </p:sp>
      <p:sp>
        <p:nvSpPr>
          <p:cNvPr id="24" name="Oval 12"/>
          <p:cNvSpPr>
            <a:spLocks noChangeArrowheads="1"/>
          </p:cNvSpPr>
          <p:nvPr/>
        </p:nvSpPr>
        <p:spPr bwMode="auto">
          <a:xfrm>
            <a:off x="935489" y="3148251"/>
            <a:ext cx="213628" cy="213657"/>
          </a:xfrm>
          <a:prstGeom prst="ellipse">
            <a:avLst/>
          </a:prstGeom>
          <a:solidFill>
            <a:schemeClr val="accent2"/>
          </a:solidFill>
          <a:ln>
            <a:noFill/>
          </a:ln>
        </p:spPr>
        <p:txBody>
          <a:bodyPr vert="horz" wrap="square" lIns="68573" tIns="34286" rIns="68573" bIns="34286" numCol="1" anchor="t" anchorCtr="0" compatLnSpc="1">
            <a:prstTxWarp prst="textNoShape">
              <a:avLst/>
            </a:prstTxWarp>
          </a:bodyPr>
          <a:lstStyle/>
          <a:p>
            <a:endParaRPr lang="zh-CN" altLang="en-US" sz="1000" dirty="0"/>
          </a:p>
        </p:txBody>
      </p:sp>
      <p:sp>
        <p:nvSpPr>
          <p:cNvPr id="25" name="Freeform 13"/>
          <p:cNvSpPr>
            <a:spLocks/>
          </p:cNvSpPr>
          <p:nvPr/>
        </p:nvSpPr>
        <p:spPr bwMode="auto">
          <a:xfrm>
            <a:off x="1041909" y="2492717"/>
            <a:ext cx="3533249" cy="662228"/>
          </a:xfrm>
          <a:custGeom>
            <a:avLst/>
            <a:gdLst>
              <a:gd name="T0" fmla="*/ 0 w 1895"/>
              <a:gd name="T1" fmla="*/ 355 h 355"/>
              <a:gd name="T2" fmla="*/ 0 w 1895"/>
              <a:gd name="T3" fmla="*/ 119 h 355"/>
              <a:gd name="T4" fmla="*/ 67 w 1895"/>
              <a:gd name="T5" fmla="*/ 54 h 355"/>
              <a:gd name="T6" fmla="*/ 1826 w 1895"/>
              <a:gd name="T7" fmla="*/ 54 h 355"/>
              <a:gd name="T8" fmla="*/ 1895 w 1895"/>
              <a:gd name="T9" fmla="*/ 0 h 355"/>
            </a:gdLst>
            <a:ahLst/>
            <a:cxnLst>
              <a:cxn ang="0">
                <a:pos x="T0" y="T1"/>
              </a:cxn>
              <a:cxn ang="0">
                <a:pos x="T2" y="T3"/>
              </a:cxn>
              <a:cxn ang="0">
                <a:pos x="T4" y="T5"/>
              </a:cxn>
              <a:cxn ang="0">
                <a:pos x="T6" y="T7"/>
              </a:cxn>
              <a:cxn ang="0">
                <a:pos x="T8" y="T9"/>
              </a:cxn>
            </a:cxnLst>
            <a:rect l="0" t="0" r="r" b="b"/>
            <a:pathLst>
              <a:path w="1895" h="355">
                <a:moveTo>
                  <a:pt x="0" y="355"/>
                </a:moveTo>
                <a:cubicBezTo>
                  <a:pt x="0" y="119"/>
                  <a:pt x="0" y="119"/>
                  <a:pt x="0" y="119"/>
                </a:cubicBezTo>
                <a:cubicBezTo>
                  <a:pt x="0" y="119"/>
                  <a:pt x="1" y="55"/>
                  <a:pt x="67" y="54"/>
                </a:cubicBezTo>
                <a:cubicBezTo>
                  <a:pt x="1826" y="54"/>
                  <a:pt x="1826" y="54"/>
                  <a:pt x="1826" y="54"/>
                </a:cubicBezTo>
                <a:cubicBezTo>
                  <a:pt x="1856" y="54"/>
                  <a:pt x="1884" y="26"/>
                  <a:pt x="1895" y="0"/>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26" name="Freeform 14"/>
          <p:cNvSpPr>
            <a:spLocks/>
          </p:cNvSpPr>
          <p:nvPr/>
        </p:nvSpPr>
        <p:spPr bwMode="auto">
          <a:xfrm>
            <a:off x="2807350" y="2712933"/>
            <a:ext cx="1767808" cy="442012"/>
          </a:xfrm>
          <a:custGeom>
            <a:avLst/>
            <a:gdLst>
              <a:gd name="T0" fmla="*/ 0 w 948"/>
              <a:gd name="T1" fmla="*/ 237 h 237"/>
              <a:gd name="T2" fmla="*/ 0 w 948"/>
              <a:gd name="T3" fmla="*/ 119 h 237"/>
              <a:gd name="T4" fmla="*/ 66 w 948"/>
              <a:gd name="T5" fmla="*/ 54 h 237"/>
              <a:gd name="T6" fmla="*/ 877 w 948"/>
              <a:gd name="T7" fmla="*/ 54 h 237"/>
              <a:gd name="T8" fmla="*/ 948 w 948"/>
              <a:gd name="T9" fmla="*/ 0 h 237"/>
            </a:gdLst>
            <a:ahLst/>
            <a:cxnLst>
              <a:cxn ang="0">
                <a:pos x="T0" y="T1"/>
              </a:cxn>
              <a:cxn ang="0">
                <a:pos x="T2" y="T3"/>
              </a:cxn>
              <a:cxn ang="0">
                <a:pos x="T4" y="T5"/>
              </a:cxn>
              <a:cxn ang="0">
                <a:pos x="T6" y="T7"/>
              </a:cxn>
              <a:cxn ang="0">
                <a:pos x="T8" y="T9"/>
              </a:cxn>
            </a:cxnLst>
            <a:rect l="0" t="0" r="r" b="b"/>
            <a:pathLst>
              <a:path w="948" h="237">
                <a:moveTo>
                  <a:pt x="0" y="237"/>
                </a:moveTo>
                <a:cubicBezTo>
                  <a:pt x="0" y="119"/>
                  <a:pt x="0" y="119"/>
                  <a:pt x="0" y="119"/>
                </a:cubicBezTo>
                <a:cubicBezTo>
                  <a:pt x="0" y="119"/>
                  <a:pt x="1" y="55"/>
                  <a:pt x="66" y="54"/>
                </a:cubicBezTo>
                <a:cubicBezTo>
                  <a:pt x="877" y="54"/>
                  <a:pt x="877" y="54"/>
                  <a:pt x="877" y="54"/>
                </a:cubicBezTo>
                <a:cubicBezTo>
                  <a:pt x="909" y="54"/>
                  <a:pt x="937" y="28"/>
                  <a:pt x="948" y="0"/>
                </a:cubicBezTo>
              </a:path>
            </a:pathLst>
          </a:custGeom>
          <a:noFill/>
          <a:ln w="19050"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27" name="Freeform 15"/>
          <p:cNvSpPr>
            <a:spLocks/>
          </p:cNvSpPr>
          <p:nvPr/>
        </p:nvSpPr>
        <p:spPr bwMode="auto">
          <a:xfrm>
            <a:off x="4575159" y="2492717"/>
            <a:ext cx="3530881" cy="662228"/>
          </a:xfrm>
          <a:custGeom>
            <a:avLst/>
            <a:gdLst>
              <a:gd name="T0" fmla="*/ 1894 w 1894"/>
              <a:gd name="T1" fmla="*/ 355 h 355"/>
              <a:gd name="T2" fmla="*/ 1894 w 1894"/>
              <a:gd name="T3" fmla="*/ 119 h 355"/>
              <a:gd name="T4" fmla="*/ 1828 w 1894"/>
              <a:gd name="T5" fmla="*/ 54 h 355"/>
              <a:gd name="T6" fmla="*/ 68 w 1894"/>
              <a:gd name="T7" fmla="*/ 54 h 355"/>
              <a:gd name="T8" fmla="*/ 0 w 1894"/>
              <a:gd name="T9" fmla="*/ 0 h 355"/>
            </a:gdLst>
            <a:ahLst/>
            <a:cxnLst>
              <a:cxn ang="0">
                <a:pos x="T0" y="T1"/>
              </a:cxn>
              <a:cxn ang="0">
                <a:pos x="T2" y="T3"/>
              </a:cxn>
              <a:cxn ang="0">
                <a:pos x="T4" y="T5"/>
              </a:cxn>
              <a:cxn ang="0">
                <a:pos x="T6" y="T7"/>
              </a:cxn>
              <a:cxn ang="0">
                <a:pos x="T8" y="T9"/>
              </a:cxn>
            </a:cxnLst>
            <a:rect l="0" t="0" r="r" b="b"/>
            <a:pathLst>
              <a:path w="1894" h="355">
                <a:moveTo>
                  <a:pt x="1894" y="355"/>
                </a:moveTo>
                <a:cubicBezTo>
                  <a:pt x="1894" y="119"/>
                  <a:pt x="1894" y="119"/>
                  <a:pt x="1894" y="119"/>
                </a:cubicBezTo>
                <a:cubicBezTo>
                  <a:pt x="1894" y="119"/>
                  <a:pt x="1893" y="55"/>
                  <a:pt x="1828" y="54"/>
                </a:cubicBezTo>
                <a:cubicBezTo>
                  <a:pt x="68" y="54"/>
                  <a:pt x="68" y="54"/>
                  <a:pt x="68" y="54"/>
                </a:cubicBezTo>
                <a:cubicBezTo>
                  <a:pt x="38" y="54"/>
                  <a:pt x="10" y="26"/>
                  <a:pt x="0" y="0"/>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28" name="Freeform 16"/>
          <p:cNvSpPr>
            <a:spLocks/>
          </p:cNvSpPr>
          <p:nvPr/>
        </p:nvSpPr>
        <p:spPr bwMode="auto">
          <a:xfrm>
            <a:off x="4575158" y="2712933"/>
            <a:ext cx="1765441" cy="442012"/>
          </a:xfrm>
          <a:custGeom>
            <a:avLst/>
            <a:gdLst>
              <a:gd name="T0" fmla="*/ 947 w 947"/>
              <a:gd name="T1" fmla="*/ 237 h 237"/>
              <a:gd name="T2" fmla="*/ 947 w 947"/>
              <a:gd name="T3" fmla="*/ 119 h 237"/>
              <a:gd name="T4" fmla="*/ 881 w 947"/>
              <a:gd name="T5" fmla="*/ 54 h 237"/>
              <a:gd name="T6" fmla="*/ 70 w 947"/>
              <a:gd name="T7" fmla="*/ 54 h 237"/>
              <a:gd name="T8" fmla="*/ 0 w 947"/>
              <a:gd name="T9" fmla="*/ 0 h 237"/>
            </a:gdLst>
            <a:ahLst/>
            <a:cxnLst>
              <a:cxn ang="0">
                <a:pos x="T0" y="T1"/>
              </a:cxn>
              <a:cxn ang="0">
                <a:pos x="T2" y="T3"/>
              </a:cxn>
              <a:cxn ang="0">
                <a:pos x="T4" y="T5"/>
              </a:cxn>
              <a:cxn ang="0">
                <a:pos x="T6" y="T7"/>
              </a:cxn>
              <a:cxn ang="0">
                <a:pos x="T8" y="T9"/>
              </a:cxn>
            </a:cxnLst>
            <a:rect l="0" t="0" r="r" b="b"/>
            <a:pathLst>
              <a:path w="947" h="237">
                <a:moveTo>
                  <a:pt x="947" y="237"/>
                </a:moveTo>
                <a:cubicBezTo>
                  <a:pt x="947" y="119"/>
                  <a:pt x="947" y="119"/>
                  <a:pt x="947" y="119"/>
                </a:cubicBezTo>
                <a:cubicBezTo>
                  <a:pt x="947" y="119"/>
                  <a:pt x="946" y="55"/>
                  <a:pt x="881" y="54"/>
                </a:cubicBezTo>
                <a:cubicBezTo>
                  <a:pt x="70" y="54"/>
                  <a:pt x="70" y="54"/>
                  <a:pt x="70" y="54"/>
                </a:cubicBezTo>
                <a:cubicBezTo>
                  <a:pt x="38" y="54"/>
                  <a:pt x="11" y="28"/>
                  <a:pt x="0" y="0"/>
                </a:cubicBezTo>
              </a:path>
            </a:pathLst>
          </a:custGeom>
          <a:noFill/>
          <a:ln w="19050"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3" tIns="34286" rIns="68573" bIns="34286" numCol="1" anchor="t" anchorCtr="0" compatLnSpc="1">
            <a:prstTxWarp prst="textNoShape">
              <a:avLst/>
            </a:prstTxWarp>
          </a:bodyPr>
          <a:lstStyle/>
          <a:p>
            <a:endParaRPr lang="zh-CN" altLang="en-US" sz="1000" dirty="0"/>
          </a:p>
        </p:txBody>
      </p:sp>
      <p:sp>
        <p:nvSpPr>
          <p:cNvPr id="4" name="Freeform 6"/>
          <p:cNvSpPr>
            <a:spLocks/>
          </p:cNvSpPr>
          <p:nvPr/>
        </p:nvSpPr>
        <p:spPr bwMode="auto">
          <a:xfrm>
            <a:off x="4079002" y="1101808"/>
            <a:ext cx="985997" cy="1253918"/>
          </a:xfrm>
          <a:custGeom>
            <a:avLst/>
            <a:gdLst>
              <a:gd name="T0" fmla="*/ 214 w 427"/>
              <a:gd name="T1" fmla="*/ 0 h 543"/>
              <a:gd name="T2" fmla="*/ 427 w 427"/>
              <a:gd name="T3" fmla="*/ 213 h 543"/>
              <a:gd name="T4" fmla="*/ 326 w 427"/>
              <a:gd name="T5" fmla="*/ 394 h 543"/>
              <a:gd name="T6" fmla="*/ 268 w 427"/>
              <a:gd name="T7" fmla="*/ 444 h 543"/>
              <a:gd name="T8" fmla="*/ 214 w 427"/>
              <a:gd name="T9" fmla="*/ 543 h 543"/>
              <a:gd name="T10" fmla="*/ 159 w 427"/>
              <a:gd name="T11" fmla="*/ 444 h 543"/>
              <a:gd name="T12" fmla="*/ 100 w 427"/>
              <a:gd name="T13" fmla="*/ 393 h 543"/>
              <a:gd name="T14" fmla="*/ 88 w 427"/>
              <a:gd name="T15" fmla="*/ 385 h 543"/>
              <a:gd name="T16" fmla="*/ 88 w 427"/>
              <a:gd name="T17" fmla="*/ 385 h 543"/>
              <a:gd name="T18" fmla="*/ 88 w 427"/>
              <a:gd name="T19" fmla="*/ 385 h 543"/>
              <a:gd name="T20" fmla="*/ 0 w 427"/>
              <a:gd name="T21" fmla="*/ 213 h 543"/>
              <a:gd name="T22" fmla="*/ 214 w 427"/>
              <a:gd name="T23"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543">
                <a:moveTo>
                  <a:pt x="214" y="0"/>
                </a:moveTo>
                <a:cubicBezTo>
                  <a:pt x="331" y="0"/>
                  <a:pt x="427" y="95"/>
                  <a:pt x="427" y="213"/>
                </a:cubicBezTo>
                <a:cubicBezTo>
                  <a:pt x="427" y="290"/>
                  <a:pt x="386" y="357"/>
                  <a:pt x="326" y="394"/>
                </a:cubicBezTo>
                <a:cubicBezTo>
                  <a:pt x="312" y="404"/>
                  <a:pt x="289" y="422"/>
                  <a:pt x="268" y="444"/>
                </a:cubicBezTo>
                <a:cubicBezTo>
                  <a:pt x="234" y="479"/>
                  <a:pt x="214" y="543"/>
                  <a:pt x="214" y="543"/>
                </a:cubicBezTo>
                <a:cubicBezTo>
                  <a:pt x="214" y="543"/>
                  <a:pt x="193" y="479"/>
                  <a:pt x="159" y="444"/>
                </a:cubicBezTo>
                <a:cubicBezTo>
                  <a:pt x="137" y="421"/>
                  <a:pt x="114" y="403"/>
                  <a:pt x="100" y="393"/>
                </a:cubicBezTo>
                <a:cubicBezTo>
                  <a:pt x="96" y="391"/>
                  <a:pt x="92" y="388"/>
                  <a:pt x="88" y="385"/>
                </a:cubicBezTo>
                <a:cubicBezTo>
                  <a:pt x="88" y="385"/>
                  <a:pt x="88" y="385"/>
                  <a:pt x="88" y="385"/>
                </a:cubicBezTo>
                <a:cubicBezTo>
                  <a:pt x="88" y="385"/>
                  <a:pt x="88" y="385"/>
                  <a:pt x="88" y="385"/>
                </a:cubicBezTo>
                <a:cubicBezTo>
                  <a:pt x="35" y="346"/>
                  <a:pt x="0" y="284"/>
                  <a:pt x="0" y="213"/>
                </a:cubicBezTo>
                <a:cubicBezTo>
                  <a:pt x="0" y="95"/>
                  <a:pt x="96" y="0"/>
                  <a:pt x="214" y="0"/>
                </a:cubicBezTo>
                <a:close/>
              </a:path>
            </a:pathLst>
          </a:custGeom>
          <a:solidFill>
            <a:schemeClr val="accent1"/>
          </a:solidFill>
          <a:ln w="5" cap="flat">
            <a:noFill/>
            <a:prstDash val="solid"/>
            <a:miter lim="800000"/>
            <a:headEnd/>
            <a:tailEnd/>
          </a:ln>
        </p:spPr>
        <p:txBody>
          <a:bodyPr vert="horz" wrap="square" lIns="68573" tIns="215976" rIns="68573" bIns="34286" numCol="1" anchor="t" anchorCtr="0" compatLnSpc="1">
            <a:prstTxWarp prst="textNoShape">
              <a:avLst/>
            </a:prstTxWarp>
          </a:bodyPr>
          <a:lstStyle/>
          <a:p>
            <a:pPr lvl="0" algn="ctr"/>
            <a:r>
              <a:rPr lang="zh-TW" altLang="en-US" sz="1600" kern="0" dirty="0">
                <a:solidFill>
                  <a:prstClr val="white"/>
                </a:solidFill>
                <a:latin typeface="AvantGarde Md BT" pitchFamily="34" charset="0"/>
                <a:ea typeface="微软雅黑" pitchFamily="34" charset="-122"/>
              </a:rPr>
              <a:t>計算公共建設服務</a:t>
            </a:r>
            <a:endParaRPr lang="zh-CN" altLang="en-US" sz="1600" kern="0" dirty="0">
              <a:solidFill>
                <a:prstClr val="white"/>
              </a:solidFill>
              <a:latin typeface="AvantGarde Md BT" pitchFamily="34" charset="0"/>
              <a:ea typeface="微软雅黑" pitchFamily="34" charset="-122"/>
            </a:endParaRPr>
          </a:p>
        </p:txBody>
      </p:sp>
      <p:sp>
        <p:nvSpPr>
          <p:cNvPr id="32" name="矩形 31"/>
          <p:cNvSpPr/>
          <p:nvPr/>
        </p:nvSpPr>
        <p:spPr>
          <a:xfrm>
            <a:off x="463942" y="3357556"/>
            <a:ext cx="1226976" cy="613684"/>
          </a:xfrm>
          <a:prstGeom prst="rect">
            <a:avLst/>
          </a:prstGeom>
        </p:spPr>
        <p:txBody>
          <a:bodyPr wrap="square" lIns="91430" tIns="45715" rIns="91430" bIns="45715" anchor="ctr" anchorCtr="0">
            <a:spAutoFit/>
          </a:bodyPr>
          <a:lstStyle/>
          <a:p>
            <a:pPr algn="ctr">
              <a:lnSpc>
                <a:spcPct val="150000"/>
              </a:lnSpc>
            </a:pPr>
            <a:r>
              <a:rPr lang="zh-TW" altLang="en-US" sz="1200" b="1" dirty="0">
                <a:solidFill>
                  <a:schemeClr val="bg1">
                    <a:lumMod val="50000"/>
                  </a:schemeClr>
                </a:solidFill>
                <a:latin typeface="微软雅黑" panose="020B0503020204020204" pitchFamily="34" charset="-122"/>
                <a:ea typeface="微软雅黑" panose="020B0503020204020204" pitchFamily="34" charset="-122"/>
              </a:rPr>
              <a:t>可延展性</a:t>
            </a:r>
            <a:endParaRPr lang="en-US" altLang="zh-TW" sz="1200" b="1"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TW" altLang="en-US" sz="1200" b="1" dirty="0">
                <a:solidFill>
                  <a:schemeClr val="bg1">
                    <a:lumMod val="50000"/>
                  </a:schemeClr>
                </a:solidFill>
                <a:latin typeface="微软雅黑" panose="020B0503020204020204" pitchFamily="34" charset="-122"/>
                <a:ea typeface="微软雅黑" panose="020B0503020204020204" pitchFamily="34" charset="-122"/>
              </a:rPr>
              <a:t>可伸縮性</a:t>
            </a:r>
            <a:endParaRPr lang="en-US" altLang="zh-TW"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2193862" y="3357556"/>
            <a:ext cx="1226976" cy="613684"/>
          </a:xfrm>
          <a:prstGeom prst="rect">
            <a:avLst/>
          </a:prstGeom>
        </p:spPr>
        <p:txBody>
          <a:bodyPr wrap="square" lIns="91430" tIns="45715" rIns="91430" bIns="45715" anchor="ctr" anchorCtr="0">
            <a:spAutoFit/>
          </a:bodyPr>
          <a:lstStyle/>
          <a:p>
            <a:pPr algn="ctr">
              <a:lnSpc>
                <a:spcPct val="150000"/>
              </a:lnSpc>
            </a:pPr>
            <a:r>
              <a:rPr lang="zh-TW" altLang="en-US" sz="1200" b="1" dirty="0">
                <a:solidFill>
                  <a:schemeClr val="bg1">
                    <a:lumMod val="50000"/>
                  </a:schemeClr>
                </a:solidFill>
                <a:latin typeface="微软雅黑" panose="020B0503020204020204" pitchFamily="34" charset="-122"/>
                <a:ea typeface="微软雅黑" panose="020B0503020204020204" pitchFamily="34" charset="-122"/>
              </a:rPr>
              <a:t>可用性</a:t>
            </a:r>
            <a:endParaRPr lang="en-US" altLang="zh-TW" sz="1200" b="1"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TW" altLang="en-US" sz="1200" b="1" dirty="0">
                <a:solidFill>
                  <a:schemeClr val="bg1">
                    <a:lumMod val="50000"/>
                  </a:schemeClr>
                </a:solidFill>
                <a:latin typeface="微软雅黑" panose="020B0503020204020204" pitchFamily="34" charset="-122"/>
                <a:ea typeface="微软雅黑" panose="020B0503020204020204" pitchFamily="34" charset="-122"/>
              </a:rPr>
              <a:t>可靠性</a:t>
            </a:r>
            <a:endParaRPr lang="en-US" altLang="zh-TW"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3958513" y="3496055"/>
            <a:ext cx="1226976" cy="336685"/>
          </a:xfrm>
          <a:prstGeom prst="rect">
            <a:avLst/>
          </a:prstGeom>
        </p:spPr>
        <p:txBody>
          <a:bodyPr wrap="square" lIns="91430" tIns="45715" rIns="91430" bIns="45715" anchor="ctr" anchorCtr="0">
            <a:spAutoFit/>
          </a:bodyPr>
          <a:lstStyle/>
          <a:p>
            <a:pPr algn="ctr">
              <a:lnSpc>
                <a:spcPct val="150000"/>
              </a:lnSpc>
            </a:pPr>
            <a:r>
              <a:rPr lang="zh-TW" altLang="en-US" sz="1200" b="1" dirty="0">
                <a:solidFill>
                  <a:schemeClr val="bg1">
                    <a:lumMod val="50000"/>
                  </a:schemeClr>
                </a:solidFill>
                <a:latin typeface="微软雅黑" panose="020B0503020204020204" pitchFamily="34" charset="-122"/>
                <a:ea typeface="微软雅黑" panose="020B0503020204020204" pitchFamily="34" charset="-122"/>
              </a:rPr>
              <a:t>效能最佳化</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5724348" y="3357556"/>
            <a:ext cx="1226976" cy="613684"/>
          </a:xfrm>
          <a:prstGeom prst="rect">
            <a:avLst/>
          </a:prstGeom>
        </p:spPr>
        <p:txBody>
          <a:bodyPr wrap="square" lIns="91430" tIns="45715" rIns="91430" bIns="45715" anchor="ctr" anchorCtr="0">
            <a:spAutoFit/>
          </a:bodyPr>
          <a:lstStyle/>
          <a:p>
            <a:pPr algn="ctr">
              <a:lnSpc>
                <a:spcPct val="150000"/>
              </a:lnSpc>
            </a:pPr>
            <a:r>
              <a:rPr lang="zh-TW" altLang="en-US" sz="1200" b="1" dirty="0">
                <a:solidFill>
                  <a:schemeClr val="bg1">
                    <a:lumMod val="50000"/>
                  </a:schemeClr>
                </a:solidFill>
                <a:latin typeface="微软雅黑" panose="020B0503020204020204" pitchFamily="34" charset="-122"/>
                <a:ea typeface="微软雅黑" panose="020B0503020204020204" pitchFamily="34" charset="-122"/>
              </a:rPr>
              <a:t>可得性</a:t>
            </a:r>
            <a:endParaRPr lang="en-US" altLang="zh-TW" sz="1200" b="1"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TW" altLang="en-US" sz="1200" b="1" dirty="0">
                <a:solidFill>
                  <a:schemeClr val="bg1">
                    <a:lumMod val="50000"/>
                  </a:schemeClr>
                </a:solidFill>
                <a:latin typeface="微软雅黑" panose="020B0503020204020204" pitchFamily="34" charset="-122"/>
                <a:ea typeface="微软雅黑" panose="020B0503020204020204" pitchFamily="34" charset="-122"/>
              </a:rPr>
              <a:t>可攜性</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7488605" y="3357556"/>
            <a:ext cx="1226976" cy="613684"/>
          </a:xfrm>
          <a:prstGeom prst="rect">
            <a:avLst/>
          </a:prstGeom>
        </p:spPr>
        <p:txBody>
          <a:bodyPr wrap="square" lIns="91430" tIns="45715" rIns="91430" bIns="45715" anchor="ctr" anchorCtr="0">
            <a:spAutoFit/>
          </a:bodyPr>
          <a:lstStyle/>
          <a:p>
            <a:pPr algn="ctr">
              <a:lnSpc>
                <a:spcPct val="150000"/>
              </a:lnSpc>
            </a:pPr>
            <a:r>
              <a:rPr lang="zh-TW" altLang="en-US" sz="1200" b="1" dirty="0">
                <a:solidFill>
                  <a:schemeClr val="bg1">
                    <a:lumMod val="50000"/>
                  </a:schemeClr>
                </a:solidFill>
                <a:latin typeface="微软雅黑" panose="020B0503020204020204" pitchFamily="34" charset="-122"/>
                <a:ea typeface="微软雅黑" panose="020B0503020204020204" pitchFamily="34" charset="-122"/>
              </a:rPr>
              <a:t>可管理性</a:t>
            </a:r>
            <a:endParaRPr lang="en-US" altLang="zh-TW" sz="1200" b="1"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TW" altLang="en-US" sz="1200" b="1" dirty="0">
                <a:solidFill>
                  <a:schemeClr val="bg1">
                    <a:lumMod val="50000"/>
                  </a:schemeClr>
                </a:solidFill>
                <a:latin typeface="微软雅黑" panose="020B0503020204020204" pitchFamily="34" charset="-122"/>
                <a:ea typeface="微软雅黑" panose="020B0503020204020204" pitchFamily="34" charset="-122"/>
              </a:rPr>
              <a:t>可互通性</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1FEF8DD9-FB70-4FFF-AD95-75F4A982FBBB}"/>
              </a:ext>
            </a:extLst>
          </p:cNvPr>
          <p:cNvSpPr/>
          <p:nvPr/>
        </p:nvSpPr>
        <p:spPr>
          <a:xfrm>
            <a:off x="683568" y="4035206"/>
            <a:ext cx="1226977" cy="338544"/>
          </a:xfrm>
          <a:prstGeom prst="rect">
            <a:avLst/>
          </a:prstGeom>
        </p:spPr>
        <p:txBody>
          <a:bodyPr wrap="square" lIns="91430" tIns="45715" rIns="91430" bIns="45715">
            <a:spAutoFit/>
          </a:bodyPr>
          <a:lstStyle/>
          <a:p>
            <a:pPr marL="171450" indent="-171450">
              <a:buFont typeface="Arial" panose="020B0604020202020204" pitchFamily="34" charset="0"/>
              <a:buChar char="•"/>
            </a:pPr>
            <a:r>
              <a:rPr lang="zh-TW" altLang="en-US" sz="800" dirty="0">
                <a:solidFill>
                  <a:srgbClr val="FF0000"/>
                </a:solidFill>
                <a:latin typeface="微软雅黑" pitchFamily="34" charset="-122"/>
                <a:ea typeface="微软雅黑" pitchFamily="34" charset="-122"/>
                <a:cs typeface="华文黑体" pitchFamily="2" charset="-122"/>
              </a:rPr>
              <a:t>動態配置</a:t>
            </a:r>
            <a:endParaRPr lang="en-US" altLang="zh-TW" sz="800" dirty="0">
              <a:solidFill>
                <a:srgbClr val="FF0000"/>
              </a:solidFill>
              <a:latin typeface="微软雅黑" pitchFamily="34" charset="-122"/>
              <a:ea typeface="微软雅黑" pitchFamily="34" charset="-122"/>
              <a:cs typeface="华文黑体" pitchFamily="2" charset="-122"/>
            </a:endParaRPr>
          </a:p>
          <a:p>
            <a:pPr marL="171450" indent="-171450">
              <a:buFont typeface="Arial" panose="020B0604020202020204" pitchFamily="34" charset="0"/>
              <a:buChar char="•"/>
            </a:pPr>
            <a:r>
              <a:rPr lang="zh-TW" altLang="en-US" sz="800" dirty="0">
                <a:solidFill>
                  <a:srgbClr val="FF0000"/>
                </a:solidFill>
                <a:latin typeface="微软雅黑" pitchFamily="34" charset="-122"/>
                <a:ea typeface="微软雅黑" pitchFamily="34" charset="-122"/>
              </a:rPr>
              <a:t>多租戶設計</a:t>
            </a:r>
            <a:endParaRPr lang="zh-CN" altLang="en-US" sz="800" dirty="0">
              <a:solidFill>
                <a:srgbClr val="FF0000"/>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78BFF961-812E-48CA-A250-C6D0F8084D90}"/>
              </a:ext>
            </a:extLst>
          </p:cNvPr>
          <p:cNvSpPr/>
          <p:nvPr/>
        </p:nvSpPr>
        <p:spPr>
          <a:xfrm>
            <a:off x="599454" y="3413453"/>
            <a:ext cx="955952" cy="5577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7694604"/>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right)">
                                      <p:cBhvr>
                                        <p:cTn id="19" dur="500"/>
                                        <p:tgtEl>
                                          <p:spTgt spid="2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500"/>
                            </p:stCondLst>
                            <p:childTnLst>
                              <p:par>
                                <p:cTn id="27" presetID="23" presetClass="entr" presetSubtype="28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strVal val="4/3*#ppt_w"/>
                                          </p:val>
                                        </p:tav>
                                        <p:tav tm="100000">
                                          <p:val>
                                            <p:strVal val="#ppt_w"/>
                                          </p:val>
                                        </p:tav>
                                      </p:tavLst>
                                    </p:anim>
                                    <p:anim calcmode="lin" valueType="num">
                                      <p:cBhvr>
                                        <p:cTn id="30" dur="500" fill="hold"/>
                                        <p:tgtEl>
                                          <p:spTgt spid="20"/>
                                        </p:tgtEl>
                                        <p:attrNameLst>
                                          <p:attrName>ppt_h</p:attrName>
                                        </p:attrNameLst>
                                      </p:cBhvr>
                                      <p:tavLst>
                                        <p:tav tm="0">
                                          <p:val>
                                            <p:strVal val="4/3*#ppt_h"/>
                                          </p:val>
                                        </p:tav>
                                        <p:tav tm="100000">
                                          <p:val>
                                            <p:strVal val="#ppt_h"/>
                                          </p:val>
                                        </p:tav>
                                      </p:tavLst>
                                    </p:anim>
                                  </p:childTnLst>
                                </p:cTn>
                              </p:par>
                              <p:par>
                                <p:cTn id="31" presetID="23" presetClass="entr" presetSubtype="288" fill="hold" grpId="0" nodeType="withEffect">
                                  <p:stCondLst>
                                    <p:cond delay="20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strVal val="4/3*#ppt_w"/>
                                          </p:val>
                                        </p:tav>
                                        <p:tav tm="100000">
                                          <p:val>
                                            <p:strVal val="#ppt_w"/>
                                          </p:val>
                                        </p:tav>
                                      </p:tavLst>
                                    </p:anim>
                                    <p:anim calcmode="lin" valueType="num">
                                      <p:cBhvr>
                                        <p:cTn id="34" dur="500" fill="hold"/>
                                        <p:tgtEl>
                                          <p:spTgt spid="23"/>
                                        </p:tgtEl>
                                        <p:attrNameLst>
                                          <p:attrName>ppt_h</p:attrName>
                                        </p:attrNameLst>
                                      </p:cBhvr>
                                      <p:tavLst>
                                        <p:tav tm="0">
                                          <p:val>
                                            <p:strVal val="4/3*#ppt_h"/>
                                          </p:val>
                                        </p:tav>
                                        <p:tav tm="100000">
                                          <p:val>
                                            <p:strVal val="#ppt_h"/>
                                          </p:val>
                                        </p:tav>
                                      </p:tavLst>
                                    </p:anim>
                                  </p:childTnLst>
                                </p:cTn>
                              </p:par>
                              <p:par>
                                <p:cTn id="35" presetID="23" presetClass="entr" presetSubtype="288" fill="hold" grpId="0" nodeType="withEffect">
                                  <p:stCondLst>
                                    <p:cond delay="20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strVal val="4/3*#ppt_w"/>
                                          </p:val>
                                        </p:tav>
                                        <p:tav tm="100000">
                                          <p:val>
                                            <p:strVal val="#ppt_w"/>
                                          </p:val>
                                        </p:tav>
                                      </p:tavLst>
                                    </p:anim>
                                    <p:anim calcmode="lin" valueType="num">
                                      <p:cBhvr>
                                        <p:cTn id="38" dur="500" fill="hold"/>
                                        <p:tgtEl>
                                          <p:spTgt spid="21"/>
                                        </p:tgtEl>
                                        <p:attrNameLst>
                                          <p:attrName>ppt_h</p:attrName>
                                        </p:attrNameLst>
                                      </p:cBhvr>
                                      <p:tavLst>
                                        <p:tav tm="0">
                                          <p:val>
                                            <p:strVal val="4/3*#ppt_h"/>
                                          </p:val>
                                        </p:tav>
                                        <p:tav tm="100000">
                                          <p:val>
                                            <p:strVal val="#ppt_h"/>
                                          </p:val>
                                        </p:tav>
                                      </p:tavLst>
                                    </p:anim>
                                  </p:childTnLst>
                                </p:cTn>
                              </p:par>
                              <p:par>
                                <p:cTn id="39" presetID="23" presetClass="entr" presetSubtype="288" fill="hold" grpId="0" nodeType="withEffect">
                                  <p:stCondLst>
                                    <p:cond delay="40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strVal val="4/3*#ppt_w"/>
                                          </p:val>
                                        </p:tav>
                                        <p:tav tm="100000">
                                          <p:val>
                                            <p:strVal val="#ppt_w"/>
                                          </p:val>
                                        </p:tav>
                                      </p:tavLst>
                                    </p:anim>
                                    <p:anim calcmode="lin" valueType="num">
                                      <p:cBhvr>
                                        <p:cTn id="42" dur="500" fill="hold"/>
                                        <p:tgtEl>
                                          <p:spTgt spid="24"/>
                                        </p:tgtEl>
                                        <p:attrNameLst>
                                          <p:attrName>ppt_h</p:attrName>
                                        </p:attrNameLst>
                                      </p:cBhvr>
                                      <p:tavLst>
                                        <p:tav tm="0">
                                          <p:val>
                                            <p:strVal val="4/3*#ppt_h"/>
                                          </p:val>
                                        </p:tav>
                                        <p:tav tm="100000">
                                          <p:val>
                                            <p:strVal val="#ppt_h"/>
                                          </p:val>
                                        </p:tav>
                                      </p:tavLst>
                                    </p:anim>
                                  </p:childTnLst>
                                </p:cTn>
                              </p:par>
                              <p:par>
                                <p:cTn id="43" presetID="23" presetClass="entr" presetSubtype="288" fill="hold" grpId="0" nodeType="withEffect">
                                  <p:stCondLst>
                                    <p:cond delay="40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strVal val="4/3*#ppt_w"/>
                                          </p:val>
                                        </p:tav>
                                        <p:tav tm="100000">
                                          <p:val>
                                            <p:strVal val="#ppt_w"/>
                                          </p:val>
                                        </p:tav>
                                      </p:tavLst>
                                    </p:anim>
                                    <p:anim calcmode="lin" valueType="num">
                                      <p:cBhvr>
                                        <p:cTn id="46" dur="500" fill="hold"/>
                                        <p:tgtEl>
                                          <p:spTgt spid="22"/>
                                        </p:tgtEl>
                                        <p:attrNameLst>
                                          <p:attrName>ppt_h</p:attrName>
                                        </p:attrNameLst>
                                      </p:cBhvr>
                                      <p:tavLst>
                                        <p:tav tm="0">
                                          <p:val>
                                            <p:strVal val="4/3*#ppt_h"/>
                                          </p:val>
                                        </p:tav>
                                        <p:tav tm="100000">
                                          <p:val>
                                            <p:strVal val="#ppt_h"/>
                                          </p:val>
                                        </p:tav>
                                      </p:tavLst>
                                    </p:anim>
                                  </p:childTnLst>
                                </p:cTn>
                              </p:par>
                            </p:childTnLst>
                          </p:cTn>
                        </p:par>
                        <p:par>
                          <p:cTn id="47" fill="hold">
                            <p:stCondLst>
                              <p:cond delay="2400"/>
                            </p:stCondLst>
                            <p:childTnLst>
                              <p:par>
                                <p:cTn id="48" presetID="10" presetClass="entr" presetSubtype="0"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par>
                          <p:cTn id="51" fill="hold">
                            <p:stCondLst>
                              <p:cond delay="2900"/>
                            </p:stCondLst>
                            <p:childTnLst>
                              <p:par>
                                <p:cTn id="52" presetID="10" presetClass="entr" presetSubtype="0"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par>
                          <p:cTn id="55" fill="hold">
                            <p:stCondLst>
                              <p:cond delay="3400"/>
                            </p:stCondLst>
                            <p:childTnLst>
                              <p:par>
                                <p:cTn id="56" presetID="10" presetClass="entr" presetSubtype="0" fill="hold" grpId="0"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par>
                          <p:cTn id="59" fill="hold">
                            <p:stCondLst>
                              <p:cond delay="3900"/>
                            </p:stCondLst>
                            <p:childTnLst>
                              <p:par>
                                <p:cTn id="60" presetID="10" presetClass="entr" presetSubtype="0" fill="hold" grpId="0"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par>
                          <p:cTn id="63" fill="hold">
                            <p:stCondLst>
                              <p:cond delay="4400"/>
                            </p:stCondLst>
                            <p:childTnLst>
                              <p:par>
                                <p:cTn id="64" presetID="10" presetClass="entr" presetSubtype="0" fill="hold" grpId="0" nodeType="after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animBg="1"/>
      <p:bldP spid="23" grpId="0" animBg="1"/>
      <p:bldP spid="24" grpId="0" animBg="1"/>
      <p:bldP spid="25" grpId="0" animBg="1"/>
      <p:bldP spid="26" grpId="0" animBg="1"/>
      <p:bldP spid="27" grpId="0" animBg="1"/>
      <p:bldP spid="28" grpId="0" animBg="1"/>
      <p:bldP spid="4" grpId="0" animBg="1"/>
      <p:bldP spid="32" grpId="0"/>
      <p:bldP spid="36" grpId="0"/>
      <p:bldP spid="38" grpId="0"/>
      <p:bldP spid="40" grpId="0"/>
      <p:bldP spid="42"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資料庫圖表 1">
            <a:extLst>
              <a:ext uri="{FF2B5EF4-FFF2-40B4-BE49-F238E27FC236}">
                <a16:creationId xmlns:a16="http://schemas.microsoft.com/office/drawing/2014/main" id="{9112EDAD-D4C3-458B-9908-552B1A2A0024}"/>
              </a:ext>
            </a:extLst>
          </p:cNvPr>
          <p:cNvGraphicFramePr/>
          <p:nvPr>
            <p:extLst>
              <p:ext uri="{D42A27DB-BD31-4B8C-83A1-F6EECF244321}">
                <p14:modId xmlns:p14="http://schemas.microsoft.com/office/powerpoint/2010/main" val="3478183309"/>
              </p:ext>
            </p:extLst>
          </p:nvPr>
        </p:nvGraphicFramePr>
        <p:xfrm>
          <a:off x="1691680" y="84355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422545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4"/>
</p:tagLst>
</file>

<file path=ppt/theme/theme1.xml><?xml version="1.0" encoding="utf-8"?>
<a:theme xmlns:a="http://schemas.openxmlformats.org/drawingml/2006/main" name="第一PPT，www.1ppt.com">
  <a:themeElements>
    <a:clrScheme name="自定义 16">
      <a:dk1>
        <a:sysClr val="windowText" lastClr="000000"/>
      </a:dk1>
      <a:lt1>
        <a:sysClr val="window" lastClr="FFFFFF"/>
      </a:lt1>
      <a:dk2>
        <a:srgbClr val="1F497D"/>
      </a:dk2>
      <a:lt2>
        <a:srgbClr val="7F7F7F"/>
      </a:lt2>
      <a:accent1>
        <a:srgbClr val="30A8C4"/>
      </a:accent1>
      <a:accent2>
        <a:srgbClr val="7F7F7F"/>
      </a:accent2>
      <a:accent3>
        <a:srgbClr val="30A8C4"/>
      </a:accent3>
      <a:accent4>
        <a:srgbClr val="7F7F7F"/>
      </a:accent4>
      <a:accent5>
        <a:srgbClr val="30A8C4"/>
      </a:accent5>
      <a:accent6>
        <a:srgbClr val="7F7F7F"/>
      </a:accent6>
      <a:hlink>
        <a:srgbClr val="007FA2"/>
      </a:hlink>
      <a:folHlink>
        <a:srgbClr val="FF495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4153</TotalTime>
  <Words>555</Words>
  <Application>Microsoft Office PowerPoint</Application>
  <PresentationFormat>如螢幕大小 (16:9)</PresentationFormat>
  <Paragraphs>25</Paragraphs>
  <Slides>2</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vt:i4>
      </vt:variant>
    </vt:vector>
  </HeadingPairs>
  <TitlesOfParts>
    <vt:vector size="10" baseType="lpstr">
      <vt:lpstr>AvantGarde Md BT</vt:lpstr>
      <vt:lpstr>微软雅黑</vt:lpstr>
      <vt:lpstr>宋体</vt:lpstr>
      <vt:lpstr>华文黑体</vt:lpstr>
      <vt:lpstr>新細明體</vt:lpstr>
      <vt:lpstr>Arial</vt:lpstr>
      <vt:lpstr>Calibri</vt:lpstr>
      <vt:lpstr>第一PPT，www.1ppt.com</vt:lpstr>
      <vt:lpstr>PowerPoint 簡報</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泓均 林</cp:lastModifiedBy>
  <cp:revision>441</cp:revision>
  <dcterms:created xsi:type="dcterms:W3CDTF">2014-11-09T01:07:25Z</dcterms:created>
  <dcterms:modified xsi:type="dcterms:W3CDTF">2021-10-07T17:25:29Z</dcterms:modified>
</cp:coreProperties>
</file>