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8393" r:id="rId2"/>
    <p:sldId id="8409" r:id="rId3"/>
    <p:sldId id="286" r:id="rId4"/>
    <p:sldId id="8410" r:id="rId5"/>
    <p:sldId id="8425" r:id="rId6"/>
    <p:sldId id="8397" r:id="rId7"/>
    <p:sldId id="8396" r:id="rId8"/>
    <p:sldId id="8432" r:id="rId9"/>
    <p:sldId id="8391" r:id="rId10"/>
    <p:sldId id="8421" r:id="rId11"/>
    <p:sldId id="8426" r:id="rId12"/>
    <p:sldId id="8427" r:id="rId13"/>
    <p:sldId id="8390" r:id="rId14"/>
    <p:sldId id="8400" r:id="rId15"/>
    <p:sldId id="8431" r:id="rId16"/>
    <p:sldId id="8428" r:id="rId17"/>
    <p:sldId id="8429" r:id="rId18"/>
    <p:sldId id="8430" r:id="rId19"/>
    <p:sldId id="843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80" autoAdjust="0"/>
  </p:normalViewPr>
  <p:slideViewPr>
    <p:cSldViewPr snapToGrid="0" showGuides="1">
      <p:cViewPr>
        <p:scale>
          <a:sx n="100" d="100"/>
          <a:sy n="100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0E99-DAD2-4DB0-A11D-671AB3AEBB15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E052F-8997-4C6A-944B-319BB3A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5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A49B3C-D5AD-4786-92B2-BEB2B2F34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60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49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141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5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853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313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008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55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20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279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9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00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33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47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14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735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28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0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2BB2F-CB69-487B-8A9B-FB9E8649C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09D9E-C110-4BB3-BCE4-9C3728EEA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C9D6C-689A-4769-9D8A-93ADE0A2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D6F22-4C50-42FA-B352-88045C46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7A686-8FE4-495C-8B5A-190964E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5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74213-33BD-4138-8D89-8323EF87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1C747-393C-48C1-A809-615F275D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C3D27-CA55-4E6F-A3AF-3FD58511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F94FE-E3CE-425A-9EB9-C6F50379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27AC2-2C14-4DEF-B090-ABED15AA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18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BAA77-48C2-47DF-8623-05057A373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57702-F3E0-4B9E-9741-C0D89168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F9DAF-56CA-46F9-ACBB-CFDB6C62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5E511-C157-4C8A-8676-78B8C4B1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13091-D6BD-496E-8D83-629C59A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83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254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259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523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176D-1811-47BC-88D9-ACBAE4CF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1FA04-EC74-4CD2-A8D2-A646E0E1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D32E7-806A-4D50-A24B-2D28271F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C5806-8557-4A82-B62D-DECC3E7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C05E4-75E7-42C7-B0CB-9E83F434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9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C2FDD-E4F4-4782-9E82-86C7239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78E60-580C-4C63-A5B1-B366485A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985A3-4682-4F96-A3B9-2088558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32D13-62E2-4F00-969F-C641078B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F9DC-15B0-4C57-B3FD-1646A681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55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36DC7-67CE-4BFD-AEFA-19B7A3D9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6EE67-DAEC-4F7A-AE29-29889BBF4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96429-6414-4AC8-B91E-5BC54892C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7BDE5-3C1A-4E82-AEFA-4EC9A196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844F5-A503-4D98-B8DD-5C7A215B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BFA10-4CB5-469B-892A-0A908864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76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5C620-4F94-423A-9AA4-0E9A2AA4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FBFAF-5395-41C1-9423-8A3B1D9E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A593D-3338-4D02-B98A-81032CE2C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68CD15-A2DE-4C5C-B03C-43F92F48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28B8C-613E-4F07-9AE0-733E5688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FA18E-A290-4DBF-A6DA-49D3FE72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2A1FDB-BD83-493A-952F-EC5ACFD2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3D2613-8843-4920-A17B-1CD1A0D5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647026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69225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8DD40-3495-4CC9-964C-CD6341FA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CE5AB2-35EC-41E0-BDED-2BA8FD32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5ECC5B-CDDD-4D9B-A453-1E423B4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AEACE-E008-427F-A632-C4B9721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09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45584-215D-41B5-84F9-8EB64F98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A9F62-4A13-469E-98E8-55CBABBC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D0E51-2ED7-4C60-BD88-4509A10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731A0-0958-42B3-A5F8-E3D3E9704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52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B92AD-5C6C-4F7F-9A2E-4796E409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FE13A-6D95-477F-B68B-F47D05B4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53AB3-23C0-4B79-8408-6A603072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A90DE-66D8-4B37-97D3-5E45BC45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B4EC5-B616-4DF4-98FA-80335A2A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EEA2A-FAFB-4888-9888-23042A81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10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F5FB2-CAF0-4164-88CC-FD012321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BE46D9-958F-411C-BF55-38D8E13B0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623A4-54DB-484B-B6AD-149AA290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39D37-2896-4970-9FD1-FFEEF81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9257F-2CDC-4162-9B00-90E71A2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08245-45A4-4213-BC00-0BE3293F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16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4B2C1-B39F-410F-A948-4B8F58C1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FAD11-BE8E-4A67-B9FF-291BCBD6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979CA-B529-4392-BB2E-30118DCD2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AFBE-CB95-410C-9170-E8C374E6C10C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092A2-A008-4136-ACBA-1D10EA05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0CCD-5434-48B3-937C-3162C8446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8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A3BF65-8639-43DB-BF77-B3B4068FB0FD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2173791" y="3129333"/>
            <a:ext cx="7844418" cy="59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TW" altLang="en-US" sz="30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決策分析報告</a:t>
            </a:r>
            <a:r>
              <a:rPr lang="en-US" altLang="zh-TW" sz="30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-</a:t>
            </a:r>
            <a:r>
              <a:rPr lang="zh-TW" altLang="en-US" sz="30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方案選擇</a:t>
            </a:r>
            <a:endParaRPr lang="zh-CN" altLang="zh-CN" sz="30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17672C-AF27-48FE-B579-AEEDA534859A}"/>
              </a:ext>
            </a:extLst>
          </p:cNvPr>
          <p:cNvSpPr/>
          <p:nvPr/>
        </p:nvSpPr>
        <p:spPr>
          <a:xfrm>
            <a:off x="10194404" y="6562854"/>
            <a:ext cx="1997596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M11056002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林泓均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2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初始</a:t>
              </a: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資料</a:t>
              </a: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F2DDEE26-CB99-4CA1-B2E5-6B1DD0D4A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807" y="969800"/>
            <a:ext cx="5562340" cy="582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83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計算組合</a:t>
              </a:r>
              <a:endPara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BC4E943D-27BC-46BF-AC01-FF8BA31BE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329" y="871420"/>
            <a:ext cx="3849342" cy="589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93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計算接受度與獲利</a:t>
              </a:r>
              <a:endPara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F1B25D2A-A746-4ABB-870C-9C0E31507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951" y="1000839"/>
            <a:ext cx="6830097" cy="570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89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4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329953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選擇方案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04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9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散佈圖</a:t>
              </a: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9FB60F47-86A6-408C-8373-71E927F91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600" y="958067"/>
            <a:ext cx="8541735" cy="5679699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F3A32584-EA52-4773-A48D-ADF1090EEABB}"/>
              </a:ext>
            </a:extLst>
          </p:cNvPr>
          <p:cNvSpPr/>
          <p:nvPr/>
        </p:nvSpPr>
        <p:spPr>
          <a:xfrm>
            <a:off x="9589922" y="1993568"/>
            <a:ext cx="353070" cy="33795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F59AF87-C62B-484C-8B19-303E97CBD5C6}"/>
              </a:ext>
            </a:extLst>
          </p:cNvPr>
          <p:cNvSpPr/>
          <p:nvPr/>
        </p:nvSpPr>
        <p:spPr>
          <a:xfrm rot="7612294">
            <a:off x="9064534" y="1118069"/>
            <a:ext cx="338445" cy="33232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76E1441-FF99-40B0-9BCD-A82A17D935B8}"/>
              </a:ext>
            </a:extLst>
          </p:cNvPr>
          <p:cNvSpPr/>
          <p:nvPr/>
        </p:nvSpPr>
        <p:spPr>
          <a:xfrm rot="19931706">
            <a:off x="9323922" y="1261878"/>
            <a:ext cx="375707" cy="47958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0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較差的方案</a:t>
              </a: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A9E0941C-65AB-4297-90DF-FCCB774BD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447" y="964652"/>
            <a:ext cx="7791106" cy="5683565"/>
          </a:xfrm>
          <a:prstGeom prst="rect">
            <a:avLst/>
          </a:prstGeom>
        </p:spPr>
      </p:pic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BAB48BC-9095-4020-A7B9-D2A0B4EF848B}"/>
              </a:ext>
            </a:extLst>
          </p:cNvPr>
          <p:cNvSpPr/>
          <p:nvPr/>
        </p:nvSpPr>
        <p:spPr>
          <a:xfrm>
            <a:off x="2086135" y="2280769"/>
            <a:ext cx="271604" cy="27160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0998980E-BF50-4AA4-BA3F-4DFC3E338617}"/>
              </a:ext>
            </a:extLst>
          </p:cNvPr>
          <p:cNvSpPr/>
          <p:nvPr/>
        </p:nvSpPr>
        <p:spPr>
          <a:xfrm>
            <a:off x="2086135" y="6281596"/>
            <a:ext cx="271604" cy="27160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627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平均接受度最高</a:t>
              </a: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38E78F26-8CC2-4F47-BB2E-17B9FFA71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89" y="1900282"/>
            <a:ext cx="11278226" cy="33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43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平均獲利最高</a:t>
              </a: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4101C052-D43C-41A3-BEEE-D8C52D078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41" y="2344259"/>
            <a:ext cx="11608506" cy="264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14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較佳的方案</a:t>
              </a: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AE62717D-0150-4707-B521-D87ED6E92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928" y="1316855"/>
            <a:ext cx="8516518" cy="456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15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TW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“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最佳</a:t>
              </a:r>
              <a:r>
                <a:rPr lang="en-US" altLang="zh-TW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”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方案</a:t>
              </a: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91F8D9E-9184-4F97-BAD5-FDBD59C5903C}"/>
              </a:ext>
            </a:extLst>
          </p:cNvPr>
          <p:cNvSpPr/>
          <p:nvPr/>
        </p:nvSpPr>
        <p:spPr>
          <a:xfrm>
            <a:off x="3349093" y="1234559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TW" altLang="en-US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根據以上分析，可以得出最終的最佳方案為以下四種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83FF5D6-F739-4ADD-B34C-619BB42AD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223" y="1820777"/>
            <a:ext cx="6793551" cy="9334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2DE79B9-6BD7-4CE9-9004-A2D5CA872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223" y="3135240"/>
            <a:ext cx="6835264" cy="80811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DAD7111-83B2-4E9C-89CE-8AB80DE9D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223" y="4324349"/>
            <a:ext cx="6835265" cy="8417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83D4910-996A-41EA-BD70-918D4B45F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223" y="5547129"/>
            <a:ext cx="6835264" cy="78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18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309B8E60-7E04-41FC-9E91-8A0D0C5A4C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8FEF153-7E3E-4CE3-80F7-86C8E5E46355}"/>
              </a:ext>
            </a:extLst>
          </p:cNvPr>
          <p:cNvGrpSpPr/>
          <p:nvPr/>
        </p:nvGrpSpPr>
        <p:grpSpPr>
          <a:xfrm>
            <a:off x="7122875" y="435020"/>
            <a:ext cx="5544407" cy="847292"/>
            <a:chOff x="551593" y="497013"/>
            <a:chExt cx="5544407" cy="8472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2DD7D8E-018C-4915-AD8C-EB42360FBE96}"/>
                </a:ext>
              </a:extLst>
            </p:cNvPr>
            <p:cNvSpPr/>
            <p:nvPr/>
          </p:nvSpPr>
          <p:spPr>
            <a:xfrm>
              <a:off x="551593" y="497013"/>
              <a:ext cx="55444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CONTENTS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99" name="0 _4">
              <a:extLst>
                <a:ext uri="{FF2B5EF4-FFF2-40B4-BE49-F238E27FC236}">
                  <a16:creationId xmlns:a16="http://schemas.microsoft.com/office/drawing/2014/main" id="{EF81DDC9-A1B8-49A6-970E-B321AA3AD5F6}"/>
                </a:ext>
              </a:extLst>
            </p:cNvPr>
            <p:cNvCxnSpPr/>
            <p:nvPr/>
          </p:nvCxnSpPr>
          <p:spPr>
            <a:xfrm>
              <a:off x="707839" y="1344305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83A7EB6-51FF-471D-9428-AD79575DFF9A}"/>
              </a:ext>
            </a:extLst>
          </p:cNvPr>
          <p:cNvGrpSpPr/>
          <p:nvPr/>
        </p:nvGrpSpPr>
        <p:grpSpPr>
          <a:xfrm>
            <a:off x="1484465" y="1795725"/>
            <a:ext cx="3894148" cy="914400"/>
            <a:chOff x="568560" y="3186685"/>
            <a:chExt cx="3894148" cy="9144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A1AE984-61FA-4B1A-AB43-459E4ED12C70}"/>
                </a:ext>
              </a:extLst>
            </p:cNvPr>
            <p:cNvSpPr/>
            <p:nvPr/>
          </p:nvSpPr>
          <p:spPr>
            <a:xfrm rot="18900000">
              <a:off x="654766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423CFAC-BE4E-4B41-8143-A6672E6485CB}"/>
                </a:ext>
              </a:extLst>
            </p:cNvPr>
            <p:cNvGrpSpPr/>
            <p:nvPr/>
          </p:nvGrpSpPr>
          <p:grpSpPr>
            <a:xfrm>
              <a:off x="568560" y="3186685"/>
              <a:ext cx="3894148" cy="914400"/>
              <a:chOff x="568560" y="3186685"/>
              <a:chExt cx="3894148" cy="914400"/>
            </a:xfrm>
          </p:grpSpPr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812A3E6-25ED-4580-B8C4-C165B748E2A2}"/>
                  </a:ext>
                </a:extLst>
              </p:cNvPr>
              <p:cNvSpPr txBox="1"/>
              <p:nvPr/>
            </p:nvSpPr>
            <p:spPr>
              <a:xfrm>
                <a:off x="1673787" y="3437500"/>
                <a:ext cx="2788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zh-TW" altLang="en-US" sz="20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原始資料</a:t>
                </a:r>
                <a:endParaRPr lang="zh-CN" altLang="en-US" sz="20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78" name="原创设计师QQ69613753    _10">
                <a:extLst>
                  <a:ext uri="{FF2B5EF4-FFF2-40B4-BE49-F238E27FC236}">
                    <a16:creationId xmlns:a16="http://schemas.microsoft.com/office/drawing/2014/main" id="{2A51FDC5-C433-4E6B-BBF5-EF8EC4CFED7D}"/>
                  </a:ext>
                </a:extLst>
              </p:cNvPr>
              <p:cNvSpPr/>
              <p:nvPr/>
            </p:nvSpPr>
            <p:spPr>
              <a:xfrm>
                <a:off x="568560" y="3186685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  <a:sym typeface="Source Han Serif SC" panose="02020400000000000000" pitchFamily="18" charset="-122"/>
                  </a:rPr>
                  <a:t>1</a:t>
                </a:r>
                <a:endPara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369A331-EBC2-4165-975F-34F29B470ABB}"/>
              </a:ext>
            </a:extLst>
          </p:cNvPr>
          <p:cNvGrpSpPr/>
          <p:nvPr/>
        </p:nvGrpSpPr>
        <p:grpSpPr>
          <a:xfrm>
            <a:off x="6354405" y="4050529"/>
            <a:ext cx="3971517" cy="914400"/>
            <a:chOff x="233397" y="4890514"/>
            <a:chExt cx="3971517" cy="914400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B1787185-81F1-409B-8488-11E2B30D36D3}"/>
                </a:ext>
              </a:extLst>
            </p:cNvPr>
            <p:cNvSpPr txBox="1"/>
            <p:nvPr/>
          </p:nvSpPr>
          <p:spPr>
            <a:xfrm>
              <a:off x="1415993" y="5147659"/>
              <a:ext cx="2788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TW" altLang="en-US" sz="20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接受度與獲利計算</a:t>
              </a:r>
              <a:endParaRPr lang="zh-CN" altLang="en-US" sz="20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83" name="原创设计师QQ69613753    _12">
              <a:extLst>
                <a:ext uri="{FF2B5EF4-FFF2-40B4-BE49-F238E27FC236}">
                  <a16:creationId xmlns:a16="http://schemas.microsoft.com/office/drawing/2014/main" id="{7E37B798-7F89-4C05-BDD5-C677A6D92884}"/>
                </a:ext>
              </a:extLst>
            </p:cNvPr>
            <p:cNvSpPr/>
            <p:nvPr/>
          </p:nvSpPr>
          <p:spPr>
            <a:xfrm>
              <a:off x="233397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3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E44E8DC-1B5F-4BE2-B278-DA163B5AD0C2}"/>
                </a:ext>
              </a:extLst>
            </p:cNvPr>
            <p:cNvSpPr/>
            <p:nvPr/>
          </p:nvSpPr>
          <p:spPr>
            <a:xfrm rot="18900000">
              <a:off x="317173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454FD62-13B0-4F5E-980E-73DCF56BC2D8}"/>
              </a:ext>
            </a:extLst>
          </p:cNvPr>
          <p:cNvGrpSpPr/>
          <p:nvPr/>
        </p:nvGrpSpPr>
        <p:grpSpPr>
          <a:xfrm>
            <a:off x="1431071" y="2938366"/>
            <a:ext cx="3947543" cy="914400"/>
            <a:chOff x="6887633" y="3186685"/>
            <a:chExt cx="3947543" cy="914400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AA23347A-99A2-46AC-A651-153CACA0D4FD}"/>
                </a:ext>
              </a:extLst>
            </p:cNvPr>
            <p:cNvSpPr txBox="1"/>
            <p:nvPr/>
          </p:nvSpPr>
          <p:spPr>
            <a:xfrm>
              <a:off x="8046255" y="3437500"/>
              <a:ext cx="2788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TW" altLang="en-US" sz="20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機率換算</a:t>
              </a:r>
              <a:endParaRPr lang="zh-CN" altLang="en-US" sz="20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89" name="原创设计师QQ69613753    _11">
              <a:extLst>
                <a:ext uri="{FF2B5EF4-FFF2-40B4-BE49-F238E27FC236}">
                  <a16:creationId xmlns:a16="http://schemas.microsoft.com/office/drawing/2014/main" id="{1EECF592-AFBD-40F1-8FE0-F2F5ADB50A92}"/>
                </a:ext>
              </a:extLst>
            </p:cNvPr>
            <p:cNvSpPr/>
            <p:nvPr/>
          </p:nvSpPr>
          <p:spPr>
            <a:xfrm>
              <a:off x="6887633" y="318668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2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D3FE7C5-C547-470E-A93B-E8E78EE79FFC}"/>
                </a:ext>
              </a:extLst>
            </p:cNvPr>
            <p:cNvSpPr/>
            <p:nvPr/>
          </p:nvSpPr>
          <p:spPr>
            <a:xfrm rot="18900000">
              <a:off x="6970208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5E714D8-0B64-4598-BE3C-FF29A3C2015C}"/>
              </a:ext>
            </a:extLst>
          </p:cNvPr>
          <p:cNvGrpSpPr/>
          <p:nvPr/>
        </p:nvGrpSpPr>
        <p:grpSpPr>
          <a:xfrm>
            <a:off x="6324986" y="5210124"/>
            <a:ext cx="4000936" cy="914400"/>
            <a:chOff x="6887633" y="4890514"/>
            <a:chExt cx="4000936" cy="914400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4C9F625-2362-423E-860B-E8B10BC46A35}"/>
                </a:ext>
              </a:extLst>
            </p:cNvPr>
            <p:cNvSpPr txBox="1"/>
            <p:nvPr/>
          </p:nvSpPr>
          <p:spPr>
            <a:xfrm>
              <a:off x="8099648" y="5147659"/>
              <a:ext cx="2788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TW" altLang="en-US" sz="20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選擇方案 </a:t>
              </a:r>
              <a:endParaRPr lang="zh-CN" altLang="en-US" sz="20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95" name="原创设计师QQ69613753    _13">
              <a:extLst>
                <a:ext uri="{FF2B5EF4-FFF2-40B4-BE49-F238E27FC236}">
                  <a16:creationId xmlns:a16="http://schemas.microsoft.com/office/drawing/2014/main" id="{DAB9D30B-C9C2-4F14-84AB-C2E250067478}"/>
                </a:ext>
              </a:extLst>
            </p:cNvPr>
            <p:cNvSpPr/>
            <p:nvPr/>
          </p:nvSpPr>
          <p:spPr>
            <a:xfrm>
              <a:off x="6887633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4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783E229-6CB6-45E9-BCB9-CAF430E94284}"/>
                </a:ext>
              </a:extLst>
            </p:cNvPr>
            <p:cNvSpPr/>
            <p:nvPr/>
          </p:nvSpPr>
          <p:spPr>
            <a:xfrm rot="18900000">
              <a:off x="6967778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732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1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329953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原始資料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01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786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原始資料</a:t>
              </a:r>
              <a:r>
                <a:rPr lang="en-US" altLang="zh-TW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-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人數</a:t>
              </a: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1F4FE44B-2DC7-4656-A097-B9EEF1573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796" y="1057769"/>
            <a:ext cx="5544407" cy="543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26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原始資料</a:t>
              </a:r>
              <a:r>
                <a:rPr lang="en-US" altLang="zh-TW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-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加上自己的部分</a:t>
              </a: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746F9656-D670-4A13-B399-03B195FFE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041" y="1093360"/>
            <a:ext cx="5479456" cy="54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06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329953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機率換算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02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459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機率換算</a:t>
              </a: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0C394051-54A8-4333-910F-B188E4FAB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705" y="1084177"/>
            <a:ext cx="6070590" cy="555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54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機率換算</a:t>
              </a:r>
              <a:r>
                <a:rPr lang="en-US" altLang="zh-TW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-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累進</a:t>
              </a:r>
              <a:endPara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E23D0E88-0676-48D6-BAD9-1E156856A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912" y="966215"/>
            <a:ext cx="6574664" cy="56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79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3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59458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接受度與獲利計算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03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4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4D47"/>
      </a:accent1>
      <a:accent2>
        <a:srgbClr val="504D47"/>
      </a:accent2>
      <a:accent3>
        <a:srgbClr val="504D47"/>
      </a:accent3>
      <a:accent4>
        <a:srgbClr val="504D47"/>
      </a:accent4>
      <a:accent5>
        <a:srgbClr val="504D47"/>
      </a:accent5>
      <a:accent6>
        <a:srgbClr val="504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129</Words>
  <Application>Microsoft Office PowerPoint</Application>
  <PresentationFormat>寬螢幕</PresentationFormat>
  <Paragraphs>55</Paragraphs>
  <Slides>19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微软雅黑</vt:lpstr>
      <vt:lpstr>宋体</vt:lpstr>
      <vt:lpstr>Source Han Serif SC</vt:lpstr>
      <vt:lpstr>新細明體</vt:lpstr>
      <vt:lpstr>Arial</vt:lpstr>
      <vt:lpstr>Calibri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/>
  <cp:lastModifiedBy>泓均 林</cp:lastModifiedBy>
  <cp:revision>64</cp:revision>
  <dcterms:created xsi:type="dcterms:W3CDTF">2019-01-17T09:32:26Z</dcterms:created>
  <dcterms:modified xsi:type="dcterms:W3CDTF">2022-05-12T06:30:23Z</dcterms:modified>
</cp:coreProperties>
</file>