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00" r:id="rId5"/>
    <p:sldId id="437" r:id="rId6"/>
    <p:sldId id="440" r:id="rId7"/>
    <p:sldId id="439" r:id="rId8"/>
    <p:sldId id="307" r:id="rId9"/>
    <p:sldId id="438" r:id="rId10"/>
    <p:sldId id="441" r:id="rId11"/>
    <p:sldId id="442" r:id="rId12"/>
    <p:sldId id="476" r:id="rId13"/>
    <p:sldId id="444" r:id="rId14"/>
    <p:sldId id="295" r:id="rId15"/>
    <p:sldId id="299" r:id="rId16"/>
    <p:sldId id="298" r:id="rId17"/>
    <p:sldId id="296" r:id="rId18"/>
    <p:sldId id="302" r:id="rId19"/>
    <p:sldId id="477" r:id="rId20"/>
    <p:sldId id="460" r:id="rId21"/>
    <p:sldId id="461" r:id="rId22"/>
    <p:sldId id="446" r:id="rId23"/>
    <p:sldId id="478" r:id="rId24"/>
    <p:sldId id="463" r:id="rId25"/>
    <p:sldId id="486" r:id="rId26"/>
    <p:sldId id="468" r:id="rId27"/>
    <p:sldId id="469" r:id="rId28"/>
    <p:sldId id="472" r:id="rId29"/>
    <p:sldId id="297" r:id="rId30"/>
    <p:sldId id="481" r:id="rId31"/>
    <p:sldId id="482" r:id="rId32"/>
    <p:sldId id="487" r:id="rId33"/>
    <p:sldId id="484" r:id="rId34"/>
    <p:sldId id="303" r:id="rId35"/>
    <p:sldId id="449" r:id="rId36"/>
    <p:sldId id="448" r:id="rId37"/>
    <p:sldId id="454" r:id="rId38"/>
    <p:sldId id="455" r:id="rId39"/>
    <p:sldId id="451" r:id="rId40"/>
    <p:sldId id="453" r:id="rId41"/>
    <p:sldId id="457" r:id="rId42"/>
    <p:sldId id="488" r:id="rId43"/>
    <p:sldId id="458" r:id="rId44"/>
    <p:sldId id="459" r:id="rId45"/>
  </p:sldIdLst>
  <p:sldSz cx="9144000" cy="5143500"/>
  <p:notesSz cx="6858000" cy="9144000"/>
  <p:embeddedFontLst>
    <p:embeddedFont>
      <p:font typeface="Montserrat" panose="0000050000000000000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font" Target="fonts/font1.fntdata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8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chemeClr val="accen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 txBox="1"/>
          <p:nvPr>
            <p:ph type="body" idx="1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5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body" idx="1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type="body" idx="2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type="body" idx="1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type="body" idx="2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type="body" idx="3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body" idx="1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/>
        </p:txBody>
      </p:sp>
      <p:sp>
        <p:nvSpPr>
          <p:cNvPr id="52" name="Google Shape;52;p9"/>
          <p:cNvSpPr/>
          <p:nvPr/>
        </p:nvSpPr>
        <p:spPr>
          <a:xfrm>
            <a:off x="3805198" y="4212742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9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9"/>
          <p:cNvSpPr txBox="1"/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1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0"/>
          <p:cNvSpPr txBox="1"/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 panose="00000500000000000000"/>
              <a:buNone/>
              <a:defRPr sz="30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 panose="00000500000000000000"/>
              <a:buNone/>
              <a:defRPr sz="30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 panose="00000500000000000000"/>
              <a:buNone/>
              <a:defRPr sz="30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 panose="00000500000000000000"/>
              <a:buNone/>
              <a:defRPr sz="30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 panose="00000500000000000000"/>
              <a:buNone/>
              <a:defRPr sz="30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 panose="00000500000000000000"/>
              <a:buNone/>
              <a:defRPr sz="30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 panose="00000500000000000000"/>
              <a:buNone/>
              <a:defRPr sz="30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 panose="00000500000000000000"/>
              <a:buNone/>
              <a:defRPr sz="30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 panose="00000500000000000000"/>
              <a:buNone/>
              <a:defRPr sz="30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 panose="00000500000000000000"/>
              <a:buChar char="▣"/>
              <a:defRPr sz="2400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 panose="00000500000000000000"/>
              <a:buChar char="□"/>
              <a:defRPr sz="2400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 panose="00000500000000000000"/>
              <a:buChar char="■"/>
              <a:defRPr sz="2400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 panose="00000500000000000000"/>
              <a:buChar char="●"/>
              <a:defRPr sz="2400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 panose="00000500000000000000"/>
              <a:buChar char="○"/>
              <a:defRPr sz="2400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 panose="00000500000000000000"/>
              <a:buChar char="■"/>
              <a:defRPr sz="2400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 panose="00000500000000000000"/>
              <a:buChar char="●"/>
              <a:defRPr sz="2400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 panose="00000500000000000000"/>
              <a:buChar char="○"/>
              <a:defRPr sz="2400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 panose="00000500000000000000"/>
              <a:buChar char="■"/>
              <a:defRPr sz="2400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GIF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467360" y="1419860"/>
            <a:ext cx="8116570" cy="18040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MPASS -</a:t>
            </a:r>
            <a:br>
              <a:rPr lang="en-US" altLang="en-GB"/>
            </a:br>
            <a:r>
              <a:rPr lang="en-US" altLang="en-GB"/>
              <a:t>Messaging Platform-As-A-Service</a:t>
            </a:r>
            <a:endParaRPr lang="en-US" altLang="en-GB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52400"/>
            <a:ext cx="8248650" cy="463359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52070"/>
            <a:ext cx="4752340" cy="4914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51460"/>
            <a:ext cx="5125720" cy="45167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Required Message Types</a:t>
            </a:r>
            <a:endParaRPr lang="en-US"/>
          </a:p>
        </p:txBody>
      </p:sp>
      <p:graphicFrame>
        <p:nvGraphicFramePr>
          <p:cNvPr id="170" name="Google Shape;170;p23"/>
          <p:cNvGraphicFramePr/>
          <p:nvPr/>
        </p:nvGraphicFramePr>
        <p:xfrm>
          <a:off x="899795" y="1333500"/>
          <a:ext cx="7470140" cy="3733800"/>
        </p:xfrm>
        <a:graphic>
          <a:graphicData uri="http://schemas.openxmlformats.org/drawingml/2006/table">
            <a:tbl>
              <a:tblPr>
                <a:noFill/>
                <a:tableStyleId>{BBB713A6-5156-4448-B144-822046962AE8}</a:tableStyleId>
              </a:tblPr>
              <a:tblGrid>
                <a:gridCol w="1464945"/>
                <a:gridCol w="1795145"/>
                <a:gridCol w="2040255"/>
                <a:gridCol w="2169795"/>
              </a:tblGrid>
              <a:tr h="614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Short Message</a:t>
                      </a:r>
                      <a:endParaRPr lang="en-US" altLang="en-GB" sz="1400" b="1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Notification</a:t>
                      </a:r>
                      <a:endParaRPr lang="en-US" altLang="en-GB" sz="1100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altLang="en-GB" sz="14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Long Message</a:t>
                      </a:r>
                      <a:endParaRPr lang="en-US" altLang="en-GB" sz="1400" b="1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797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100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Recipient</a:t>
                      </a:r>
                      <a:endParaRPr lang="en-US" altLang="en-GB" sz="1100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Single</a:t>
                      </a:r>
                      <a:endParaRPr sz="1400" b="1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Single</a:t>
                      </a:r>
                      <a:endParaRPr sz="1400" b="1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Multi</a:t>
                      </a:r>
                      <a:endParaRPr lang="en-US" sz="1400" b="1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797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100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Time</a:t>
                      </a:r>
                      <a:endParaRPr lang="en-US" altLang="en-GB" sz="1100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Instant</a:t>
                      </a:r>
                      <a:endParaRPr lang="en-US" altLang="en-GB" sz="1400" b="1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Deferred</a:t>
                      </a:r>
                      <a:endParaRPr lang="en-US" altLang="en-GB" sz="1400" b="1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Scheduled</a:t>
                      </a:r>
                      <a:endParaRPr lang="en-US" altLang="en-GB" sz="1400" b="1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7978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DNC</a:t>
                      </a:r>
                      <a:endParaRPr lang="en-US" sz="1100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No</a:t>
                      </a:r>
                      <a:endParaRPr lang="en-US" sz="1400" b="1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No</a:t>
                      </a:r>
                      <a:endParaRPr lang="en-US" sz="1400" b="1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Yes</a:t>
                      </a:r>
                      <a:endParaRPr lang="en-US" sz="1400" b="1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797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100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Examples</a:t>
                      </a:r>
                      <a:endParaRPr lang="en-US" altLang="en-GB" sz="1100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OTP</a:t>
                      </a:r>
                      <a:endParaRPr lang="en-US" sz="1000" b="1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Order Update Notification</a:t>
                      </a:r>
                      <a:endParaRPr lang="en-US" sz="1000" b="1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Payment 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Notification</a:t>
                      </a:r>
                      <a:endParaRPr lang="en-US" sz="1000" b="1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Order Delivery Alert</a:t>
                      </a:r>
                      <a:endParaRPr lang="en-US" sz="1000" b="1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Marketing Messages</a:t>
                      </a:r>
                      <a:endParaRPr lang="en-US" sz="1000" b="1">
                        <a:solidFill>
                          <a:schemeClr val="dk1"/>
                        </a:solidFill>
                        <a:latin typeface="Montserrat" panose="00000500000000000000"/>
                        <a:ea typeface="Montserrat" panose="00000500000000000000"/>
                        <a:cs typeface="Montserrat" panose="00000500000000000000"/>
                        <a:sym typeface="Montserra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23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691200" y="483980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Process Flow</a:t>
            </a:r>
            <a:endParaRPr lang="en-US" altLang="en-GB"/>
          </a:p>
        </p:txBody>
      </p:sp>
      <p:sp>
        <p:nvSpPr>
          <p:cNvPr id="128" name="Google Shape;128;p19"/>
          <p:cNvSpPr txBox="1"/>
          <p:nvPr>
            <p:ph type="body" idx="1"/>
          </p:nvPr>
        </p:nvSpPr>
        <p:spPr>
          <a:xfrm>
            <a:off x="539750" y="1419860"/>
            <a:ext cx="2854960" cy="2988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Message sending at the process level is a sequence of actions from different actors.</a:t>
            </a:r>
            <a:endParaRPr lang="en-US" altLang="en-GB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4 Steps:</a:t>
            </a:r>
            <a:endParaRPr b="1"/>
          </a:p>
          <a:p>
            <a:pPr marL="0"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 sz="1000"/>
              <a:t>Each Step has a Start &amp; End State</a:t>
            </a:r>
            <a:endParaRPr lang="en-US" altLang="en-GB" sz="1000"/>
          </a:p>
          <a:p>
            <a:pPr marL="0"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 sz="1000"/>
              <a:t>Steps are triggered by</a:t>
            </a:r>
            <a:endParaRPr lang="en-US" altLang="en-GB" sz="1000"/>
          </a:p>
          <a:p>
            <a:pPr lvl="1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 sz="1000"/>
              <a:t>User</a:t>
            </a:r>
            <a:endParaRPr lang="en-US" altLang="en-GB" sz="1000"/>
          </a:p>
          <a:p>
            <a:pPr lvl="1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 sz="1000"/>
              <a:t>Timer</a:t>
            </a:r>
            <a:endParaRPr lang="en-US" altLang="en-GB" sz="1000"/>
          </a:p>
        </p:txBody>
      </p:sp>
      <p:sp>
        <p:nvSpPr>
          <p:cNvPr id="131" name="Google Shape;131;p19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785" y="1226820"/>
            <a:ext cx="5685790" cy="34702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691200" y="483980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Application Schema</a:t>
            </a:r>
            <a:endParaRPr lang="en-US" altLang="en-GB"/>
          </a:p>
        </p:txBody>
      </p:sp>
      <p:sp>
        <p:nvSpPr>
          <p:cNvPr id="128" name="Google Shape;128;p19"/>
          <p:cNvSpPr txBox="1"/>
          <p:nvPr>
            <p:ph type="body" idx="1"/>
          </p:nvPr>
        </p:nvSpPr>
        <p:spPr>
          <a:xfrm>
            <a:off x="539750" y="1419860"/>
            <a:ext cx="2753995" cy="2988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4 Parts:</a:t>
            </a:r>
            <a:endParaRPr b="1"/>
          </a:p>
          <a:p>
            <a:pPr marL="0"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 sz="1000"/>
              <a:t>Maker handles job creation(CRUD)</a:t>
            </a:r>
            <a:endParaRPr lang="en-US" altLang="en-GB" sz="1000"/>
          </a:p>
          <a:p>
            <a:pPr marL="0"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 sz="1000"/>
              <a:t>Checker </a:t>
            </a:r>
            <a:r>
              <a:rPr lang="en-US" altLang="en-GB" sz="1000">
                <a:sym typeface="+mn-ea"/>
              </a:rPr>
              <a:t>handles Validation and Assighment</a:t>
            </a:r>
            <a:endParaRPr lang="en-US" altLang="en-GB" sz="1000">
              <a:sym typeface="+mn-ea"/>
            </a:endParaRPr>
          </a:p>
          <a:p>
            <a:pPr marL="0"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 sz="1000"/>
              <a:t>Sender handles the sending by Provider</a:t>
            </a:r>
            <a:endParaRPr lang="en-US" altLang="en-GB" sz="1000"/>
          </a:p>
          <a:p>
            <a:pPr marL="0"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 sz="1000"/>
              <a:t>Reporter handles generating post-transaction data for other applications.</a:t>
            </a:r>
            <a:endParaRPr lang="en-US" altLang="en-GB" sz="1000"/>
          </a:p>
        </p:txBody>
      </p:sp>
      <p:sp>
        <p:nvSpPr>
          <p:cNvPr id="131" name="Google Shape;131;p19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110" y="1059815"/>
            <a:ext cx="5465445" cy="37630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691200" y="483980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Database Design</a:t>
            </a:r>
            <a:endParaRPr lang="en-GB"/>
          </a:p>
        </p:txBody>
      </p:sp>
      <p:sp>
        <p:nvSpPr>
          <p:cNvPr id="128" name="Google Shape;128;p19"/>
          <p:cNvSpPr txBox="1"/>
          <p:nvPr>
            <p:ph type="body" idx="1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Message</a:t>
            </a:r>
            <a:endParaRPr b="1"/>
          </a:p>
          <a:p>
            <a:pPr marL="0" lvl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Holds the job data to send</a:t>
            </a:r>
            <a:endParaRPr lang="en-GB" sz="1000"/>
          </a:p>
        </p:txBody>
      </p:sp>
      <p:sp>
        <p:nvSpPr>
          <p:cNvPr id="129" name="Google Shape;129;p19"/>
          <p:cNvSpPr txBox="1"/>
          <p:nvPr>
            <p:ph type="body" idx="2"/>
          </p:nvPr>
        </p:nvSpPr>
        <p:spPr>
          <a:xfrm>
            <a:off x="690918" y="228369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DNC</a:t>
            </a:r>
            <a:endParaRPr b="1"/>
          </a:p>
          <a:p>
            <a:pPr marL="0" lvl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Permanent/Temp Do-Not-Call data</a:t>
            </a:r>
            <a:r>
              <a:rPr lang="en-US" altLang="en-GB" sz="1000"/>
              <a:t>.</a:t>
            </a:r>
            <a:endParaRPr lang="en-US" altLang="en-GB" sz="1000"/>
          </a:p>
        </p:txBody>
      </p:sp>
      <p:sp>
        <p:nvSpPr>
          <p:cNvPr id="130" name="Google Shape;130;p19"/>
          <p:cNvSpPr txBox="1"/>
          <p:nvPr>
            <p:ph type="body" idx="3"/>
          </p:nvPr>
        </p:nvSpPr>
        <p:spPr>
          <a:xfrm>
            <a:off x="683650" y="329207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Report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Report table holds transacted data for</a:t>
            </a:r>
            <a:r>
              <a:rPr lang="en-US" altLang="en-GB" sz="1000"/>
              <a:t> </a:t>
            </a:r>
            <a:r>
              <a:rPr lang="en-GB" sz="1000"/>
              <a:t>downstream </a:t>
            </a:r>
            <a:r>
              <a:rPr lang="en-US" altLang="en-GB" sz="1000"/>
              <a:t>a</a:t>
            </a:r>
            <a:r>
              <a:rPr lang="en-GB" sz="1000"/>
              <a:t>pplications such as</a:t>
            </a:r>
            <a:r>
              <a:rPr lang="en-US" altLang="en-GB" sz="1000"/>
              <a:t> </a:t>
            </a:r>
            <a:r>
              <a:rPr lang="en-GB" sz="1000"/>
              <a:t>Accounting</a:t>
            </a:r>
            <a:r>
              <a:rPr lang="en-US" altLang="en-GB" sz="1000"/>
              <a:t>, A</a:t>
            </a:r>
            <a:r>
              <a:rPr lang="en-GB" sz="1000"/>
              <a:t>nalytics, etc. </a:t>
            </a:r>
            <a:endParaRPr lang="en-GB"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1" name="Google Shape;131;p19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65" y="1049655"/>
            <a:ext cx="5238115" cy="36760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691200" y="483980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Service Pipelining</a:t>
            </a:r>
            <a:endParaRPr lang="en-US" altLang="en-GB"/>
          </a:p>
        </p:txBody>
      </p:sp>
      <p:sp>
        <p:nvSpPr>
          <p:cNvPr id="128" name="Google Shape;128;p19"/>
          <p:cNvSpPr txBox="1"/>
          <p:nvPr>
            <p:ph type="body" idx="1"/>
          </p:nvPr>
        </p:nvSpPr>
        <p:spPr>
          <a:xfrm>
            <a:off x="337185" y="1419860"/>
            <a:ext cx="4813935" cy="2934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1000"/>
              <a:t>The different message types have different performance requirements.</a:t>
            </a:r>
            <a:endParaRPr lang="en-US" altLang="en-GB" sz="1000"/>
          </a:p>
          <a:p>
            <a:pPr marL="0"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 sz="1000"/>
              <a:t>OTP: single, time-sensitive,low volume</a:t>
            </a:r>
            <a:endParaRPr lang="en-US" altLang="en-GB" sz="1000"/>
          </a:p>
          <a:p>
            <a:pPr marL="0"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 sz="1000"/>
              <a:t>Notification:single,non-immediate,moderate load</a:t>
            </a:r>
            <a:endParaRPr lang="en-US" altLang="en-GB" sz="1000"/>
          </a:p>
          <a:p>
            <a:pPr marL="0"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 sz="1000"/>
              <a:t>Messages:multi,non-immediate,high volume/load. May be cost-sensitive.</a:t>
            </a:r>
            <a:endParaRPr lang="en-US" altLang="en-GB" sz="1000"/>
          </a:p>
        </p:txBody>
      </p:sp>
      <p:sp>
        <p:nvSpPr>
          <p:cNvPr id="131" name="Google Shape;131;p19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5555" y="1122680"/>
            <a:ext cx="3660775" cy="28987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/>
        <p:txBody>
          <a:bodyPr/>
          <a:p>
            <a:r>
              <a:rPr lang="en-US"/>
              <a:t>Builds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Initial POC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987425"/>
            <a:ext cx="12249150" cy="3676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419225"/>
            <a:ext cx="8905875" cy="2673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Branching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1447800"/>
            <a:ext cx="7543800" cy="22479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body" idx="1"/>
          </p:nvPr>
        </p:nvSpPr>
        <p:spPr>
          <a:xfrm>
            <a:off x="3165475" y="1146175"/>
            <a:ext cx="4986655" cy="3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This project </a:t>
            </a:r>
            <a:r>
              <a:rPr lang="en-US" altLang="en-GB" sz="2000"/>
              <a:t>is to build </a:t>
            </a:r>
            <a:r>
              <a:rPr lang="en-GB" sz="2000"/>
              <a:t>a single</a:t>
            </a:r>
            <a:r>
              <a:rPr lang="en-US" altLang="en-GB" sz="2000"/>
              <a:t>, centralised</a:t>
            </a:r>
            <a:r>
              <a:rPr lang="en-GB" sz="2000"/>
              <a:t> </a:t>
            </a:r>
            <a:r>
              <a:rPr lang="en-GB" sz="2000">
                <a:sym typeface="+mn-ea"/>
              </a:rPr>
              <a:t>communications </a:t>
            </a:r>
            <a:r>
              <a:rPr lang="en-US" altLang="en-GB" sz="2000">
                <a:sym typeface="+mn-ea"/>
              </a:rPr>
              <a:t> </a:t>
            </a:r>
            <a:r>
              <a:rPr lang="en-GB" sz="2000"/>
              <a:t>platform </a:t>
            </a:r>
            <a:r>
              <a:rPr lang="en-US" altLang="en-GB" sz="2000"/>
              <a:t>for Users</a:t>
            </a:r>
            <a:r>
              <a:rPr lang="en-GB" sz="2000"/>
              <a:t> </a:t>
            </a:r>
            <a:r>
              <a:rPr lang="en-US" altLang="en-GB" sz="2000"/>
              <a:t>to </a:t>
            </a:r>
            <a:r>
              <a:rPr lang="en-GB" sz="2000"/>
              <a:t>programmatically send </a:t>
            </a:r>
            <a:r>
              <a:rPr lang="en-GB" sz="2000">
                <a:sym typeface="+mn-ea"/>
              </a:rPr>
              <a:t>all outbound </a:t>
            </a:r>
            <a:r>
              <a:rPr lang="en-GB" sz="2000">
                <a:sym typeface="+mn-ea"/>
              </a:rPr>
              <a:t>messages </a:t>
            </a:r>
            <a:r>
              <a:rPr lang="en-GB" sz="2000">
                <a:sym typeface="+mn-ea"/>
              </a:rPr>
              <a:t>to their customers</a:t>
            </a:r>
            <a:r>
              <a:rPr lang="en-GB" sz="2000"/>
              <a:t>.</a:t>
            </a:r>
            <a:endParaRPr lang="en-GB"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ym typeface="+mn-ea"/>
              </a:rPr>
              <a:t> </a:t>
            </a:r>
            <a:endParaRPr lang="en-GB"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 </a:t>
            </a:r>
            <a:endParaRPr lang="en-GB" sz="2000"/>
          </a:p>
        </p:txBody>
      </p:sp>
      <p:sp>
        <p:nvSpPr>
          <p:cNvPr id="94" name="Google Shape;94;p15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35280" y="152400"/>
            <a:ext cx="8554720" cy="969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Decoupled Logging and WebView(myLog)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251460" y="1491615"/>
            <a:ext cx="4022090" cy="286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600"/>
              <a:t>http logging microservice</a:t>
            </a:r>
            <a:endParaRPr lang="en-US" altLang="en-GB" sz="1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600"/>
              <a:t>allows easy ‘grep’</a:t>
            </a:r>
            <a:endParaRPr lang="en-US" altLang="en-GB" sz="1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600"/>
              <a:t>can support tagging</a:t>
            </a:r>
            <a:endParaRPr lang="en-US" altLang="en-GB" sz="1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600"/>
              <a:t>can support Monitoring, Alerts, Analytics</a:t>
            </a:r>
            <a:endParaRPr lang="en-US" altLang="en-GB" sz="1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600"/>
              <a:t>can support centalized logging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20210825 mylog-log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1635760"/>
            <a:ext cx="4699635" cy="288480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Logging Service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323850" y="1439545"/>
            <a:ext cx="3165475" cy="286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200"/>
              <a:t>GetLogByID()</a:t>
            </a:r>
            <a:endParaRPr lang="en-US" altLang="en-GB" sz="1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200"/>
              <a:t>InsertLog()</a:t>
            </a:r>
            <a:endParaRPr lang="en-US" altLang="en-GB" sz="1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200"/>
              <a:t>GetLogTail()</a:t>
            </a:r>
            <a:endParaRPr lang="en-US" altLang="en-GB" sz="1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endParaRPr lang="en-US" altLang="en-GB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20210930 mylog-handler-code-cle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0" y="123825"/>
            <a:ext cx="4547235" cy="492696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/>
        <p:txBody>
          <a:bodyPr/>
          <a:p>
            <a:r>
              <a:rPr lang="en-US"/>
              <a:t>CODE WALKTHRU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Message Templates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1409700"/>
            <a:ext cx="7658100" cy="23241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Create Job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515" y="1511300"/>
            <a:ext cx="3461385" cy="286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400"/>
              <a:t>Validate</a:t>
            </a:r>
            <a:endParaRPr lang="en-GB" sz="1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400"/>
              <a:t>Check Rules</a:t>
            </a:r>
            <a:endParaRPr lang="en-US" altLang="en-GB" sz="1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400"/>
              <a:t>Provider Assignment</a:t>
            </a:r>
            <a:endParaRPr lang="en-US" altLang="en-GB"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20210930 mpass-otp-insert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0"/>
            <a:ext cx="4735195" cy="5143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Runs Jobs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515" y="1511300"/>
            <a:ext cx="2383155" cy="286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400"/>
              <a:t>Select jobs</a:t>
            </a:r>
            <a:endParaRPr lang="en-GB" sz="1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400"/>
              <a:t>Apply Locks</a:t>
            </a:r>
            <a:endParaRPr lang="en-US" altLang="en-GB" sz="1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400"/>
              <a:t>Try send</a:t>
            </a:r>
            <a:endParaRPr lang="en-US" altLang="en-GB" sz="1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400"/>
              <a:t>Update job status</a:t>
            </a:r>
            <a:endParaRPr lang="en-GB"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20210930 mpass-jobmanager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820" y="0"/>
            <a:ext cx="5676265" cy="5143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Http Client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323850" y="1439545"/>
            <a:ext cx="3165475" cy="286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200"/>
              <a:t>Retries - custom</a:t>
            </a:r>
            <a:endParaRPr lang="en-GB" sz="1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200"/>
              <a:t>Timeout - double per try</a:t>
            </a:r>
            <a:endParaRPr lang="en-US" altLang="en-GB" sz="1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200"/>
              <a:t>Exp BackOff - doubling + rand 3s jitter</a:t>
            </a:r>
            <a:endParaRPr lang="en-US" altLang="en-GB" sz="1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200"/>
              <a:t>ReTryable Errors</a:t>
            </a:r>
            <a:endParaRPr lang="en-US" altLang="en-GB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20210819 mpass-http-cli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0" y="483870"/>
            <a:ext cx="5248910" cy="382460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/>
        <p:txBody>
          <a:bodyPr/>
          <a:p>
            <a:r>
              <a:rPr lang="en-US"/>
              <a:t>DEMO TIME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/>
              <a:t>OTP</a:t>
            </a:r>
            <a:endParaRPr sz="4800"/>
          </a:p>
        </p:txBody>
      </p:sp>
      <p:sp>
        <p:nvSpPr>
          <p:cNvPr id="68" name="Google Shape;68;p12"/>
          <p:cNvSpPr txBox="1"/>
          <p:nvPr/>
        </p:nvSpPr>
        <p:spPr>
          <a:xfrm>
            <a:off x="691515" y="1543050"/>
            <a:ext cx="2450465" cy="275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Steps:</a:t>
            </a:r>
            <a:br>
              <a:rPr lang="en-US" sz="12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US" sz="1200">
                <a:solidFill>
                  <a:srgbClr val="454F5B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- Call API from curl/Postman </a:t>
            </a:r>
            <a:endParaRPr lang="en-US" sz="1200">
              <a:solidFill>
                <a:srgbClr val="454F5B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454F5B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- MPASS receives the the request and routes to appropriate gateway</a:t>
            </a:r>
            <a:endParaRPr lang="en-US" sz="1200">
              <a:solidFill>
                <a:srgbClr val="454F5B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200" b="1">
              <a:solidFill>
                <a:schemeClr val="accen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US" sz="12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endParaRPr sz="1200">
              <a:solidFill>
                <a:srgbClr val="454F5B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454F5B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4857053" y="1542994"/>
            <a:ext cx="3829500" cy="2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EDIT IN POWERPOINT®</a:t>
            </a:r>
            <a:endParaRPr sz="1200">
              <a:solidFill>
                <a:schemeClr val="accen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54F5B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454F5B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54F5B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Remember to download and install the fonts used in this presentation (you’ll find the links to the font files needed in the </a:t>
            </a:r>
            <a:r>
              <a:rPr lang="en-GB" sz="1200" u="sng">
                <a:solidFill>
                  <a:srgbClr val="454F5B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  <a:hlinkClick r:id=""/>
              </a:rPr>
              <a:t>Presentation design slide</a:t>
            </a:r>
            <a:r>
              <a:rPr lang="en-GB" sz="1200">
                <a:solidFill>
                  <a:srgbClr val="454F5B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)</a:t>
            </a:r>
            <a:endParaRPr sz="1200">
              <a:solidFill>
                <a:srgbClr val="454F5B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1" name="Google Shape;71;p12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20210722 OT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771525"/>
            <a:ext cx="6031865" cy="368998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/>
              <a:t>OTP</a:t>
            </a:r>
            <a:endParaRPr sz="4800"/>
          </a:p>
        </p:txBody>
      </p:sp>
      <p:sp>
        <p:nvSpPr>
          <p:cNvPr id="68" name="Google Shape;68;p12"/>
          <p:cNvSpPr txBox="1"/>
          <p:nvPr/>
        </p:nvSpPr>
        <p:spPr>
          <a:xfrm>
            <a:off x="691200" y="1542994"/>
            <a:ext cx="3669300" cy="2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12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Results</a:t>
            </a:r>
            <a:endParaRPr lang="en-US" altLang="en-GB" sz="1200" b="1">
              <a:solidFill>
                <a:schemeClr val="accen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54F5B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- OTP message received immediately.</a:t>
            </a:r>
            <a:endParaRPr sz="1200">
              <a:solidFill>
                <a:srgbClr val="454F5B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1" name="Google Shape;71;p12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 descr="20210722 OTP 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0155" y="771525"/>
            <a:ext cx="4644390" cy="4094480"/>
          </a:xfrm>
          <a:prstGeom prst="rect">
            <a:avLst/>
          </a:prstGeom>
        </p:spPr>
      </p:pic>
      <p:pic>
        <p:nvPicPr>
          <p:cNvPr id="2" name="Picture 1" descr="Screenshot_20210722-171245_Mess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605" y="339725"/>
            <a:ext cx="1600200" cy="284670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Agenda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Intro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Analysis &amp; Walkthru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>
                <a:sym typeface="+mn-ea"/>
              </a:rPr>
              <a:t>Demo &amp; Discussion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Q&amp;A</a:t>
            </a:r>
            <a:endParaRPr lang="en-US" alt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/>
        <p:txBody>
          <a:bodyPr/>
          <a:p>
            <a:r>
              <a:rPr lang="en-US"/>
              <a:t>KEY SCENARIOS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Core Test Scenarios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As soon as possible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Single recipient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419860"/>
            <a:ext cx="4391025" cy="33337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Send SMS</a:t>
            </a: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Text Placeholder 5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564005"/>
            <a:ext cx="2676525" cy="2505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511300"/>
            <a:ext cx="2828925" cy="27146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27405" y="4523740"/>
            <a:ext cx="60007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GB" sz="1600" b="1">
                <a:sym typeface="+mn-ea"/>
              </a:rPr>
              <a:t>OTP</a:t>
            </a:r>
            <a:endParaRPr lang="en-US" altLang="en-GB" sz="1600" b="1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07765" y="4523740"/>
            <a:ext cx="63436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GB" sz="1600" b="1">
                <a:sym typeface="+mn-ea"/>
              </a:rPr>
              <a:t>OUN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Send SMS/WhatsApp</a:t>
            </a: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Text Placeholder 1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27405" y="4660265"/>
            <a:ext cx="5219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GB" sz="1600" b="1">
                <a:sym typeface="+mn-ea"/>
              </a:rPr>
              <a:t>MM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932045" y="4660265"/>
            <a:ext cx="5219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GB" sz="1600" b="1">
                <a:sym typeface="+mn-ea"/>
              </a:rPr>
              <a:t>MM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635760"/>
            <a:ext cx="2809875" cy="2076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55" y="1131570"/>
            <a:ext cx="2406015" cy="342074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OTP OK, MM DNC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515" y="1511300"/>
            <a:ext cx="4708525" cy="286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OTP not restricted by DNC</a:t>
            </a: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4960" y="1131570"/>
            <a:ext cx="3057525" cy="36766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DNC Opt Out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515" y="1491615"/>
            <a:ext cx="3046095" cy="286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MM not sent if </a:t>
            </a:r>
            <a:endParaRPr lang="en-US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altLang="en-GB"/>
              <a:t>OptOut</a:t>
            </a: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 descr="20210926-Test-OptOut-Log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1940" y="3728720"/>
            <a:ext cx="4827270" cy="1029970"/>
          </a:xfrm>
          <a:prstGeom prst="rect">
            <a:avLst/>
          </a:prstGeom>
        </p:spPr>
      </p:pic>
      <p:pic>
        <p:nvPicPr>
          <p:cNvPr id="5" name="Picture 4" descr="20210926-Test-OptOut-Postm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411480"/>
            <a:ext cx="5168900" cy="301434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MM Throttle(1 minute)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515" y="1511300"/>
            <a:ext cx="4288155" cy="286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800"/>
              <a:t>Customer cannot receive too many MM within a timeframe.</a:t>
            </a:r>
            <a:endParaRPr lang="en-US" altLang="en-GB" sz="18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800"/>
              <a:t>Sending 3 MM messages at T+0s, T+30s, T+61s</a:t>
            </a:r>
            <a:endParaRPr lang="en-US" altLang="en-GB" sz="18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endParaRPr lang="en-US" altLang="en-GB" sz="1800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3845" y="1708150"/>
            <a:ext cx="3476625" cy="19907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Authorized Use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515" y="1511300"/>
            <a:ext cx="3375025" cy="286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600"/>
              <a:t>Finance cannot send MM.</a:t>
            </a:r>
            <a:endParaRPr lang="en-US" altLang="en-GB" sz="1600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1203960"/>
            <a:ext cx="4361180" cy="277622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Bad Content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515" y="1511300"/>
            <a:ext cx="3225800" cy="286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 sz="1400"/>
              <a:t>Checking for stopwords.(eg. dumb)</a:t>
            </a:r>
            <a:endParaRPr lang="en-US" altLang="en-GB" sz="1400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735" y="1301115"/>
            <a:ext cx="4704715" cy="26708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/>
        <p:txBody>
          <a:bodyPr/>
          <a:p>
            <a:r>
              <a:rPr lang="en-US"/>
              <a:t>DISCUSSION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/>
        <p:txBody>
          <a:bodyPr/>
          <a:p>
            <a:r>
              <a:rPr lang="en-US"/>
              <a:t>INTRO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42265" y="152400"/>
            <a:ext cx="8453120" cy="969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Improvement Opportunities Observations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Structure - ‘Han Solo’ team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Project - Progress review timing alignment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Prototype - http over internet has no QoS 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>
                <a:sym typeface="+mn-ea"/>
              </a:rPr>
              <a:t>Product - Lack of actual telco </a:t>
            </a:r>
            <a:r>
              <a:rPr lang="en-US" altLang="en-GB"/>
              <a:t>gateways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Peso - No funding means cannot do mass test.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42265" y="152400"/>
            <a:ext cx="8453120" cy="969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Pillars of a Modern HA Concurrent System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Concurrency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Fault-Tolerance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Distributed Model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Actor Model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Simplicity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Single Responsibility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Enhancement Roadmap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420370" y="1511300"/>
            <a:ext cx="8032750" cy="286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Pull Model vs Push Model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Message Model - more formal message format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Upgrades - Various - see report.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2860040"/>
            <a:ext cx="5581650" cy="19716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195580"/>
            <a:ext cx="3963035" cy="47936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Key Features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>
                <a:sym typeface="+mn-ea"/>
              </a:rPr>
              <a:t>Send SMS, WhatsApp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Single EXE, backend is MySQL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>
                <a:sym typeface="+mn-ea"/>
              </a:rPr>
              <a:t>Services via REST API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Uses Twilio(due to No-Other-Choice)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Able to handle different message types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Multi-Nodal Parallelism</a:t>
            </a:r>
            <a:endParaRPr lang="en-US" alt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Agenda</a:t>
            </a: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23825"/>
            <a:ext cx="8507095" cy="49441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/>
        <p:txBody>
          <a:bodyPr/>
          <a:p>
            <a:r>
              <a:rPr lang="en-US"/>
              <a:t>WALK-THRU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Analysis &amp; Design</a:t>
            </a:r>
            <a:endParaRPr lang="en-US" alt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Requirements Analysis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Message Analysis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Process Flow </a:t>
            </a:r>
            <a:r>
              <a:rPr lang="en-US" altLang="en-GB">
                <a:sym typeface="+mn-ea"/>
              </a:rPr>
              <a:t>Analysis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Service Pipelining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Database Design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altLang="en-GB"/>
              <a:t>Pillars of a Modern HA Concurrent System</a:t>
            </a:r>
            <a:endParaRPr lang="en-US" alt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01" name="Google Shape;101;p16"/>
          <p:cNvSpPr txBox="1"/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3484</Words>
  <Application>WPS Presentation</Application>
  <PresentationFormat/>
  <Paragraphs>347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Arial</vt:lpstr>
      <vt:lpstr>SimSun</vt:lpstr>
      <vt:lpstr>Wingdings</vt:lpstr>
      <vt:lpstr>Arial</vt:lpstr>
      <vt:lpstr>Montserrat</vt:lpstr>
      <vt:lpstr>Microsoft YaHei</vt:lpstr>
      <vt:lpstr>Arial Unicode MS</vt:lpstr>
      <vt:lpstr>Desdemona template</vt:lpstr>
      <vt:lpstr>MPASS - Messaging Platform-As-A-Service</vt:lpstr>
      <vt:lpstr>PowerPoint 演示文稿</vt:lpstr>
      <vt:lpstr>Agenda</vt:lpstr>
      <vt:lpstr>INTRO</vt:lpstr>
      <vt:lpstr>PowerPoint 演示文稿</vt:lpstr>
      <vt:lpstr>Key Features</vt:lpstr>
      <vt:lpstr>Agenda</vt:lpstr>
      <vt:lpstr>WALK-THRU</vt:lpstr>
      <vt:lpstr>Analysis &amp; Design</vt:lpstr>
      <vt:lpstr>PowerPoint 演示文稿</vt:lpstr>
      <vt:lpstr>PowerPoint 演示文稿</vt:lpstr>
      <vt:lpstr>Analysis of Required Message Types</vt:lpstr>
      <vt:lpstr>Process Flow</vt:lpstr>
      <vt:lpstr>Application Schema</vt:lpstr>
      <vt:lpstr>Database Design</vt:lpstr>
      <vt:lpstr>Service Pipelining</vt:lpstr>
      <vt:lpstr>Builds</vt:lpstr>
      <vt:lpstr>Initial POC</vt:lpstr>
      <vt:lpstr>Branching</vt:lpstr>
      <vt:lpstr>Decoupled Logging and WebView(myLog)</vt:lpstr>
      <vt:lpstr>Logging Service</vt:lpstr>
      <vt:lpstr>CODE WALKTHRU</vt:lpstr>
      <vt:lpstr>Message Templates</vt:lpstr>
      <vt:lpstr>Create Job</vt:lpstr>
      <vt:lpstr>Runs Jobs</vt:lpstr>
      <vt:lpstr>Http Client</vt:lpstr>
      <vt:lpstr>DEMO TIME</vt:lpstr>
      <vt:lpstr>OTP</vt:lpstr>
      <vt:lpstr>OTP</vt:lpstr>
      <vt:lpstr>KEY SCENARIOS</vt:lpstr>
      <vt:lpstr>Core Test Scenarios</vt:lpstr>
      <vt:lpstr>Send SMS</vt:lpstr>
      <vt:lpstr>Send SMS/WhatsApp</vt:lpstr>
      <vt:lpstr>OTP OK, MM DNC</vt:lpstr>
      <vt:lpstr>DNC Opt Out</vt:lpstr>
      <vt:lpstr>MM Throttle(1 minute)</vt:lpstr>
      <vt:lpstr>Authorized Use</vt:lpstr>
      <vt:lpstr>Bad Content</vt:lpstr>
      <vt:lpstr>DISCUSSION</vt:lpstr>
      <vt:lpstr>Improvement Opportunities Observations</vt:lpstr>
      <vt:lpstr>Pillars of a Modern HA Concurrent System</vt:lpstr>
      <vt:lpstr>Enhancement 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MPASS - Messaging Platform-As-A-Service</dc:title>
  <dc:creator/>
  <cp:lastModifiedBy>John</cp:lastModifiedBy>
  <cp:revision>163</cp:revision>
  <dcterms:created xsi:type="dcterms:W3CDTF">2021-07-18T11:55:00Z</dcterms:created>
  <dcterms:modified xsi:type="dcterms:W3CDTF">2021-09-29T23:41:48Z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1033-11.2.0.10323</vt:lpwstr>
  </property>
  <property fmtid="{D5CDD505-2E9C-101B-9397-08002B2CF9AE}" pid="3" name="ICV">
    <vt:lpwstr>85D9614AF7F2464E958DAAD752191A56</vt:lpwstr>
  </property>
</Properties>
</file>