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6" r:id="rId1"/>
  </p:sldMasterIdLst>
  <p:notesMasterIdLst>
    <p:notesMasterId r:id="rId11"/>
  </p:notesMasterIdLst>
  <p:sldIdLst>
    <p:sldId id="256" r:id="rId2"/>
    <p:sldId id="261" r:id="rId3"/>
    <p:sldId id="257" r:id="rId4"/>
    <p:sldId id="260" r:id="rId5"/>
    <p:sldId id="264" r:id="rId6"/>
    <p:sldId id="265" r:id="rId7"/>
    <p:sldId id="266" r:id="rId8"/>
    <p:sldId id="259"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71125" autoAdjust="0"/>
  </p:normalViewPr>
  <p:slideViewPr>
    <p:cSldViewPr snapToGrid="0">
      <p:cViewPr>
        <p:scale>
          <a:sx n="127" d="100"/>
          <a:sy n="127" d="100"/>
        </p:scale>
        <p:origin x="-856" y="-1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01512-EC8D-480F-B7B3-58CEB0261AD6}" type="datetimeFigureOut">
              <a:rPr lang="fr-FR" smtClean="0"/>
              <a:t>16/06/2021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7DAAC-D26D-4ABD-81DC-519604708D97}" type="slidenum">
              <a:rPr lang="fr-FR" smtClean="0"/>
              <a:t>‹#›</a:t>
            </a:fld>
            <a:endParaRPr lang="fr-FR"/>
          </a:p>
        </p:txBody>
      </p:sp>
    </p:spTree>
    <p:extLst>
      <p:ext uri="{BB962C8B-B14F-4D97-AF65-F5344CB8AC3E}">
        <p14:creationId xmlns:p14="http://schemas.microsoft.com/office/powerpoint/2010/main" val="362455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goal of our project is to compare transcriptomic differences between flies exposed to three temperature shock conditions which were heat shock, cold shock and the control. We used three data sets, which were two publically available sets of data and one experimental group is the developmental acclimation from most recent sequencing run (cahan). For the purpose of this talk, we will focus on the publically available data from modENCODE. We are specifically interested in identifying differentially expressed lncRNAs in these groups with the goal of identifying candidate lncRNAs to use for qPCR validation next week. We are doing this validation to make sure that the samples that we are working with are exhibiting the temperature dependent responses that we expect to see before continuing with the sequencing process.</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Remove the sentence add a flow chart with the process</a:t>
            </a:r>
            <a:endParaRPr lang="en-US" b="0" dirty="0">
              <a:effectLst/>
            </a:endParaRPr>
          </a:p>
          <a:p>
            <a:br>
              <a:rPr lang="en-US" dirty="0"/>
            </a:br>
            <a:endParaRPr lang="fr-FR" dirty="0"/>
          </a:p>
        </p:txBody>
      </p:sp>
      <p:sp>
        <p:nvSpPr>
          <p:cNvPr id="4" name="Slide Number Placeholder 3"/>
          <p:cNvSpPr>
            <a:spLocks noGrp="1"/>
          </p:cNvSpPr>
          <p:nvPr>
            <p:ph type="sldNum" sz="quarter" idx="5"/>
          </p:nvPr>
        </p:nvSpPr>
        <p:spPr/>
        <p:txBody>
          <a:bodyPr/>
          <a:lstStyle/>
          <a:p>
            <a:fld id="{62E7DAAC-D26D-4ABD-81DC-519604708D97}" type="slidenum">
              <a:rPr lang="fr-FR" smtClean="0"/>
              <a:t>2</a:t>
            </a:fld>
            <a:endParaRPr lang="fr-FR"/>
          </a:p>
        </p:txBody>
      </p:sp>
    </p:spTree>
    <p:extLst>
      <p:ext uri="{BB962C8B-B14F-4D97-AF65-F5344CB8AC3E}">
        <p14:creationId xmlns:p14="http://schemas.microsoft.com/office/powerpoint/2010/main" val="1765546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Long non-coding RNAs are transcripts with lengths greater than 200 nucleotides. Originally, lncRNAs were thought to be junk, however, it has recently been discovered that they are very influential. Over 17,000 lncRNAs have been identified to date. lncRNAs are transcribed by RNA polymerase II, and are regulated by transcription factors and are </a:t>
            </a:r>
            <a:r>
              <a:rPr lang="en-US" sz="1800" b="0" i="0" u="none" strike="noStrike" dirty="0" err="1">
                <a:solidFill>
                  <a:srgbClr val="000000"/>
                </a:solidFill>
                <a:effectLst/>
                <a:latin typeface="Times New Roman" panose="02020603050405020304" pitchFamily="18" charset="0"/>
              </a:rPr>
              <a:t>multiexonic</a:t>
            </a:r>
            <a:r>
              <a:rPr lang="en-US" sz="1800" b="0" i="0" u="none" strike="noStrike" dirty="0">
                <a:solidFill>
                  <a:srgbClr val="000000"/>
                </a:solidFill>
                <a:effectLst/>
                <a:latin typeface="Times New Roman" panose="02020603050405020304" pitchFamily="18" charset="0"/>
              </a:rPr>
              <a:t> with multiple isoforms. They are found to be differentially expressed during development, which indicates that they may influence cell fate. lncRNAs are associated with numerous diseases</a:t>
            </a:r>
            <a:r>
              <a:rPr lang="en-US" sz="1800" b="0" i="1"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lncRNAs have diverse regulatory roles that influence gene expression.</a:t>
            </a:r>
            <a:endParaRPr lang="fr-FR" dirty="0"/>
          </a:p>
        </p:txBody>
      </p:sp>
      <p:sp>
        <p:nvSpPr>
          <p:cNvPr id="4" name="Slide Number Placeholder 3"/>
          <p:cNvSpPr>
            <a:spLocks noGrp="1"/>
          </p:cNvSpPr>
          <p:nvPr>
            <p:ph type="sldNum" sz="quarter" idx="5"/>
          </p:nvPr>
        </p:nvSpPr>
        <p:spPr/>
        <p:txBody>
          <a:bodyPr/>
          <a:lstStyle/>
          <a:p>
            <a:fld id="{62E7DAAC-D26D-4ABD-81DC-519604708D97}" type="slidenum">
              <a:rPr lang="fr-FR" smtClean="0"/>
              <a:t>3</a:t>
            </a:fld>
            <a:endParaRPr lang="fr-FR"/>
          </a:p>
        </p:txBody>
      </p:sp>
    </p:spTree>
    <p:extLst>
      <p:ext uri="{BB962C8B-B14F-4D97-AF65-F5344CB8AC3E}">
        <p14:creationId xmlns:p14="http://schemas.microsoft.com/office/powerpoint/2010/main" val="2712035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what is a pipeline with why</a:t>
            </a:r>
          </a:p>
          <a:p>
            <a:endParaRPr lang="en-US" dirty="0"/>
          </a:p>
        </p:txBody>
      </p:sp>
      <p:sp>
        <p:nvSpPr>
          <p:cNvPr id="4" name="Slide Number Placeholder 3"/>
          <p:cNvSpPr>
            <a:spLocks noGrp="1"/>
          </p:cNvSpPr>
          <p:nvPr>
            <p:ph type="sldNum" sz="quarter" idx="5"/>
          </p:nvPr>
        </p:nvSpPr>
        <p:spPr/>
        <p:txBody>
          <a:bodyPr/>
          <a:lstStyle/>
          <a:p>
            <a:fld id="{62E7DAAC-D26D-4ABD-81DC-519604708D97}" type="slidenum">
              <a:rPr lang="fr-FR" smtClean="0"/>
              <a:t>4</a:t>
            </a:fld>
            <a:endParaRPr lang="fr-FR"/>
          </a:p>
        </p:txBody>
      </p:sp>
    </p:spTree>
    <p:extLst>
      <p:ext uri="{BB962C8B-B14F-4D97-AF65-F5344CB8AC3E}">
        <p14:creationId xmlns:p14="http://schemas.microsoft.com/office/powerpoint/2010/main" val="1056799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First, we start with the biological samples that are flies that has been treated with different conditions. These samples are undergoing library preparations (using </a:t>
            </a:r>
            <a:r>
              <a:rPr lang="en-US" dirty="0" err="1"/>
              <a:t>tecan</a:t>
            </a:r>
            <a:r>
              <a:rPr lang="en-US" dirty="0"/>
              <a:t> kit, </a:t>
            </a:r>
            <a:r>
              <a:rPr lang="en-US" dirty="0" err="1"/>
              <a:t>wholeRNA</a:t>
            </a:r>
            <a:r>
              <a:rPr lang="en-US" dirty="0"/>
              <a:t>, start with fragmentation of the RNA, convert it to cDNA, rRNA depletion, add in adapters, do PCR to be quantified), upon receiving sequenced reads, they are in the form of FASTQ files, which then we trim the unique adaptors to get the fragment of interest to be amplified. </a:t>
            </a:r>
          </a:p>
          <a:p>
            <a:pPr algn="l"/>
            <a:r>
              <a:rPr lang="en-US" dirty="0"/>
              <a:t>FASTQ : large files, has all the sequencing reads from the sequence library, take 4 as reads, another line is a QC factor, converted to a </a:t>
            </a:r>
            <a:r>
              <a:rPr lang="en-US" dirty="0" err="1"/>
              <a:t>sam</a:t>
            </a:r>
            <a:r>
              <a:rPr lang="en-US" dirty="0"/>
              <a:t> file, converted to bm file, counts</a:t>
            </a:r>
          </a:p>
          <a:p>
            <a:pPr algn="l"/>
            <a:r>
              <a:rPr lang="en-US" dirty="0"/>
              <a:t>FASTQ will be put through FASTQC to ensure the quality</a:t>
            </a:r>
          </a:p>
          <a:p>
            <a:pPr algn="l"/>
            <a:endParaRPr lang="en-US" dirty="0"/>
          </a:p>
        </p:txBody>
      </p:sp>
      <p:sp>
        <p:nvSpPr>
          <p:cNvPr id="4" name="Slide Number Placeholder 3"/>
          <p:cNvSpPr>
            <a:spLocks noGrp="1"/>
          </p:cNvSpPr>
          <p:nvPr>
            <p:ph type="sldNum" sz="quarter" idx="5"/>
          </p:nvPr>
        </p:nvSpPr>
        <p:spPr/>
        <p:txBody>
          <a:bodyPr/>
          <a:lstStyle/>
          <a:p>
            <a:fld id="{62E7DAAC-D26D-4ABD-81DC-519604708D97}" type="slidenum">
              <a:rPr lang="fr-FR" smtClean="0"/>
              <a:t>5</a:t>
            </a:fld>
            <a:endParaRPr lang="fr-FR"/>
          </a:p>
        </p:txBody>
      </p:sp>
    </p:spTree>
    <p:extLst>
      <p:ext uri="{BB962C8B-B14F-4D97-AF65-F5344CB8AC3E}">
        <p14:creationId xmlns:p14="http://schemas.microsoft.com/office/powerpoint/2010/main" val="1321250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center, right</a:t>
            </a:r>
          </a:p>
        </p:txBody>
      </p:sp>
      <p:sp>
        <p:nvSpPr>
          <p:cNvPr id="4" name="Slide Number Placeholder 3"/>
          <p:cNvSpPr>
            <a:spLocks noGrp="1"/>
          </p:cNvSpPr>
          <p:nvPr>
            <p:ph type="sldNum" sz="quarter" idx="5"/>
          </p:nvPr>
        </p:nvSpPr>
        <p:spPr/>
        <p:txBody>
          <a:bodyPr/>
          <a:lstStyle/>
          <a:p>
            <a:fld id="{62E7DAAC-D26D-4ABD-81DC-519604708D97}" type="slidenum">
              <a:rPr lang="fr-FR" smtClean="0"/>
              <a:t>6</a:t>
            </a:fld>
            <a:endParaRPr lang="fr-FR"/>
          </a:p>
        </p:txBody>
      </p:sp>
    </p:spTree>
    <p:extLst>
      <p:ext uri="{BB962C8B-B14F-4D97-AF65-F5344CB8AC3E}">
        <p14:creationId xmlns:p14="http://schemas.microsoft.com/office/powerpoint/2010/main" val="482489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Encode data</a:t>
            </a:r>
          </a:p>
          <a:p>
            <a:r>
              <a:rPr lang="en-US" dirty="0"/>
              <a:t>All differentially expressed genes (</a:t>
            </a:r>
            <a:r>
              <a:rPr lang="en-US" dirty="0" err="1"/>
              <a:t>mRNA+lncRNA</a:t>
            </a:r>
            <a:r>
              <a:rPr lang="en-US" dirty="0"/>
              <a:t>) </a:t>
            </a:r>
          </a:p>
          <a:p>
            <a:r>
              <a:rPr lang="en-US" dirty="0"/>
              <a:t>Any genes that are different between cold vs control and hot vs control</a:t>
            </a:r>
          </a:p>
          <a:p>
            <a:r>
              <a:rPr lang="en-US" dirty="0"/>
              <a:t>*library control, hot, cold</a:t>
            </a:r>
          </a:p>
          <a:p>
            <a:endParaRPr lang="en-US" dirty="0"/>
          </a:p>
        </p:txBody>
      </p:sp>
      <p:sp>
        <p:nvSpPr>
          <p:cNvPr id="4" name="Slide Number Placeholder 3"/>
          <p:cNvSpPr>
            <a:spLocks noGrp="1"/>
          </p:cNvSpPr>
          <p:nvPr>
            <p:ph type="sldNum" sz="quarter" idx="5"/>
          </p:nvPr>
        </p:nvSpPr>
        <p:spPr/>
        <p:txBody>
          <a:bodyPr/>
          <a:lstStyle/>
          <a:p>
            <a:fld id="{62E7DAAC-D26D-4ABD-81DC-519604708D97}" type="slidenum">
              <a:rPr lang="fr-FR" smtClean="0"/>
              <a:t>7</a:t>
            </a:fld>
            <a:endParaRPr lang="fr-FR"/>
          </a:p>
        </p:txBody>
      </p:sp>
    </p:spTree>
    <p:extLst>
      <p:ext uri="{BB962C8B-B14F-4D97-AF65-F5344CB8AC3E}">
        <p14:creationId xmlns:p14="http://schemas.microsoft.com/office/powerpoint/2010/main" val="1831248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represent heat map in another way to specify the difference between lncRNA and mRNA the </a:t>
            </a:r>
            <a:r>
              <a:rPr lang="en-US" dirty="0" err="1"/>
              <a:t>degs</a:t>
            </a:r>
            <a:r>
              <a:rPr lang="en-US" dirty="0"/>
              <a:t> in another way, in which we make MA plots, red represent lncRNA and blue represents mRNA on the right we are comparing cold vs control, heat vs control, in what we are seeing,  add bar plots, how many </a:t>
            </a:r>
            <a:r>
              <a:rPr lang="en-US" dirty="0" err="1"/>
              <a:t>lnc</a:t>
            </a:r>
            <a:r>
              <a:rPr lang="en-US" dirty="0"/>
              <a:t> RNA and mRNA </a:t>
            </a:r>
          </a:p>
          <a:p>
            <a:endParaRPr lang="en-US" dirty="0"/>
          </a:p>
          <a:p>
            <a:r>
              <a:rPr lang="en-US" dirty="0"/>
              <a:t>Pathway analysis : using we can take a list of deg of hot and cold shock and we input into a pathway analysis tool to fit those genes in a </a:t>
            </a:r>
          </a:p>
          <a:p>
            <a:r>
              <a:rPr lang="en-US" dirty="0"/>
              <a:t>Biological pathway</a:t>
            </a:r>
          </a:p>
        </p:txBody>
      </p:sp>
      <p:sp>
        <p:nvSpPr>
          <p:cNvPr id="4" name="Slide Number Placeholder 3"/>
          <p:cNvSpPr>
            <a:spLocks noGrp="1"/>
          </p:cNvSpPr>
          <p:nvPr>
            <p:ph type="sldNum" sz="quarter" idx="5"/>
          </p:nvPr>
        </p:nvSpPr>
        <p:spPr/>
        <p:txBody>
          <a:bodyPr/>
          <a:lstStyle/>
          <a:p>
            <a:fld id="{62E7DAAC-D26D-4ABD-81DC-519604708D97}" type="slidenum">
              <a:rPr lang="fr-FR" smtClean="0"/>
              <a:t>8</a:t>
            </a:fld>
            <a:endParaRPr lang="fr-FR"/>
          </a:p>
        </p:txBody>
      </p:sp>
    </p:spTree>
    <p:extLst>
      <p:ext uri="{BB962C8B-B14F-4D97-AF65-F5344CB8AC3E}">
        <p14:creationId xmlns:p14="http://schemas.microsoft.com/office/powerpoint/2010/main" val="1977178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Joseph (MS)</a:t>
            </a:r>
          </a:p>
          <a:p>
            <a:r>
              <a:rPr lang="en-US" dirty="0"/>
              <a:t>To follow up in X and X </a:t>
            </a:r>
            <a:r>
              <a:rPr lang="en-US" dirty="0" err="1"/>
              <a:t>plathway</a:t>
            </a:r>
            <a:endParaRPr lang="en-US" dirty="0"/>
          </a:p>
          <a:p>
            <a:endParaRPr lang="en-US" dirty="0"/>
          </a:p>
          <a:p>
            <a:r>
              <a:rPr lang="en-US" dirty="0"/>
              <a:t>Low FDR, we would like to follow up on looking at </a:t>
            </a:r>
          </a:p>
          <a:p>
            <a:endParaRPr lang="en-US" dirty="0"/>
          </a:p>
        </p:txBody>
      </p:sp>
      <p:sp>
        <p:nvSpPr>
          <p:cNvPr id="4" name="Slide Number Placeholder 3"/>
          <p:cNvSpPr>
            <a:spLocks noGrp="1"/>
          </p:cNvSpPr>
          <p:nvPr>
            <p:ph type="sldNum" sz="quarter" idx="5"/>
          </p:nvPr>
        </p:nvSpPr>
        <p:spPr/>
        <p:txBody>
          <a:bodyPr/>
          <a:lstStyle/>
          <a:p>
            <a:fld id="{62E7DAAC-D26D-4ABD-81DC-519604708D97}" type="slidenum">
              <a:rPr lang="fr-FR" smtClean="0"/>
              <a:t>9</a:t>
            </a:fld>
            <a:endParaRPr lang="fr-FR"/>
          </a:p>
        </p:txBody>
      </p:sp>
    </p:spTree>
    <p:extLst>
      <p:ext uri="{BB962C8B-B14F-4D97-AF65-F5344CB8AC3E}">
        <p14:creationId xmlns:p14="http://schemas.microsoft.com/office/powerpoint/2010/main" val="3946196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59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821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704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252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83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6/16/21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972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9FD0C-5451-4CA0-86AF-E70AE3279989}" type="datetimeFigureOut">
              <a:rPr lang="en-US" smtClean="0"/>
              <a:t>6/16/21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30737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6/16/21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9042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230651-31F4-45D2-98AE-A2108F41BC07}" type="datetimeFigureOut">
              <a:rPr lang="en-US" smtClean="0"/>
              <a:t>6/16/21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201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53789A-C914-4DB1-8815-80B5EC7335C5}" type="datetimeFigureOut">
              <a:rPr lang="en-US" smtClean="0"/>
              <a:t>6/16/21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63391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5E6440AA-91A0-436F-8FDB-C0F939DCAE21}" type="datetimeFigureOut">
              <a:rPr lang="en-US" smtClean="0"/>
              <a:t>6/16/21</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514588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59FD0C-5451-4CA0-86AF-E70AE3279989}" type="datetimeFigureOut">
              <a:rPr lang="en-US" smtClean="0"/>
              <a:t>6/16/21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884074"/>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9F30-34DC-4027-B9DD-287797B87857}"/>
              </a:ext>
            </a:extLst>
          </p:cNvPr>
          <p:cNvSpPr>
            <a:spLocks noGrp="1"/>
          </p:cNvSpPr>
          <p:nvPr>
            <p:ph type="ctrTitle"/>
          </p:nvPr>
        </p:nvSpPr>
        <p:spPr>
          <a:xfrm>
            <a:off x="1097280" y="758952"/>
            <a:ext cx="10058400" cy="3566160"/>
          </a:xfrm>
        </p:spPr>
        <p:txBody>
          <a:bodyPr>
            <a:normAutofit/>
          </a:bodyPr>
          <a:lstStyle/>
          <a:p>
            <a:r>
              <a:rPr lang="fr-FR" sz="5400" b="1" dirty="0">
                <a:latin typeface="Gadugi" panose="020B0502040204020203" pitchFamily="34" charset="0"/>
                <a:ea typeface="Gadugi" panose="020B0502040204020203" pitchFamily="34" charset="0"/>
              </a:rPr>
              <a:t>Candidate </a:t>
            </a:r>
            <a:r>
              <a:rPr lang="fr-FR" sz="5400" b="1" dirty="0" err="1">
                <a:latin typeface="Gadugi" panose="020B0502040204020203" pitchFamily="34" charset="0"/>
                <a:ea typeface="Gadugi" panose="020B0502040204020203" pitchFamily="34" charset="0"/>
              </a:rPr>
              <a:t>lncRNA</a:t>
            </a:r>
            <a:r>
              <a:rPr lang="fr-FR" sz="5400" b="1" dirty="0">
                <a:latin typeface="Gadugi" panose="020B0502040204020203" pitchFamily="34" charset="0"/>
                <a:ea typeface="Gadugi" panose="020B0502040204020203" pitchFamily="34" charset="0"/>
              </a:rPr>
              <a:t> </a:t>
            </a:r>
            <a:r>
              <a:rPr lang="fr-FR" sz="5400" b="1" dirty="0" err="1">
                <a:latin typeface="Gadugi" panose="020B0502040204020203" pitchFamily="34" charset="0"/>
                <a:ea typeface="Gadugi" panose="020B0502040204020203" pitchFamily="34" charset="0"/>
              </a:rPr>
              <a:t>Detection</a:t>
            </a:r>
            <a:endParaRPr lang="fr-FR" sz="5400" b="1" dirty="0">
              <a:latin typeface="Gadugi" panose="020B0502040204020203" pitchFamily="34" charset="0"/>
              <a:ea typeface="Gadugi" panose="020B0502040204020203" pitchFamily="34" charset="0"/>
            </a:endParaRPr>
          </a:p>
        </p:txBody>
      </p:sp>
      <p:sp>
        <p:nvSpPr>
          <p:cNvPr id="3" name="Subtitle 2">
            <a:extLst>
              <a:ext uri="{FF2B5EF4-FFF2-40B4-BE49-F238E27FC236}">
                <a16:creationId xmlns:a16="http://schemas.microsoft.com/office/drawing/2014/main" id="{9575C977-6A04-458F-BEA8-FA31F21430F0}"/>
              </a:ext>
            </a:extLst>
          </p:cNvPr>
          <p:cNvSpPr>
            <a:spLocks noGrp="1"/>
          </p:cNvSpPr>
          <p:nvPr>
            <p:ph type="subTitle" idx="1"/>
          </p:nvPr>
        </p:nvSpPr>
        <p:spPr/>
        <p:txBody>
          <a:bodyPr>
            <a:normAutofit/>
          </a:bodyPr>
          <a:lstStyle/>
          <a:p>
            <a:r>
              <a:rPr lang="fr-FR" dirty="0">
                <a:latin typeface="Gadugi" panose="020B0502040204020203" pitchFamily="34" charset="0"/>
                <a:ea typeface="Gadugi" panose="020B0502040204020203" pitchFamily="34" charset="0"/>
              </a:rPr>
              <a:t>Hannah Khan and </a:t>
            </a:r>
            <a:r>
              <a:rPr lang="fr-FR" dirty="0" err="1">
                <a:latin typeface="Gadugi" panose="020B0502040204020203" pitchFamily="34" charset="0"/>
                <a:ea typeface="Gadugi" panose="020B0502040204020203" pitchFamily="34" charset="0"/>
              </a:rPr>
              <a:t>Jiun</a:t>
            </a:r>
            <a:r>
              <a:rPr lang="fr-FR" dirty="0">
                <a:latin typeface="Gadugi" panose="020B0502040204020203" pitchFamily="34" charset="0"/>
                <a:ea typeface="Gadugi" panose="020B0502040204020203" pitchFamily="34" charset="0"/>
              </a:rPr>
              <a:t> </a:t>
            </a:r>
            <a:r>
              <a:rPr lang="fr-FR" dirty="0" err="1">
                <a:latin typeface="Gadugi" panose="020B0502040204020203" pitchFamily="34" charset="0"/>
                <a:ea typeface="Gadugi" panose="020B0502040204020203" pitchFamily="34" charset="0"/>
              </a:rPr>
              <a:t>Tseng</a:t>
            </a:r>
            <a:endParaRPr lang="fr-FR"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322789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41A1-9ED3-42C6-A151-CD8862E12542}"/>
              </a:ext>
            </a:extLst>
          </p:cNvPr>
          <p:cNvSpPr>
            <a:spLocks noGrp="1"/>
          </p:cNvSpPr>
          <p:nvPr>
            <p:ph type="title"/>
          </p:nvPr>
        </p:nvSpPr>
        <p:spPr/>
        <p:txBody>
          <a:bodyPr>
            <a:normAutofit/>
          </a:bodyPr>
          <a:lstStyle/>
          <a:p>
            <a:r>
              <a:rPr lang="fr-FR" sz="5400" dirty="0">
                <a:latin typeface="Gadugi" panose="020B0502040204020203" pitchFamily="34" charset="0"/>
                <a:ea typeface="Gadugi" panose="020B0502040204020203" pitchFamily="34" charset="0"/>
              </a:rPr>
              <a:t>Project </a:t>
            </a:r>
            <a:r>
              <a:rPr lang="fr-FR" sz="5400" dirty="0" err="1">
                <a:latin typeface="Gadugi" panose="020B0502040204020203" pitchFamily="34" charset="0"/>
                <a:ea typeface="Gadugi" panose="020B0502040204020203" pitchFamily="34" charset="0"/>
              </a:rPr>
              <a:t>Overview</a:t>
            </a:r>
            <a:endParaRPr lang="fr-FR" sz="5400" dirty="0">
              <a:latin typeface="Gadugi" panose="020B0502040204020203" pitchFamily="34" charset="0"/>
              <a:ea typeface="Gadugi" panose="020B0502040204020203" pitchFamily="34" charset="0"/>
            </a:endParaRPr>
          </a:p>
        </p:txBody>
      </p:sp>
      <p:sp>
        <p:nvSpPr>
          <p:cNvPr id="3" name="Content Placeholder 2">
            <a:extLst>
              <a:ext uri="{FF2B5EF4-FFF2-40B4-BE49-F238E27FC236}">
                <a16:creationId xmlns:a16="http://schemas.microsoft.com/office/drawing/2014/main" id="{84E35356-B690-4B89-A536-DE0315AF4B67}"/>
              </a:ext>
            </a:extLst>
          </p:cNvPr>
          <p:cNvSpPr>
            <a:spLocks noGrp="1"/>
          </p:cNvSpPr>
          <p:nvPr>
            <p:ph idx="1"/>
          </p:nvPr>
        </p:nvSpPr>
        <p:spPr/>
        <p:txBody>
          <a:bodyPr>
            <a:normAutofit/>
          </a:bodyPr>
          <a:lstStyle/>
          <a:p>
            <a:pPr>
              <a:buFont typeface="Arial" panose="020B0604020202020204" pitchFamily="34" charset="0"/>
              <a:buChar char="•"/>
            </a:pPr>
            <a:r>
              <a:rPr lang="fr-FR" sz="2400" dirty="0" err="1">
                <a:latin typeface="Gadugi" panose="020B0502040204020203" pitchFamily="34" charset="0"/>
                <a:ea typeface="Gadugi" panose="020B0502040204020203" pitchFamily="34" charset="0"/>
              </a:rPr>
              <a:t>Comparing</a:t>
            </a:r>
            <a:r>
              <a:rPr lang="fr-FR" sz="2400" dirty="0">
                <a:latin typeface="Gadugi" panose="020B0502040204020203" pitchFamily="34" charset="0"/>
                <a:ea typeface="Gadugi" panose="020B0502040204020203" pitchFamily="34" charset="0"/>
              </a:rPr>
              <a:t> the </a:t>
            </a:r>
            <a:r>
              <a:rPr lang="fr-FR" sz="2400" dirty="0" err="1">
                <a:latin typeface="Gadugi" panose="020B0502040204020203" pitchFamily="34" charset="0"/>
                <a:ea typeface="Gadugi" panose="020B0502040204020203" pitchFamily="34" charset="0"/>
              </a:rPr>
              <a:t>differential</a:t>
            </a:r>
            <a:r>
              <a:rPr lang="fr-FR" sz="2400" dirty="0">
                <a:latin typeface="Gadugi" panose="020B0502040204020203" pitchFamily="34" charset="0"/>
                <a:ea typeface="Gadugi" panose="020B0502040204020203" pitchFamily="34" charset="0"/>
              </a:rPr>
              <a:t> expression of </a:t>
            </a:r>
            <a:r>
              <a:rPr lang="fr-FR" sz="2400" dirty="0" err="1">
                <a:latin typeface="Gadugi" panose="020B0502040204020203" pitchFamily="34" charset="0"/>
                <a:ea typeface="Gadugi" panose="020B0502040204020203" pitchFamily="34" charset="0"/>
              </a:rPr>
              <a:t>lncRNAs</a:t>
            </a:r>
            <a:r>
              <a:rPr lang="fr-FR" sz="2400" dirty="0">
                <a:latin typeface="Gadugi" panose="020B0502040204020203" pitchFamily="34" charset="0"/>
                <a:ea typeface="Gadugi" panose="020B0502040204020203" pitchFamily="34" charset="0"/>
              </a:rPr>
              <a:t> </a:t>
            </a:r>
            <a:r>
              <a:rPr lang="fr-FR" sz="2400" dirty="0" err="1">
                <a:latin typeface="Gadugi" panose="020B0502040204020203" pitchFamily="34" charset="0"/>
                <a:ea typeface="Gadugi" panose="020B0502040204020203" pitchFamily="34" charset="0"/>
              </a:rPr>
              <a:t>from</a:t>
            </a:r>
            <a:r>
              <a:rPr lang="fr-FR" sz="2400" dirty="0">
                <a:latin typeface="Gadugi" panose="020B0502040204020203" pitchFamily="34" charset="0"/>
                <a:ea typeface="Gadugi" panose="020B0502040204020203" pitchFamily="34" charset="0"/>
              </a:rPr>
              <a:t> 3 data sets</a:t>
            </a:r>
          </a:p>
        </p:txBody>
      </p:sp>
    </p:spTree>
    <p:extLst>
      <p:ext uri="{BB962C8B-B14F-4D97-AF65-F5344CB8AC3E}">
        <p14:creationId xmlns:p14="http://schemas.microsoft.com/office/powerpoint/2010/main" val="249431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65D-0340-42FD-BCB3-5EDBB76F711C}"/>
              </a:ext>
            </a:extLst>
          </p:cNvPr>
          <p:cNvSpPr>
            <a:spLocks noGrp="1"/>
          </p:cNvSpPr>
          <p:nvPr>
            <p:ph type="title"/>
          </p:nvPr>
        </p:nvSpPr>
        <p:spPr/>
        <p:txBody>
          <a:bodyPr>
            <a:normAutofit fontScale="90000"/>
          </a:bodyPr>
          <a:lstStyle/>
          <a:p>
            <a:r>
              <a:rPr lang="fr-FR" sz="5400" dirty="0">
                <a:latin typeface="Gadugi" panose="020B0502040204020203" pitchFamily="34" charset="0"/>
                <a:ea typeface="Gadugi" panose="020B0502040204020203" pitchFamily="34" charset="0"/>
              </a:rPr>
              <a:t>Long Non-</a:t>
            </a:r>
            <a:r>
              <a:rPr lang="fr-FR" sz="5400" dirty="0" err="1">
                <a:latin typeface="Gadugi" panose="020B0502040204020203" pitchFamily="34" charset="0"/>
                <a:ea typeface="Gadugi" panose="020B0502040204020203" pitchFamily="34" charset="0"/>
              </a:rPr>
              <a:t>coding</a:t>
            </a:r>
            <a:r>
              <a:rPr lang="fr-FR" sz="5400" dirty="0">
                <a:latin typeface="Gadugi" panose="020B0502040204020203" pitchFamily="34" charset="0"/>
                <a:ea typeface="Gadugi" panose="020B0502040204020203" pitchFamily="34" charset="0"/>
              </a:rPr>
              <a:t> RNA </a:t>
            </a:r>
            <a:r>
              <a:rPr lang="fr-FR" sz="5400" dirty="0" err="1">
                <a:latin typeface="Gadugi" panose="020B0502040204020203" pitchFamily="34" charset="0"/>
                <a:ea typeface="Gadugi" panose="020B0502040204020203" pitchFamily="34" charset="0"/>
              </a:rPr>
              <a:t>Overview</a:t>
            </a:r>
            <a:r>
              <a:rPr lang="fr-FR" sz="5400" dirty="0">
                <a:latin typeface="Gadugi" panose="020B0502040204020203" pitchFamily="34" charset="0"/>
                <a:ea typeface="Gadugi" panose="020B0502040204020203" pitchFamily="34" charset="0"/>
              </a:rPr>
              <a:t> (</a:t>
            </a:r>
            <a:r>
              <a:rPr lang="fr-FR" sz="5400" dirty="0" err="1">
                <a:latin typeface="Gadugi" panose="020B0502040204020203" pitchFamily="34" charset="0"/>
                <a:ea typeface="Gadugi" panose="020B0502040204020203" pitchFamily="34" charset="0"/>
              </a:rPr>
              <a:t>lncRNA</a:t>
            </a:r>
            <a:r>
              <a:rPr lang="fr-FR" sz="5400" dirty="0">
                <a:latin typeface="Gadugi" panose="020B0502040204020203" pitchFamily="34" charset="0"/>
                <a:ea typeface="Gadugi" panose="020B0502040204020203" pitchFamily="34" charset="0"/>
              </a:rPr>
              <a:t>)	</a:t>
            </a:r>
          </a:p>
        </p:txBody>
      </p:sp>
      <p:sp>
        <p:nvSpPr>
          <p:cNvPr id="3" name="Content Placeholder 2">
            <a:extLst>
              <a:ext uri="{FF2B5EF4-FFF2-40B4-BE49-F238E27FC236}">
                <a16:creationId xmlns:a16="http://schemas.microsoft.com/office/drawing/2014/main" id="{EF70CD0B-4F3B-4E0F-B914-BDFC3E1F8E61}"/>
              </a:ext>
            </a:extLst>
          </p:cNvPr>
          <p:cNvSpPr>
            <a:spLocks noGrp="1"/>
          </p:cNvSpPr>
          <p:nvPr>
            <p:ph idx="1"/>
          </p:nvPr>
        </p:nvSpPr>
        <p:spPr/>
        <p:txBody>
          <a:bodyPr>
            <a:normAutofit/>
          </a:bodyPr>
          <a:lstStyle/>
          <a:p>
            <a:pPr>
              <a:buFont typeface="Arial" panose="020B0604020202020204" pitchFamily="34" charset="0"/>
              <a:buChar char="•"/>
            </a:pPr>
            <a:r>
              <a:rPr lang="fr-FR" sz="2400" dirty="0">
                <a:latin typeface="Gadugi" panose="020B0502040204020203" pitchFamily="34" charset="0"/>
                <a:ea typeface="Gadugi" panose="020B0502040204020203" pitchFamily="34" charset="0"/>
              </a:rPr>
              <a:t>&gt;200 </a:t>
            </a:r>
            <a:r>
              <a:rPr lang="en-US" sz="2400" dirty="0">
                <a:latin typeface="Gadugi" panose="020B0502040204020203" pitchFamily="34" charset="0"/>
                <a:ea typeface="Gadugi" panose="020B0502040204020203" pitchFamily="34" charset="0"/>
              </a:rPr>
              <a:t>nucleotides</a:t>
            </a:r>
          </a:p>
          <a:p>
            <a:pPr>
              <a:buFont typeface="Arial" panose="020B0604020202020204" pitchFamily="34" charset="0"/>
              <a:buChar char="•"/>
            </a:pPr>
            <a:r>
              <a:rPr lang="en-US" sz="2400" dirty="0">
                <a:latin typeface="Gadugi" panose="020B0502040204020203" pitchFamily="34" charset="0"/>
                <a:ea typeface="Gadugi" panose="020B0502040204020203" pitchFamily="34" charset="0"/>
              </a:rPr>
              <a:t>Over 17,000 lncRNAs have been identified to date</a:t>
            </a:r>
          </a:p>
          <a:p>
            <a:pPr>
              <a:buFont typeface="Arial" panose="020B0604020202020204" pitchFamily="34" charset="0"/>
              <a:buChar char="•"/>
            </a:pPr>
            <a:r>
              <a:rPr lang="en-US" sz="2400" dirty="0">
                <a:latin typeface="Gadugi" panose="020B0502040204020203" pitchFamily="34" charset="0"/>
                <a:ea typeface="Gadugi" panose="020B0502040204020203" pitchFamily="34" charset="0"/>
              </a:rPr>
              <a:t>Transcribed by RNA polymerase II, </a:t>
            </a:r>
            <a:r>
              <a:rPr lang="en-US" sz="2400" dirty="0" err="1">
                <a:latin typeface="Gadugi" panose="020B0502040204020203" pitchFamily="34" charset="0"/>
                <a:ea typeface="Gadugi" panose="020B0502040204020203" pitchFamily="34" charset="0"/>
              </a:rPr>
              <a:t>polyA</a:t>
            </a:r>
            <a:r>
              <a:rPr lang="en-US" sz="2400" dirty="0">
                <a:latin typeface="Gadugi" panose="020B0502040204020203" pitchFamily="34" charset="0"/>
                <a:ea typeface="Gadugi" panose="020B0502040204020203" pitchFamily="34" charset="0"/>
              </a:rPr>
              <a:t> tails, regulated by transcription factors and </a:t>
            </a:r>
            <a:r>
              <a:rPr lang="en-US" sz="2400" dirty="0" err="1">
                <a:latin typeface="Gadugi" panose="020B0502040204020203" pitchFamily="34" charset="0"/>
                <a:ea typeface="Gadugi" panose="020B0502040204020203" pitchFamily="34" charset="0"/>
              </a:rPr>
              <a:t>multiexonic</a:t>
            </a:r>
            <a:r>
              <a:rPr lang="en-US" sz="2400" dirty="0">
                <a:latin typeface="Gadugi" panose="020B0502040204020203" pitchFamily="34" charset="0"/>
                <a:ea typeface="Gadugi" panose="020B0502040204020203" pitchFamily="34" charset="0"/>
              </a:rPr>
              <a:t> with multiple isoforms</a:t>
            </a:r>
          </a:p>
          <a:p>
            <a:pPr>
              <a:buFont typeface="Arial" panose="020B0604020202020204" pitchFamily="34" charset="0"/>
              <a:buChar char="•"/>
            </a:pPr>
            <a:r>
              <a:rPr lang="en-US" sz="2400" dirty="0">
                <a:latin typeface="Gadugi" panose="020B0502040204020203" pitchFamily="34" charset="0"/>
                <a:ea typeface="Gadugi" panose="020B0502040204020203" pitchFamily="34" charset="0"/>
              </a:rPr>
              <a:t>Differentially expressed during development, indicating that they may influence cell fate</a:t>
            </a:r>
          </a:p>
          <a:p>
            <a:pPr>
              <a:buFont typeface="Arial" panose="020B0604020202020204" pitchFamily="34" charset="0"/>
              <a:buChar char="•"/>
            </a:pPr>
            <a:r>
              <a:rPr lang="en-US" sz="2400" dirty="0">
                <a:latin typeface="Gadugi" panose="020B0502040204020203" pitchFamily="34" charset="0"/>
                <a:ea typeface="Gadugi" panose="020B0502040204020203" pitchFamily="34" charset="0"/>
              </a:rPr>
              <a:t>Associated with numerous diseases</a:t>
            </a:r>
          </a:p>
          <a:p>
            <a:pPr>
              <a:buFont typeface="Arial" panose="020B0604020202020204" pitchFamily="34" charset="0"/>
              <a:buChar char="•"/>
            </a:pPr>
            <a:r>
              <a:rPr lang="en-US" sz="2400" dirty="0">
                <a:latin typeface="Gadugi" panose="020B0502040204020203" pitchFamily="34" charset="0"/>
                <a:ea typeface="Gadugi" panose="020B0502040204020203" pitchFamily="34" charset="0"/>
              </a:rPr>
              <a:t>Have diverse regulatory roles that influence gene expression</a:t>
            </a:r>
          </a:p>
          <a:p>
            <a:pPr>
              <a:buFont typeface="Arial" panose="020B0604020202020204" pitchFamily="34" charset="0"/>
              <a:buChar char="•"/>
            </a:pPr>
            <a:endParaRPr lang="fr-FR" sz="2400"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34131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A2FB-E261-47AB-AC22-1A1A7669BC14}"/>
              </a:ext>
            </a:extLst>
          </p:cNvPr>
          <p:cNvSpPr>
            <a:spLocks noGrp="1"/>
          </p:cNvSpPr>
          <p:nvPr>
            <p:ph type="title"/>
          </p:nvPr>
        </p:nvSpPr>
        <p:spPr/>
        <p:txBody>
          <a:bodyPr>
            <a:normAutofit fontScale="90000"/>
          </a:bodyPr>
          <a:lstStyle/>
          <a:p>
            <a:r>
              <a:rPr lang="fr-FR" sz="5400" dirty="0" err="1">
                <a:latin typeface="Gadugi" panose="020B0502040204020203" pitchFamily="34" charset="0"/>
                <a:ea typeface="Gadugi" panose="020B0502040204020203" pitchFamily="34" charset="0"/>
              </a:rPr>
              <a:t>Joe’s</a:t>
            </a:r>
            <a:r>
              <a:rPr lang="fr-FR" sz="5400" dirty="0">
                <a:latin typeface="Gadugi" panose="020B0502040204020203" pitchFamily="34" charset="0"/>
                <a:ea typeface="Gadugi" panose="020B0502040204020203" pitchFamily="34" charset="0"/>
              </a:rPr>
              <a:t> RNA-</a:t>
            </a:r>
            <a:r>
              <a:rPr lang="fr-FR" sz="5400" dirty="0" err="1">
                <a:latin typeface="Gadugi" panose="020B0502040204020203" pitchFamily="34" charset="0"/>
                <a:ea typeface="Gadugi" panose="020B0502040204020203" pitchFamily="34" charset="0"/>
              </a:rPr>
              <a:t>seq</a:t>
            </a:r>
            <a:r>
              <a:rPr lang="fr-FR" sz="5400" dirty="0">
                <a:latin typeface="Gadugi" panose="020B0502040204020203" pitchFamily="34" charset="0"/>
                <a:ea typeface="Gadugi" panose="020B0502040204020203" pitchFamily="34" charset="0"/>
              </a:rPr>
              <a:t> </a:t>
            </a:r>
            <a:r>
              <a:rPr lang="fr-FR" sz="5400" dirty="0" err="1">
                <a:latin typeface="Gadugi" panose="020B0502040204020203" pitchFamily="34" charset="0"/>
                <a:ea typeface="Gadugi" panose="020B0502040204020203" pitchFamily="34" charset="0"/>
              </a:rPr>
              <a:t>Processing</a:t>
            </a:r>
            <a:r>
              <a:rPr lang="fr-FR" sz="5400" dirty="0">
                <a:latin typeface="Gadugi" panose="020B0502040204020203" pitchFamily="34" charset="0"/>
                <a:ea typeface="Gadugi" panose="020B0502040204020203" pitchFamily="34" charset="0"/>
              </a:rPr>
              <a:t> Pipeline</a:t>
            </a:r>
          </a:p>
        </p:txBody>
      </p:sp>
      <p:sp>
        <p:nvSpPr>
          <p:cNvPr id="3" name="Content Placeholder 2">
            <a:extLst>
              <a:ext uri="{FF2B5EF4-FFF2-40B4-BE49-F238E27FC236}">
                <a16:creationId xmlns:a16="http://schemas.microsoft.com/office/drawing/2014/main" id="{56BA0177-3A59-4612-861F-FC1D7E1F7441}"/>
              </a:ext>
            </a:extLst>
          </p:cNvPr>
          <p:cNvSpPr>
            <a:spLocks noGrp="1"/>
          </p:cNvSpPr>
          <p:nvPr>
            <p:ph idx="1"/>
          </p:nvPr>
        </p:nvSpPr>
        <p:spPr/>
        <p:txBody>
          <a:bodyPr>
            <a:normAutofit/>
          </a:bodyPr>
          <a:lstStyle/>
          <a:p>
            <a:pPr>
              <a:buFont typeface="Arial" panose="020B0604020202020204" pitchFamily="34" charset="0"/>
              <a:buChar char="•"/>
            </a:pPr>
            <a:r>
              <a:rPr lang="fr-FR" sz="2400" dirty="0" err="1">
                <a:latin typeface="Gadugi" panose="020B0502040204020203" pitchFamily="34" charset="0"/>
                <a:ea typeface="Gadugi" panose="020B0502040204020203" pitchFamily="34" charset="0"/>
              </a:rPr>
              <a:t>Why</a:t>
            </a:r>
            <a:r>
              <a:rPr lang="fr-FR" sz="2400" dirty="0">
                <a:latin typeface="Gadugi" panose="020B0502040204020203" pitchFamily="34" charset="0"/>
                <a:ea typeface="Gadugi" panose="020B0502040204020203" pitchFamily="34" charset="0"/>
              </a:rPr>
              <a:t> </a:t>
            </a:r>
            <a:r>
              <a:rPr lang="fr-FR" sz="2400" dirty="0" err="1">
                <a:latin typeface="Gadugi" panose="020B0502040204020203" pitchFamily="34" charset="0"/>
                <a:ea typeface="Gadugi" panose="020B0502040204020203" pitchFamily="34" charset="0"/>
              </a:rPr>
              <a:t>we</a:t>
            </a:r>
            <a:r>
              <a:rPr lang="fr-FR" sz="2400" dirty="0">
                <a:latin typeface="Gadugi" panose="020B0502040204020203" pitchFamily="34" charset="0"/>
                <a:ea typeface="Gadugi" panose="020B0502040204020203" pitchFamily="34" charset="0"/>
              </a:rPr>
              <a:t> use a pipeline</a:t>
            </a:r>
          </a:p>
          <a:p>
            <a:pPr lvl="1">
              <a:buFont typeface="Arial" panose="020B0604020202020204" pitchFamily="34" charset="0"/>
              <a:buChar char="•"/>
            </a:pPr>
            <a:r>
              <a:rPr lang="fr-FR" sz="2000" dirty="0" err="1">
                <a:latin typeface="Gadugi" panose="020B0502040204020203" pitchFamily="34" charset="0"/>
                <a:ea typeface="Gadugi" panose="020B0502040204020203" pitchFamily="34" charset="0"/>
              </a:rPr>
              <a:t>Reduces</a:t>
            </a:r>
            <a:r>
              <a:rPr lang="fr-FR" sz="2000" dirty="0">
                <a:latin typeface="Gadugi" panose="020B0502040204020203" pitchFamily="34" charset="0"/>
                <a:ea typeface="Gadugi" panose="020B0502040204020203" pitchFamily="34" charset="0"/>
              </a:rPr>
              <a:t> </a:t>
            </a:r>
            <a:r>
              <a:rPr lang="fr-FR" sz="2000" dirty="0" err="1">
                <a:latin typeface="Gadugi" panose="020B0502040204020203" pitchFamily="34" charset="0"/>
                <a:ea typeface="Gadugi" panose="020B0502040204020203" pitchFamily="34" charset="0"/>
              </a:rPr>
              <a:t>repeated</a:t>
            </a:r>
            <a:r>
              <a:rPr lang="fr-FR" sz="2000" dirty="0">
                <a:latin typeface="Gadugi" panose="020B0502040204020203" pitchFamily="34" charset="0"/>
                <a:ea typeface="Gadugi" panose="020B0502040204020203" pitchFamily="34" charset="0"/>
              </a:rPr>
              <a:t> </a:t>
            </a:r>
            <a:r>
              <a:rPr lang="fr-FR" sz="2000" dirty="0" err="1">
                <a:latin typeface="Gadugi" panose="020B0502040204020203" pitchFamily="34" charset="0"/>
                <a:ea typeface="Gadugi" panose="020B0502040204020203" pitchFamily="34" charset="0"/>
              </a:rPr>
              <a:t>work</a:t>
            </a:r>
            <a:endParaRPr lang="fr-FR" sz="2000" dirty="0">
              <a:latin typeface="Gadugi" panose="020B0502040204020203" pitchFamily="34" charset="0"/>
              <a:ea typeface="Gadugi" panose="020B0502040204020203" pitchFamily="34" charset="0"/>
            </a:endParaRPr>
          </a:p>
          <a:p>
            <a:pPr lvl="1">
              <a:buFont typeface="Arial" panose="020B0604020202020204" pitchFamily="34" charset="0"/>
              <a:buChar char="•"/>
            </a:pPr>
            <a:r>
              <a:rPr lang="fr-FR" sz="2000" dirty="0" err="1">
                <a:latin typeface="Gadugi" panose="020B0502040204020203" pitchFamily="34" charset="0"/>
                <a:ea typeface="Gadugi" panose="020B0502040204020203" pitchFamily="34" charset="0"/>
              </a:rPr>
              <a:t>Creates</a:t>
            </a:r>
            <a:r>
              <a:rPr lang="fr-FR" sz="2000" dirty="0">
                <a:latin typeface="Gadugi" panose="020B0502040204020203" pitchFamily="34" charset="0"/>
                <a:ea typeface="Gadugi" panose="020B0502040204020203" pitchFamily="34" charset="0"/>
              </a:rPr>
              <a:t> a </a:t>
            </a:r>
            <a:r>
              <a:rPr lang="fr-FR" sz="2000" dirty="0" err="1">
                <a:latin typeface="Gadugi" panose="020B0502040204020203" pitchFamily="34" charset="0"/>
                <a:ea typeface="Gadugi" panose="020B0502040204020203" pitchFamily="34" charset="0"/>
              </a:rPr>
              <a:t>uniform</a:t>
            </a:r>
            <a:r>
              <a:rPr lang="fr-FR" sz="2000" dirty="0">
                <a:latin typeface="Gadugi" panose="020B0502040204020203" pitchFamily="34" charset="0"/>
                <a:ea typeface="Gadugi" panose="020B0502040204020203" pitchFamily="34" charset="0"/>
              </a:rPr>
              <a:t> output and correct solution</a:t>
            </a:r>
          </a:p>
          <a:p>
            <a:pPr lvl="1">
              <a:buFont typeface="Arial" panose="020B0604020202020204" pitchFamily="34" charset="0"/>
              <a:buChar char="•"/>
            </a:pPr>
            <a:r>
              <a:rPr lang="fr-FR" sz="2000" dirty="0">
                <a:latin typeface="Gadugi" panose="020B0502040204020203" pitchFamily="34" charset="0"/>
                <a:ea typeface="Gadugi" panose="020B0502040204020203" pitchFamily="34" charset="0"/>
              </a:rPr>
              <a:t>A  </a:t>
            </a:r>
            <a:r>
              <a:rPr lang="fr-FR" sz="2000" dirty="0" err="1">
                <a:latin typeface="Gadugi" panose="020B0502040204020203" pitchFamily="34" charset="0"/>
                <a:ea typeface="Gadugi" panose="020B0502040204020203" pitchFamily="34" charset="0"/>
              </a:rPr>
              <a:t>faster</a:t>
            </a:r>
            <a:r>
              <a:rPr lang="fr-FR" sz="2000" dirty="0">
                <a:latin typeface="Gadugi" panose="020B0502040204020203" pitchFamily="34" charset="0"/>
                <a:ea typeface="Gadugi" panose="020B0502040204020203" pitchFamily="34" charset="0"/>
              </a:rPr>
              <a:t> </a:t>
            </a:r>
            <a:r>
              <a:rPr lang="fr-FR" sz="2000" dirty="0" err="1">
                <a:latin typeface="Gadugi" panose="020B0502040204020203" pitchFamily="34" charset="0"/>
                <a:ea typeface="Gadugi" panose="020B0502040204020203" pitchFamily="34" charset="0"/>
              </a:rPr>
              <a:t>way</a:t>
            </a:r>
            <a:r>
              <a:rPr lang="fr-FR" sz="2000" dirty="0">
                <a:latin typeface="Gadugi" panose="020B0502040204020203" pitchFamily="34" charset="0"/>
                <a:ea typeface="Gadugi" panose="020B0502040204020203" pitchFamily="34" charset="0"/>
              </a:rPr>
              <a:t> to </a:t>
            </a:r>
            <a:r>
              <a:rPr lang="fr-FR" sz="2000" dirty="0" err="1">
                <a:latin typeface="Gadugi" panose="020B0502040204020203" pitchFamily="34" charset="0"/>
                <a:ea typeface="Gadugi" panose="020B0502040204020203" pitchFamily="34" charset="0"/>
              </a:rPr>
              <a:t>get</a:t>
            </a:r>
            <a:r>
              <a:rPr lang="fr-FR" sz="2000" dirty="0">
                <a:latin typeface="Gadugi" panose="020B0502040204020203" pitchFamily="34" charset="0"/>
                <a:ea typeface="Gadugi" panose="020B0502040204020203" pitchFamily="34" charset="0"/>
              </a:rPr>
              <a:t> the </a:t>
            </a:r>
            <a:r>
              <a:rPr lang="fr-FR" sz="2000" dirty="0" err="1">
                <a:latin typeface="Gadugi" panose="020B0502040204020203" pitchFamily="34" charset="0"/>
                <a:ea typeface="Gadugi" panose="020B0502040204020203" pitchFamily="34" charset="0"/>
              </a:rPr>
              <a:t>same</a:t>
            </a:r>
            <a:r>
              <a:rPr lang="fr-FR" sz="2000" dirty="0">
                <a:latin typeface="Gadugi" panose="020B0502040204020203" pitchFamily="34" charset="0"/>
                <a:ea typeface="Gadugi" panose="020B0502040204020203" pitchFamily="34" charset="0"/>
              </a:rPr>
              <a:t> information</a:t>
            </a:r>
          </a:p>
          <a:p>
            <a:pPr>
              <a:buFont typeface="Arial" panose="020B0604020202020204" pitchFamily="34" charset="0"/>
              <a:buChar char="•"/>
            </a:pPr>
            <a:r>
              <a:rPr lang="fr-FR" sz="2400" dirty="0" err="1">
                <a:latin typeface="Gadugi" panose="020B0502040204020203" pitchFamily="34" charset="0"/>
                <a:ea typeface="Gadugi" panose="020B0502040204020203" pitchFamily="34" charset="0"/>
              </a:rPr>
              <a:t>What</a:t>
            </a:r>
            <a:r>
              <a:rPr lang="fr-FR" sz="2400" dirty="0">
                <a:latin typeface="Gadugi" panose="020B0502040204020203" pitchFamily="34" charset="0"/>
                <a:ea typeface="Gadugi" panose="020B0502040204020203" pitchFamily="34" charset="0"/>
              </a:rPr>
              <a:t> a pipeline </a:t>
            </a:r>
            <a:r>
              <a:rPr lang="fr-FR" sz="2400" dirty="0" err="1">
                <a:latin typeface="Gadugi" panose="020B0502040204020203" pitchFamily="34" charset="0"/>
                <a:ea typeface="Gadugi" panose="020B0502040204020203" pitchFamily="34" charset="0"/>
              </a:rPr>
              <a:t>is</a:t>
            </a:r>
            <a:endParaRPr lang="fr-FR" sz="2400" dirty="0">
              <a:latin typeface="Gadugi" panose="020B0502040204020203" pitchFamily="34" charset="0"/>
              <a:ea typeface="Gadugi" panose="020B0502040204020203" pitchFamily="34" charset="0"/>
            </a:endParaRPr>
          </a:p>
          <a:p>
            <a:pPr lvl="1">
              <a:buFont typeface="Arial" panose="020B0604020202020204" pitchFamily="34" charset="0"/>
              <a:buChar char="•"/>
            </a:pPr>
            <a:r>
              <a:rPr lang="fr-FR" sz="2000" dirty="0">
                <a:latin typeface="Gadugi" panose="020B0502040204020203" pitchFamily="34" charset="0"/>
                <a:ea typeface="Gadugi" panose="020B0502040204020203" pitchFamily="34" charset="0"/>
              </a:rPr>
              <a:t>Scripts </a:t>
            </a:r>
            <a:r>
              <a:rPr lang="fr-FR" sz="2000" dirty="0" err="1">
                <a:latin typeface="Gadugi" panose="020B0502040204020203" pitchFamily="34" charset="0"/>
                <a:ea typeface="Gadugi" panose="020B0502040204020203" pitchFamily="34" charset="0"/>
              </a:rPr>
              <a:t>that</a:t>
            </a:r>
            <a:r>
              <a:rPr lang="fr-FR" sz="2000" dirty="0">
                <a:latin typeface="Gadugi" panose="020B0502040204020203" pitchFamily="34" charset="0"/>
                <a:ea typeface="Gadugi" panose="020B0502040204020203" pitchFamily="34" charset="0"/>
              </a:rPr>
              <a:t> </a:t>
            </a:r>
            <a:r>
              <a:rPr lang="fr-FR" sz="2000" dirty="0" err="1">
                <a:latin typeface="Gadugi" panose="020B0502040204020203" pitchFamily="34" charset="0"/>
                <a:ea typeface="Gadugi" panose="020B0502040204020203" pitchFamily="34" charset="0"/>
              </a:rPr>
              <a:t>connect</a:t>
            </a:r>
            <a:r>
              <a:rPr lang="fr-FR" sz="2000" dirty="0">
                <a:latin typeface="Gadugi" panose="020B0502040204020203" pitchFamily="34" charset="0"/>
                <a:ea typeface="Gadugi" panose="020B0502040204020203" pitchFamily="34" charset="0"/>
              </a:rPr>
              <a:t> multiple data </a:t>
            </a:r>
            <a:r>
              <a:rPr lang="fr-FR" sz="2000" dirty="0" err="1">
                <a:latin typeface="Gadugi" panose="020B0502040204020203" pitchFamily="34" charset="0"/>
                <a:ea typeface="Gadugi" panose="020B0502040204020203" pitchFamily="34" charset="0"/>
              </a:rPr>
              <a:t>processing</a:t>
            </a:r>
            <a:r>
              <a:rPr lang="fr-FR" sz="2000" dirty="0">
                <a:latin typeface="Gadugi" panose="020B0502040204020203" pitchFamily="34" charset="0"/>
                <a:ea typeface="Gadugi" panose="020B0502040204020203" pitchFamily="34" charset="0"/>
              </a:rPr>
              <a:t>/</a:t>
            </a:r>
            <a:r>
              <a:rPr lang="fr-FR" sz="2000" dirty="0" err="1">
                <a:latin typeface="Gadugi" panose="020B0502040204020203" pitchFamily="34" charset="0"/>
                <a:ea typeface="Gadugi" panose="020B0502040204020203" pitchFamily="34" charset="0"/>
              </a:rPr>
              <a:t>analysis</a:t>
            </a:r>
            <a:r>
              <a:rPr lang="fr-FR" sz="2000" dirty="0">
                <a:latin typeface="Gadugi" panose="020B0502040204020203" pitchFamily="34" charset="0"/>
                <a:ea typeface="Gadugi" panose="020B0502040204020203" pitchFamily="34" charset="0"/>
              </a:rPr>
              <a:t> </a:t>
            </a:r>
            <a:r>
              <a:rPr lang="fr-FR" sz="2000" dirty="0" err="1">
                <a:latin typeface="Gadugi" panose="020B0502040204020203" pitchFamily="34" charset="0"/>
                <a:ea typeface="Gadugi" panose="020B0502040204020203" pitchFamily="34" charset="0"/>
              </a:rPr>
              <a:t>steps</a:t>
            </a:r>
            <a:r>
              <a:rPr lang="fr-FR" sz="2000" dirty="0">
                <a:latin typeface="Gadugi" panose="020B0502040204020203" pitchFamily="34" charset="0"/>
                <a:ea typeface="Gadugi" panose="020B0502040204020203" pitchFamily="34" charset="0"/>
              </a:rPr>
              <a:t> </a:t>
            </a:r>
            <a:r>
              <a:rPr lang="fr-FR" sz="2000" dirty="0" err="1">
                <a:latin typeface="Gadugi" panose="020B0502040204020203" pitchFamily="34" charset="0"/>
                <a:ea typeface="Gadugi" panose="020B0502040204020203" pitchFamily="34" charset="0"/>
              </a:rPr>
              <a:t>together</a:t>
            </a:r>
            <a:endParaRPr lang="fr-FR" sz="2000" dirty="0">
              <a:latin typeface="Gadugi" panose="020B0502040204020203" pitchFamily="34" charset="0"/>
              <a:ea typeface="Gadugi" panose="020B0502040204020203" pitchFamily="34" charset="0"/>
            </a:endParaRPr>
          </a:p>
          <a:p>
            <a:pPr lvl="1">
              <a:buFont typeface="Arial" panose="020B0604020202020204" pitchFamily="34" charset="0"/>
              <a:buChar char="•"/>
            </a:pPr>
            <a:r>
              <a:rPr lang="fr-FR" sz="2000" dirty="0" err="1">
                <a:latin typeface="Gadugi" panose="020B0502040204020203" pitchFamily="34" charset="0"/>
                <a:ea typeface="Gadugi" panose="020B0502040204020203" pitchFamily="34" charset="0"/>
              </a:rPr>
              <a:t>Yields</a:t>
            </a:r>
            <a:r>
              <a:rPr lang="fr-FR" sz="2000" dirty="0">
                <a:latin typeface="Gadugi" panose="020B0502040204020203" pitchFamily="34" charset="0"/>
                <a:ea typeface="Gadugi" panose="020B0502040204020203" pitchFamily="34" charset="0"/>
              </a:rPr>
              <a:t> </a:t>
            </a:r>
            <a:r>
              <a:rPr lang="fr-FR" sz="2000" dirty="0" err="1">
                <a:latin typeface="Gadugi" panose="020B0502040204020203" pitchFamily="34" charset="0"/>
                <a:ea typeface="Gadugi" panose="020B0502040204020203" pitchFamily="34" charset="0"/>
              </a:rPr>
              <a:t>reproducible</a:t>
            </a:r>
            <a:r>
              <a:rPr lang="fr-FR" sz="2000" dirty="0">
                <a:latin typeface="Gadugi" panose="020B0502040204020203" pitchFamily="34" charset="0"/>
                <a:ea typeface="Gadugi" panose="020B0502040204020203" pitchFamily="34" charset="0"/>
              </a:rPr>
              <a:t> </a:t>
            </a:r>
            <a:r>
              <a:rPr lang="fr-FR" sz="2000" dirty="0" err="1">
                <a:latin typeface="Gadugi" panose="020B0502040204020203" pitchFamily="34" charset="0"/>
                <a:ea typeface="Gadugi" panose="020B0502040204020203" pitchFamily="34" charset="0"/>
              </a:rPr>
              <a:t>results</a:t>
            </a:r>
            <a:r>
              <a:rPr lang="fr-FR" sz="2000" dirty="0">
                <a:latin typeface="Gadugi" panose="020B0502040204020203" pitchFamily="34" charset="0"/>
                <a:ea typeface="Gadugi" panose="020B0502040204020203" pitchFamily="34" charset="0"/>
              </a:rPr>
              <a:t> and </a:t>
            </a:r>
            <a:r>
              <a:rPr lang="fr-FR" sz="2000" dirty="0" err="1">
                <a:latin typeface="Gadugi" panose="020B0502040204020203" pitchFamily="34" charset="0"/>
                <a:ea typeface="Gadugi" panose="020B0502040204020203" pitchFamily="34" charset="0"/>
              </a:rPr>
              <a:t>easy</a:t>
            </a:r>
            <a:r>
              <a:rPr lang="fr-FR" sz="2000" dirty="0">
                <a:latin typeface="Gadugi" panose="020B0502040204020203" pitchFamily="34" charset="0"/>
                <a:ea typeface="Gadugi" panose="020B0502040204020203" pitchFamily="34" charset="0"/>
              </a:rPr>
              <a:t> to use inputs</a:t>
            </a:r>
          </a:p>
          <a:p>
            <a:pPr marL="0" indent="0">
              <a:buNone/>
            </a:pPr>
            <a:endParaRPr lang="fr-FR" sz="2400"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12010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6721F046-09B7-485D-847A-7E0597637C3D}"/>
              </a:ext>
            </a:extLst>
          </p:cNvPr>
          <p:cNvSpPr/>
          <p:nvPr/>
        </p:nvSpPr>
        <p:spPr>
          <a:xfrm rot="5400000">
            <a:off x="4105432" y="2060186"/>
            <a:ext cx="293055" cy="35230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a:extLst>
              <a:ext uri="{FF2B5EF4-FFF2-40B4-BE49-F238E27FC236}">
                <a16:creationId xmlns:a16="http://schemas.microsoft.com/office/drawing/2014/main" id="{16098D65-C728-46D8-9697-0D61B6C2496A}"/>
              </a:ext>
            </a:extLst>
          </p:cNvPr>
          <p:cNvSpPr>
            <a:spLocks noGrp="1"/>
          </p:cNvSpPr>
          <p:nvPr>
            <p:ph type="title"/>
          </p:nvPr>
        </p:nvSpPr>
        <p:spPr/>
        <p:txBody>
          <a:bodyPr>
            <a:normAutofit/>
          </a:bodyPr>
          <a:lstStyle/>
          <a:p>
            <a:r>
              <a:rPr lang="fr-FR" sz="5400" dirty="0">
                <a:latin typeface="Gadugi" panose="020B0502040204020203" pitchFamily="34" charset="0"/>
                <a:ea typeface="Gadugi" panose="020B0502040204020203" pitchFamily="34" charset="0"/>
              </a:rPr>
              <a:t>General RNA-</a:t>
            </a:r>
            <a:r>
              <a:rPr lang="fr-FR" sz="5400" dirty="0" err="1">
                <a:latin typeface="Gadugi" panose="020B0502040204020203" pitchFamily="34" charset="0"/>
                <a:ea typeface="Gadugi" panose="020B0502040204020203" pitchFamily="34" charset="0"/>
              </a:rPr>
              <a:t>seq</a:t>
            </a:r>
            <a:r>
              <a:rPr lang="fr-FR" sz="5400" dirty="0">
                <a:latin typeface="Gadugi" panose="020B0502040204020203" pitchFamily="34" charset="0"/>
                <a:ea typeface="Gadugi" panose="020B0502040204020203" pitchFamily="34" charset="0"/>
              </a:rPr>
              <a:t> Workflow</a:t>
            </a:r>
          </a:p>
        </p:txBody>
      </p:sp>
      <p:sp>
        <p:nvSpPr>
          <p:cNvPr id="4" name="TextBox 3">
            <a:extLst>
              <a:ext uri="{FF2B5EF4-FFF2-40B4-BE49-F238E27FC236}">
                <a16:creationId xmlns:a16="http://schemas.microsoft.com/office/drawing/2014/main" id="{73FAC41C-FDA4-4C83-95A5-F292A82C6A92}"/>
              </a:ext>
            </a:extLst>
          </p:cNvPr>
          <p:cNvSpPr txBox="1"/>
          <p:nvPr/>
        </p:nvSpPr>
        <p:spPr>
          <a:xfrm>
            <a:off x="2270760" y="1737360"/>
            <a:ext cx="3962400" cy="338554"/>
          </a:xfrm>
          <a:prstGeom prst="rect">
            <a:avLst/>
          </a:prstGeom>
          <a:solidFill>
            <a:schemeClr val="accent2"/>
          </a:solidFill>
        </p:spPr>
        <p:txBody>
          <a:bodyPr wrap="square" rtlCol="0">
            <a:spAutoFit/>
          </a:bodyPr>
          <a:lstStyle/>
          <a:p>
            <a:pPr algn="ctr"/>
            <a:r>
              <a:rPr lang="fr-FR" sz="1600" dirty="0" err="1">
                <a:solidFill>
                  <a:schemeClr val="bg1"/>
                </a:solidFill>
                <a:latin typeface="Gadugi" panose="020B0502040204020203" pitchFamily="34" charset="0"/>
                <a:ea typeface="Gadugi" panose="020B0502040204020203" pitchFamily="34" charset="0"/>
              </a:rPr>
              <a:t>Biological</a:t>
            </a:r>
            <a:r>
              <a:rPr lang="fr-FR" sz="1600" dirty="0">
                <a:solidFill>
                  <a:schemeClr val="bg1"/>
                </a:solidFill>
                <a:latin typeface="Gadugi" panose="020B0502040204020203" pitchFamily="34" charset="0"/>
                <a:ea typeface="Gadugi" panose="020B0502040204020203" pitchFamily="34" charset="0"/>
              </a:rPr>
              <a:t> </a:t>
            </a:r>
            <a:r>
              <a:rPr lang="fr-FR" sz="1600" dirty="0" err="1">
                <a:solidFill>
                  <a:schemeClr val="bg1"/>
                </a:solidFill>
                <a:latin typeface="Gadugi" panose="020B0502040204020203" pitchFamily="34" charset="0"/>
                <a:ea typeface="Gadugi" panose="020B0502040204020203" pitchFamily="34" charset="0"/>
              </a:rPr>
              <a:t>samples</a:t>
            </a:r>
            <a:r>
              <a:rPr lang="fr-FR" sz="1600" dirty="0">
                <a:solidFill>
                  <a:schemeClr val="bg1"/>
                </a:solidFill>
                <a:latin typeface="Gadugi" panose="020B0502040204020203" pitchFamily="34" charset="0"/>
                <a:ea typeface="Gadugi" panose="020B0502040204020203" pitchFamily="34" charset="0"/>
              </a:rPr>
              <a:t>/Library </a:t>
            </a:r>
            <a:r>
              <a:rPr lang="fr-FR" sz="1600" dirty="0" err="1">
                <a:solidFill>
                  <a:schemeClr val="bg1"/>
                </a:solidFill>
                <a:latin typeface="Gadugi" panose="020B0502040204020203" pitchFamily="34" charset="0"/>
                <a:ea typeface="Gadugi" panose="020B0502040204020203" pitchFamily="34" charset="0"/>
              </a:rPr>
              <a:t>preparation</a:t>
            </a:r>
            <a:endParaRPr lang="fr-FR" sz="1600" dirty="0">
              <a:solidFill>
                <a:schemeClr val="bg1"/>
              </a:solidFill>
              <a:latin typeface="Gadugi" panose="020B0502040204020203" pitchFamily="34" charset="0"/>
              <a:ea typeface="Gadugi" panose="020B0502040204020203" pitchFamily="34" charset="0"/>
            </a:endParaRPr>
          </a:p>
        </p:txBody>
      </p:sp>
      <p:sp>
        <p:nvSpPr>
          <p:cNvPr id="6" name="TextBox 5">
            <a:extLst>
              <a:ext uri="{FF2B5EF4-FFF2-40B4-BE49-F238E27FC236}">
                <a16:creationId xmlns:a16="http://schemas.microsoft.com/office/drawing/2014/main" id="{00F832B3-ADDD-4365-8492-E446A2026C41}"/>
              </a:ext>
            </a:extLst>
          </p:cNvPr>
          <p:cNvSpPr txBox="1"/>
          <p:nvPr/>
        </p:nvSpPr>
        <p:spPr>
          <a:xfrm>
            <a:off x="2270760" y="2362920"/>
            <a:ext cx="3962400" cy="338554"/>
          </a:xfrm>
          <a:prstGeom prst="rect">
            <a:avLst/>
          </a:prstGeom>
          <a:solidFill>
            <a:schemeClr val="accent5"/>
          </a:solidFill>
        </p:spPr>
        <p:txBody>
          <a:bodyPr wrap="square" rtlCol="0">
            <a:spAutoFit/>
          </a:bodyPr>
          <a:lstStyle/>
          <a:p>
            <a:pPr algn="ctr"/>
            <a:r>
              <a:rPr lang="fr-FR" sz="1600" dirty="0" err="1">
                <a:solidFill>
                  <a:schemeClr val="bg1"/>
                </a:solidFill>
                <a:latin typeface="Gadugi" panose="020B0502040204020203" pitchFamily="34" charset="0"/>
                <a:ea typeface="Gadugi" panose="020B0502040204020203" pitchFamily="34" charset="0"/>
              </a:rPr>
              <a:t>Sequence</a:t>
            </a:r>
            <a:r>
              <a:rPr lang="fr-FR" sz="1600" dirty="0">
                <a:solidFill>
                  <a:schemeClr val="bg1"/>
                </a:solidFill>
                <a:latin typeface="Gadugi" panose="020B0502040204020203" pitchFamily="34" charset="0"/>
                <a:ea typeface="Gadugi" panose="020B0502040204020203" pitchFamily="34" charset="0"/>
              </a:rPr>
              <a:t> </a:t>
            </a:r>
            <a:r>
              <a:rPr lang="fr-FR" sz="1600" dirty="0" err="1">
                <a:solidFill>
                  <a:schemeClr val="bg1"/>
                </a:solidFill>
                <a:latin typeface="Gadugi" panose="020B0502040204020203" pitchFamily="34" charset="0"/>
                <a:ea typeface="Gadugi" panose="020B0502040204020203" pitchFamily="34" charset="0"/>
              </a:rPr>
              <a:t>read</a:t>
            </a:r>
            <a:r>
              <a:rPr lang="fr-FR" sz="1600" dirty="0">
                <a:solidFill>
                  <a:schemeClr val="bg1"/>
                </a:solidFill>
                <a:latin typeface="Gadugi" panose="020B0502040204020203" pitchFamily="34" charset="0"/>
                <a:ea typeface="Gadugi" panose="020B0502040204020203" pitchFamily="34" charset="0"/>
              </a:rPr>
              <a:t> (FASTQ)</a:t>
            </a:r>
          </a:p>
        </p:txBody>
      </p:sp>
      <p:sp>
        <p:nvSpPr>
          <p:cNvPr id="7" name="TextBox 6">
            <a:extLst>
              <a:ext uri="{FF2B5EF4-FFF2-40B4-BE49-F238E27FC236}">
                <a16:creationId xmlns:a16="http://schemas.microsoft.com/office/drawing/2014/main" id="{77D4D46F-98BD-495E-93D9-0C09EE91C641}"/>
              </a:ext>
            </a:extLst>
          </p:cNvPr>
          <p:cNvSpPr txBox="1"/>
          <p:nvPr/>
        </p:nvSpPr>
        <p:spPr>
          <a:xfrm>
            <a:off x="2270760" y="3031623"/>
            <a:ext cx="3962400" cy="338554"/>
          </a:xfrm>
          <a:prstGeom prst="rect">
            <a:avLst/>
          </a:prstGeom>
          <a:solidFill>
            <a:schemeClr val="accent4"/>
          </a:solidFill>
        </p:spPr>
        <p:txBody>
          <a:bodyPr wrap="square" rtlCol="0">
            <a:spAutoFit/>
          </a:bodyPr>
          <a:lstStyle/>
          <a:p>
            <a:pPr algn="ctr"/>
            <a:r>
              <a:rPr lang="fr-FR" sz="1600" dirty="0">
                <a:solidFill>
                  <a:schemeClr val="bg1"/>
                </a:solidFill>
                <a:latin typeface="Gadugi" panose="020B0502040204020203" pitchFamily="34" charset="0"/>
                <a:ea typeface="Gadugi" panose="020B0502040204020203" pitchFamily="34" charset="0"/>
              </a:rPr>
              <a:t>FASTQC</a:t>
            </a:r>
          </a:p>
        </p:txBody>
      </p:sp>
      <p:sp>
        <p:nvSpPr>
          <p:cNvPr id="10" name="TextBox 9">
            <a:extLst>
              <a:ext uri="{FF2B5EF4-FFF2-40B4-BE49-F238E27FC236}">
                <a16:creationId xmlns:a16="http://schemas.microsoft.com/office/drawing/2014/main" id="{108D1CC1-EE16-4B7B-B4F7-1C40708C7D38}"/>
              </a:ext>
            </a:extLst>
          </p:cNvPr>
          <p:cNvSpPr txBox="1"/>
          <p:nvPr/>
        </p:nvSpPr>
        <p:spPr>
          <a:xfrm>
            <a:off x="2270760" y="3687617"/>
            <a:ext cx="3962400" cy="338554"/>
          </a:xfrm>
          <a:prstGeom prst="rect">
            <a:avLst/>
          </a:prstGeom>
          <a:solidFill>
            <a:schemeClr val="accent4"/>
          </a:solidFill>
        </p:spPr>
        <p:txBody>
          <a:bodyPr wrap="square" rtlCol="0">
            <a:spAutoFit/>
          </a:bodyPr>
          <a:lstStyle/>
          <a:p>
            <a:pPr algn="ctr"/>
            <a:r>
              <a:rPr lang="fr-FR" sz="1600" dirty="0">
                <a:solidFill>
                  <a:schemeClr val="bg1"/>
                </a:solidFill>
                <a:latin typeface="Gadugi" panose="020B0502040204020203" pitchFamily="34" charset="0"/>
                <a:ea typeface="Gadugi" panose="020B0502040204020203" pitchFamily="34" charset="0"/>
              </a:rPr>
              <a:t>Adapter </a:t>
            </a:r>
            <a:r>
              <a:rPr lang="fr-FR" sz="1600" dirty="0" err="1">
                <a:solidFill>
                  <a:schemeClr val="bg1"/>
                </a:solidFill>
                <a:latin typeface="Gadugi" panose="020B0502040204020203" pitchFamily="34" charset="0"/>
                <a:ea typeface="Gadugi" panose="020B0502040204020203" pitchFamily="34" charset="0"/>
              </a:rPr>
              <a:t>Trimming</a:t>
            </a:r>
            <a:r>
              <a:rPr lang="fr-FR" sz="1600" dirty="0">
                <a:solidFill>
                  <a:schemeClr val="bg1"/>
                </a:solidFill>
                <a:latin typeface="Gadugi" panose="020B0502040204020203" pitchFamily="34" charset="0"/>
                <a:ea typeface="Gadugi" panose="020B0502040204020203" pitchFamily="34" charset="0"/>
              </a:rPr>
              <a:t> (</a:t>
            </a:r>
            <a:r>
              <a:rPr lang="fr-FR" sz="1600" dirty="0" err="1">
                <a:solidFill>
                  <a:schemeClr val="bg1"/>
                </a:solidFill>
                <a:latin typeface="Gadugi" panose="020B0502040204020203" pitchFamily="34" charset="0"/>
                <a:ea typeface="Gadugi" panose="020B0502040204020203" pitchFamily="34" charset="0"/>
              </a:rPr>
              <a:t>Optional</a:t>
            </a:r>
            <a:r>
              <a:rPr lang="fr-FR" sz="1600" dirty="0">
                <a:solidFill>
                  <a:schemeClr val="bg1"/>
                </a:solidFill>
                <a:latin typeface="Gadugi" panose="020B0502040204020203" pitchFamily="34" charset="0"/>
                <a:ea typeface="Gadugi" panose="020B0502040204020203" pitchFamily="34" charset="0"/>
              </a:rPr>
              <a:t>)</a:t>
            </a:r>
          </a:p>
        </p:txBody>
      </p:sp>
      <p:sp>
        <p:nvSpPr>
          <p:cNvPr id="11" name="TextBox 10">
            <a:extLst>
              <a:ext uri="{FF2B5EF4-FFF2-40B4-BE49-F238E27FC236}">
                <a16:creationId xmlns:a16="http://schemas.microsoft.com/office/drawing/2014/main" id="{56267BC7-F554-4C73-B3D7-A0B792B51602}"/>
              </a:ext>
            </a:extLst>
          </p:cNvPr>
          <p:cNvSpPr txBox="1"/>
          <p:nvPr/>
        </p:nvSpPr>
        <p:spPr>
          <a:xfrm>
            <a:off x="2270760" y="4343611"/>
            <a:ext cx="3962400" cy="338554"/>
          </a:xfrm>
          <a:prstGeom prst="rect">
            <a:avLst/>
          </a:prstGeom>
          <a:solidFill>
            <a:schemeClr val="accent3">
              <a:lumMod val="20000"/>
              <a:lumOff val="80000"/>
            </a:schemeClr>
          </a:solidFill>
        </p:spPr>
        <p:txBody>
          <a:bodyPr wrap="square" rtlCol="0">
            <a:spAutoFit/>
          </a:bodyPr>
          <a:lstStyle/>
          <a:p>
            <a:pPr algn="ctr"/>
            <a:r>
              <a:rPr lang="fr-FR" sz="1600" dirty="0" err="1">
                <a:solidFill>
                  <a:schemeClr val="bg1"/>
                </a:solidFill>
                <a:latin typeface="Gadugi" panose="020B0502040204020203" pitchFamily="34" charset="0"/>
                <a:ea typeface="Gadugi" panose="020B0502040204020203" pitchFamily="34" charset="0"/>
              </a:rPr>
              <a:t>Splice-aware</a:t>
            </a:r>
            <a:r>
              <a:rPr lang="fr-FR" sz="1600" dirty="0">
                <a:solidFill>
                  <a:schemeClr val="bg1"/>
                </a:solidFill>
                <a:latin typeface="Gadugi" panose="020B0502040204020203" pitchFamily="34" charset="0"/>
                <a:ea typeface="Gadugi" panose="020B0502040204020203" pitchFamily="34" charset="0"/>
              </a:rPr>
              <a:t> mapping to </a:t>
            </a:r>
            <a:r>
              <a:rPr lang="fr-FR" sz="1600" dirty="0" err="1">
                <a:solidFill>
                  <a:schemeClr val="bg1"/>
                </a:solidFill>
                <a:latin typeface="Gadugi" panose="020B0502040204020203" pitchFamily="34" charset="0"/>
                <a:ea typeface="Gadugi" panose="020B0502040204020203" pitchFamily="34" charset="0"/>
              </a:rPr>
              <a:t>genome</a:t>
            </a:r>
            <a:endParaRPr lang="fr-FR" sz="1600" dirty="0">
              <a:solidFill>
                <a:schemeClr val="bg1"/>
              </a:solidFill>
              <a:latin typeface="Gadugi" panose="020B0502040204020203" pitchFamily="34" charset="0"/>
              <a:ea typeface="Gadugi" panose="020B0502040204020203" pitchFamily="34" charset="0"/>
            </a:endParaRPr>
          </a:p>
        </p:txBody>
      </p:sp>
      <p:sp>
        <p:nvSpPr>
          <p:cNvPr id="14" name="TextBox 13">
            <a:extLst>
              <a:ext uri="{FF2B5EF4-FFF2-40B4-BE49-F238E27FC236}">
                <a16:creationId xmlns:a16="http://schemas.microsoft.com/office/drawing/2014/main" id="{584B85D1-4BB7-4148-830D-CF55264E8FC6}"/>
              </a:ext>
            </a:extLst>
          </p:cNvPr>
          <p:cNvSpPr txBox="1"/>
          <p:nvPr/>
        </p:nvSpPr>
        <p:spPr>
          <a:xfrm>
            <a:off x="2270760" y="4999605"/>
            <a:ext cx="3962400" cy="338554"/>
          </a:xfrm>
          <a:prstGeom prst="rect">
            <a:avLst/>
          </a:prstGeom>
          <a:solidFill>
            <a:schemeClr val="accent3">
              <a:lumMod val="40000"/>
              <a:lumOff val="60000"/>
            </a:schemeClr>
          </a:solidFill>
        </p:spPr>
        <p:txBody>
          <a:bodyPr wrap="square" rtlCol="0">
            <a:spAutoFit/>
          </a:bodyPr>
          <a:lstStyle/>
          <a:p>
            <a:pPr algn="ctr"/>
            <a:r>
              <a:rPr lang="fr-FR" sz="1600" dirty="0" err="1">
                <a:solidFill>
                  <a:schemeClr val="bg1"/>
                </a:solidFill>
                <a:latin typeface="Gadugi" panose="020B0502040204020203" pitchFamily="34" charset="0"/>
                <a:ea typeface="Gadugi" panose="020B0502040204020203" pitchFamily="34" charset="0"/>
              </a:rPr>
              <a:t>Counting</a:t>
            </a:r>
            <a:r>
              <a:rPr lang="fr-FR" sz="1600" dirty="0">
                <a:solidFill>
                  <a:schemeClr val="bg1"/>
                </a:solidFill>
                <a:latin typeface="Gadugi" panose="020B0502040204020203" pitchFamily="34" charset="0"/>
                <a:ea typeface="Gadugi" panose="020B0502040204020203" pitchFamily="34" charset="0"/>
              </a:rPr>
              <a:t> </a:t>
            </a:r>
            <a:r>
              <a:rPr lang="fr-FR" sz="1600" dirty="0" err="1">
                <a:solidFill>
                  <a:schemeClr val="bg1"/>
                </a:solidFill>
                <a:latin typeface="Gadugi" panose="020B0502040204020203" pitchFamily="34" charset="0"/>
                <a:ea typeface="Gadugi" panose="020B0502040204020203" pitchFamily="34" charset="0"/>
              </a:rPr>
              <a:t>reads</a:t>
            </a:r>
            <a:r>
              <a:rPr lang="fr-FR" sz="1600" dirty="0">
                <a:solidFill>
                  <a:schemeClr val="bg1"/>
                </a:solidFill>
                <a:latin typeface="Gadugi" panose="020B0502040204020203" pitchFamily="34" charset="0"/>
                <a:ea typeface="Gadugi" panose="020B0502040204020203" pitchFamily="34" charset="0"/>
              </a:rPr>
              <a:t> </a:t>
            </a:r>
            <a:r>
              <a:rPr lang="fr-FR" sz="1600" dirty="0" err="1">
                <a:solidFill>
                  <a:schemeClr val="bg1"/>
                </a:solidFill>
                <a:latin typeface="Gadugi" panose="020B0502040204020203" pitchFamily="34" charset="0"/>
                <a:ea typeface="Gadugi" panose="020B0502040204020203" pitchFamily="34" charset="0"/>
              </a:rPr>
              <a:t>associated</a:t>
            </a:r>
            <a:r>
              <a:rPr lang="fr-FR" sz="1600" dirty="0">
                <a:solidFill>
                  <a:schemeClr val="bg1"/>
                </a:solidFill>
                <a:latin typeface="Gadugi" panose="020B0502040204020203" pitchFamily="34" charset="0"/>
                <a:ea typeface="Gadugi" panose="020B0502040204020203" pitchFamily="34" charset="0"/>
              </a:rPr>
              <a:t> </a:t>
            </a:r>
            <a:r>
              <a:rPr lang="fr-FR" sz="1600" dirty="0" err="1">
                <a:solidFill>
                  <a:schemeClr val="bg1"/>
                </a:solidFill>
                <a:latin typeface="Gadugi" panose="020B0502040204020203" pitchFamily="34" charset="0"/>
                <a:ea typeface="Gadugi" panose="020B0502040204020203" pitchFamily="34" charset="0"/>
              </a:rPr>
              <a:t>with</a:t>
            </a:r>
            <a:r>
              <a:rPr lang="fr-FR" sz="1600" dirty="0">
                <a:solidFill>
                  <a:schemeClr val="bg1"/>
                </a:solidFill>
                <a:latin typeface="Gadugi" panose="020B0502040204020203" pitchFamily="34" charset="0"/>
                <a:ea typeface="Gadugi" panose="020B0502040204020203" pitchFamily="34" charset="0"/>
              </a:rPr>
              <a:t> </a:t>
            </a:r>
            <a:r>
              <a:rPr lang="fr-FR" sz="1600" dirty="0" err="1">
                <a:solidFill>
                  <a:schemeClr val="bg1"/>
                </a:solidFill>
                <a:latin typeface="Gadugi" panose="020B0502040204020203" pitchFamily="34" charset="0"/>
                <a:ea typeface="Gadugi" panose="020B0502040204020203" pitchFamily="34" charset="0"/>
              </a:rPr>
              <a:t>genes</a:t>
            </a:r>
            <a:endParaRPr lang="fr-FR" sz="1600" dirty="0">
              <a:solidFill>
                <a:schemeClr val="bg1"/>
              </a:solidFill>
              <a:latin typeface="Gadugi" panose="020B0502040204020203" pitchFamily="34" charset="0"/>
              <a:ea typeface="Gadugi" panose="020B0502040204020203" pitchFamily="34" charset="0"/>
            </a:endParaRPr>
          </a:p>
        </p:txBody>
      </p:sp>
      <p:sp>
        <p:nvSpPr>
          <p:cNvPr id="20" name="TextBox 19">
            <a:extLst>
              <a:ext uri="{FF2B5EF4-FFF2-40B4-BE49-F238E27FC236}">
                <a16:creationId xmlns:a16="http://schemas.microsoft.com/office/drawing/2014/main" id="{DFDA2CF1-0E11-4585-A8E2-03E080D7B765}"/>
              </a:ext>
            </a:extLst>
          </p:cNvPr>
          <p:cNvSpPr txBox="1"/>
          <p:nvPr/>
        </p:nvSpPr>
        <p:spPr>
          <a:xfrm>
            <a:off x="2270760" y="5655599"/>
            <a:ext cx="3962400" cy="584775"/>
          </a:xfrm>
          <a:prstGeom prst="rect">
            <a:avLst/>
          </a:prstGeom>
          <a:solidFill>
            <a:schemeClr val="accent3">
              <a:lumMod val="60000"/>
              <a:lumOff val="40000"/>
            </a:schemeClr>
          </a:solidFill>
        </p:spPr>
        <p:txBody>
          <a:bodyPr wrap="square" rtlCol="0">
            <a:spAutoFit/>
          </a:bodyPr>
          <a:lstStyle/>
          <a:p>
            <a:pPr algn="ctr"/>
            <a:r>
              <a:rPr lang="fr-FR" sz="1600" dirty="0" err="1">
                <a:solidFill>
                  <a:schemeClr val="bg1"/>
                </a:solidFill>
                <a:latin typeface="Gadugi" panose="020B0502040204020203" pitchFamily="34" charset="0"/>
                <a:ea typeface="Gadugi" panose="020B0502040204020203" pitchFamily="34" charset="0"/>
              </a:rPr>
              <a:t>Statistical</a:t>
            </a:r>
            <a:r>
              <a:rPr lang="fr-FR" sz="1600" dirty="0">
                <a:solidFill>
                  <a:schemeClr val="bg1"/>
                </a:solidFill>
                <a:latin typeface="Gadugi" panose="020B0502040204020203" pitchFamily="34" charset="0"/>
                <a:ea typeface="Gadugi" panose="020B0502040204020203" pitchFamily="34" charset="0"/>
              </a:rPr>
              <a:t> </a:t>
            </a:r>
            <a:r>
              <a:rPr lang="fr-FR" sz="1600" dirty="0" err="1">
                <a:solidFill>
                  <a:schemeClr val="bg1"/>
                </a:solidFill>
                <a:latin typeface="Gadugi" panose="020B0502040204020203" pitchFamily="34" charset="0"/>
                <a:ea typeface="Gadugi" panose="020B0502040204020203" pitchFamily="34" charset="0"/>
              </a:rPr>
              <a:t>analysis</a:t>
            </a:r>
            <a:r>
              <a:rPr lang="fr-FR" sz="1600" dirty="0">
                <a:solidFill>
                  <a:schemeClr val="bg1"/>
                </a:solidFill>
                <a:latin typeface="Gadugi" panose="020B0502040204020203" pitchFamily="34" charset="0"/>
                <a:ea typeface="Gadugi" panose="020B0502040204020203" pitchFamily="34" charset="0"/>
              </a:rPr>
              <a:t> to </a:t>
            </a:r>
            <a:r>
              <a:rPr lang="fr-FR" sz="1600" dirty="0" err="1">
                <a:solidFill>
                  <a:schemeClr val="bg1"/>
                </a:solidFill>
                <a:latin typeface="Gadugi" panose="020B0502040204020203" pitchFamily="34" charset="0"/>
                <a:ea typeface="Gadugi" panose="020B0502040204020203" pitchFamily="34" charset="0"/>
              </a:rPr>
              <a:t>identify</a:t>
            </a:r>
            <a:r>
              <a:rPr lang="fr-FR" sz="1600" dirty="0">
                <a:solidFill>
                  <a:schemeClr val="bg1"/>
                </a:solidFill>
                <a:latin typeface="Gadugi" panose="020B0502040204020203" pitchFamily="34" charset="0"/>
                <a:ea typeface="Gadugi" panose="020B0502040204020203" pitchFamily="34" charset="0"/>
              </a:rPr>
              <a:t> </a:t>
            </a:r>
            <a:r>
              <a:rPr lang="fr-FR" sz="1600" dirty="0" err="1">
                <a:solidFill>
                  <a:schemeClr val="bg1"/>
                </a:solidFill>
                <a:latin typeface="Gadugi" panose="020B0502040204020203" pitchFamily="34" charset="0"/>
                <a:ea typeface="Gadugi" panose="020B0502040204020203" pitchFamily="34" charset="0"/>
              </a:rPr>
              <a:t>differentially</a:t>
            </a:r>
            <a:r>
              <a:rPr lang="fr-FR" sz="1600" dirty="0">
                <a:solidFill>
                  <a:schemeClr val="bg1"/>
                </a:solidFill>
                <a:latin typeface="Gadugi" panose="020B0502040204020203" pitchFamily="34" charset="0"/>
                <a:ea typeface="Gadugi" panose="020B0502040204020203" pitchFamily="34" charset="0"/>
              </a:rPr>
              <a:t> </a:t>
            </a:r>
            <a:r>
              <a:rPr lang="fr-FR" sz="1600" dirty="0" err="1">
                <a:solidFill>
                  <a:schemeClr val="bg1"/>
                </a:solidFill>
                <a:latin typeface="Gadugi" panose="020B0502040204020203" pitchFamily="34" charset="0"/>
                <a:ea typeface="Gadugi" panose="020B0502040204020203" pitchFamily="34" charset="0"/>
              </a:rPr>
              <a:t>expressed</a:t>
            </a:r>
            <a:r>
              <a:rPr lang="fr-FR" sz="1600" dirty="0">
                <a:solidFill>
                  <a:schemeClr val="bg1"/>
                </a:solidFill>
                <a:latin typeface="Gadugi" panose="020B0502040204020203" pitchFamily="34" charset="0"/>
                <a:ea typeface="Gadugi" panose="020B0502040204020203" pitchFamily="34" charset="0"/>
              </a:rPr>
              <a:t> </a:t>
            </a:r>
            <a:r>
              <a:rPr lang="fr-FR" sz="1600" dirty="0" err="1">
                <a:solidFill>
                  <a:schemeClr val="bg1"/>
                </a:solidFill>
                <a:latin typeface="Gadugi" panose="020B0502040204020203" pitchFamily="34" charset="0"/>
                <a:ea typeface="Gadugi" panose="020B0502040204020203" pitchFamily="34" charset="0"/>
              </a:rPr>
              <a:t>genes</a:t>
            </a:r>
            <a:endParaRPr lang="fr-FR" sz="1600" dirty="0">
              <a:solidFill>
                <a:schemeClr val="bg1"/>
              </a:solidFill>
              <a:latin typeface="Gadugi" panose="020B0502040204020203" pitchFamily="34" charset="0"/>
              <a:ea typeface="Gadugi" panose="020B0502040204020203" pitchFamily="34" charset="0"/>
            </a:endParaRPr>
          </a:p>
        </p:txBody>
      </p:sp>
      <p:sp>
        <p:nvSpPr>
          <p:cNvPr id="21" name="Arrow: Right 20">
            <a:extLst>
              <a:ext uri="{FF2B5EF4-FFF2-40B4-BE49-F238E27FC236}">
                <a16:creationId xmlns:a16="http://schemas.microsoft.com/office/drawing/2014/main" id="{35722FEC-4B87-48DA-BE70-0EFF9D7EEE84}"/>
              </a:ext>
            </a:extLst>
          </p:cNvPr>
          <p:cNvSpPr/>
          <p:nvPr/>
        </p:nvSpPr>
        <p:spPr>
          <a:xfrm rot="5400000">
            <a:off x="4105432" y="2691938"/>
            <a:ext cx="293055" cy="35230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Arrow: Right 21">
            <a:extLst>
              <a:ext uri="{FF2B5EF4-FFF2-40B4-BE49-F238E27FC236}">
                <a16:creationId xmlns:a16="http://schemas.microsoft.com/office/drawing/2014/main" id="{716100DF-F12A-4D5B-9A0C-43623AC19020}"/>
              </a:ext>
            </a:extLst>
          </p:cNvPr>
          <p:cNvSpPr/>
          <p:nvPr/>
        </p:nvSpPr>
        <p:spPr>
          <a:xfrm rot="5400000">
            <a:off x="4105432" y="3341679"/>
            <a:ext cx="293055" cy="35230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37F51D57-DF99-40A2-A13F-6CA48EC52943}"/>
              </a:ext>
            </a:extLst>
          </p:cNvPr>
          <p:cNvSpPr/>
          <p:nvPr/>
        </p:nvSpPr>
        <p:spPr>
          <a:xfrm rot="5400000">
            <a:off x="4105431" y="3990731"/>
            <a:ext cx="293055" cy="35230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Arrow: Right 23">
            <a:extLst>
              <a:ext uri="{FF2B5EF4-FFF2-40B4-BE49-F238E27FC236}">
                <a16:creationId xmlns:a16="http://schemas.microsoft.com/office/drawing/2014/main" id="{F17512F3-C30D-4440-882A-0C5FE6448CCE}"/>
              </a:ext>
            </a:extLst>
          </p:cNvPr>
          <p:cNvSpPr/>
          <p:nvPr/>
        </p:nvSpPr>
        <p:spPr>
          <a:xfrm rot="5400000">
            <a:off x="4105430" y="4643535"/>
            <a:ext cx="293055" cy="35230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Arrow: Right 24">
            <a:extLst>
              <a:ext uri="{FF2B5EF4-FFF2-40B4-BE49-F238E27FC236}">
                <a16:creationId xmlns:a16="http://schemas.microsoft.com/office/drawing/2014/main" id="{92B3DCCF-C0E5-4EB6-8F85-DC619AAF0DFD}"/>
              </a:ext>
            </a:extLst>
          </p:cNvPr>
          <p:cNvSpPr/>
          <p:nvPr/>
        </p:nvSpPr>
        <p:spPr>
          <a:xfrm rot="5400000">
            <a:off x="4105430" y="5332919"/>
            <a:ext cx="293055" cy="35230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ight Brace 25">
            <a:extLst>
              <a:ext uri="{FF2B5EF4-FFF2-40B4-BE49-F238E27FC236}">
                <a16:creationId xmlns:a16="http://schemas.microsoft.com/office/drawing/2014/main" id="{1B78EA9F-A290-47FB-86E9-578963AB56AF}"/>
              </a:ext>
            </a:extLst>
          </p:cNvPr>
          <p:cNvSpPr/>
          <p:nvPr/>
        </p:nvSpPr>
        <p:spPr>
          <a:xfrm>
            <a:off x="6461760" y="3031623"/>
            <a:ext cx="243840" cy="2337314"/>
          </a:xfrm>
          <a:prstGeom prst="rightBrace">
            <a:avLst/>
          </a:prstGeom>
          <a:ln>
            <a:solidFill>
              <a:schemeClr val="tx1"/>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sp>
        <p:nvSpPr>
          <p:cNvPr id="27" name="TextBox 26">
            <a:extLst>
              <a:ext uri="{FF2B5EF4-FFF2-40B4-BE49-F238E27FC236}">
                <a16:creationId xmlns:a16="http://schemas.microsoft.com/office/drawing/2014/main" id="{09680B5A-B469-4375-9DA5-5D38D83F0716}"/>
              </a:ext>
            </a:extLst>
          </p:cNvPr>
          <p:cNvSpPr txBox="1"/>
          <p:nvPr/>
        </p:nvSpPr>
        <p:spPr>
          <a:xfrm>
            <a:off x="6933305" y="3997607"/>
            <a:ext cx="2209800" cy="338554"/>
          </a:xfrm>
          <a:prstGeom prst="rect">
            <a:avLst/>
          </a:prstGeom>
          <a:solidFill>
            <a:schemeClr val="tx1"/>
          </a:solidFill>
        </p:spPr>
        <p:txBody>
          <a:bodyPr wrap="square" rtlCol="0">
            <a:spAutoFit/>
          </a:bodyPr>
          <a:lstStyle/>
          <a:p>
            <a:pPr algn="ctr"/>
            <a:r>
              <a:rPr lang="fr-FR" sz="1600" dirty="0" err="1">
                <a:solidFill>
                  <a:schemeClr val="bg1"/>
                </a:solidFill>
                <a:latin typeface="Gadugi" panose="020B0502040204020203" pitchFamily="34" charset="0"/>
                <a:ea typeface="Gadugi" panose="020B0502040204020203" pitchFamily="34" charset="0"/>
              </a:rPr>
              <a:t>Joe’s</a:t>
            </a:r>
            <a:r>
              <a:rPr lang="fr-FR" sz="1600" dirty="0">
                <a:solidFill>
                  <a:schemeClr val="bg1"/>
                </a:solidFill>
                <a:latin typeface="Gadugi" panose="020B0502040204020203" pitchFamily="34" charset="0"/>
                <a:ea typeface="Gadugi" panose="020B0502040204020203" pitchFamily="34" charset="0"/>
              </a:rPr>
              <a:t> Pipeline</a:t>
            </a:r>
          </a:p>
        </p:txBody>
      </p:sp>
    </p:spTree>
    <p:extLst>
      <p:ext uri="{BB962C8B-B14F-4D97-AF65-F5344CB8AC3E}">
        <p14:creationId xmlns:p14="http://schemas.microsoft.com/office/powerpoint/2010/main" val="164816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64CF-5F0E-4EF1-BD24-F6328D949008}"/>
              </a:ext>
            </a:extLst>
          </p:cNvPr>
          <p:cNvSpPr>
            <a:spLocks noGrp="1"/>
          </p:cNvSpPr>
          <p:nvPr>
            <p:ph type="title"/>
          </p:nvPr>
        </p:nvSpPr>
        <p:spPr/>
        <p:txBody>
          <a:bodyPr/>
          <a:lstStyle/>
          <a:p>
            <a:r>
              <a:rPr lang="fr-FR" dirty="0" err="1"/>
              <a:t>Differentially</a:t>
            </a:r>
            <a:r>
              <a:rPr lang="fr-FR" dirty="0"/>
              <a:t> </a:t>
            </a:r>
            <a:r>
              <a:rPr lang="fr-FR" dirty="0" err="1"/>
              <a:t>Expressed</a:t>
            </a:r>
            <a:r>
              <a:rPr lang="fr-FR" dirty="0"/>
              <a:t> </a:t>
            </a:r>
            <a:r>
              <a:rPr lang="fr-FR" dirty="0" err="1"/>
              <a:t>lncRNAs</a:t>
            </a:r>
            <a:r>
              <a:rPr lang="fr-FR" dirty="0"/>
              <a:t> </a:t>
            </a:r>
            <a:r>
              <a:rPr lang="fr-FR" dirty="0" err="1"/>
              <a:t>Comparing</a:t>
            </a:r>
            <a:r>
              <a:rPr lang="fr-FR" dirty="0"/>
              <a:t> </a:t>
            </a:r>
            <a:r>
              <a:rPr lang="fr-FR" dirty="0" err="1"/>
              <a:t>Three</a:t>
            </a:r>
            <a:r>
              <a:rPr lang="fr-FR" dirty="0"/>
              <a:t> Data Sets</a:t>
            </a:r>
          </a:p>
        </p:txBody>
      </p:sp>
      <p:pic>
        <p:nvPicPr>
          <p:cNvPr id="11" name="Content Placeholder 10">
            <a:extLst>
              <a:ext uri="{FF2B5EF4-FFF2-40B4-BE49-F238E27FC236}">
                <a16:creationId xmlns:a16="http://schemas.microsoft.com/office/drawing/2014/main" id="{C78427DD-0212-45D3-818A-A7A18CADE312}"/>
              </a:ext>
            </a:extLst>
          </p:cNvPr>
          <p:cNvPicPr>
            <a:picLocks noGrp="1" noChangeAspect="1"/>
          </p:cNvPicPr>
          <p:nvPr>
            <p:ph sz="half" idx="1"/>
          </p:nvPr>
        </p:nvPicPr>
        <p:blipFill rotWithShape="1">
          <a:blip r:embed="rId3"/>
          <a:srcRect l="28302" t="16614" r="18509" b="18603"/>
          <a:stretch/>
        </p:blipFill>
        <p:spPr>
          <a:xfrm>
            <a:off x="1097280" y="2311188"/>
            <a:ext cx="2545080" cy="3155940"/>
          </a:xfrm>
        </p:spPr>
      </p:pic>
      <p:pic>
        <p:nvPicPr>
          <p:cNvPr id="15" name="Picture 14">
            <a:extLst>
              <a:ext uri="{FF2B5EF4-FFF2-40B4-BE49-F238E27FC236}">
                <a16:creationId xmlns:a16="http://schemas.microsoft.com/office/drawing/2014/main" id="{8B5BF7FD-2DDD-4223-A5D7-D68BB5DE598C}"/>
              </a:ext>
            </a:extLst>
          </p:cNvPr>
          <p:cNvPicPr>
            <a:picLocks noChangeAspect="1"/>
          </p:cNvPicPr>
          <p:nvPr/>
        </p:nvPicPr>
        <p:blipFill rotWithShape="1">
          <a:blip r:embed="rId4"/>
          <a:srcRect l="27163" t="16614" r="19647" b="18603"/>
          <a:stretch/>
        </p:blipFill>
        <p:spPr>
          <a:xfrm>
            <a:off x="8610600" y="2311188"/>
            <a:ext cx="2545080" cy="3155938"/>
          </a:xfrm>
          <a:prstGeom prst="rect">
            <a:avLst/>
          </a:prstGeom>
        </p:spPr>
      </p:pic>
      <p:pic>
        <p:nvPicPr>
          <p:cNvPr id="25" name="Picture 24">
            <a:extLst>
              <a:ext uri="{FF2B5EF4-FFF2-40B4-BE49-F238E27FC236}">
                <a16:creationId xmlns:a16="http://schemas.microsoft.com/office/drawing/2014/main" id="{BE0FDABB-281A-4E7B-A27E-6719E4B6D41B}"/>
              </a:ext>
            </a:extLst>
          </p:cNvPr>
          <p:cNvPicPr>
            <a:picLocks noChangeAspect="1"/>
          </p:cNvPicPr>
          <p:nvPr/>
        </p:nvPicPr>
        <p:blipFill rotWithShape="1">
          <a:blip r:embed="rId5"/>
          <a:srcRect l="14996" t="17220" r="7220" b="28030"/>
          <a:stretch/>
        </p:blipFill>
        <p:spPr>
          <a:xfrm>
            <a:off x="3992879" y="2387388"/>
            <a:ext cx="4267201" cy="3003538"/>
          </a:xfrm>
          <a:prstGeom prst="rect">
            <a:avLst/>
          </a:prstGeom>
        </p:spPr>
      </p:pic>
    </p:spTree>
    <p:extLst>
      <p:ext uri="{BB962C8B-B14F-4D97-AF65-F5344CB8AC3E}">
        <p14:creationId xmlns:p14="http://schemas.microsoft.com/office/powerpoint/2010/main" val="75097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F097-CE08-45B8-B73F-9F7926D96D6D}"/>
              </a:ext>
            </a:extLst>
          </p:cNvPr>
          <p:cNvSpPr>
            <a:spLocks noGrp="1"/>
          </p:cNvSpPr>
          <p:nvPr>
            <p:ph type="title"/>
          </p:nvPr>
        </p:nvSpPr>
        <p:spPr/>
        <p:txBody>
          <a:bodyPr/>
          <a:lstStyle/>
          <a:p>
            <a:r>
              <a:rPr lang="fr-FR" dirty="0" err="1"/>
              <a:t>Heat</a:t>
            </a:r>
            <a:r>
              <a:rPr lang="fr-FR" dirty="0"/>
              <a:t> </a:t>
            </a:r>
            <a:r>
              <a:rPr lang="fr-FR" dirty="0" err="1"/>
              <a:t>Map</a:t>
            </a:r>
            <a:endParaRPr lang="fr-FR" dirty="0"/>
          </a:p>
        </p:txBody>
      </p:sp>
      <p:pic>
        <p:nvPicPr>
          <p:cNvPr id="7" name="Content Placeholder 6">
            <a:extLst>
              <a:ext uri="{FF2B5EF4-FFF2-40B4-BE49-F238E27FC236}">
                <a16:creationId xmlns:a16="http://schemas.microsoft.com/office/drawing/2014/main" id="{5CB62571-0011-4DFD-AD5F-D0EDF9A682FD}"/>
              </a:ext>
            </a:extLst>
          </p:cNvPr>
          <p:cNvPicPr>
            <a:picLocks noGrp="1" noChangeAspect="1"/>
          </p:cNvPicPr>
          <p:nvPr>
            <p:ph idx="1"/>
          </p:nvPr>
        </p:nvPicPr>
        <p:blipFill>
          <a:blip r:embed="rId3"/>
          <a:stretch>
            <a:fillRect/>
          </a:stretch>
        </p:blipFill>
        <p:spPr>
          <a:xfrm>
            <a:off x="3533126" y="1844929"/>
            <a:ext cx="5186707" cy="4022725"/>
          </a:xfrm>
        </p:spPr>
      </p:pic>
      <p:sp>
        <p:nvSpPr>
          <p:cNvPr id="3" name="Rectangle 2">
            <a:extLst>
              <a:ext uri="{FF2B5EF4-FFF2-40B4-BE49-F238E27FC236}">
                <a16:creationId xmlns:a16="http://schemas.microsoft.com/office/drawing/2014/main" id="{C5BC509D-08DF-4645-9103-99D907E83E58}"/>
              </a:ext>
            </a:extLst>
          </p:cNvPr>
          <p:cNvSpPr/>
          <p:nvPr/>
        </p:nvSpPr>
        <p:spPr>
          <a:xfrm>
            <a:off x="4159399" y="5282875"/>
            <a:ext cx="189186" cy="441435"/>
          </a:xfrm>
          <a:prstGeom prst="rect">
            <a:avLst/>
          </a:prstGeom>
          <a:noFill/>
          <a:ln w="508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8183CF5-3844-7647-9E3E-2AC528FB1652}"/>
              </a:ext>
            </a:extLst>
          </p:cNvPr>
          <p:cNvSpPr/>
          <p:nvPr/>
        </p:nvSpPr>
        <p:spPr>
          <a:xfrm>
            <a:off x="4602921" y="5284500"/>
            <a:ext cx="189186" cy="441435"/>
          </a:xfrm>
          <a:prstGeom prst="rect">
            <a:avLst/>
          </a:prstGeom>
          <a:noFill/>
          <a:ln w="508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208AAF-6A5E-B34F-9BA0-D11280001CC4}"/>
              </a:ext>
            </a:extLst>
          </p:cNvPr>
          <p:cNvSpPr/>
          <p:nvPr/>
        </p:nvSpPr>
        <p:spPr>
          <a:xfrm>
            <a:off x="5445854" y="5299983"/>
            <a:ext cx="238537" cy="441435"/>
          </a:xfrm>
          <a:prstGeom prst="rect">
            <a:avLst/>
          </a:prstGeom>
          <a:noFill/>
          <a:ln w="508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FBDA74-CE3E-EC48-9BBE-7B70A90CCF4D}"/>
              </a:ext>
            </a:extLst>
          </p:cNvPr>
          <p:cNvSpPr/>
          <p:nvPr/>
        </p:nvSpPr>
        <p:spPr>
          <a:xfrm>
            <a:off x="5917299" y="5284501"/>
            <a:ext cx="189186" cy="441435"/>
          </a:xfrm>
          <a:prstGeom prst="rect">
            <a:avLst/>
          </a:prstGeom>
          <a:noFill/>
          <a:ln w="508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DC7A24-76E4-5042-8242-1A4C5482CDFA}"/>
              </a:ext>
            </a:extLst>
          </p:cNvPr>
          <p:cNvSpPr/>
          <p:nvPr/>
        </p:nvSpPr>
        <p:spPr>
          <a:xfrm>
            <a:off x="5042619" y="5273388"/>
            <a:ext cx="189186" cy="55601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26A06-2BFC-1946-94E4-386D8C9AE936}"/>
              </a:ext>
            </a:extLst>
          </p:cNvPr>
          <p:cNvSpPr/>
          <p:nvPr/>
        </p:nvSpPr>
        <p:spPr>
          <a:xfrm>
            <a:off x="6353491" y="5273387"/>
            <a:ext cx="189186" cy="55601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B9D27B-2E7A-354F-B2A9-FC6B51B3750A}"/>
              </a:ext>
            </a:extLst>
          </p:cNvPr>
          <p:cNvSpPr/>
          <p:nvPr/>
        </p:nvSpPr>
        <p:spPr>
          <a:xfrm>
            <a:off x="6772747" y="5273851"/>
            <a:ext cx="189186" cy="556011"/>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7E06EB-9858-D74C-BA4A-FA7E79F4A17C}"/>
              </a:ext>
            </a:extLst>
          </p:cNvPr>
          <p:cNvSpPr/>
          <p:nvPr/>
        </p:nvSpPr>
        <p:spPr>
          <a:xfrm>
            <a:off x="7232887" y="5280692"/>
            <a:ext cx="189186" cy="556011"/>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E52FB0-DF55-9E41-93DB-392AF418E686}"/>
              </a:ext>
            </a:extLst>
          </p:cNvPr>
          <p:cNvSpPr/>
          <p:nvPr/>
        </p:nvSpPr>
        <p:spPr>
          <a:xfrm>
            <a:off x="7651697" y="5282651"/>
            <a:ext cx="189186" cy="556011"/>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80A76A8-EB4B-8B44-854B-5F741B932879}"/>
              </a:ext>
            </a:extLst>
          </p:cNvPr>
          <p:cNvSpPr/>
          <p:nvPr/>
        </p:nvSpPr>
        <p:spPr>
          <a:xfrm>
            <a:off x="8091172" y="5280692"/>
            <a:ext cx="189186" cy="556011"/>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75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632686-07C7-444D-8948-0E1506E04CD0}"/>
              </a:ext>
            </a:extLst>
          </p:cNvPr>
          <p:cNvSpPr>
            <a:spLocks noGrp="1"/>
          </p:cNvSpPr>
          <p:nvPr>
            <p:ph type="title"/>
          </p:nvPr>
        </p:nvSpPr>
        <p:spPr/>
        <p:txBody>
          <a:bodyPr/>
          <a:lstStyle/>
          <a:p>
            <a:r>
              <a:rPr lang="fr-FR" dirty="0"/>
              <a:t>DE </a:t>
            </a:r>
            <a:r>
              <a:rPr lang="fr-FR" dirty="0" err="1"/>
              <a:t>lncRNAs</a:t>
            </a:r>
            <a:r>
              <a:rPr lang="fr-FR" dirty="0"/>
              <a:t> and </a:t>
            </a:r>
            <a:r>
              <a:rPr lang="fr-FR" dirty="0" err="1"/>
              <a:t>mRNAs</a:t>
            </a:r>
            <a:r>
              <a:rPr lang="fr-FR" dirty="0"/>
              <a:t> in Encode data</a:t>
            </a:r>
          </a:p>
        </p:txBody>
      </p:sp>
      <p:pic>
        <p:nvPicPr>
          <p:cNvPr id="8" name="Content Placeholder 7">
            <a:extLst>
              <a:ext uri="{FF2B5EF4-FFF2-40B4-BE49-F238E27FC236}">
                <a16:creationId xmlns:a16="http://schemas.microsoft.com/office/drawing/2014/main" id="{539952A2-C536-45DA-9ED1-7771B41F221F}"/>
              </a:ext>
            </a:extLst>
          </p:cNvPr>
          <p:cNvPicPr>
            <a:picLocks noGrp="1" noChangeAspect="1"/>
          </p:cNvPicPr>
          <p:nvPr>
            <p:ph sz="half" idx="1"/>
          </p:nvPr>
        </p:nvPicPr>
        <p:blipFill>
          <a:blip r:embed="rId3"/>
          <a:stretch>
            <a:fillRect/>
          </a:stretch>
        </p:blipFill>
        <p:spPr>
          <a:xfrm>
            <a:off x="1096963" y="1940793"/>
            <a:ext cx="4938712" cy="3833664"/>
          </a:xfrm>
        </p:spPr>
      </p:pic>
      <p:pic>
        <p:nvPicPr>
          <p:cNvPr id="10" name="Content Placeholder 9">
            <a:extLst>
              <a:ext uri="{FF2B5EF4-FFF2-40B4-BE49-F238E27FC236}">
                <a16:creationId xmlns:a16="http://schemas.microsoft.com/office/drawing/2014/main" id="{B3AA94F2-DA5B-4FCC-860C-F737CEB78FF7}"/>
              </a:ext>
            </a:extLst>
          </p:cNvPr>
          <p:cNvPicPr>
            <a:picLocks noGrp="1" noChangeAspect="1"/>
          </p:cNvPicPr>
          <p:nvPr>
            <p:ph sz="half" idx="2"/>
          </p:nvPr>
        </p:nvPicPr>
        <p:blipFill>
          <a:blip r:embed="rId4"/>
          <a:stretch>
            <a:fillRect/>
          </a:stretch>
        </p:blipFill>
        <p:spPr>
          <a:xfrm>
            <a:off x="6218238" y="1941409"/>
            <a:ext cx="4937125" cy="3832432"/>
          </a:xfrm>
        </p:spPr>
      </p:pic>
    </p:spTree>
    <p:extLst>
      <p:ext uri="{BB962C8B-B14F-4D97-AF65-F5344CB8AC3E}">
        <p14:creationId xmlns:p14="http://schemas.microsoft.com/office/powerpoint/2010/main" val="25039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7C64-995B-4C8F-987F-2FDF66E83880}"/>
              </a:ext>
            </a:extLst>
          </p:cNvPr>
          <p:cNvSpPr>
            <a:spLocks noGrp="1"/>
          </p:cNvSpPr>
          <p:nvPr>
            <p:ph type="title"/>
          </p:nvPr>
        </p:nvSpPr>
        <p:spPr/>
        <p:txBody>
          <a:bodyPr/>
          <a:lstStyle/>
          <a:p>
            <a:pPr algn="ctr"/>
            <a:r>
              <a:rPr lang="en-US" dirty="0"/>
              <a:t>Acknowledgements</a:t>
            </a:r>
          </a:p>
        </p:txBody>
      </p:sp>
      <p:sp>
        <p:nvSpPr>
          <p:cNvPr id="4" name="Content Placeholder 3">
            <a:extLst>
              <a:ext uri="{FF2B5EF4-FFF2-40B4-BE49-F238E27FC236}">
                <a16:creationId xmlns:a16="http://schemas.microsoft.com/office/drawing/2014/main" id="{DAE323D5-CF2B-4ABD-A8E4-F900B13809C1}"/>
              </a:ext>
            </a:extLst>
          </p:cNvPr>
          <p:cNvSpPr>
            <a:spLocks noGrp="1"/>
          </p:cNvSpPr>
          <p:nvPr>
            <p:ph idx="1"/>
          </p:nvPr>
        </p:nvSpPr>
        <p:spPr/>
        <p:txBody>
          <a:bodyPr>
            <a:normAutofit lnSpcReduction="10000"/>
          </a:bodyPr>
          <a:lstStyle/>
          <a:p>
            <a:pPr algn="ctr"/>
            <a:r>
              <a:rPr lang="en-US" dirty="0"/>
              <a:t>Sophie </a:t>
            </a:r>
            <a:r>
              <a:rPr lang="en-US" dirty="0" err="1"/>
              <a:t>Kogut</a:t>
            </a:r>
            <a:endParaRPr lang="en-US" dirty="0"/>
          </a:p>
          <a:p>
            <a:pPr algn="ctr"/>
            <a:r>
              <a:rPr lang="en-US" dirty="0"/>
              <a:t>Princess Rodriguez (PhD)</a:t>
            </a:r>
          </a:p>
          <a:p>
            <a:pPr algn="ctr"/>
            <a:r>
              <a:rPr lang="en-US" dirty="0"/>
              <a:t>Joseph Boyd</a:t>
            </a:r>
          </a:p>
          <a:p>
            <a:pPr algn="ctr"/>
            <a:r>
              <a:rPr lang="en-US" dirty="0"/>
              <a:t>Dr. Seth Frietze (PhD)</a:t>
            </a:r>
          </a:p>
          <a:p>
            <a:pPr algn="ctr"/>
            <a:r>
              <a:rPr lang="en-US" dirty="0"/>
              <a:t>Frietze Lab</a:t>
            </a:r>
          </a:p>
          <a:p>
            <a:pPr algn="ctr"/>
            <a:r>
              <a:rPr lang="en-US" dirty="0"/>
              <a:t>Cahan Lab</a:t>
            </a:r>
          </a:p>
          <a:p>
            <a:pPr algn="ctr"/>
            <a:r>
              <a:rPr lang="en-US" dirty="0"/>
              <a:t>Lockwood Lab</a:t>
            </a:r>
          </a:p>
          <a:p>
            <a:pPr algn="ctr"/>
            <a:r>
              <a:rPr lang="en-US" dirty="0"/>
              <a:t>University of Vermont</a:t>
            </a:r>
          </a:p>
          <a:p>
            <a:pPr algn="ctr"/>
            <a:r>
              <a:rPr lang="en-US" dirty="0"/>
              <a:t>NSF Grant – From Genome to Phenome in a Stressful World: Epigenetic Regulatory Mechanisms Mediating Thermal Plasticity in Drosophila</a:t>
            </a:r>
          </a:p>
        </p:txBody>
      </p:sp>
      <p:pic>
        <p:nvPicPr>
          <p:cNvPr id="2056" name="Picture 8">
            <a:extLst>
              <a:ext uri="{FF2B5EF4-FFF2-40B4-BE49-F238E27FC236}">
                <a16:creationId xmlns:a16="http://schemas.microsoft.com/office/drawing/2014/main" id="{E258918E-F892-4F6C-8408-1BAD56CB3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222"/>
            <a:ext cx="3206662" cy="126053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A526CE2-30CE-4482-B651-E730A99A0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6467" y="1"/>
            <a:ext cx="1728513" cy="17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13993"/>
      </p:ext>
    </p:extLst>
  </p:cSld>
  <p:clrMapOvr>
    <a:masterClrMapping/>
  </p:clrMapOvr>
</p:sld>
</file>

<file path=ppt/theme/theme1.xml><?xml version="1.0" encoding="utf-8"?>
<a:theme xmlns:a="http://schemas.openxmlformats.org/drawingml/2006/main" name="Retrospect">
  <a:themeElements>
    <a:clrScheme name="Thermofly">
      <a:dk1>
        <a:sysClr val="windowText" lastClr="000000"/>
      </a:dk1>
      <a:lt1>
        <a:sysClr val="window" lastClr="FFFFFF"/>
      </a:lt1>
      <a:dk2>
        <a:srgbClr val="564B3C"/>
      </a:dk2>
      <a:lt2>
        <a:srgbClr val="ECEDD1"/>
      </a:lt2>
      <a:accent1>
        <a:srgbClr val="93A299"/>
      </a:accent1>
      <a:accent2>
        <a:srgbClr val="FFCCCC"/>
      </a:accent2>
      <a:accent3>
        <a:srgbClr val="339966"/>
      </a:accent3>
      <a:accent4>
        <a:srgbClr val="FF9999"/>
      </a:accent4>
      <a:accent5>
        <a:srgbClr val="FFCCCC"/>
      </a:accent5>
      <a:accent6>
        <a:srgbClr val="786C71"/>
      </a:accent6>
      <a:hlink>
        <a:srgbClr val="000000"/>
      </a:hlink>
      <a:folHlink>
        <a:srgbClr val="00000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1451</TotalTime>
  <Words>789</Words>
  <Application>Microsoft Macintosh PowerPoint</Application>
  <PresentationFormat>Widescreen</PresentationFormat>
  <Paragraphs>71</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Gadugi</vt:lpstr>
      <vt:lpstr>Times New Roman</vt:lpstr>
      <vt:lpstr>Retrospect</vt:lpstr>
      <vt:lpstr>Candidate lncRNA Detection</vt:lpstr>
      <vt:lpstr>Project Overview</vt:lpstr>
      <vt:lpstr>Long Non-coding RNA Overview (lncRNA) </vt:lpstr>
      <vt:lpstr>Joe’s RNA-seq Processing Pipeline</vt:lpstr>
      <vt:lpstr>General RNA-seq Workflow</vt:lpstr>
      <vt:lpstr>Differentially Expressed lncRNAs Comparing Three Data Sets</vt:lpstr>
      <vt:lpstr>Heat Map</vt:lpstr>
      <vt:lpstr>DE lncRNAs and mRNAs in Encode data</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Thermofly Presentation</dc:title>
  <dc:creator>Hannah Khan</dc:creator>
  <cp:lastModifiedBy>Jiun Tseng</cp:lastModifiedBy>
  <cp:revision>35</cp:revision>
  <dcterms:created xsi:type="dcterms:W3CDTF">2021-06-16T16:18:28Z</dcterms:created>
  <dcterms:modified xsi:type="dcterms:W3CDTF">2021-06-17T16:31:11Z</dcterms:modified>
</cp:coreProperties>
</file>