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sldIdLst>
    <p:sldId id="265" r:id="rId3"/>
    <p:sldId id="271" r:id="rId4"/>
    <p:sldId id="288" r:id="rId5"/>
    <p:sldId id="313" r:id="rId6"/>
    <p:sldId id="310" r:id="rId7"/>
    <p:sldId id="335" r:id="rId8"/>
    <p:sldId id="311" r:id="rId9"/>
    <p:sldId id="337" r:id="rId10"/>
    <p:sldId id="338" r:id="rId11"/>
    <p:sldId id="273" r:id="rId12"/>
    <p:sldId id="297" r:id="rId13"/>
    <p:sldId id="274" r:id="rId14"/>
    <p:sldId id="262" r:id="rId15"/>
    <p:sldId id="258" r:id="rId16"/>
    <p:sldId id="269" r:id="rId17"/>
    <p:sldId id="290" r:id="rId18"/>
    <p:sldId id="292" r:id="rId19"/>
    <p:sldId id="293" r:id="rId20"/>
    <p:sldId id="261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 shiyang" initials="l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BE9"/>
    <a:srgbClr val="699B9A"/>
    <a:srgbClr val="7BA6A5"/>
    <a:srgbClr val="97B8B8"/>
    <a:srgbClr val="435A40"/>
    <a:srgbClr val="98BAB9"/>
    <a:srgbClr val="D2D9D2"/>
    <a:srgbClr val="5B8786"/>
    <a:srgbClr val="B8C8DE"/>
    <a:srgbClr val="8DA7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0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71B2-1B53-483A-B668-D7A0E185F749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B506-6DA7-4388-B4CC-3B12F85C14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71B2-1B53-483A-B668-D7A0E185F749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B506-6DA7-4388-B4CC-3B12F85C14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71B2-1B53-483A-B668-D7A0E185F749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B506-6DA7-4388-B4CC-3B12F85C14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71B2-1B53-483A-B668-D7A0E185F749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B506-6DA7-4388-B4CC-3B12F85C14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71B2-1B53-483A-B668-D7A0E185F749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B506-6DA7-4388-B4CC-3B12F85C14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71B2-1B53-483A-B668-D7A0E185F749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B506-6DA7-4388-B4CC-3B12F85C14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71B2-1B53-483A-B668-D7A0E185F749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B506-6DA7-4388-B4CC-3B12F85C14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71B2-1B53-483A-B668-D7A0E185F749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B506-6DA7-4388-B4CC-3B12F85C14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71B2-1B53-483A-B668-D7A0E185F749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B506-6DA7-4388-B4CC-3B12F85C14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71B2-1B53-483A-B668-D7A0E185F749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B506-6DA7-4388-B4CC-3B12F85C14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71B2-1B53-483A-B668-D7A0E185F749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B506-6DA7-4388-B4CC-3B12F85C14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71B2-1B53-483A-B668-D7A0E185F749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B506-6DA7-4388-B4CC-3B12F85C14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71B2-1B53-483A-B668-D7A0E185F749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B506-6DA7-4388-B4CC-3B12F85C14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71B2-1B53-483A-B668-D7A0E185F749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B506-6DA7-4388-B4CC-3B12F85C14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71B2-1B53-483A-B668-D7A0E185F749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B506-6DA7-4388-B4CC-3B12F85C14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71B2-1B53-483A-B668-D7A0E185F749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B506-6DA7-4388-B4CC-3B12F85C14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71B2-1B53-483A-B668-D7A0E185F749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B506-6DA7-4388-B4CC-3B12F85C14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71B2-1B53-483A-B668-D7A0E185F749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B506-6DA7-4388-B4CC-3B12F85C14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71B2-1B53-483A-B668-D7A0E185F749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B506-6DA7-4388-B4CC-3B12F85C14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71B2-1B53-483A-B668-D7A0E185F749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B506-6DA7-4388-B4CC-3B12F85C14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71B2-1B53-483A-B668-D7A0E185F749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B506-6DA7-4388-B4CC-3B12F85C14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71B2-1B53-483A-B668-D7A0E185F749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B506-6DA7-4388-B4CC-3B12F85C14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471B2-1B53-483A-B668-D7A0E185F749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6B506-6DA7-4388-B4CC-3B12F85C14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471B2-1B53-483A-B668-D7A0E185F749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6B506-6DA7-4388-B4CC-3B12F85C14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0.xml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Relationship Id="rId4" Type="http://schemas.microsoft.com/office/2007/relationships/hdphoto" Target="../media/hdphoto3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microsoft.com/office/2007/relationships/hdphoto" Target="../media/hdphoto4.wdp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11.png"/><Relationship Id="rId5" Type="http://schemas.openxmlformats.org/officeDocument/2006/relationships/image" Target="../media/image1.jpeg"/><Relationship Id="rId4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5.xml"/><Relationship Id="rId5" Type="http://schemas.microsoft.com/office/2007/relationships/hdphoto" Target="../media/hdphoto5.wdp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5.png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6.png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7B8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5268" y="1616641"/>
            <a:ext cx="2612572" cy="3949837"/>
          </a:xfrm>
          <a:prstGeom prst="rect">
            <a:avLst/>
          </a:prstGeom>
          <a:solidFill>
            <a:srgbClr val="FCFBE9"/>
          </a:solidFill>
          <a:ln w="41275">
            <a:noFill/>
          </a:ln>
          <a:effectLst>
            <a:outerShdw blurRad="50800" dist="38100" dir="13500000" algn="br" rotWithShape="0">
              <a:srgbClr val="5A8071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348914" y="1616641"/>
            <a:ext cx="2612572" cy="3949837"/>
          </a:xfrm>
          <a:prstGeom prst="rect">
            <a:avLst/>
          </a:prstGeom>
          <a:solidFill>
            <a:srgbClr val="FCFBE9"/>
          </a:solidFill>
          <a:ln w="41275">
            <a:noFill/>
          </a:ln>
          <a:effectLst>
            <a:outerShdw blurRad="50800" dist="38100" dir="13500000" algn="br" rotWithShape="0">
              <a:srgbClr val="5A8071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272560" y="1616641"/>
            <a:ext cx="2612572" cy="3949837"/>
          </a:xfrm>
          <a:prstGeom prst="rect">
            <a:avLst/>
          </a:prstGeom>
          <a:solidFill>
            <a:srgbClr val="FCFBE9"/>
          </a:solidFill>
          <a:ln w="41275">
            <a:noFill/>
          </a:ln>
          <a:effectLst>
            <a:outerShdw blurRad="50800" dist="38100" dir="13500000" algn="br" rotWithShape="0">
              <a:srgbClr val="5A8071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147" b="56546"/>
          <a:stretch>
            <a:fillRect/>
          </a:stretch>
        </p:blipFill>
        <p:spPr>
          <a:xfrm>
            <a:off x="3549752" y="1805466"/>
            <a:ext cx="2224299" cy="1300139"/>
          </a:xfrm>
          <a:prstGeom prst="rect">
            <a:avLst/>
          </a:prstGeom>
          <a:effectLst>
            <a:outerShdw blurRad="50800" dist="38100" dir="13500000" algn="br" rotWithShape="0">
              <a:srgbClr val="5A8071">
                <a:alpha val="40000"/>
              </a:srgb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3" t="23489" r="34144" b="33057"/>
          <a:stretch>
            <a:fillRect/>
          </a:stretch>
        </p:blipFill>
        <p:spPr>
          <a:xfrm flipH="1">
            <a:off x="617599" y="1805466"/>
            <a:ext cx="2224298" cy="1300139"/>
          </a:xfrm>
          <a:prstGeom prst="rect">
            <a:avLst/>
          </a:prstGeom>
          <a:effectLst>
            <a:outerShdw blurRad="50800" dist="38100" dir="13500000" algn="br" rotWithShape="0">
              <a:srgbClr val="5A8071">
                <a:alpha val="40000"/>
              </a:srgb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54" t="-169" r="193" b="56714"/>
          <a:stretch>
            <a:fillRect/>
          </a:stretch>
        </p:blipFill>
        <p:spPr>
          <a:xfrm>
            <a:off x="6468505" y="1805466"/>
            <a:ext cx="2224296" cy="1300138"/>
          </a:xfrm>
          <a:prstGeom prst="rect">
            <a:avLst/>
          </a:prstGeom>
          <a:effectLst>
            <a:outerShdw blurRad="50800" dist="38100" dir="13500000" algn="br" rotWithShape="0">
              <a:srgbClr val="5A8071">
                <a:alpha val="40000"/>
              </a:srgbClr>
            </a:outerShdw>
          </a:effectLst>
        </p:spPr>
      </p:pic>
      <p:grpSp>
        <p:nvGrpSpPr>
          <p:cNvPr id="10" name="组合 9"/>
          <p:cNvGrpSpPr/>
          <p:nvPr/>
        </p:nvGrpSpPr>
        <p:grpSpPr>
          <a:xfrm>
            <a:off x="797005" y="3458950"/>
            <a:ext cx="2128747" cy="1046296"/>
            <a:chOff x="4303430" y="4612587"/>
            <a:chExt cx="2128747" cy="1046296"/>
          </a:xfrm>
        </p:grpSpPr>
        <p:sp>
          <p:nvSpPr>
            <p:cNvPr id="11" name="文本框 10"/>
            <p:cNvSpPr txBox="1"/>
            <p:nvPr/>
          </p:nvSpPr>
          <p:spPr>
            <a:xfrm>
              <a:off x="4303430" y="4612587"/>
              <a:ext cx="16683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rgbClr val="5B8786"/>
                  </a:solidFill>
                  <a:latin typeface="+mn-ea"/>
                </a:rPr>
                <a:t>01</a:t>
              </a:r>
              <a:endParaRPr lang="zh-CN" altLang="en-US" sz="3600" b="1" dirty="0">
                <a:solidFill>
                  <a:srgbClr val="5B8786"/>
                </a:solidFill>
                <a:latin typeface="+mn-ea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303430" y="5289551"/>
              <a:ext cx="212874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pc="300" dirty="0">
                  <a:solidFill>
                    <a:srgbClr val="5B8786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目标与思路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588908" y="3458950"/>
            <a:ext cx="2128747" cy="1323295"/>
            <a:chOff x="6829130" y="4612587"/>
            <a:chExt cx="2128747" cy="1323295"/>
          </a:xfrm>
        </p:grpSpPr>
        <p:sp>
          <p:nvSpPr>
            <p:cNvPr id="14" name="文本框 13"/>
            <p:cNvSpPr txBox="1"/>
            <p:nvPr/>
          </p:nvSpPr>
          <p:spPr>
            <a:xfrm>
              <a:off x="6829130" y="4612587"/>
              <a:ext cx="16683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rgbClr val="5B8786"/>
                  </a:solidFill>
                  <a:latin typeface="+mn-ea"/>
                </a:rPr>
                <a:t>02</a:t>
              </a:r>
              <a:endParaRPr lang="zh-CN" altLang="en-US" sz="3600" b="1" dirty="0">
                <a:solidFill>
                  <a:srgbClr val="5B8786"/>
                </a:solidFill>
                <a:latin typeface="+mn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829130" y="5289551"/>
              <a:ext cx="2128747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pc="300" dirty="0">
                  <a:solidFill>
                    <a:srgbClr val="5B8786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问题分析与解决方案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489492" y="3458950"/>
            <a:ext cx="2128747" cy="1323295"/>
            <a:chOff x="9354829" y="4590692"/>
            <a:chExt cx="2128747" cy="1323295"/>
          </a:xfrm>
        </p:grpSpPr>
        <p:sp>
          <p:nvSpPr>
            <p:cNvPr id="17" name="文本框 16"/>
            <p:cNvSpPr txBox="1"/>
            <p:nvPr/>
          </p:nvSpPr>
          <p:spPr>
            <a:xfrm>
              <a:off x="9354829" y="4590692"/>
              <a:ext cx="16683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rgbClr val="5B8786"/>
                  </a:solidFill>
                  <a:latin typeface="+mn-ea"/>
                </a:rPr>
                <a:t>03</a:t>
              </a:r>
              <a:endParaRPr lang="zh-CN" altLang="en-US" sz="3600" b="1" dirty="0">
                <a:solidFill>
                  <a:srgbClr val="5B8786"/>
                </a:solidFill>
                <a:latin typeface="+mn-ea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9354829" y="5267656"/>
              <a:ext cx="2128747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pc="300" dirty="0">
                  <a:solidFill>
                    <a:srgbClr val="5B8786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技术路线与技术实现方案</a:t>
              </a:r>
              <a:endParaRPr lang="zh-CN" altLang="en-US" dirty="0">
                <a:solidFill>
                  <a:srgbClr val="5B8786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9196206" y="1616641"/>
            <a:ext cx="2612572" cy="3949837"/>
          </a:xfrm>
          <a:prstGeom prst="rect">
            <a:avLst/>
          </a:prstGeom>
          <a:solidFill>
            <a:srgbClr val="FCFBE9"/>
          </a:solidFill>
          <a:ln w="41275">
            <a:noFill/>
          </a:ln>
          <a:effectLst>
            <a:outerShdw blurRad="50800" dist="38100" dir="13500000" algn="br" rotWithShape="0">
              <a:srgbClr val="5A8071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3" t="23489" r="34144" b="33057"/>
          <a:stretch>
            <a:fillRect/>
          </a:stretch>
        </p:blipFill>
        <p:spPr>
          <a:xfrm flipH="1">
            <a:off x="9388537" y="1805466"/>
            <a:ext cx="2224298" cy="1300139"/>
          </a:xfrm>
          <a:prstGeom prst="rect">
            <a:avLst/>
          </a:prstGeom>
          <a:effectLst>
            <a:outerShdw blurRad="50800" dist="38100" dir="13500000" algn="br" rotWithShape="0">
              <a:srgbClr val="5A8071">
                <a:alpha val="40000"/>
              </a:srgbClr>
            </a:outerShdw>
          </a:effectLst>
        </p:spPr>
      </p:pic>
      <p:grpSp>
        <p:nvGrpSpPr>
          <p:cNvPr id="21" name="组合 20"/>
          <p:cNvGrpSpPr/>
          <p:nvPr/>
        </p:nvGrpSpPr>
        <p:grpSpPr>
          <a:xfrm>
            <a:off x="9567943" y="3458950"/>
            <a:ext cx="2128747" cy="1600294"/>
            <a:chOff x="4303430" y="4612587"/>
            <a:chExt cx="2128747" cy="1600294"/>
          </a:xfrm>
        </p:grpSpPr>
        <p:sp>
          <p:nvSpPr>
            <p:cNvPr id="22" name="文本框 21"/>
            <p:cNvSpPr txBox="1"/>
            <p:nvPr/>
          </p:nvSpPr>
          <p:spPr>
            <a:xfrm>
              <a:off x="4303430" y="4612587"/>
              <a:ext cx="16683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rgbClr val="5B8786"/>
                  </a:solidFill>
                  <a:latin typeface="+mn-ea"/>
                </a:rPr>
                <a:t>04</a:t>
              </a:r>
              <a:endParaRPr lang="zh-CN" altLang="en-US" sz="3600" b="1" dirty="0">
                <a:solidFill>
                  <a:srgbClr val="5B8786"/>
                </a:solidFill>
                <a:latin typeface="+mn-ea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303430" y="5289551"/>
              <a:ext cx="2128747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pc="300" dirty="0">
                  <a:solidFill>
                    <a:srgbClr val="5B8786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业务模式、人员组织框架及可行性分析</a:t>
              </a: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8537" y="1805466"/>
            <a:ext cx="2224298" cy="1302522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81AEFB7D-E007-4A7F-A26A-D09A9234110A}"/>
              </a:ext>
            </a:extLst>
          </p:cNvPr>
          <p:cNvSpPr txBox="1"/>
          <p:nvPr/>
        </p:nvSpPr>
        <p:spPr>
          <a:xfrm>
            <a:off x="128588" y="170832"/>
            <a:ext cx="119348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800" b="1" kern="600" dirty="0">
                <a:ln/>
                <a:gradFill flip="none" rotWithShape="1">
                  <a:gsLst>
                    <a:gs pos="0">
                      <a:schemeClr val="accent1">
                        <a:lumMod val="67000"/>
                      </a:schemeClr>
                    </a:gs>
                    <a:gs pos="48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基于区块链的艺术品数字资产确权流通系统</a:t>
            </a:r>
            <a:r>
              <a:rPr lang="en-US" altLang="zh-CN" sz="4800" b="1" kern="600" dirty="0">
                <a:gradFill flip="none" rotWithShape="1">
                  <a:gsLst>
                    <a:gs pos="0">
                      <a:schemeClr val="accent5">
                        <a:lumMod val="0"/>
                        <a:lumOff val="100000"/>
                      </a:schemeClr>
                    </a:gs>
                    <a:gs pos="35000">
                      <a:schemeClr val="accent5">
                        <a:lumMod val="0"/>
                        <a:lumOff val="100000"/>
                      </a:schemeClr>
                    </a:gs>
                    <a:gs pos="100000">
                      <a:schemeClr val="accent5">
                        <a:lumMod val="100000"/>
                      </a:schemeClr>
                    </a:gs>
                  </a:gsLst>
                  <a:path path="circle">
                    <a:fillToRect l="50000" t="-80000" r="50000" b="180000"/>
                  </a:path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" r="31801" b="50559"/>
          <a:stretch>
            <a:fillRect/>
          </a:stretch>
        </p:blipFill>
        <p:spPr>
          <a:xfrm>
            <a:off x="-2" y="-1"/>
            <a:ext cx="12192001" cy="685800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36812" y="514347"/>
            <a:ext cx="10921776" cy="5772153"/>
          </a:xfrm>
          <a:prstGeom prst="rect">
            <a:avLst/>
          </a:prstGeom>
          <a:solidFill>
            <a:srgbClr val="98BAB9"/>
          </a:solidFill>
          <a:ln w="41275">
            <a:noFill/>
          </a:ln>
          <a:effectLst>
            <a:outerShdw blurRad="50800" dist="38100" dir="13500000" algn="br" rotWithShape="0">
              <a:srgbClr val="5A8071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5024437" y="1828800"/>
            <a:ext cx="2143126" cy="2143126"/>
            <a:chOff x="5024437" y="2085975"/>
            <a:chExt cx="2143126" cy="2143126"/>
          </a:xfrm>
        </p:grpSpPr>
        <p:sp>
          <p:nvSpPr>
            <p:cNvPr id="9" name="流程图: 接点 8"/>
            <p:cNvSpPr/>
            <p:nvPr/>
          </p:nvSpPr>
          <p:spPr>
            <a:xfrm>
              <a:off x="5024437" y="2085975"/>
              <a:ext cx="2143126" cy="2143126"/>
            </a:xfrm>
            <a:prstGeom prst="flowChartConnector">
              <a:avLst/>
            </a:prstGeom>
            <a:blipFill dpi="0" rotWithShape="1">
              <a:blip r:embed="rId3"/>
              <a:srcRect/>
              <a:stretch>
                <a:fillRect l="-2000" t="-3000" r="-2000" b="-2000"/>
              </a:stretch>
            </a:blipFill>
            <a:ln w="73025">
              <a:solidFill>
                <a:srgbClr val="FCFBE9"/>
              </a:solidFill>
            </a:ln>
            <a:effectLst>
              <a:innerShdw blurRad="2921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660231" y="2721143"/>
              <a:ext cx="10429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rgbClr val="699B9A"/>
                  </a:solidFill>
                  <a:effectLst>
                    <a:outerShdw blurRad="50800" dist="38100" dir="13500000" algn="br" rotWithShape="0">
                      <a:srgbClr val="699B9A">
                        <a:alpha val="40000"/>
                      </a:srgbClr>
                    </a:outerShdw>
                  </a:effectLst>
                  <a:latin typeface="+mn-ea"/>
                </a:rPr>
                <a:t>03</a:t>
              </a:r>
              <a:endParaRPr lang="zh-CN" altLang="en-US" sz="4800" b="1" dirty="0">
                <a:solidFill>
                  <a:srgbClr val="699B9A"/>
                </a:solidFill>
                <a:effectLst>
                  <a:outerShdw blurRad="50800" dist="38100" dir="13500000" algn="br" rotWithShape="0">
                    <a:srgbClr val="699B9A">
                      <a:alpha val="40000"/>
                    </a:srgbClr>
                  </a:outerShdw>
                </a:effectLst>
                <a:latin typeface="+mn-ea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3074200" y="4253151"/>
            <a:ext cx="60435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zh-CN" altLang="en-US" sz="4000" b="1" dirty="0">
                <a:solidFill>
                  <a:srgbClr val="FCFBE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技术路线与技术实现方案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5918200" cy="6858000"/>
          </a:xfrm>
          <a:prstGeom prst="rect">
            <a:avLst/>
          </a:prstGeom>
          <a:solidFill>
            <a:srgbClr val="97B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228407" y="80645"/>
            <a:ext cx="3460750" cy="76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zh-CN" altLang="en-US" sz="4400" b="1" dirty="0">
                <a:solidFill>
                  <a:srgbClr val="FCFBE9"/>
                </a:solidFill>
                <a:effectLst>
                  <a:outerShdw blurRad="50800" dist="38100" dir="13500000" algn="br" rotWithShape="0">
                    <a:srgbClr val="699B9A">
                      <a:alpha val="40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技术路线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746"/>
                    </a14:imgEffect>
                    <a14:imgEffect>
                      <a14:saturation sat="21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7810" y="789305"/>
            <a:ext cx="5401945" cy="5988050"/>
          </a:xfrm>
          <a:prstGeom prst="rect">
            <a:avLst/>
          </a:prstGeom>
        </p:spPr>
      </p:pic>
      <p:sp>
        <p:nvSpPr>
          <p:cNvPr id="5" name="PA-文本框 6"/>
          <p:cNvSpPr txBox="1"/>
          <p:nvPr>
            <p:custDataLst>
              <p:tags r:id="rId1"/>
            </p:custDataLst>
          </p:nvPr>
        </p:nvSpPr>
        <p:spPr>
          <a:xfrm>
            <a:off x="6459855" y="2014220"/>
            <a:ext cx="4948555" cy="3538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699B9A"/>
                </a:solidFill>
                <a:effectLst>
                  <a:outerShdw blurRad="50800" dist="38100" dir="13500000" algn="br" rotWithShape="0">
                    <a:srgbClr val="699B9A">
                      <a:alpha val="40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1. 基于NFT实现的艺术品数字资产确权机制</a:t>
            </a:r>
          </a:p>
          <a:p>
            <a:endParaRPr lang="en-US" altLang="zh-CN" sz="2800" b="1" dirty="0">
              <a:solidFill>
                <a:srgbClr val="699B9A"/>
              </a:solidFill>
              <a:effectLst>
                <a:outerShdw blurRad="50800" dist="38100" dir="13500000" algn="br" rotWithShape="0">
                  <a:srgbClr val="699B9A">
                    <a:alpha val="40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b="1" dirty="0">
                <a:solidFill>
                  <a:srgbClr val="699B9A"/>
                </a:solidFill>
                <a:effectLst>
                  <a:outerShdw blurRad="50800" dist="38100" dir="13500000" algn="br" rotWithShape="0">
                    <a:srgbClr val="699B9A">
                      <a:alpha val="40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2. 基于区块链实现的交易安全性机制</a:t>
            </a:r>
          </a:p>
          <a:p>
            <a:endParaRPr lang="en-US" altLang="zh-CN" sz="2800" b="1" dirty="0">
              <a:solidFill>
                <a:srgbClr val="699B9A"/>
              </a:solidFill>
              <a:effectLst>
                <a:outerShdw blurRad="50800" dist="38100" dir="13500000" algn="br" rotWithShape="0">
                  <a:srgbClr val="699B9A">
                    <a:alpha val="40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b="1" dirty="0">
                <a:solidFill>
                  <a:srgbClr val="699B9A"/>
                </a:solidFill>
                <a:effectLst>
                  <a:outerShdw blurRad="50800" dist="38100" dir="13500000" algn="br" rotWithShape="0">
                    <a:srgbClr val="699B9A">
                      <a:alpha val="40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3. 基于均值hash的版权保护机制业务模式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273802" y="421023"/>
            <a:ext cx="5679440" cy="1014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US" altLang="zh-CN" sz="6000" b="1" dirty="0">
                <a:solidFill>
                  <a:srgbClr val="699B9A"/>
                </a:solidFill>
                <a:effectLst>
                  <a:outerShdw blurRad="50800" dist="38100" dir="13500000" algn="br" rotWithShape="0">
                    <a:srgbClr val="699B9A">
                      <a:alpha val="40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技术实现方案</a:t>
            </a:r>
            <a:r>
              <a:rPr lang="zh-CN" altLang="en-US" sz="6000" b="1" dirty="0">
                <a:solidFill>
                  <a:srgbClr val="699B9A"/>
                </a:solidFill>
                <a:effectLst>
                  <a:outerShdw blurRad="50800" dist="38100" dir="13500000" algn="br" rotWithShape="0">
                    <a:srgbClr val="699B9A">
                      <a:alpha val="40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2" grpId="0"/>
      <p:bldP spid="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" r="31801" b="50559"/>
          <a:stretch>
            <a:fillRect/>
          </a:stretch>
        </p:blipFill>
        <p:spPr>
          <a:xfrm>
            <a:off x="-2" y="-1"/>
            <a:ext cx="12192001" cy="685800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36812" y="514347"/>
            <a:ext cx="10921776" cy="5772153"/>
          </a:xfrm>
          <a:prstGeom prst="rect">
            <a:avLst/>
          </a:prstGeom>
          <a:solidFill>
            <a:srgbClr val="98BAB9"/>
          </a:solidFill>
          <a:ln w="41275">
            <a:noFill/>
          </a:ln>
          <a:effectLst>
            <a:outerShdw blurRad="50800" dist="38100" dir="13500000" algn="br" rotWithShape="0">
              <a:srgbClr val="5A8071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5024437" y="1828800"/>
            <a:ext cx="2143126" cy="2143126"/>
            <a:chOff x="5024437" y="2085975"/>
            <a:chExt cx="2143126" cy="2143126"/>
          </a:xfrm>
        </p:grpSpPr>
        <p:sp>
          <p:nvSpPr>
            <p:cNvPr id="9" name="流程图: 接点 8"/>
            <p:cNvSpPr/>
            <p:nvPr/>
          </p:nvSpPr>
          <p:spPr>
            <a:xfrm>
              <a:off x="5024437" y="2085975"/>
              <a:ext cx="2143126" cy="2143126"/>
            </a:xfrm>
            <a:prstGeom prst="flowChartConnector">
              <a:avLst/>
            </a:prstGeom>
            <a:blipFill dpi="0" rotWithShape="1">
              <a:blip r:embed="rId3"/>
              <a:srcRect/>
              <a:stretch>
                <a:fillRect l="-2000" t="-3000" r="-2000" b="-2000"/>
              </a:stretch>
            </a:blipFill>
            <a:ln w="73025">
              <a:solidFill>
                <a:srgbClr val="FCFBE9"/>
              </a:solidFill>
            </a:ln>
            <a:effectLst>
              <a:innerShdw blurRad="2921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660231" y="2721143"/>
              <a:ext cx="10429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rgbClr val="699B9A"/>
                  </a:solidFill>
                  <a:effectLst>
                    <a:outerShdw blurRad="50800" dist="38100" dir="13500000" algn="br" rotWithShape="0">
                      <a:srgbClr val="699B9A">
                        <a:alpha val="40000"/>
                      </a:srgbClr>
                    </a:outerShdw>
                  </a:effectLst>
                  <a:latin typeface="+mn-ea"/>
                </a:rPr>
                <a:t>04</a:t>
              </a:r>
              <a:endParaRPr lang="zh-CN" altLang="en-US" sz="4800" b="1" dirty="0">
                <a:solidFill>
                  <a:srgbClr val="699B9A"/>
                </a:solidFill>
                <a:effectLst>
                  <a:outerShdw blurRad="50800" dist="38100" dir="13500000" algn="br" rotWithShape="0">
                    <a:srgbClr val="699B9A">
                      <a:alpha val="40000"/>
                    </a:srgbClr>
                  </a:outerShdw>
                </a:effectLst>
                <a:latin typeface="+mn-ea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622824" y="4239389"/>
            <a:ext cx="9117799" cy="7354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zh-CN" altLang="en-US" sz="4000" b="1" dirty="0">
                <a:solidFill>
                  <a:srgbClr val="FCFBE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业务模式、人员组织框架及可行性分析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7B8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0" y="0"/>
            <a:ext cx="26987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CFBE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4.1</a:t>
            </a:r>
            <a:r>
              <a:rPr lang="zh-CN" altLang="en-US" sz="3600" b="1" dirty="0">
                <a:solidFill>
                  <a:srgbClr val="FCFBE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业务模式</a:t>
            </a:r>
            <a:endParaRPr lang="zh-CN" altLang="zh-CN" sz="3600" b="1" dirty="0">
              <a:solidFill>
                <a:srgbClr val="FCFBE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974D312-3BA8-4C25-AD7F-3023457E35BC}"/>
              </a:ext>
            </a:extLst>
          </p:cNvPr>
          <p:cNvGrpSpPr/>
          <p:nvPr/>
        </p:nvGrpSpPr>
        <p:grpSpPr>
          <a:xfrm>
            <a:off x="962025" y="919162"/>
            <a:ext cx="10267950" cy="5019675"/>
            <a:chOff x="962025" y="919162"/>
            <a:chExt cx="10267950" cy="5019675"/>
          </a:xfrm>
        </p:grpSpPr>
        <p:sp>
          <p:nvSpPr>
            <p:cNvPr id="3" name="矩形 2"/>
            <p:cNvSpPr/>
            <p:nvPr/>
          </p:nvSpPr>
          <p:spPr>
            <a:xfrm>
              <a:off x="962025" y="919162"/>
              <a:ext cx="10267950" cy="5019675"/>
            </a:xfrm>
            <a:prstGeom prst="rect">
              <a:avLst/>
            </a:prstGeom>
            <a:solidFill>
              <a:srgbClr val="FCFBE9"/>
            </a:solidFill>
            <a:ln w="41275">
              <a:noFill/>
            </a:ln>
            <a:effectLst>
              <a:outerShdw blurRad="50800" dist="38100" dir="13500000" algn="br" rotWithShape="0">
                <a:srgbClr val="5A8071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8565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867932" y="919162"/>
              <a:ext cx="8456135" cy="3617755"/>
            </a:xfrm>
            <a:prstGeom prst="rect">
              <a:avLst/>
            </a:prstGeom>
          </p:spPr>
        </p:pic>
        <p:sp>
          <p:nvSpPr>
            <p:cNvPr id="6" name="PA-文本框 6">
              <a:extLst>
                <a:ext uri="{FF2B5EF4-FFF2-40B4-BE49-F238E27FC236}">
                  <a16:creationId xmlns:a16="http://schemas.microsoft.com/office/drawing/2014/main" id="{23B8C2D4-8E96-4998-A8CE-7E7265B57021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1636163" y="4453737"/>
              <a:ext cx="8919671" cy="9435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>
                  <a:solidFill>
                    <a:srgbClr val="5B8786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</a:rPr>
                <a:t>系统业务模式采用</a:t>
              </a:r>
              <a:r>
                <a:rPr lang="en-US" altLang="zh-CN" sz="2000" dirty="0" err="1">
                  <a:solidFill>
                    <a:srgbClr val="5B8786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</a:rPr>
                <a:t>CToC</a:t>
              </a:r>
              <a:r>
                <a:rPr lang="zh-CN" altLang="en-US" sz="2000" dirty="0">
                  <a:solidFill>
                    <a:srgbClr val="5B8786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</a:rPr>
                <a:t>模式，即个人与个人之间的消费活动。</a:t>
              </a:r>
              <a:endParaRPr lang="en-US" altLang="zh-CN" sz="2000" dirty="0">
                <a:solidFill>
                  <a:srgbClr val="5B8786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000" dirty="0">
                  <a:solidFill>
                    <a:srgbClr val="5B8786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</a:rPr>
                <a:t>系统的盈利主要通过会员费、交易提成、广告费、搜索排名竞价四种方</a:t>
              </a:r>
              <a:endParaRPr lang="en-US" altLang="zh-CN" sz="2000" dirty="0">
                <a:solidFill>
                  <a:srgbClr val="5B8786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7B8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B4517A67-51B7-4A06-857A-3D6485B257A0}"/>
              </a:ext>
            </a:extLst>
          </p:cNvPr>
          <p:cNvGrpSpPr/>
          <p:nvPr/>
        </p:nvGrpSpPr>
        <p:grpSpPr>
          <a:xfrm>
            <a:off x="852805" y="657709"/>
            <a:ext cx="10486390" cy="6031865"/>
            <a:chOff x="967105" y="695567"/>
            <a:chExt cx="10486390" cy="6031865"/>
          </a:xfrm>
        </p:grpSpPr>
        <p:sp>
          <p:nvSpPr>
            <p:cNvPr id="11" name="矩形 10"/>
            <p:cNvSpPr/>
            <p:nvPr/>
          </p:nvSpPr>
          <p:spPr>
            <a:xfrm>
              <a:off x="967105" y="695567"/>
              <a:ext cx="10486390" cy="6031865"/>
            </a:xfrm>
            <a:prstGeom prst="rect">
              <a:avLst/>
            </a:prstGeom>
            <a:solidFill>
              <a:srgbClr val="FCFBE9"/>
            </a:solidFill>
            <a:ln w="41275">
              <a:noFill/>
            </a:ln>
            <a:effectLst>
              <a:outerShdw blurRad="50800" dist="38100" dir="13500000" algn="br" rotWithShape="0">
                <a:srgbClr val="5A8071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8713598B-7AF6-4974-923E-A66259C2A201}"/>
                </a:ext>
              </a:extLst>
            </p:cNvPr>
            <p:cNvGrpSpPr/>
            <p:nvPr/>
          </p:nvGrpSpPr>
          <p:grpSpPr>
            <a:xfrm>
              <a:off x="1044341" y="2136632"/>
              <a:ext cx="2875677" cy="2342444"/>
              <a:chOff x="1592777" y="857252"/>
              <a:chExt cx="2411734" cy="2100151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003" t="23489" r="34144" b="33057"/>
              <a:stretch>
                <a:fillRect/>
              </a:stretch>
            </p:blipFill>
            <p:spPr>
              <a:xfrm flipH="1">
                <a:off x="1592777" y="857252"/>
                <a:ext cx="2411734" cy="1409698"/>
              </a:xfrm>
              <a:prstGeom prst="rect">
                <a:avLst/>
              </a:prstGeom>
              <a:effectLst>
                <a:outerShdw blurRad="50800" dist="38100" dir="13500000" algn="br" rotWithShape="0">
                  <a:srgbClr val="5A8071">
                    <a:alpha val="40000"/>
                  </a:srgbClr>
                </a:outerShdw>
              </a:effectLst>
            </p:spPr>
          </p:pic>
          <p:sp>
            <p:nvSpPr>
              <p:cNvPr id="7" name="文本框 6"/>
              <p:cNvSpPr txBox="1"/>
              <p:nvPr/>
            </p:nvSpPr>
            <p:spPr>
              <a:xfrm>
                <a:off x="1902935" y="2626273"/>
                <a:ext cx="1876267" cy="331130"/>
              </a:xfrm>
              <a:prstGeom prst="rect">
                <a:avLst/>
              </a:prstGeom>
              <a:noFill/>
            </p:spPr>
            <p:txBody>
              <a:bodyPr wrap="square" anchor="ctr" anchorCtr="1">
                <a:spAutoFit/>
              </a:bodyPr>
              <a:lstStyle/>
              <a:p>
                <a:r>
                  <a:rPr lang="zh-CN" altLang="en-US" b="1" dirty="0">
                    <a:solidFill>
                      <a:srgbClr val="97B8B8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宋体" panose="02010600030101010101" pitchFamily="2" charset="-122"/>
                    <a:ea typeface="宋体" panose="02010600030101010101" pitchFamily="2" charset="-122"/>
                  </a:rPr>
                  <a:t>网页开发：</a:t>
                </a:r>
                <a:r>
                  <a:rPr lang="en-US" altLang="zh-CN" b="1" dirty="0">
                    <a:solidFill>
                      <a:srgbClr val="435A40"/>
                    </a:solidFill>
                    <a:effectLst>
                      <a:outerShdw blurRad="38100" dist="38100" dir="2700000" algn="tl">
                        <a:srgbClr val="5A8071">
                          <a:alpha val="43000"/>
                        </a:srgbClr>
                      </a:outerShdw>
                    </a:effectLst>
                    <a:latin typeface="宋体" panose="02010600030101010101" pitchFamily="2" charset="-122"/>
                    <a:ea typeface="宋体" panose="02010600030101010101" pitchFamily="2" charset="-122"/>
                  </a:rPr>
                  <a:t> 2</a:t>
                </a:r>
                <a:r>
                  <a:rPr lang="zh-CN" altLang="en-US" b="1" dirty="0">
                    <a:solidFill>
                      <a:srgbClr val="435A40"/>
                    </a:solidFill>
                    <a:effectLst>
                      <a:outerShdw blurRad="38100" dist="38100" dir="2700000" algn="tl">
                        <a:srgbClr val="5A8071">
                          <a:alpha val="43000"/>
                        </a:srgbClr>
                      </a:outerShdw>
                    </a:effectLst>
                    <a:latin typeface="宋体" panose="02010600030101010101" pitchFamily="2" charset="-122"/>
                    <a:ea typeface="宋体" panose="02010600030101010101" pitchFamily="2" charset="-122"/>
                  </a:rPr>
                  <a:t>人</a:t>
                </a:r>
                <a:endParaRPr lang="zh-CN" altLang="en-US" b="1" dirty="0">
                  <a:solidFill>
                    <a:srgbClr val="FCFBE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6A5376B5-B18A-40FB-A829-D60009F4B1D7}"/>
                </a:ext>
              </a:extLst>
            </p:cNvPr>
            <p:cNvGrpSpPr/>
            <p:nvPr/>
          </p:nvGrpSpPr>
          <p:grpSpPr>
            <a:xfrm>
              <a:off x="4792488" y="2136632"/>
              <a:ext cx="2875677" cy="2342444"/>
              <a:chOff x="4903468" y="857252"/>
              <a:chExt cx="2411734" cy="2100151"/>
            </a:xfrm>
          </p:grpSpPr>
          <p:pic>
            <p:nvPicPr>
              <p:cNvPr id="3" name="图片 2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0147" b="56546"/>
              <a:stretch>
                <a:fillRect/>
              </a:stretch>
            </p:blipFill>
            <p:spPr>
              <a:xfrm>
                <a:off x="4903468" y="857252"/>
                <a:ext cx="2411734" cy="1409698"/>
              </a:xfrm>
              <a:prstGeom prst="rect">
                <a:avLst/>
              </a:prstGeom>
              <a:effectLst>
                <a:outerShdw blurRad="50800" dist="38100" dir="13500000" algn="br" rotWithShape="0">
                  <a:srgbClr val="5A8071">
                    <a:alpha val="40000"/>
                  </a:srgbClr>
                </a:outerShdw>
              </a:effectLst>
            </p:spPr>
          </p:pic>
          <p:sp>
            <p:nvSpPr>
              <p:cNvPr id="2" name="文本框 1"/>
              <p:cNvSpPr txBox="1"/>
              <p:nvPr/>
            </p:nvSpPr>
            <p:spPr>
              <a:xfrm>
                <a:off x="5083067" y="2626273"/>
                <a:ext cx="2025866" cy="331130"/>
              </a:xfrm>
              <a:prstGeom prst="rect">
                <a:avLst/>
              </a:prstGeom>
              <a:noFill/>
            </p:spPr>
            <p:txBody>
              <a:bodyPr wrap="square" anchor="ctr" anchorCtr="1">
                <a:spAutoFit/>
              </a:bodyPr>
              <a:lstStyle/>
              <a:p>
                <a:r>
                  <a:rPr lang="zh-CN" altLang="en-US" b="1" dirty="0">
                    <a:solidFill>
                      <a:srgbClr val="97B8B8"/>
                    </a:solidFill>
                    <a:effectLst>
                      <a:outerShdw blurRad="38100" dist="38100" dir="2700000" algn="tl">
                        <a:srgbClr val="5A8071">
                          <a:alpha val="43000"/>
                        </a:srgbClr>
                      </a:outerShdw>
                    </a:effectLst>
                    <a:latin typeface="宋体" panose="02010600030101010101" pitchFamily="2" charset="-122"/>
                    <a:ea typeface="宋体" panose="02010600030101010101" pitchFamily="2" charset="-122"/>
                  </a:rPr>
                  <a:t>区块链开发：</a:t>
                </a:r>
                <a:r>
                  <a:rPr lang="en-US" altLang="zh-CN" b="1" dirty="0">
                    <a:solidFill>
                      <a:srgbClr val="435A40"/>
                    </a:solidFill>
                    <a:effectLst>
                      <a:outerShdw blurRad="38100" dist="38100" dir="2700000" algn="tl">
                        <a:srgbClr val="5A8071">
                          <a:alpha val="43000"/>
                        </a:srgbClr>
                      </a:outerShdw>
                    </a:effectLst>
                    <a:latin typeface="宋体" panose="02010600030101010101" pitchFamily="2" charset="-122"/>
                    <a:ea typeface="宋体" panose="02010600030101010101" pitchFamily="2" charset="-122"/>
                  </a:rPr>
                  <a:t>2</a:t>
                </a:r>
                <a:r>
                  <a:rPr lang="zh-CN" altLang="en-US" b="1" dirty="0">
                    <a:solidFill>
                      <a:srgbClr val="435A40"/>
                    </a:solidFill>
                    <a:effectLst>
                      <a:outerShdw blurRad="38100" dist="38100" dir="2700000" algn="tl">
                        <a:srgbClr val="5A8071">
                          <a:alpha val="43000"/>
                        </a:srgbClr>
                      </a:outerShdw>
                    </a:effectLst>
                    <a:latin typeface="宋体" panose="02010600030101010101" pitchFamily="2" charset="-122"/>
                    <a:ea typeface="宋体" panose="02010600030101010101" pitchFamily="2" charset="-122"/>
                  </a:rPr>
                  <a:t>人</a:t>
                </a: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F903D370-BD47-4598-AFB6-35CFEDCB7E68}"/>
                </a:ext>
              </a:extLst>
            </p:cNvPr>
            <p:cNvGrpSpPr/>
            <p:nvPr/>
          </p:nvGrpSpPr>
          <p:grpSpPr>
            <a:xfrm>
              <a:off x="8540635" y="2107328"/>
              <a:ext cx="2875676" cy="2371748"/>
              <a:chOff x="8044614" y="857252"/>
              <a:chExt cx="2411733" cy="2126424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954" t="-169" r="193" b="56714"/>
              <a:stretch>
                <a:fillRect/>
              </a:stretch>
            </p:blipFill>
            <p:spPr>
              <a:xfrm>
                <a:off x="8044614" y="857252"/>
                <a:ext cx="2411733" cy="1409698"/>
              </a:xfrm>
              <a:prstGeom prst="rect">
                <a:avLst/>
              </a:prstGeom>
              <a:effectLst>
                <a:outerShdw blurRad="50800" dist="38100" dir="13500000" algn="br" rotWithShape="0">
                  <a:srgbClr val="5A8071">
                    <a:alpha val="40000"/>
                  </a:srgbClr>
                </a:outerShdw>
              </a:effectLst>
            </p:spPr>
          </p:pic>
          <p:sp>
            <p:nvSpPr>
              <p:cNvPr id="8" name="文本框 7"/>
              <p:cNvSpPr txBox="1"/>
              <p:nvPr/>
            </p:nvSpPr>
            <p:spPr>
              <a:xfrm>
                <a:off x="8123765" y="2652546"/>
                <a:ext cx="2025866" cy="331130"/>
              </a:xfrm>
              <a:prstGeom prst="rect">
                <a:avLst/>
              </a:prstGeom>
              <a:noFill/>
            </p:spPr>
            <p:txBody>
              <a:bodyPr wrap="square" anchor="ctr" anchorCtr="1">
                <a:spAutoFit/>
              </a:bodyPr>
              <a:lstStyle/>
              <a:p>
                <a:r>
                  <a:rPr lang="zh-CN" altLang="en-US" b="1" dirty="0">
                    <a:solidFill>
                      <a:srgbClr val="97B8B8"/>
                    </a:solidFill>
                    <a:effectLst>
                      <a:outerShdw blurRad="38100" dist="38100" dir="2700000" algn="tl">
                        <a:srgbClr val="5A8071">
                          <a:alpha val="43000"/>
                        </a:srgbClr>
                      </a:outerShdw>
                    </a:effectLst>
                    <a:latin typeface="宋体" panose="02010600030101010101" pitchFamily="2" charset="-122"/>
                    <a:ea typeface="宋体" panose="02010600030101010101" pitchFamily="2" charset="-122"/>
                  </a:rPr>
                  <a:t>数据库设计：</a:t>
                </a:r>
                <a:r>
                  <a:rPr lang="en-US" altLang="zh-CN" b="1" dirty="0">
                    <a:solidFill>
                      <a:srgbClr val="435A40"/>
                    </a:solidFill>
                    <a:effectLst>
                      <a:outerShdw blurRad="38100" dist="38100" dir="2700000" algn="tl">
                        <a:srgbClr val="5A8071">
                          <a:alpha val="43000"/>
                        </a:srgbClr>
                      </a:outerShdw>
                    </a:effectLst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r>
                  <a:rPr lang="zh-CN" altLang="en-US" b="1" dirty="0">
                    <a:solidFill>
                      <a:srgbClr val="435A40"/>
                    </a:solidFill>
                    <a:effectLst>
                      <a:outerShdw blurRad="38100" dist="38100" dir="2700000" algn="tl">
                        <a:srgbClr val="5A8071">
                          <a:alpha val="43000"/>
                        </a:srgbClr>
                      </a:outerShdw>
                    </a:effectLst>
                    <a:latin typeface="宋体" panose="02010600030101010101" pitchFamily="2" charset="-122"/>
                    <a:ea typeface="宋体" panose="02010600030101010101" pitchFamily="2" charset="-122"/>
                  </a:rPr>
                  <a:t>人</a:t>
                </a:r>
              </a:p>
            </p:txBody>
          </p:sp>
        </p:grp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DF504CB8-A091-42F6-AEDF-B780E141258B}"/>
              </a:ext>
            </a:extLst>
          </p:cNvPr>
          <p:cNvSpPr txBox="1"/>
          <p:nvPr/>
        </p:nvSpPr>
        <p:spPr>
          <a:xfrm>
            <a:off x="0" y="11378"/>
            <a:ext cx="35242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CFBE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4.2</a:t>
            </a:r>
            <a:r>
              <a:rPr lang="zh-CN" altLang="en-US" sz="3600" b="1" dirty="0">
                <a:solidFill>
                  <a:srgbClr val="FCFBE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人员组织架构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7B8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E18395AE-3F56-4567-994D-40E6DD4D9EA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7B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397C32A-905B-48DD-82DA-2B2391936AB9}"/>
              </a:ext>
            </a:extLst>
          </p:cNvPr>
          <p:cNvGrpSpPr/>
          <p:nvPr/>
        </p:nvGrpSpPr>
        <p:grpSpPr>
          <a:xfrm>
            <a:off x="-6350" y="1531619"/>
            <a:ext cx="6409055" cy="3905886"/>
            <a:chOff x="-6350" y="1531619"/>
            <a:chExt cx="6409055" cy="3905886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57076CD1-B329-40E8-B890-4AE095D401B5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63" t="85" r="31801" b="50268"/>
            <a:stretch>
              <a:fillRect/>
            </a:stretch>
          </p:blipFill>
          <p:spPr>
            <a:xfrm>
              <a:off x="-6350" y="1531619"/>
              <a:ext cx="6409055" cy="3905885"/>
            </a:xfrm>
            <a:prstGeom prst="rect">
              <a:avLst/>
            </a:prstGeom>
          </p:spPr>
        </p:pic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1D0A23D-C828-4F70-A2BC-6EEEA153D1A7}"/>
                </a:ext>
              </a:extLst>
            </p:cNvPr>
            <p:cNvSpPr/>
            <p:nvPr/>
          </p:nvSpPr>
          <p:spPr>
            <a:xfrm>
              <a:off x="613411" y="1531619"/>
              <a:ext cx="4867910" cy="3905886"/>
            </a:xfrm>
            <a:prstGeom prst="rect">
              <a:avLst/>
            </a:prstGeom>
            <a:solidFill>
              <a:srgbClr val="FCFBE9"/>
            </a:solidFill>
            <a:ln w="41275">
              <a:noFill/>
            </a:ln>
            <a:effectLst>
              <a:outerShdw blurRad="50800" dist="38100" dir="13500000" algn="br" rotWithShape="0">
                <a:srgbClr val="5A8071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PA-文本框 6">
              <a:extLst>
                <a:ext uri="{FF2B5EF4-FFF2-40B4-BE49-F238E27FC236}">
                  <a16:creationId xmlns:a16="http://schemas.microsoft.com/office/drawing/2014/main" id="{E0694A5A-D661-45B0-8A41-8036694110F0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973558" y="1624379"/>
              <a:ext cx="4050562" cy="37135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dirty="0">
                  <a:solidFill>
                    <a:srgbClr val="5B8786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</a:rPr>
                <a:t>市场前景：从2021年2月开始， NFT开始爆炸式增长，每周交易量超过200万美元，截至到5月，在不到三个月的时间里，大型 NFT 项目的总市值增长高达2000%。国内的NFT商品交易平台并不多，因此艺术品交易平台有巨大的市场和发展潜力。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81BF12F9-FB67-4F2D-BAFA-DD0E89CD23C8}"/>
              </a:ext>
            </a:extLst>
          </p:cNvPr>
          <p:cNvGrpSpPr/>
          <p:nvPr/>
        </p:nvGrpSpPr>
        <p:grpSpPr>
          <a:xfrm>
            <a:off x="6402705" y="1553845"/>
            <a:ext cx="5733415" cy="3883660"/>
            <a:chOff x="55880" y="1487170"/>
            <a:chExt cx="5733415" cy="3883660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4FD3A777-CB03-4F28-AD70-DDB6FC9A0481}"/>
                </a:ext>
              </a:extLst>
            </p:cNvPr>
            <p:cNvSpPr/>
            <p:nvPr/>
          </p:nvSpPr>
          <p:spPr>
            <a:xfrm>
              <a:off x="55880" y="1487170"/>
              <a:ext cx="5733415" cy="3883660"/>
            </a:xfrm>
            <a:prstGeom prst="rect">
              <a:avLst/>
            </a:prstGeom>
            <a:solidFill>
              <a:srgbClr val="FCFBE9">
                <a:alpha val="30000"/>
              </a:srgbClr>
            </a:solidFill>
            <a:ln w="41275">
              <a:noFill/>
            </a:ln>
            <a:effectLst>
              <a:outerShdw blurRad="50800" dist="38100" dir="13500000" algn="br" rotWithShape="0">
                <a:srgbClr val="5A8071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2" name="图片 3">
              <a:extLst>
                <a:ext uri="{FF2B5EF4-FFF2-40B4-BE49-F238E27FC236}">
                  <a16:creationId xmlns:a16="http://schemas.microsoft.com/office/drawing/2014/main" id="{E3CAB540-A565-4579-86B9-1CDF36FB7F4C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colorTemperature colorTemp="994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97815" y="2037715"/>
              <a:ext cx="5332095" cy="269938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1D4621CF-BA33-463E-8723-29E73ED8F8DE}"/>
              </a:ext>
            </a:extLst>
          </p:cNvPr>
          <p:cNvSpPr txBox="1"/>
          <p:nvPr/>
        </p:nvSpPr>
        <p:spPr>
          <a:xfrm>
            <a:off x="0" y="0"/>
            <a:ext cx="30575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CFBE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4.3</a:t>
            </a:r>
            <a:r>
              <a:rPr lang="zh-CN" altLang="en-US" sz="3600" b="1" dirty="0">
                <a:solidFill>
                  <a:srgbClr val="FCFBE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可行性分析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A8A9B96-2808-427D-8600-0C416A3023CC}"/>
              </a:ext>
            </a:extLst>
          </p:cNvPr>
          <p:cNvSpPr txBox="1"/>
          <p:nvPr/>
        </p:nvSpPr>
        <p:spPr>
          <a:xfrm>
            <a:off x="3959225" y="462340"/>
            <a:ext cx="3647440" cy="584775"/>
          </a:xfrm>
          <a:prstGeom prst="rect">
            <a:avLst/>
          </a:prstGeom>
          <a:noFill/>
        </p:spPr>
        <p:txBody>
          <a:bodyPr wrap="square" anchor="t" anchorCtr="1">
            <a:spAutoFit/>
          </a:bodyPr>
          <a:lstStyle/>
          <a:p>
            <a:pPr algn="dist"/>
            <a:r>
              <a:rPr lang="zh-CN" altLang="en-US" sz="3200" b="1" dirty="0">
                <a:solidFill>
                  <a:srgbClr val="5B878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" panose="02010609060101010101" pitchFamily="49" charset="-122"/>
              </a:rPr>
              <a:t>市场可行性</a:t>
            </a:r>
            <a:endParaRPr lang="en-US" altLang="zh-CN" sz="3200" b="1" dirty="0">
              <a:solidFill>
                <a:srgbClr val="5B878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7B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3" t="85" r="31801" b="50268"/>
          <a:stretch>
            <a:fillRect/>
          </a:stretch>
        </p:blipFill>
        <p:spPr>
          <a:xfrm>
            <a:off x="5782945" y="1487170"/>
            <a:ext cx="6409055" cy="390588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5880" y="1487170"/>
            <a:ext cx="5733415" cy="3883660"/>
          </a:xfrm>
          <a:prstGeom prst="rect">
            <a:avLst/>
          </a:prstGeom>
          <a:solidFill>
            <a:srgbClr val="FCFBE9">
              <a:alpha val="30000"/>
            </a:srgbClr>
          </a:solidFill>
          <a:ln w="41275">
            <a:noFill/>
          </a:ln>
          <a:effectLst>
            <a:outerShdw blurRad="50800" dist="38100" dir="13500000" algn="br" rotWithShape="0">
              <a:srgbClr val="5A8071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012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8160" y="2355850"/>
            <a:ext cx="11329670" cy="2798445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A2AD264-D03D-48C6-8B88-F19C0086C6BC}"/>
              </a:ext>
            </a:extLst>
          </p:cNvPr>
          <p:cNvSpPr txBox="1"/>
          <p:nvPr/>
        </p:nvSpPr>
        <p:spPr>
          <a:xfrm>
            <a:off x="0" y="0"/>
            <a:ext cx="30575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CFBE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4.3</a:t>
            </a:r>
            <a:r>
              <a:rPr lang="zh-CN" altLang="en-US" sz="3600" b="1" dirty="0">
                <a:solidFill>
                  <a:srgbClr val="FCFBE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可行性分析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692A47E-911C-4F5B-858D-D4DE7EE4E532}"/>
              </a:ext>
            </a:extLst>
          </p:cNvPr>
          <p:cNvSpPr txBox="1"/>
          <p:nvPr/>
        </p:nvSpPr>
        <p:spPr>
          <a:xfrm>
            <a:off x="3959225" y="462340"/>
            <a:ext cx="3647440" cy="584775"/>
          </a:xfrm>
          <a:prstGeom prst="rect">
            <a:avLst/>
          </a:prstGeom>
          <a:noFill/>
        </p:spPr>
        <p:txBody>
          <a:bodyPr wrap="square" anchor="t" anchorCtr="1">
            <a:spAutoFit/>
          </a:bodyPr>
          <a:lstStyle/>
          <a:p>
            <a:pPr algn="dist"/>
            <a:r>
              <a:rPr lang="zh-CN" altLang="en-US" sz="3200" b="1" dirty="0">
                <a:solidFill>
                  <a:srgbClr val="5B878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" panose="02010609060101010101" pitchFamily="49" charset="-122"/>
              </a:rPr>
              <a:t>技术可行性</a:t>
            </a:r>
            <a:endParaRPr lang="en-US" altLang="zh-CN" sz="3200" b="1" dirty="0">
              <a:solidFill>
                <a:srgbClr val="5B878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7B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3" t="85" r="31801" b="50268"/>
          <a:stretch>
            <a:fillRect/>
          </a:stretch>
        </p:blipFill>
        <p:spPr>
          <a:xfrm>
            <a:off x="5782945" y="1487170"/>
            <a:ext cx="6409055" cy="390588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5880" y="1487170"/>
            <a:ext cx="5733415" cy="3883660"/>
          </a:xfrm>
          <a:prstGeom prst="rect">
            <a:avLst/>
          </a:prstGeom>
          <a:solidFill>
            <a:srgbClr val="FCFBE9">
              <a:alpha val="30000"/>
            </a:srgbClr>
          </a:solidFill>
          <a:ln w="41275">
            <a:noFill/>
          </a:ln>
          <a:effectLst>
            <a:outerShdw blurRad="50800" dist="38100" dir="13500000" algn="br" rotWithShape="0">
              <a:srgbClr val="5A8071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80720" y="2712720"/>
            <a:ext cx="4752975" cy="1704975"/>
          </a:xfrm>
          <a:prstGeom prst="rect">
            <a:avLst/>
          </a:prstGeom>
          <a:solidFill>
            <a:srgbClr val="FCFBE9"/>
          </a:solidFill>
          <a:ln w="41275">
            <a:noFill/>
          </a:ln>
          <a:effectLst>
            <a:outerShdw blurRad="50800" dist="38100" dir="13500000" algn="br" rotWithShape="0">
              <a:srgbClr val="5A8071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290945" y="1659890"/>
            <a:ext cx="4752975" cy="1704975"/>
          </a:xfrm>
          <a:prstGeom prst="rect">
            <a:avLst/>
          </a:prstGeom>
          <a:solidFill>
            <a:srgbClr val="FCFBE9"/>
          </a:solidFill>
          <a:ln w="41275">
            <a:noFill/>
          </a:ln>
          <a:effectLst>
            <a:outerShdw blurRad="50800" dist="38100" dir="13500000" algn="br" rotWithShape="0">
              <a:srgbClr val="5A8071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290945" y="3493135"/>
            <a:ext cx="4752975" cy="1704975"/>
          </a:xfrm>
          <a:prstGeom prst="rect">
            <a:avLst/>
          </a:prstGeom>
          <a:solidFill>
            <a:srgbClr val="FCFBE9"/>
          </a:solidFill>
          <a:ln w="41275">
            <a:noFill/>
          </a:ln>
          <a:effectLst>
            <a:outerShdw blurRad="50800" dist="38100" dir="13500000" algn="br" rotWithShape="0">
              <a:srgbClr val="5A8071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696392" y="1761490"/>
            <a:ext cx="3453130" cy="1273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B8786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a)人力资源</a:t>
            </a:r>
            <a:endParaRPr lang="en-US" altLang="zh-CN" dirty="0">
              <a:solidFill>
                <a:srgbClr val="5B8786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5B8786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现项目人员构成为五人，共同进行研发，可以完成该项目</a:t>
            </a:r>
            <a:endParaRPr lang="en-US" altLang="zh-CN" dirty="0">
              <a:solidFill>
                <a:srgbClr val="5B8786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63320" y="2757805"/>
            <a:ext cx="3714750" cy="1614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B8786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b)软件资源</a:t>
            </a:r>
            <a:endParaRPr lang="en-US" altLang="zh-CN" dirty="0">
              <a:solidFill>
                <a:srgbClr val="5B8786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B8786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服务器系统平台Windows10</a:t>
            </a:r>
            <a:endParaRPr lang="en-US" altLang="zh-CN" dirty="0">
              <a:solidFill>
                <a:srgbClr val="5B8786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B8786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区块链依托于云象</a:t>
            </a:r>
            <a:endParaRPr lang="en-US" altLang="zh-CN" dirty="0">
              <a:solidFill>
                <a:srgbClr val="5B8786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808470" y="3538220"/>
            <a:ext cx="40246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en-US" altLang="zh-CN" dirty="0">
                <a:solidFill>
                  <a:srgbClr val="5B8786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c</a:t>
            </a:r>
            <a:r>
              <a:rPr lang="en-US" altLang="zh-CN" dirty="0">
                <a:solidFill>
                  <a:srgbClr val="5B8786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)时间资源</a:t>
            </a:r>
            <a:endParaRPr lang="en-US" altLang="zh-CN" dirty="0">
              <a:solidFill>
                <a:srgbClr val="5B8786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en-US" altLang="zh-CN" dirty="0">
                <a:solidFill>
                  <a:srgbClr val="5B8786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预计项目开发、研究与产品测试所需时间为三个月</a:t>
            </a:r>
            <a:endParaRPr lang="en-US" altLang="zh-CN" dirty="0">
              <a:solidFill>
                <a:srgbClr val="5B8786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endParaRPr lang="en-US" altLang="zh-CN" dirty="0">
              <a:solidFill>
                <a:srgbClr val="5B8786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0DD065F-8D06-426E-BA66-8F1A307467F1}"/>
              </a:ext>
            </a:extLst>
          </p:cNvPr>
          <p:cNvSpPr txBox="1"/>
          <p:nvPr/>
        </p:nvSpPr>
        <p:spPr>
          <a:xfrm>
            <a:off x="0" y="0"/>
            <a:ext cx="30575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CFBE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4.3</a:t>
            </a:r>
            <a:r>
              <a:rPr lang="zh-CN" altLang="en-US" sz="3600" b="1" dirty="0">
                <a:solidFill>
                  <a:srgbClr val="FCFBE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可行性分析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699C57E-22BA-4B0A-8BF6-253FF6755D3B}"/>
              </a:ext>
            </a:extLst>
          </p:cNvPr>
          <p:cNvSpPr txBox="1"/>
          <p:nvPr/>
        </p:nvSpPr>
        <p:spPr>
          <a:xfrm>
            <a:off x="3959225" y="462340"/>
            <a:ext cx="3647440" cy="584775"/>
          </a:xfrm>
          <a:prstGeom prst="rect">
            <a:avLst/>
          </a:prstGeom>
          <a:noFill/>
        </p:spPr>
        <p:txBody>
          <a:bodyPr wrap="square" anchor="t" anchorCtr="1">
            <a:spAutoFit/>
          </a:bodyPr>
          <a:lstStyle/>
          <a:p>
            <a:pPr algn="dist"/>
            <a:r>
              <a:rPr lang="zh-CN" altLang="en-US" sz="3200" b="1" dirty="0">
                <a:solidFill>
                  <a:srgbClr val="5B878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" panose="02010609060101010101" pitchFamily="49" charset="-122"/>
              </a:rPr>
              <a:t>资源可行性</a:t>
            </a:r>
            <a:endParaRPr lang="en-US" altLang="zh-CN" sz="3200" b="1" dirty="0">
              <a:solidFill>
                <a:srgbClr val="5B878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5" grpId="0"/>
      <p:bldP spid="15" grpId="1"/>
      <p:bldP spid="16" grpId="0"/>
      <p:bldP spid="16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7B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3" t="85" r="31801" b="50268"/>
          <a:stretch>
            <a:fillRect/>
          </a:stretch>
        </p:blipFill>
        <p:spPr>
          <a:xfrm>
            <a:off x="5782945" y="1487170"/>
            <a:ext cx="6409055" cy="390588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5880" y="1487170"/>
            <a:ext cx="5733415" cy="3883660"/>
          </a:xfrm>
          <a:prstGeom prst="rect">
            <a:avLst/>
          </a:prstGeom>
          <a:solidFill>
            <a:srgbClr val="FCFBE9">
              <a:alpha val="30000"/>
            </a:srgbClr>
          </a:solidFill>
          <a:ln w="41275">
            <a:noFill/>
          </a:ln>
          <a:effectLst>
            <a:outerShdw blurRad="50800" dist="38100" dir="13500000" algn="br" rotWithShape="0">
              <a:srgbClr val="5A8071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80720" y="2712720"/>
            <a:ext cx="4752975" cy="1704975"/>
          </a:xfrm>
          <a:prstGeom prst="rect">
            <a:avLst/>
          </a:prstGeom>
          <a:solidFill>
            <a:srgbClr val="FCFBE9"/>
          </a:solidFill>
          <a:ln w="41275">
            <a:noFill/>
          </a:ln>
          <a:effectLst>
            <a:outerShdw blurRad="50800" dist="38100" dir="13500000" algn="br" rotWithShape="0">
              <a:srgbClr val="5A8071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379845" y="2712720"/>
            <a:ext cx="4752975" cy="1704975"/>
          </a:xfrm>
          <a:prstGeom prst="rect">
            <a:avLst/>
          </a:prstGeom>
          <a:solidFill>
            <a:srgbClr val="FCFBE9"/>
          </a:solidFill>
          <a:ln w="41275">
            <a:noFill/>
          </a:ln>
          <a:effectLst>
            <a:outerShdw blurRad="50800" dist="38100" dir="13500000" algn="br" rotWithShape="0">
              <a:srgbClr val="5A8071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163320" y="2757805"/>
            <a:ext cx="371475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B8786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a)法律可行性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B8786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该产品没有侵权或者抄袭等违法情况，也没有被申请过专利，故可行</a:t>
            </a:r>
            <a:r>
              <a:rPr lang="en-US" altLang="zh-CN" dirty="0">
                <a:solidFill>
                  <a:srgbClr val="5B8786"/>
                </a:solidFill>
                <a:latin typeface="+mn-ea"/>
                <a:sym typeface="+mn-ea"/>
              </a:rPr>
              <a:t>。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838950" y="2757805"/>
            <a:ext cx="402463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en-US" altLang="zh-CN" dirty="0">
                <a:solidFill>
                  <a:srgbClr val="5B8786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b)政策可行性</a:t>
            </a: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en-US" altLang="zh-CN" dirty="0">
                <a:solidFill>
                  <a:srgbClr val="5B8786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无国家政策限制，也无地方政府（或其它机构）的限制。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41AE46E-E98C-4C15-9430-8CF30B693E6A}"/>
              </a:ext>
            </a:extLst>
          </p:cNvPr>
          <p:cNvSpPr txBox="1"/>
          <p:nvPr/>
        </p:nvSpPr>
        <p:spPr>
          <a:xfrm>
            <a:off x="0" y="0"/>
            <a:ext cx="30575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CFBE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4.3</a:t>
            </a:r>
            <a:r>
              <a:rPr lang="zh-CN" altLang="en-US" sz="3600" b="1" dirty="0">
                <a:solidFill>
                  <a:srgbClr val="FCFBE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可行性分析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D61AC27-34A7-4336-96FE-C2F3C9B713B4}"/>
              </a:ext>
            </a:extLst>
          </p:cNvPr>
          <p:cNvSpPr txBox="1"/>
          <p:nvPr/>
        </p:nvSpPr>
        <p:spPr>
          <a:xfrm>
            <a:off x="3959225" y="462340"/>
            <a:ext cx="3647440" cy="584775"/>
          </a:xfrm>
          <a:prstGeom prst="rect">
            <a:avLst/>
          </a:prstGeom>
          <a:noFill/>
        </p:spPr>
        <p:txBody>
          <a:bodyPr wrap="square" anchor="t" anchorCtr="1">
            <a:spAutoFit/>
          </a:bodyPr>
          <a:lstStyle/>
          <a:p>
            <a:pPr algn="dist"/>
            <a:r>
              <a:rPr lang="zh-CN" altLang="en-US" sz="3200" b="1" dirty="0">
                <a:solidFill>
                  <a:srgbClr val="5B878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" panose="02010609060101010101" pitchFamily="49" charset="-122"/>
              </a:rPr>
              <a:t>社会可行性</a:t>
            </a:r>
            <a:endParaRPr lang="en-US" altLang="zh-CN" sz="3200" b="1" dirty="0">
              <a:solidFill>
                <a:srgbClr val="5B878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6" grpId="0"/>
      <p:bldP spid="16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7B8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8" b="32357"/>
          <a:stretch>
            <a:fillRect/>
          </a:stretch>
        </p:blipFill>
        <p:spPr>
          <a:xfrm>
            <a:off x="359230" y="378619"/>
            <a:ext cx="11473540" cy="6100762"/>
          </a:xfrm>
          <a:prstGeom prst="rect">
            <a:avLst/>
          </a:prstGeom>
          <a:ln w="41275">
            <a:noFill/>
          </a:ln>
          <a:effectLst>
            <a:outerShdw blurRad="50800" dist="38100" dir="13500000" algn="br" rotWithShape="0">
              <a:srgbClr val="5A8071">
                <a:alpha val="40000"/>
              </a:srgbClr>
            </a:outerShdw>
          </a:effec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87D67A1-65FB-4673-B8FA-9977E28E6A52}"/>
              </a:ext>
            </a:extLst>
          </p:cNvPr>
          <p:cNvSpPr/>
          <p:nvPr/>
        </p:nvSpPr>
        <p:spPr>
          <a:xfrm>
            <a:off x="2847975" y="2052935"/>
            <a:ext cx="6296025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1500" b="1" cap="none" spc="0" dirty="0">
                <a:ln w="0"/>
                <a:gradFill flip="none" rotWithShape="1">
                  <a:gsLst>
                    <a:gs pos="0">
                      <a:schemeClr val="accent5">
                        <a:lumMod val="67000"/>
                      </a:schemeClr>
                    </a:gs>
                    <a:gs pos="48000">
                      <a:schemeClr val="accent5">
                        <a:lumMod val="97000"/>
                        <a:lumOff val="3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effectLst>
                  <a:reflection blurRad="6350" stA="53000" endA="300" endPos="35500" dir="5400000" sy="-90000" algn="bl" rotWithShape="0"/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THANKS</a:t>
            </a:r>
            <a:endParaRPr lang="zh-CN" altLang="en-US" sz="11500" b="1" cap="none" spc="0" dirty="0">
              <a:ln w="0"/>
              <a:gradFill flip="none" rotWithShape="1"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5">
                      <a:lumMod val="97000"/>
                      <a:lumOff val="3000"/>
                    </a:schemeClr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effectLst>
                <a:reflection blurRad="6350" stA="53000" endA="300" endPos="35500" dir="5400000" sy="-90000" algn="bl" rotWithShape="0"/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" r="31801" b="50559"/>
          <a:stretch>
            <a:fillRect/>
          </a:stretch>
        </p:blipFill>
        <p:spPr>
          <a:xfrm>
            <a:off x="-2" y="-1"/>
            <a:ext cx="12192001" cy="685800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36812" y="514347"/>
            <a:ext cx="10921776" cy="5772153"/>
          </a:xfrm>
          <a:prstGeom prst="rect">
            <a:avLst/>
          </a:prstGeom>
          <a:solidFill>
            <a:srgbClr val="98BAB9"/>
          </a:solidFill>
          <a:ln w="41275">
            <a:noFill/>
          </a:ln>
          <a:effectLst>
            <a:outerShdw blurRad="50800" dist="38100" dir="13500000" algn="br" rotWithShape="0">
              <a:srgbClr val="5A8071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5024437" y="1828800"/>
            <a:ext cx="2143126" cy="2143126"/>
            <a:chOff x="5024437" y="2085975"/>
            <a:chExt cx="2143126" cy="2143126"/>
          </a:xfrm>
        </p:grpSpPr>
        <p:sp>
          <p:nvSpPr>
            <p:cNvPr id="9" name="流程图: 接点 8"/>
            <p:cNvSpPr/>
            <p:nvPr/>
          </p:nvSpPr>
          <p:spPr>
            <a:xfrm>
              <a:off x="5024437" y="2085975"/>
              <a:ext cx="2143126" cy="2143126"/>
            </a:xfrm>
            <a:prstGeom prst="flowChartConnector">
              <a:avLst/>
            </a:prstGeom>
            <a:blipFill dpi="0" rotWithShape="1">
              <a:blip r:embed="rId3"/>
              <a:srcRect/>
              <a:stretch>
                <a:fillRect l="-2000" t="-3000" r="-2000" b="-2000"/>
              </a:stretch>
            </a:blipFill>
            <a:ln w="73025">
              <a:solidFill>
                <a:srgbClr val="FCFBE9"/>
              </a:solidFill>
            </a:ln>
            <a:effectLst>
              <a:innerShdw blurRad="2921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660231" y="2721143"/>
              <a:ext cx="10429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rgbClr val="699B9A"/>
                  </a:solidFill>
                  <a:effectLst>
                    <a:outerShdw blurRad="50800" dist="38100" dir="13500000" algn="br" rotWithShape="0">
                      <a:srgbClr val="699B9A">
                        <a:alpha val="40000"/>
                      </a:srgbClr>
                    </a:outerShdw>
                  </a:effectLst>
                  <a:latin typeface="+mn-ea"/>
                </a:rPr>
                <a:t>01</a:t>
              </a:r>
              <a:endParaRPr lang="zh-CN" altLang="en-US" sz="4800" b="1" dirty="0">
                <a:solidFill>
                  <a:srgbClr val="699B9A"/>
                </a:solidFill>
                <a:effectLst>
                  <a:outerShdw blurRad="50800" dist="38100" dir="13500000" algn="br" rotWithShape="0">
                    <a:srgbClr val="699B9A">
                      <a:alpha val="40000"/>
                    </a:srgbClr>
                  </a:outerShdw>
                </a:effectLst>
                <a:latin typeface="+mn-ea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4697123" y="4253151"/>
            <a:ext cx="27977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zh-CN" altLang="en-US" sz="4000" b="1" dirty="0">
                <a:solidFill>
                  <a:srgbClr val="FCFBE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目标与思路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" r="31801" b="50559"/>
          <a:stretch>
            <a:fillRect/>
          </a:stretch>
        </p:blipFill>
        <p:spPr>
          <a:xfrm>
            <a:off x="0" y="-1"/>
            <a:ext cx="12192001" cy="685800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48970" y="519520"/>
            <a:ext cx="10893551" cy="5819939"/>
          </a:xfrm>
          <a:prstGeom prst="rect">
            <a:avLst/>
          </a:prstGeom>
          <a:solidFill>
            <a:srgbClr val="FCFBE9"/>
          </a:solidFill>
          <a:ln w="41275">
            <a:noFill/>
          </a:ln>
          <a:effectLst>
            <a:outerShdw blurRad="50800" dist="38100" dir="13500000" algn="br" rotWithShape="0">
              <a:srgbClr val="5A8071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2464241" y="1128395"/>
            <a:ext cx="2143126" cy="2143126"/>
            <a:chOff x="5024437" y="2085975"/>
            <a:chExt cx="2143126" cy="2143126"/>
          </a:xfrm>
        </p:grpSpPr>
        <p:sp>
          <p:nvSpPr>
            <p:cNvPr id="9" name="流程图: 接点 8"/>
            <p:cNvSpPr/>
            <p:nvPr/>
          </p:nvSpPr>
          <p:spPr>
            <a:xfrm>
              <a:off x="5024437" y="2085975"/>
              <a:ext cx="2143126" cy="2143126"/>
            </a:xfrm>
            <a:prstGeom prst="flowChartConnector">
              <a:avLst/>
            </a:prstGeom>
            <a:blipFill dpi="0" rotWithShape="1">
              <a:blip r:embed="rId3"/>
              <a:srcRect/>
              <a:stretch>
                <a:fillRect l="-2000" t="-3000" r="-2000" b="-2000"/>
              </a:stretch>
            </a:blipFill>
            <a:ln w="73025">
              <a:solidFill>
                <a:srgbClr val="FCFBE9"/>
              </a:solidFill>
            </a:ln>
            <a:effectLst>
              <a:innerShdw blurRad="2921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394642" y="2767965"/>
              <a:ext cx="1619250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rgbClr val="699B9A"/>
                  </a:solidFill>
                  <a:effectLst>
                    <a:outerShdw blurRad="50800" dist="38100" dir="13500000" algn="br" rotWithShape="0">
                      <a:srgbClr val="699B9A">
                        <a:alpha val="40000"/>
                      </a:srgbClr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rPr>
                <a:t>目标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688264" y="1128395"/>
            <a:ext cx="2143126" cy="2143126"/>
            <a:chOff x="5599114" y="2085975"/>
            <a:chExt cx="2143126" cy="2143126"/>
          </a:xfrm>
        </p:grpSpPr>
        <p:sp>
          <p:nvSpPr>
            <p:cNvPr id="7" name="流程图: 接点 8"/>
            <p:cNvSpPr/>
            <p:nvPr/>
          </p:nvSpPr>
          <p:spPr>
            <a:xfrm>
              <a:off x="5599114" y="2085975"/>
              <a:ext cx="2143126" cy="2143126"/>
            </a:xfrm>
            <a:prstGeom prst="flowChartConnector">
              <a:avLst/>
            </a:prstGeom>
            <a:blipFill dpi="0" rotWithShape="1">
              <a:blip r:embed="rId3"/>
              <a:srcRect/>
              <a:stretch>
                <a:fillRect l="-2000" t="-3000" r="-2000" b="-2000"/>
              </a:stretch>
            </a:blipFill>
            <a:ln w="73025">
              <a:solidFill>
                <a:srgbClr val="FCFBE9"/>
              </a:solidFill>
            </a:ln>
            <a:effectLst>
              <a:innerShdw blurRad="2921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913280" y="2398712"/>
              <a:ext cx="1514793" cy="1568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rgbClr val="699B9A"/>
                  </a:solidFill>
                  <a:effectLst>
                    <a:outerShdw blurRad="50800" dist="38100" dir="13500000" algn="br" rotWithShape="0">
                      <a:srgbClr val="699B9A">
                        <a:alpha val="40000"/>
                      </a:srgbClr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rPr>
                <a:t>解决思路</a:t>
              </a:r>
              <a:endParaRPr lang="zh-CN" altLang="en-US" sz="4800" b="1" dirty="0">
                <a:solidFill>
                  <a:srgbClr val="699B9A"/>
                </a:solidFill>
                <a:effectLst>
                  <a:outerShdw blurRad="50800" dist="38100" dir="13500000" algn="br" rotWithShape="0">
                    <a:srgbClr val="699B9A">
                      <a:alpha val="40000"/>
                    </a:srgbClr>
                  </a:outerShdw>
                </a:effectLst>
                <a:latin typeface="+mn-ea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8D921EF7-E464-464F-AC67-50808BD444C7}"/>
              </a:ext>
            </a:extLst>
          </p:cNvPr>
          <p:cNvGrpSpPr/>
          <p:nvPr/>
        </p:nvGrpSpPr>
        <p:grpSpPr>
          <a:xfrm>
            <a:off x="917575" y="3599815"/>
            <a:ext cx="4799965" cy="2113280"/>
            <a:chOff x="1031875" y="3749040"/>
            <a:chExt cx="4799965" cy="2113280"/>
          </a:xfrm>
        </p:grpSpPr>
        <p:sp>
          <p:nvSpPr>
            <p:cNvPr id="12" name="矩形 11"/>
            <p:cNvSpPr/>
            <p:nvPr/>
          </p:nvSpPr>
          <p:spPr>
            <a:xfrm>
              <a:off x="1031875" y="3749040"/>
              <a:ext cx="4799965" cy="2113280"/>
            </a:xfrm>
            <a:prstGeom prst="rect">
              <a:avLst/>
            </a:prstGeom>
            <a:solidFill>
              <a:srgbClr val="98BAB9"/>
            </a:solidFill>
            <a:ln w="41275">
              <a:noFill/>
            </a:ln>
            <a:effectLst>
              <a:outerShdw blurRad="50800" dist="38100" dir="13500000" algn="br" rotWithShape="0">
                <a:srgbClr val="5A8071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679575" y="4168775"/>
              <a:ext cx="3952875" cy="953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6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解决现代数字艺术品交易难以确权的问题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1C7A5738-196E-4512-9BEB-CDB94D66FF8F}"/>
              </a:ext>
            </a:extLst>
          </p:cNvPr>
          <p:cNvGrpSpPr/>
          <p:nvPr/>
        </p:nvGrpSpPr>
        <p:grpSpPr>
          <a:xfrm>
            <a:off x="6547485" y="3616960"/>
            <a:ext cx="4813300" cy="2112645"/>
            <a:chOff x="6156960" y="3749040"/>
            <a:chExt cx="4813300" cy="2112645"/>
          </a:xfrm>
        </p:grpSpPr>
        <p:sp>
          <p:nvSpPr>
            <p:cNvPr id="15" name="矩形 14"/>
            <p:cNvSpPr/>
            <p:nvPr/>
          </p:nvSpPr>
          <p:spPr>
            <a:xfrm>
              <a:off x="6157595" y="3749040"/>
              <a:ext cx="4812665" cy="2112645"/>
            </a:xfrm>
            <a:prstGeom prst="rect">
              <a:avLst/>
            </a:prstGeom>
            <a:solidFill>
              <a:srgbClr val="98BAB9"/>
            </a:solidFill>
            <a:ln w="41275">
              <a:noFill/>
            </a:ln>
            <a:effectLst>
              <a:outerShdw blurRad="50800" dist="38100" dir="13500000" algn="br" rotWithShape="0">
                <a:srgbClr val="5A8071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156960" y="3749040"/>
              <a:ext cx="4812665" cy="181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accent6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</a:rPr>
                <a:t>  </a:t>
              </a:r>
              <a:r>
                <a:rPr lang="zh-CN" altLang="en-US" sz="2800" dirty="0">
                  <a:solidFill>
                    <a:schemeClr val="accent6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</a:rPr>
                <a:t>通过用户的唯一标识UID和艺术品的ArtID绑定生成NFT保存在区块链上,区块链上数据的不可篡改和可追溯</a:t>
              </a:r>
            </a:p>
          </p:txBody>
        </p:sp>
      </p:grpSp>
      <p:sp>
        <p:nvSpPr>
          <p:cNvPr id="17" name="右箭头 16"/>
          <p:cNvSpPr/>
          <p:nvPr/>
        </p:nvSpPr>
        <p:spPr>
          <a:xfrm>
            <a:off x="5256847" y="1764126"/>
            <a:ext cx="1917065" cy="1018540"/>
          </a:xfrm>
          <a:prstGeom prst="rightArrow">
            <a:avLst/>
          </a:prstGeom>
          <a:solidFill>
            <a:srgbClr val="98BAB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1"/>
      <p:bldP spid="16" grpId="1"/>
      <p:bldP spid="17" grpId="0" animBg="1"/>
      <p:bldP spid="17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5268686" cy="6858000"/>
          </a:xfrm>
          <a:prstGeom prst="rect">
            <a:avLst/>
          </a:prstGeom>
          <a:solidFill>
            <a:srgbClr val="97B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" t="86" r="58633" b="28229"/>
          <a:stretch>
            <a:fillRect/>
          </a:stretch>
        </p:blipFill>
        <p:spPr>
          <a:xfrm>
            <a:off x="1110632" y="1303545"/>
            <a:ext cx="3047424" cy="4250910"/>
          </a:xfrm>
          <a:prstGeom prst="rect">
            <a:avLst/>
          </a:prstGeom>
          <a:ln w="41275">
            <a:solidFill>
              <a:srgbClr val="699B9A"/>
            </a:solidFill>
          </a:ln>
          <a:effectLst>
            <a:outerShdw blurRad="50800" dist="38100" dir="13500000" algn="br" rotWithShape="0">
              <a:srgbClr val="5A8071">
                <a:alpha val="40000"/>
              </a:srgbClr>
            </a:outerShdw>
          </a:effectLst>
        </p:spPr>
      </p:pic>
      <p:sp>
        <p:nvSpPr>
          <p:cNvPr id="5" name="PA-文本框 6"/>
          <p:cNvSpPr txBox="1"/>
          <p:nvPr>
            <p:custDataLst>
              <p:tags r:id="rId1"/>
            </p:custDataLst>
          </p:nvPr>
        </p:nvSpPr>
        <p:spPr>
          <a:xfrm>
            <a:off x="6095998" y="1494335"/>
            <a:ext cx="5495925" cy="3869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 b="1" dirty="0">
                <a:solidFill>
                  <a:srgbClr val="5B8786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·</a:t>
            </a:r>
            <a:r>
              <a:rPr lang="zh-CN" altLang="en-US" sz="2800" b="1" dirty="0">
                <a:solidFill>
                  <a:srgbClr val="5B8786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艺术品确权</a:t>
            </a:r>
            <a:endParaRPr lang="zh-CN" altLang="en-US" sz="2800" b="1" dirty="0">
              <a:solidFill>
                <a:srgbClr val="5B878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b="1" dirty="0">
                <a:solidFill>
                  <a:srgbClr val="5B8786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·</a:t>
            </a:r>
            <a:r>
              <a:rPr lang="zh-CN" altLang="en-US" sz="2800" b="1" dirty="0">
                <a:solidFill>
                  <a:srgbClr val="5B8786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来源难以确定</a:t>
            </a:r>
            <a:endParaRPr lang="zh-CN" altLang="en-US" sz="2800" b="1" dirty="0">
              <a:solidFill>
                <a:srgbClr val="5B878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b="1" dirty="0">
                <a:solidFill>
                  <a:srgbClr val="5B8786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·</a:t>
            </a:r>
            <a:r>
              <a:rPr lang="zh-CN" altLang="en-US" sz="2800" b="1" dirty="0">
                <a:solidFill>
                  <a:srgbClr val="5B8786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真实性难以确定</a:t>
            </a:r>
            <a:endParaRPr lang="zh-CN" altLang="en-US" sz="2800" b="1" dirty="0">
              <a:solidFill>
                <a:srgbClr val="5B878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b="1" dirty="0">
                <a:solidFill>
                  <a:srgbClr val="5B8786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·交易容易被抵赖</a:t>
            </a:r>
            <a:endParaRPr lang="en-US" altLang="zh-CN" sz="2800" b="1" dirty="0">
              <a:solidFill>
                <a:srgbClr val="5B878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 algn="l">
              <a:lnSpc>
                <a:spcPct val="150000"/>
              </a:lnSpc>
              <a:buNone/>
            </a:pPr>
            <a:r>
              <a:rPr lang="en-US" altLang="zh-CN" sz="2800" b="1" dirty="0">
                <a:solidFill>
                  <a:srgbClr val="5B8786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·</a:t>
            </a:r>
            <a:r>
              <a:rPr lang="zh-CN" altLang="en-US" sz="2800" b="1" dirty="0">
                <a:solidFill>
                  <a:srgbClr val="5B8786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版权保护</a:t>
            </a:r>
            <a:endParaRPr lang="zh-CN" altLang="en-US" sz="2800" b="1" dirty="0">
              <a:solidFill>
                <a:srgbClr val="5B878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 algn="l">
              <a:lnSpc>
                <a:spcPct val="150000"/>
              </a:lnSpc>
              <a:buNone/>
            </a:pPr>
            <a:r>
              <a:rPr lang="en-US" altLang="zh-CN" sz="2800" b="1" dirty="0">
                <a:solidFill>
                  <a:srgbClr val="5B8786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·</a:t>
            </a:r>
            <a:r>
              <a:rPr lang="zh-CN" altLang="en-US" sz="2800" b="1" dirty="0">
                <a:solidFill>
                  <a:srgbClr val="5B8786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内容合规</a:t>
            </a:r>
            <a:endParaRPr lang="en-US" altLang="zh-CN" sz="2800" dirty="0">
              <a:solidFill>
                <a:srgbClr val="699B9A"/>
              </a:solidFill>
              <a:effectLst>
                <a:outerShdw blurRad="50800" dist="38100" dir="13500000" algn="br" rotWithShape="0">
                  <a:srgbClr val="699B9A">
                    <a:alpha val="40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48654" y="0"/>
            <a:ext cx="6190615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zh-CN" altLang="zh-CN" sz="4800" b="1" dirty="0">
                <a:solidFill>
                  <a:schemeClr val="accent6">
                    <a:lumMod val="75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16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问题分析与解决方案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878965" y="2384425"/>
            <a:ext cx="192786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dirty="0">
                <a:solidFill>
                  <a:srgbClr val="699B9A"/>
                </a:solidFill>
                <a:effectLst>
                  <a:outerShdw blurRad="50800" dist="38100" dir="13500000" algn="br" rotWithShape="0">
                    <a:srgbClr val="699B9A">
                      <a:alpha val="40000"/>
                    </a:srgbClr>
                  </a:outerShdw>
                </a:effectLst>
                <a:latin typeface="+mn-ea"/>
              </a:rPr>
              <a:t>02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" r="31801" b="50559"/>
          <a:stretch>
            <a:fillRect/>
          </a:stretch>
        </p:blipFill>
        <p:spPr>
          <a:xfrm>
            <a:off x="0" y="-1"/>
            <a:ext cx="12192001" cy="685800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09600" y="544285"/>
            <a:ext cx="10893551" cy="5819939"/>
          </a:xfrm>
          <a:prstGeom prst="rect">
            <a:avLst/>
          </a:prstGeom>
          <a:solidFill>
            <a:srgbClr val="FCFBE9"/>
          </a:solidFill>
          <a:ln w="41275">
            <a:noFill/>
          </a:ln>
          <a:effectLst>
            <a:outerShdw blurRad="50800" dist="38100" dir="13500000" algn="br" rotWithShape="0">
              <a:srgbClr val="5A8071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PA-文本框 6"/>
          <p:cNvSpPr txBox="1"/>
          <p:nvPr>
            <p:custDataLst>
              <p:tags r:id="rId1"/>
            </p:custDataLst>
          </p:nvPr>
        </p:nvSpPr>
        <p:spPr>
          <a:xfrm>
            <a:off x="2722326" y="512279"/>
            <a:ext cx="6747347" cy="8713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000" b="1" dirty="0">
                <a:solidFill>
                  <a:srgbClr val="5B8786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2.1</a:t>
            </a:r>
            <a:r>
              <a:rPr lang="zh-CN" altLang="en-US" sz="4000" b="1" dirty="0">
                <a:solidFill>
                  <a:srgbClr val="5B8786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艺术品确权</a:t>
            </a:r>
            <a:r>
              <a:rPr lang="en-US" altLang="zh-CN" sz="3200" b="1" dirty="0">
                <a:solidFill>
                  <a:srgbClr val="5B8786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--</a:t>
            </a:r>
            <a:r>
              <a:rPr lang="zh-CN" altLang="en-US" sz="2400" b="1" dirty="0">
                <a:solidFill>
                  <a:srgbClr val="5B878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艺术品来源难以确定</a:t>
            </a:r>
            <a:endParaRPr lang="en-US" altLang="zh-CN" sz="2000" dirty="0">
              <a:solidFill>
                <a:srgbClr val="5B878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85E4D110-B8C1-46ED-8D12-7A4C5A15E7C1}"/>
              </a:ext>
            </a:extLst>
          </p:cNvPr>
          <p:cNvGrpSpPr/>
          <p:nvPr/>
        </p:nvGrpSpPr>
        <p:grpSpPr>
          <a:xfrm>
            <a:off x="0" y="-134608"/>
            <a:ext cx="3616141" cy="763206"/>
            <a:chOff x="-6166" y="-134556"/>
            <a:chExt cx="3301816" cy="763206"/>
          </a:xfrm>
        </p:grpSpPr>
        <p:sp>
          <p:nvSpPr>
            <p:cNvPr id="7" name="卷形: 水平 6">
              <a:extLst>
                <a:ext uri="{FF2B5EF4-FFF2-40B4-BE49-F238E27FC236}">
                  <a16:creationId xmlns:a16="http://schemas.microsoft.com/office/drawing/2014/main" id="{8FD773A2-BD7F-4941-982D-2206577E61DD}"/>
                </a:ext>
              </a:extLst>
            </p:cNvPr>
            <p:cNvSpPr/>
            <p:nvPr/>
          </p:nvSpPr>
          <p:spPr>
            <a:xfrm>
              <a:off x="-6166" y="-134556"/>
              <a:ext cx="3301816" cy="763206"/>
            </a:xfrm>
            <a:prstGeom prst="horizontalScroll">
              <a:avLst/>
            </a:prstGeom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54000">
                  <a:schemeClr val="accent4">
                    <a:lumMod val="20000"/>
                    <a:lumOff val="80000"/>
                  </a:schemeClr>
                </a:gs>
                <a:gs pos="8300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07824" y="39525"/>
              <a:ext cx="310606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sz="2400" i="1" dirty="0">
                  <a:solidFill>
                    <a:srgbClr val="5B8786"/>
                  </a:solidFill>
                  <a:effectLst>
                    <a:outerShdw blurRad="50800" dist="50800" dir="5400000" algn="ctr" rotWithShape="0">
                      <a:srgbClr val="000000">
                        <a:alpha val="16000"/>
                      </a:srgbClr>
                    </a:outerShdw>
                  </a:effectLst>
                  <a:latin typeface="华文楷体" panose="02010600040101010101" pitchFamily="2" charset="-122"/>
                  <a:ea typeface="华文楷体" panose="02010600040101010101" pitchFamily="2" charset="-122"/>
                </a:rPr>
                <a:t>02.</a:t>
              </a:r>
              <a:r>
                <a:rPr lang="zh-CN" altLang="zh-CN" sz="2400" i="1" dirty="0">
                  <a:solidFill>
                    <a:srgbClr val="5B8786"/>
                  </a:solidFill>
                  <a:effectLst>
                    <a:outerShdw blurRad="50800" dist="50800" dir="5400000" algn="ctr" rotWithShape="0">
                      <a:srgbClr val="000000">
                        <a:alpha val="16000"/>
                      </a:srgbClr>
                    </a:outerShdw>
                  </a:effectLst>
                  <a:latin typeface="华文楷体" panose="02010600040101010101" pitchFamily="2" charset="-122"/>
                  <a:ea typeface="华文楷体" panose="02010600040101010101" pitchFamily="2" charset="-122"/>
                </a:rPr>
                <a:t>问题分析与解决方案</a:t>
              </a: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6673"/>
                    </a14:imgEffect>
                  </a14:imgLayer>
                </a14:imgProps>
              </a:ext>
            </a:extLst>
          </a:blip>
          <a:srcRect l="3178"/>
          <a:stretch/>
        </p:blipFill>
        <p:spPr>
          <a:xfrm>
            <a:off x="609600" y="1877447"/>
            <a:ext cx="7189716" cy="3479800"/>
          </a:xfrm>
          <a:prstGeom prst="rect">
            <a:avLst/>
          </a:prstGeom>
        </p:spPr>
      </p:pic>
      <p:sp>
        <p:nvSpPr>
          <p:cNvPr id="9" name="PA-文本框 6">
            <a:extLst>
              <a:ext uri="{FF2B5EF4-FFF2-40B4-BE49-F238E27FC236}">
                <a16:creationId xmlns:a16="http://schemas.microsoft.com/office/drawing/2014/main" id="{54C64E7C-7581-4720-9FD8-230D451AE62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799316" y="2300235"/>
            <a:ext cx="3301816" cy="1707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1800" b="1" kern="1200" dirty="0">
                <a:solidFill>
                  <a:srgbClr val="5B8786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将用户与艺术品唯一绑定，并永久存于区块链上且不可篡改，从而解决了艺术品来源难的问题</a:t>
            </a:r>
            <a:r>
              <a:rPr lang="zh-CN" altLang="zh-CN" sz="1800" kern="1200" dirty="0">
                <a:solidFill>
                  <a:srgbClr val="5B8786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。</a:t>
            </a:r>
            <a:endParaRPr lang="zh-CN" altLang="zh-CN" sz="24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" r="31801" b="50559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09600" y="544285"/>
            <a:ext cx="10893551" cy="5819939"/>
          </a:xfrm>
          <a:prstGeom prst="rect">
            <a:avLst/>
          </a:prstGeom>
          <a:solidFill>
            <a:srgbClr val="FCFBE9"/>
          </a:solidFill>
          <a:ln w="41275">
            <a:noFill/>
          </a:ln>
          <a:effectLst>
            <a:outerShdw blurRad="50800" dist="38100" dir="13500000" algn="br" rotWithShape="0">
              <a:srgbClr val="5A8071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832" y="1753745"/>
            <a:ext cx="5601335" cy="3567430"/>
          </a:xfrm>
          <a:prstGeom prst="rect">
            <a:avLst/>
          </a:prstGeom>
        </p:spPr>
      </p:pic>
      <p:sp>
        <p:nvSpPr>
          <p:cNvPr id="12" name="PA-文本框 6">
            <a:extLst>
              <a:ext uri="{FF2B5EF4-FFF2-40B4-BE49-F238E27FC236}">
                <a16:creationId xmlns:a16="http://schemas.microsoft.com/office/drawing/2014/main" id="{E076D353-71FD-49D2-BF42-6442C65B363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845439" y="2575272"/>
            <a:ext cx="3944753" cy="1707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1800" b="1" kern="1200" dirty="0">
                <a:solidFill>
                  <a:srgbClr val="5B8786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将艺术品的</a:t>
            </a:r>
            <a:r>
              <a:rPr lang="en-US" altLang="zh-CN" sz="1800" b="1" kern="1200" dirty="0">
                <a:solidFill>
                  <a:srgbClr val="5B8786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NFT</a:t>
            </a:r>
            <a:r>
              <a:rPr lang="zh-CN" altLang="zh-CN" sz="1800" b="1" kern="1200" dirty="0">
                <a:solidFill>
                  <a:srgbClr val="5B8786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和交易记录（卖方、买方）记录在区块链上，区块链的不可篡改和可追溯保证了艺术品的真实性</a:t>
            </a:r>
            <a:endParaRPr lang="zh-CN" altLang="zh-CN" sz="2400" dirty="0">
              <a:effectLst/>
            </a:endParaRPr>
          </a:p>
        </p:txBody>
      </p:sp>
      <p:sp>
        <p:nvSpPr>
          <p:cNvPr id="13" name="PA-文本框 6">
            <a:extLst>
              <a:ext uri="{FF2B5EF4-FFF2-40B4-BE49-F238E27FC236}">
                <a16:creationId xmlns:a16="http://schemas.microsoft.com/office/drawing/2014/main" id="{627367C1-3783-41B2-84F5-012FFC9484B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583083" y="540715"/>
            <a:ext cx="7025833" cy="8713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000" b="1" dirty="0">
                <a:solidFill>
                  <a:srgbClr val="5B8786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2.1</a:t>
            </a:r>
            <a:r>
              <a:rPr lang="zh-CN" altLang="en-US" sz="4000" b="1" dirty="0">
                <a:solidFill>
                  <a:srgbClr val="5B8786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艺术品确权</a:t>
            </a:r>
            <a:r>
              <a:rPr lang="en-US" altLang="zh-CN" sz="3200" b="1" dirty="0">
                <a:solidFill>
                  <a:srgbClr val="5B8786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--</a:t>
            </a:r>
            <a:r>
              <a:rPr lang="zh-CN" altLang="en-US" sz="2400" b="1" dirty="0">
                <a:solidFill>
                  <a:srgbClr val="5B878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艺术品</a:t>
            </a:r>
            <a:r>
              <a:rPr lang="zh-CN" altLang="en-US" sz="2400" b="1" dirty="0">
                <a:solidFill>
                  <a:srgbClr val="5B8786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真实性难以确定</a:t>
            </a:r>
            <a:endParaRPr lang="zh-CN" altLang="en-US" sz="2000" dirty="0">
              <a:solidFill>
                <a:srgbClr val="5B878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0D6BAE9-1A93-4170-A46C-CFB4C861FFBC}"/>
              </a:ext>
            </a:extLst>
          </p:cNvPr>
          <p:cNvGrpSpPr/>
          <p:nvPr/>
        </p:nvGrpSpPr>
        <p:grpSpPr>
          <a:xfrm>
            <a:off x="-6167" y="-134556"/>
            <a:ext cx="3616141" cy="763206"/>
            <a:chOff x="-6166" y="-134556"/>
            <a:chExt cx="3301816" cy="763206"/>
          </a:xfrm>
        </p:grpSpPr>
        <p:sp>
          <p:nvSpPr>
            <p:cNvPr id="15" name="卷形: 水平 14">
              <a:extLst>
                <a:ext uri="{FF2B5EF4-FFF2-40B4-BE49-F238E27FC236}">
                  <a16:creationId xmlns:a16="http://schemas.microsoft.com/office/drawing/2014/main" id="{A302C256-CFA0-4E62-AC4A-F41917F5B484}"/>
                </a:ext>
              </a:extLst>
            </p:cNvPr>
            <p:cNvSpPr/>
            <p:nvPr/>
          </p:nvSpPr>
          <p:spPr>
            <a:xfrm>
              <a:off x="-6166" y="-134556"/>
              <a:ext cx="3301816" cy="763206"/>
            </a:xfrm>
            <a:prstGeom prst="horizontalScroll">
              <a:avLst/>
            </a:prstGeom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54000">
                  <a:schemeClr val="accent4">
                    <a:lumMod val="20000"/>
                    <a:lumOff val="80000"/>
                  </a:schemeClr>
                </a:gs>
                <a:gs pos="8300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CA5BAB55-4DFF-4AC3-8434-8E810B5A15FB}"/>
                </a:ext>
              </a:extLst>
            </p:cNvPr>
            <p:cNvSpPr txBox="1"/>
            <p:nvPr/>
          </p:nvSpPr>
          <p:spPr>
            <a:xfrm>
              <a:off x="107824" y="39525"/>
              <a:ext cx="310606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sz="2400" i="1" dirty="0">
                  <a:solidFill>
                    <a:srgbClr val="5B8786"/>
                  </a:solidFill>
                  <a:effectLst>
                    <a:outerShdw blurRad="50800" dist="50800" dir="5400000" algn="ctr" rotWithShape="0">
                      <a:srgbClr val="000000">
                        <a:alpha val="16000"/>
                      </a:srgbClr>
                    </a:outerShdw>
                  </a:effectLst>
                  <a:latin typeface="华文楷体" panose="02010600040101010101" pitchFamily="2" charset="-122"/>
                  <a:ea typeface="华文楷体" panose="02010600040101010101" pitchFamily="2" charset="-122"/>
                </a:rPr>
                <a:t>02.</a:t>
              </a:r>
              <a:r>
                <a:rPr lang="zh-CN" altLang="zh-CN" sz="2400" i="1" dirty="0">
                  <a:solidFill>
                    <a:srgbClr val="5B8786"/>
                  </a:solidFill>
                  <a:effectLst>
                    <a:outerShdw blurRad="50800" dist="50800" dir="5400000" algn="ctr" rotWithShape="0">
                      <a:srgbClr val="000000">
                        <a:alpha val="16000"/>
                      </a:srgbClr>
                    </a:outerShdw>
                  </a:effectLst>
                  <a:latin typeface="华文楷体" panose="02010600040101010101" pitchFamily="2" charset="-122"/>
                  <a:ea typeface="华文楷体" panose="02010600040101010101" pitchFamily="2" charset="-122"/>
                </a:rPr>
                <a:t>问题分析与解决方案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" r="31801" b="50559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09600" y="544285"/>
            <a:ext cx="10893551" cy="5819939"/>
          </a:xfrm>
          <a:prstGeom prst="rect">
            <a:avLst/>
          </a:prstGeom>
          <a:solidFill>
            <a:srgbClr val="FCFBE9"/>
          </a:solidFill>
          <a:ln w="41275">
            <a:noFill/>
          </a:ln>
          <a:effectLst>
            <a:outerShdw blurRad="50800" dist="38100" dir="13500000" algn="br" rotWithShape="0">
              <a:srgbClr val="5A8071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125" y="1593548"/>
            <a:ext cx="5201920" cy="3596640"/>
          </a:xfrm>
          <a:prstGeom prst="rect">
            <a:avLst/>
          </a:prstGeom>
        </p:spPr>
      </p:pic>
      <p:sp>
        <p:nvSpPr>
          <p:cNvPr id="12" name="PA-文本框 6">
            <a:extLst>
              <a:ext uri="{FF2B5EF4-FFF2-40B4-BE49-F238E27FC236}">
                <a16:creationId xmlns:a16="http://schemas.microsoft.com/office/drawing/2014/main" id="{B797F76E-E0DE-42BA-BE8C-7C25B8BEFC8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377152" y="2386169"/>
            <a:ext cx="3944753" cy="1707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b="1" kern="1200" dirty="0">
                <a:solidFill>
                  <a:srgbClr val="5B8786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数据库存储订单信息实现快捷查询的同时，区块链的不可篡改和可追溯保证了交易记录无法被抵赖且可追踪</a:t>
            </a:r>
          </a:p>
        </p:txBody>
      </p:sp>
      <p:sp>
        <p:nvSpPr>
          <p:cNvPr id="13" name="PA-文本框 6">
            <a:extLst>
              <a:ext uri="{FF2B5EF4-FFF2-40B4-BE49-F238E27FC236}">
                <a16:creationId xmlns:a16="http://schemas.microsoft.com/office/drawing/2014/main" id="{DA516854-0D44-4696-90B7-F99E1BE1532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74157" y="540715"/>
            <a:ext cx="9306046" cy="87139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000" b="1" dirty="0">
                <a:solidFill>
                  <a:srgbClr val="5B8786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2.1</a:t>
            </a:r>
            <a:r>
              <a:rPr lang="zh-CN" altLang="en-US" sz="4000" b="1" dirty="0">
                <a:solidFill>
                  <a:srgbClr val="5B8786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艺术品确权</a:t>
            </a:r>
            <a:r>
              <a:rPr lang="en-US" altLang="zh-CN" sz="3200" b="1" dirty="0">
                <a:solidFill>
                  <a:srgbClr val="5B8786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--</a:t>
            </a:r>
            <a:r>
              <a:rPr lang="zh-CN" altLang="en-US" sz="2400" b="1" dirty="0">
                <a:solidFill>
                  <a:srgbClr val="5B878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艺术品交易记录无法追踪易被抵赖交易</a:t>
            </a:r>
            <a:endParaRPr lang="en-US" altLang="zh-CN" sz="2400" b="1" dirty="0">
              <a:solidFill>
                <a:srgbClr val="5B878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3EF533D-58E6-4C25-A5A2-33D6370D5208}"/>
              </a:ext>
            </a:extLst>
          </p:cNvPr>
          <p:cNvGrpSpPr/>
          <p:nvPr/>
        </p:nvGrpSpPr>
        <p:grpSpPr>
          <a:xfrm>
            <a:off x="-6167" y="-134556"/>
            <a:ext cx="3616141" cy="763206"/>
            <a:chOff x="-6166" y="-134556"/>
            <a:chExt cx="3301816" cy="763206"/>
          </a:xfrm>
        </p:grpSpPr>
        <p:sp>
          <p:nvSpPr>
            <p:cNvPr id="14" name="卷形: 水平 13">
              <a:extLst>
                <a:ext uri="{FF2B5EF4-FFF2-40B4-BE49-F238E27FC236}">
                  <a16:creationId xmlns:a16="http://schemas.microsoft.com/office/drawing/2014/main" id="{7650F961-38C3-4E8A-AE38-359381DF7D0D}"/>
                </a:ext>
              </a:extLst>
            </p:cNvPr>
            <p:cNvSpPr/>
            <p:nvPr/>
          </p:nvSpPr>
          <p:spPr>
            <a:xfrm>
              <a:off x="-6166" y="-134556"/>
              <a:ext cx="3301816" cy="763206"/>
            </a:xfrm>
            <a:prstGeom prst="horizontalScroll">
              <a:avLst/>
            </a:prstGeom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54000">
                  <a:schemeClr val="accent4">
                    <a:lumMod val="20000"/>
                    <a:lumOff val="80000"/>
                  </a:schemeClr>
                </a:gs>
                <a:gs pos="8300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B4263814-1493-4C45-9CE2-9AF98A592726}"/>
                </a:ext>
              </a:extLst>
            </p:cNvPr>
            <p:cNvSpPr txBox="1"/>
            <p:nvPr/>
          </p:nvSpPr>
          <p:spPr>
            <a:xfrm>
              <a:off x="107824" y="39525"/>
              <a:ext cx="310606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sz="2400" i="1" dirty="0">
                  <a:solidFill>
                    <a:srgbClr val="5B8786"/>
                  </a:solidFill>
                  <a:effectLst>
                    <a:outerShdw blurRad="50800" dist="50800" dir="5400000" algn="ctr" rotWithShape="0">
                      <a:srgbClr val="000000">
                        <a:alpha val="16000"/>
                      </a:srgbClr>
                    </a:outerShdw>
                  </a:effectLst>
                  <a:latin typeface="华文楷体" panose="02010600040101010101" pitchFamily="2" charset="-122"/>
                  <a:ea typeface="华文楷体" panose="02010600040101010101" pitchFamily="2" charset="-122"/>
                </a:rPr>
                <a:t>02.</a:t>
              </a:r>
              <a:r>
                <a:rPr lang="zh-CN" altLang="zh-CN" sz="2400" i="1" dirty="0">
                  <a:solidFill>
                    <a:srgbClr val="5B8786"/>
                  </a:solidFill>
                  <a:effectLst>
                    <a:outerShdw blurRad="50800" dist="50800" dir="5400000" algn="ctr" rotWithShape="0">
                      <a:srgbClr val="000000">
                        <a:alpha val="16000"/>
                      </a:srgbClr>
                    </a:outerShdw>
                  </a:effectLst>
                  <a:latin typeface="华文楷体" panose="02010600040101010101" pitchFamily="2" charset="-122"/>
                  <a:ea typeface="华文楷体" panose="02010600040101010101" pitchFamily="2" charset="-122"/>
                </a:rPr>
                <a:t>问题分析与解决方案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" r="31801" b="50559"/>
          <a:stretch>
            <a:fillRect/>
          </a:stretch>
        </p:blipFill>
        <p:spPr>
          <a:xfrm>
            <a:off x="0" y="-1"/>
            <a:ext cx="12192001" cy="685800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09600" y="544285"/>
            <a:ext cx="10893551" cy="5819939"/>
          </a:xfrm>
          <a:prstGeom prst="rect">
            <a:avLst/>
          </a:prstGeom>
          <a:solidFill>
            <a:srgbClr val="FCFBE9"/>
          </a:solidFill>
          <a:ln w="41275">
            <a:noFill/>
          </a:ln>
          <a:effectLst>
            <a:outerShdw blurRad="50800" dist="38100" dir="13500000" algn="br" rotWithShape="0">
              <a:srgbClr val="5A8071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PA-文本框 6"/>
          <p:cNvSpPr txBox="1"/>
          <p:nvPr>
            <p:custDataLst>
              <p:tags r:id="rId1"/>
            </p:custDataLst>
          </p:nvPr>
        </p:nvSpPr>
        <p:spPr>
          <a:xfrm>
            <a:off x="5827521" y="539244"/>
            <a:ext cx="5675630" cy="8713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4000" b="1" dirty="0">
                <a:solidFill>
                  <a:srgbClr val="5B878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2.2</a:t>
            </a:r>
            <a:r>
              <a:rPr lang="zh-CN" altLang="en-US" sz="4000" b="1" dirty="0">
                <a:solidFill>
                  <a:srgbClr val="5B878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艺术品版权难以保护</a:t>
            </a:r>
            <a:endParaRPr lang="en-US" altLang="zh-CN" sz="4000" b="1" dirty="0">
              <a:solidFill>
                <a:srgbClr val="5B878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/>
          <a:srcRect t="2332" r="11089"/>
          <a:stretch/>
        </p:blipFill>
        <p:spPr>
          <a:xfrm>
            <a:off x="800391" y="758526"/>
            <a:ext cx="4469700" cy="543989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722553" y="2916886"/>
            <a:ext cx="38855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2800" b="1" dirty="0">
                <a:solidFill>
                  <a:srgbClr val="5B8786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系统与人工的双重查重有效解决了艺术品版权侵害的问题</a:t>
            </a:r>
            <a:endParaRPr lang="en-US" altLang="zh-CN" sz="2800" b="1" dirty="0">
              <a:solidFill>
                <a:srgbClr val="5B878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4D0A7F2-BF3A-4748-864A-029078D34D5C}"/>
              </a:ext>
            </a:extLst>
          </p:cNvPr>
          <p:cNvGrpSpPr/>
          <p:nvPr/>
        </p:nvGrpSpPr>
        <p:grpSpPr>
          <a:xfrm>
            <a:off x="-6167" y="-134556"/>
            <a:ext cx="3616141" cy="763206"/>
            <a:chOff x="-6166" y="-134556"/>
            <a:chExt cx="3301816" cy="763206"/>
          </a:xfrm>
        </p:grpSpPr>
        <p:sp>
          <p:nvSpPr>
            <p:cNvPr id="12" name="卷形: 水平 11">
              <a:extLst>
                <a:ext uri="{FF2B5EF4-FFF2-40B4-BE49-F238E27FC236}">
                  <a16:creationId xmlns:a16="http://schemas.microsoft.com/office/drawing/2014/main" id="{288E7328-917B-4585-9979-C4451A1075EC}"/>
                </a:ext>
              </a:extLst>
            </p:cNvPr>
            <p:cNvSpPr/>
            <p:nvPr/>
          </p:nvSpPr>
          <p:spPr>
            <a:xfrm>
              <a:off x="-6166" y="-134556"/>
              <a:ext cx="3301816" cy="763206"/>
            </a:xfrm>
            <a:prstGeom prst="horizontalScroll">
              <a:avLst/>
            </a:prstGeom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54000">
                  <a:schemeClr val="accent4">
                    <a:lumMod val="20000"/>
                    <a:lumOff val="80000"/>
                  </a:schemeClr>
                </a:gs>
                <a:gs pos="8300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84AF0A1C-DFDB-4CE8-8074-5EDC7299C81A}"/>
                </a:ext>
              </a:extLst>
            </p:cNvPr>
            <p:cNvSpPr txBox="1"/>
            <p:nvPr/>
          </p:nvSpPr>
          <p:spPr>
            <a:xfrm>
              <a:off x="107824" y="39525"/>
              <a:ext cx="310606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sz="2400" i="1" dirty="0">
                  <a:solidFill>
                    <a:srgbClr val="5B8786"/>
                  </a:solidFill>
                  <a:effectLst>
                    <a:outerShdw blurRad="50800" dist="50800" dir="5400000" algn="ctr" rotWithShape="0">
                      <a:srgbClr val="000000">
                        <a:alpha val="16000"/>
                      </a:srgbClr>
                    </a:outerShdw>
                  </a:effectLst>
                  <a:latin typeface="华文楷体" panose="02010600040101010101" pitchFamily="2" charset="-122"/>
                  <a:ea typeface="华文楷体" panose="02010600040101010101" pitchFamily="2" charset="-122"/>
                </a:rPr>
                <a:t>02.</a:t>
              </a:r>
              <a:r>
                <a:rPr lang="zh-CN" altLang="zh-CN" sz="2400" i="1" dirty="0">
                  <a:solidFill>
                    <a:srgbClr val="5B8786"/>
                  </a:solidFill>
                  <a:effectLst>
                    <a:outerShdw blurRad="50800" dist="50800" dir="5400000" algn="ctr" rotWithShape="0">
                      <a:srgbClr val="000000">
                        <a:alpha val="16000"/>
                      </a:srgbClr>
                    </a:outerShdw>
                  </a:effectLst>
                  <a:latin typeface="华文楷体" panose="02010600040101010101" pitchFamily="2" charset="-122"/>
                  <a:ea typeface="华文楷体" panose="02010600040101010101" pitchFamily="2" charset="-122"/>
                </a:rPr>
                <a:t>问题分析与解决方案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" r="31801" b="50559"/>
          <a:stretch>
            <a:fillRect/>
          </a:stretch>
        </p:blipFill>
        <p:spPr>
          <a:xfrm>
            <a:off x="0" y="-1"/>
            <a:ext cx="12192001" cy="685800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09600" y="544285"/>
            <a:ext cx="10893551" cy="5819939"/>
          </a:xfrm>
          <a:prstGeom prst="rect">
            <a:avLst/>
          </a:prstGeom>
          <a:solidFill>
            <a:srgbClr val="FCFBE9"/>
          </a:solidFill>
          <a:ln w="41275">
            <a:noFill/>
          </a:ln>
          <a:effectLst>
            <a:outerShdw blurRad="50800" dist="38100" dir="13500000" algn="br" rotWithShape="0">
              <a:srgbClr val="5A8071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PA-文本框 6"/>
          <p:cNvSpPr txBox="1"/>
          <p:nvPr>
            <p:custDataLst>
              <p:tags r:id="rId1"/>
            </p:custDataLst>
          </p:nvPr>
        </p:nvSpPr>
        <p:spPr>
          <a:xfrm>
            <a:off x="5405377" y="544285"/>
            <a:ext cx="6097774" cy="8713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4000" b="1" dirty="0">
                <a:solidFill>
                  <a:srgbClr val="5B8786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2.3</a:t>
            </a:r>
            <a:r>
              <a:rPr lang="zh-CN" altLang="en-US" sz="4000" b="1" dirty="0">
                <a:solidFill>
                  <a:srgbClr val="5B8786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艺术品内容是否合规</a:t>
            </a:r>
            <a:endParaRPr lang="zh-CN" altLang="en-US" sz="4000" b="1" dirty="0">
              <a:solidFill>
                <a:srgbClr val="5B878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792499" y="3165285"/>
            <a:ext cx="388556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5B8786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系统有专门的人工审核流程，可以保证上架的作品全部合规</a:t>
            </a:r>
            <a:endParaRPr lang="en-US" altLang="zh-CN" sz="2800" b="1" dirty="0">
              <a:solidFill>
                <a:srgbClr val="5B878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/>
          <a:srcRect l="3372" r="6550"/>
          <a:stretch/>
        </p:blipFill>
        <p:spPr>
          <a:xfrm>
            <a:off x="609600" y="534606"/>
            <a:ext cx="5357813" cy="5819775"/>
          </a:xfrm>
          <a:prstGeom prst="rect">
            <a:avLst/>
          </a:prstGeom>
        </p:spPr>
      </p:pic>
      <p:sp>
        <p:nvSpPr>
          <p:cNvPr id="10" name="椭圆 9"/>
          <p:cNvSpPr/>
          <p:nvPr/>
        </p:nvSpPr>
        <p:spPr>
          <a:xfrm>
            <a:off x="933450" y="3444494"/>
            <a:ext cx="2290445" cy="5842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2E5C2B61-8ED8-40AE-8ABB-CE840268C56D}"/>
              </a:ext>
            </a:extLst>
          </p:cNvPr>
          <p:cNvGrpSpPr/>
          <p:nvPr/>
        </p:nvGrpSpPr>
        <p:grpSpPr>
          <a:xfrm>
            <a:off x="-6167" y="-134556"/>
            <a:ext cx="3616141" cy="763206"/>
            <a:chOff x="-6166" y="-134556"/>
            <a:chExt cx="3301816" cy="763206"/>
          </a:xfrm>
        </p:grpSpPr>
        <p:sp>
          <p:nvSpPr>
            <p:cNvPr id="14" name="卷形: 水平 13">
              <a:extLst>
                <a:ext uri="{FF2B5EF4-FFF2-40B4-BE49-F238E27FC236}">
                  <a16:creationId xmlns:a16="http://schemas.microsoft.com/office/drawing/2014/main" id="{9129FF00-43F4-4318-A36E-7B62595244B4}"/>
                </a:ext>
              </a:extLst>
            </p:cNvPr>
            <p:cNvSpPr/>
            <p:nvPr/>
          </p:nvSpPr>
          <p:spPr>
            <a:xfrm>
              <a:off x="-6166" y="-134556"/>
              <a:ext cx="3301816" cy="763206"/>
            </a:xfrm>
            <a:prstGeom prst="horizontalScroll">
              <a:avLst/>
            </a:prstGeom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54000">
                  <a:schemeClr val="accent4">
                    <a:lumMod val="20000"/>
                    <a:lumOff val="80000"/>
                  </a:schemeClr>
                </a:gs>
                <a:gs pos="8300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CC3C5CC6-3AA1-44FE-BA69-FCD3A8C63E31}"/>
                </a:ext>
              </a:extLst>
            </p:cNvPr>
            <p:cNvSpPr txBox="1"/>
            <p:nvPr/>
          </p:nvSpPr>
          <p:spPr>
            <a:xfrm>
              <a:off x="107824" y="39525"/>
              <a:ext cx="310606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sz="2400" i="1" dirty="0">
                  <a:solidFill>
                    <a:srgbClr val="5B8786"/>
                  </a:solidFill>
                  <a:effectLst>
                    <a:outerShdw blurRad="50800" dist="50800" dir="5400000" algn="ctr" rotWithShape="0">
                      <a:srgbClr val="000000">
                        <a:alpha val="16000"/>
                      </a:srgbClr>
                    </a:outerShdw>
                  </a:effectLst>
                  <a:latin typeface="华文楷体" panose="02010600040101010101" pitchFamily="2" charset="-122"/>
                  <a:ea typeface="华文楷体" panose="02010600040101010101" pitchFamily="2" charset="-122"/>
                </a:rPr>
                <a:t>02.</a:t>
              </a:r>
              <a:r>
                <a:rPr lang="zh-CN" altLang="zh-CN" sz="2400" i="1" dirty="0">
                  <a:solidFill>
                    <a:srgbClr val="5B8786"/>
                  </a:solidFill>
                  <a:effectLst>
                    <a:outerShdw blurRad="50800" dist="50800" dir="5400000" algn="ctr" rotWithShape="0">
                      <a:srgbClr val="000000">
                        <a:alpha val="16000"/>
                      </a:srgbClr>
                    </a:outerShdw>
                  </a:effectLst>
                  <a:latin typeface="华文楷体" panose="02010600040101010101" pitchFamily="2" charset="-122"/>
                  <a:ea typeface="华文楷体" panose="02010600040101010101" pitchFamily="2" charset="-122"/>
                </a:rPr>
                <a:t>问题分析与解决方案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0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4204,&quot;width&quot;:8306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115.07874015748,&quot;width&quot;:10871.250393700788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115.07874015748,&quot;width&quot;:10871.250393700788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115.07874015748,&quot;width&quot;:10871.250393700788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115.07874015748,&quot;width&quot;:10871.250393700788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479</Words>
  <Application>Microsoft Office PowerPoint</Application>
  <PresentationFormat>宽屏</PresentationFormat>
  <Paragraphs>77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等线</vt:lpstr>
      <vt:lpstr>等线 Light</vt:lpstr>
      <vt:lpstr>华文楷体</vt:lpstr>
      <vt:lpstr>楷体</vt:lpstr>
      <vt:lpstr>宋体</vt:lpstr>
      <vt:lpstr>Arial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田 燕</dc:creator>
  <cp:lastModifiedBy>J Y</cp:lastModifiedBy>
  <cp:revision>29</cp:revision>
  <dcterms:created xsi:type="dcterms:W3CDTF">2022-04-02T08:40:00Z</dcterms:created>
  <dcterms:modified xsi:type="dcterms:W3CDTF">2022-04-17T11:03:10Z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CE7F66758A5D43C89E1F1B1486CA16AE</vt:lpwstr>
  </property>
  <property fmtid="{D5CDD505-2E9C-101B-9397-08002B2CF9AE}" pid="3" name="KSOProductBuildVer">
    <vt:lpwstr>2052-11.1.0.11365</vt:lpwstr>
  </property>
</Properties>
</file>