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bd70f0cf38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bd70f0cf3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bd70f0cf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bd70f0cf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bd70f0cf38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bd70f0cf38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bd70f0cf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bd70f0cf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bd70f0cf38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bd70f0cf38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bd70f0cf38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bd70f0cf3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bd70f0cf38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bd70f0cf38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bd70f0cf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bd70f0c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bd70f0cf3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bd70f0cf3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bd70f0cf3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bd70f0cf3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d053a09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bd053a09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d053a09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bd053a09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bd053a099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bd053a099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d053a099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d053a099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bd053a099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bd053a099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bd70f0cf3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bd70f0cf3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bd70f0cf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bd70f0cf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bd053a099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bd053a099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44725" y="1613825"/>
            <a:ext cx="6322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80"/>
              <a:t>Optimizing Amazon’s E-commerce Recommendations: Impact of Grouped Displays</a:t>
            </a:r>
            <a:endParaRPr sz="448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620625" y="4266725"/>
            <a:ext cx="4296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021"/>
              <a:t>Team 2 </a:t>
            </a:r>
            <a:endParaRPr sz="202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021"/>
              <a:t>Yue Sun, Kaia Hu, Jiuyuan Xie</a:t>
            </a:r>
            <a:endParaRPr sz="202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113200" y="46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</a:t>
            </a:r>
            <a:r>
              <a:rPr lang="en"/>
              <a:t>Logistic Regression</a:t>
            </a:r>
            <a:endParaRPr/>
          </a:p>
        </p:txBody>
      </p:sp>
      <p:pic>
        <p:nvPicPr>
          <p:cNvPr id="348" name="Google Shape;348;p22"/>
          <p:cNvPicPr preferRelativeResize="0"/>
          <p:nvPr/>
        </p:nvPicPr>
        <p:blipFill rotWithShape="1">
          <a:blip r:embed="rId3">
            <a:alphaModFix/>
          </a:blip>
          <a:srcRect b="0" l="0" r="0" t="37019"/>
          <a:stretch/>
        </p:blipFill>
        <p:spPr>
          <a:xfrm>
            <a:off x="113200" y="949200"/>
            <a:ext cx="4509199" cy="220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55318"/>
            <a:ext cx="4509201" cy="361105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2"/>
          <p:cNvSpPr/>
          <p:nvPr/>
        </p:nvSpPr>
        <p:spPr>
          <a:xfrm>
            <a:off x="3499750" y="2840825"/>
            <a:ext cx="330300" cy="22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22"/>
          <p:cNvSpPr/>
          <p:nvPr/>
        </p:nvSpPr>
        <p:spPr>
          <a:xfrm>
            <a:off x="1069600" y="3554850"/>
            <a:ext cx="2973000" cy="999300"/>
          </a:xfrm>
          <a:prstGeom prst="wedgeRoundRectCallout">
            <a:avLst>
              <a:gd fmla="val 36768" name="adj1"/>
              <a:gd fmla="val -91714" name="adj2"/>
              <a:gd fmla="val 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P value has improved, but still remained insignificant; let’s see if adding an interaction term help.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title"/>
          </p:nvPr>
        </p:nvSpPr>
        <p:spPr>
          <a:xfrm>
            <a:off x="0" y="0"/>
            <a:ext cx="8651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Interaction Term with Logistic Regression </a:t>
            </a:r>
            <a:endParaRPr/>
          </a:p>
        </p:txBody>
      </p:sp>
      <p:pic>
        <p:nvPicPr>
          <p:cNvPr id="357" name="Google Shape;3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900" y="1134595"/>
            <a:ext cx="4883101" cy="389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825" y="618100"/>
            <a:ext cx="4373724" cy="21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3"/>
          <p:cNvSpPr/>
          <p:nvPr/>
        </p:nvSpPr>
        <p:spPr>
          <a:xfrm>
            <a:off x="3248100" y="2589150"/>
            <a:ext cx="330300" cy="22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872975" y="3421150"/>
            <a:ext cx="2973000" cy="999300"/>
          </a:xfrm>
          <a:prstGeom prst="wedgeRoundRectCallout">
            <a:avLst>
              <a:gd fmla="val 35446" name="adj1"/>
              <a:gd fmla="val -95649" name="adj2"/>
              <a:gd fmla="val 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After adding the gender-treatment interaction term, we can observe that the p-value drops to under significance level.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673975" y="2100125"/>
            <a:ext cx="778500" cy="22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/>
          <p:nvPr>
            <p:ph type="title"/>
          </p:nvPr>
        </p:nvSpPr>
        <p:spPr>
          <a:xfrm>
            <a:off x="1303800" y="193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tests with Segments-Gender</a:t>
            </a:r>
            <a:endParaRPr/>
          </a:p>
        </p:txBody>
      </p:sp>
      <p:pic>
        <p:nvPicPr>
          <p:cNvPr id="367" name="Google Shape;367;p24"/>
          <p:cNvPicPr preferRelativeResize="0"/>
          <p:nvPr/>
        </p:nvPicPr>
        <p:blipFill rotWithShape="1">
          <a:blip r:embed="rId3">
            <a:alphaModFix/>
          </a:blip>
          <a:srcRect b="80850" l="0" r="0" t="0"/>
          <a:stretch/>
        </p:blipFill>
        <p:spPr>
          <a:xfrm>
            <a:off x="609600" y="1366100"/>
            <a:ext cx="5221550" cy="7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51" y="2183850"/>
            <a:ext cx="6261724" cy="295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4"/>
          <p:cNvSpPr/>
          <p:nvPr/>
        </p:nvSpPr>
        <p:spPr>
          <a:xfrm>
            <a:off x="6463300" y="3783925"/>
            <a:ext cx="2382900" cy="871500"/>
          </a:xfrm>
          <a:prstGeom prst="wedgeRoundRectCallout">
            <a:avLst>
              <a:gd fmla="val -37813" name="adj1"/>
              <a:gd fmla="val -103207" name="adj2"/>
              <a:gd fmla="val 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Female tend to react better with our treatment than male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 txBox="1"/>
          <p:nvPr>
            <p:ph type="title"/>
          </p:nvPr>
        </p:nvSpPr>
        <p:spPr>
          <a:xfrm>
            <a:off x="982325" y="205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tests with Segments- #Browse items</a:t>
            </a:r>
            <a:endParaRPr/>
          </a:p>
        </p:txBody>
      </p:sp>
      <p:sp>
        <p:nvSpPr>
          <p:cNvPr id="375" name="Google Shape;375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Female tend to react better with our treatment than male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25"/>
          <p:cNvPicPr preferRelativeResize="0"/>
          <p:nvPr/>
        </p:nvPicPr>
        <p:blipFill rotWithShape="1">
          <a:blip r:embed="rId3">
            <a:alphaModFix/>
          </a:blip>
          <a:srcRect b="0" l="0" r="0" t="3707"/>
          <a:stretch/>
        </p:blipFill>
        <p:spPr>
          <a:xfrm>
            <a:off x="1481738" y="916100"/>
            <a:ext cx="6180523" cy="42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5"/>
          <p:cNvSpPr/>
          <p:nvPr/>
        </p:nvSpPr>
        <p:spPr>
          <a:xfrm>
            <a:off x="6677600" y="3843450"/>
            <a:ext cx="2382900" cy="871500"/>
          </a:xfrm>
          <a:prstGeom prst="wedgeRoundRectCallout">
            <a:avLst>
              <a:gd fmla="val -37813" name="adj1"/>
              <a:gd fmla="val -103207" name="adj2"/>
              <a:gd fmla="val 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People don’t like to browse many items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tend to react better with our treatment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tests with Segments- Use amazon Freq</a:t>
            </a:r>
            <a:endParaRPr/>
          </a:p>
        </p:txBody>
      </p:sp>
      <p:sp>
        <p:nvSpPr>
          <p:cNvPr id="383" name="Google Shape;383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462" y="1119200"/>
            <a:ext cx="5873079" cy="402429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6"/>
          <p:cNvSpPr/>
          <p:nvPr/>
        </p:nvSpPr>
        <p:spPr>
          <a:xfrm>
            <a:off x="6677600" y="3843450"/>
            <a:ext cx="2382900" cy="871500"/>
          </a:xfrm>
          <a:prstGeom prst="wedgeRoundRectCallout">
            <a:avLst>
              <a:gd fmla="val -37813" name="adj1"/>
              <a:gd fmla="val -103207" name="adj2"/>
              <a:gd fmla="val 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People rarely use amazon tend to react better with our treatment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tests with Segments- Amazon Prime</a:t>
            </a:r>
            <a:endParaRPr/>
          </a:p>
        </p:txBody>
      </p:sp>
      <p:sp>
        <p:nvSpPr>
          <p:cNvPr id="391" name="Google Shape;391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550" y="1404325"/>
            <a:ext cx="6504975" cy="3713051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7"/>
          <p:cNvSpPr/>
          <p:nvPr/>
        </p:nvSpPr>
        <p:spPr>
          <a:xfrm>
            <a:off x="6677600" y="3843450"/>
            <a:ext cx="2382900" cy="871500"/>
          </a:xfrm>
          <a:prstGeom prst="wedgeRoundRectCallout">
            <a:avLst>
              <a:gd fmla="val -37813" name="adj1"/>
              <a:gd fmla="val -103207" name="adj2"/>
              <a:gd fmla="val 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People don’t have amazon prime tend to react better with our treatment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Sample size calculation</a:t>
            </a:r>
            <a:endParaRPr/>
          </a:p>
        </p:txBody>
      </p:sp>
      <p:sp>
        <p:nvSpPr>
          <p:cNvPr id="399" name="Google Shape;399;p28"/>
          <p:cNvSpPr/>
          <p:nvPr/>
        </p:nvSpPr>
        <p:spPr>
          <a:xfrm>
            <a:off x="2299713" y="1466171"/>
            <a:ext cx="1359900" cy="43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20%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28"/>
          <p:cNvSpPr/>
          <p:nvPr/>
        </p:nvSpPr>
        <p:spPr>
          <a:xfrm>
            <a:off x="2299725" y="2056671"/>
            <a:ext cx="1359900" cy="43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26/43 =0 .6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4093075" y="2145825"/>
            <a:ext cx="4360500" cy="25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16 * (0.6)*(1-0.6)/(0.12)**2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=261.5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581225" y="1466163"/>
            <a:ext cx="1612200" cy="4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Desired Increase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3" name="Google Shape;403;p28"/>
          <p:cNvSpPr/>
          <p:nvPr/>
        </p:nvSpPr>
        <p:spPr>
          <a:xfrm>
            <a:off x="581225" y="2056663"/>
            <a:ext cx="1612200" cy="4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Observed CTR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" name="Google Shape;404;p28"/>
          <p:cNvSpPr/>
          <p:nvPr/>
        </p:nvSpPr>
        <p:spPr>
          <a:xfrm>
            <a:off x="581225" y="2647163"/>
            <a:ext cx="1612200" cy="4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Variance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5" name="Google Shape;405;p28"/>
          <p:cNvSpPr/>
          <p:nvPr/>
        </p:nvSpPr>
        <p:spPr>
          <a:xfrm>
            <a:off x="2299725" y="2647171"/>
            <a:ext cx="1359900" cy="43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0.6*(1-0.6)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" name="Google Shape;406;p28"/>
          <p:cNvSpPr/>
          <p:nvPr/>
        </p:nvSpPr>
        <p:spPr>
          <a:xfrm>
            <a:off x="581225" y="3311538"/>
            <a:ext cx="1612200" cy="4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Sensitivity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7" name="Google Shape;407;p28"/>
          <p:cNvSpPr/>
          <p:nvPr/>
        </p:nvSpPr>
        <p:spPr>
          <a:xfrm>
            <a:off x="2299725" y="3311546"/>
            <a:ext cx="1359900" cy="43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0.72-0.6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Interpretation</a:t>
            </a:r>
            <a:endParaRPr/>
          </a:p>
        </p:txBody>
      </p:sp>
      <p:sp>
        <p:nvSpPr>
          <p:cNvPr id="413" name="Google Shape;413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without interaction term: treatment has a p-value of 0.067 (&gt; 0.05). </a:t>
            </a:r>
            <a:endParaRPr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While there may be an association between the treatment and the outcome (choosing labeled items), the evidence is not strong enough to assert this with high confidence</a:t>
            </a:r>
            <a:r>
              <a:rPr lang="en"/>
              <a:t>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with interaction term (gender): treatment has a p-value of 0.025 (&lt; 0.05).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When controlling for the interaction between gender and treatment, the treatment has a significant effect on the outcome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Other Interesting Findings</a:t>
            </a:r>
            <a:endParaRPr/>
          </a:p>
        </p:txBody>
      </p:sp>
      <p:sp>
        <p:nvSpPr>
          <p:cNvPr id="419" name="Google Shape;419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treatment appears to have a more positive effect on </a:t>
            </a:r>
            <a:r>
              <a:rPr b="1" lang="en"/>
              <a:t>female</a:t>
            </a:r>
            <a:r>
              <a:rPr lang="en"/>
              <a:t>, with a near-significant p-value, suggesting a possible trend that females might be more influenced by the treatment than males. However, the difference is not statistically significant.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Participants who browse fewer items</a:t>
            </a:r>
            <a:r>
              <a:rPr lang="en"/>
              <a:t> </a:t>
            </a:r>
            <a:r>
              <a:rPr b="1" lang="en"/>
              <a:t>(1 item) </a:t>
            </a:r>
            <a:r>
              <a:rPr lang="en"/>
              <a:t>show a higher effect size compared to those who browse more items. However, the difference is not statistically significant.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who </a:t>
            </a:r>
            <a:r>
              <a:rPr b="1" lang="en"/>
              <a:t>rarely buy</a:t>
            </a:r>
            <a:r>
              <a:rPr lang="en"/>
              <a:t> on Amazon show the largest effect size suggesting they may be more influenced by the treatment. However, the difference is not statistically significant.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Non-prime members</a:t>
            </a:r>
            <a:r>
              <a:rPr lang="en"/>
              <a:t> showed a marginally higher effect from the treatment compared to the prime members, the difference is not statistically significant.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25" name="Google Shape;425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 does not provide enough evidence to reject the null hypothesis in favor of the alternative across the entire sample.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While there are indications that certain segments of the </a:t>
            </a:r>
            <a:r>
              <a:rPr lang="en" sz="1600"/>
              <a:t>population</a:t>
            </a:r>
            <a:r>
              <a:rPr lang="en" sz="1600"/>
              <a:t> may be positively influenced by the treatment of grouping and prioritizing labeled products, these effects do not consistently reach statistical significance.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Further research with large sample sizes or different methodologies may be necessary to explore these trends more deeply.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Amazon recommends certain items with product labels.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Best Seller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Top Pick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Amazon Pick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Overall Pick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Those recommended products are arranged randomly and scattered throughout the results shown.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arrangement design can be confusing and time consuming when users browse through the search results.</a:t>
            </a:r>
            <a:endParaRPr sz="14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100" y="228075"/>
            <a:ext cx="3233375" cy="164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33">
                <a:solidFill>
                  <a:schemeClr val="dk2"/>
                </a:solidFill>
              </a:rPr>
              <a:t>Does grouping and prioritizing the picked items together at the top of the search results more likely to lead higher selection rates of the recommended products?</a:t>
            </a:r>
            <a:endParaRPr sz="2033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Grouping and prioritizing labeled products at the top of </a:t>
            </a:r>
            <a:r>
              <a:rPr lang="en" sz="1500"/>
              <a:t>search</a:t>
            </a:r>
            <a:r>
              <a:rPr lang="en" sz="1500"/>
              <a:t> </a:t>
            </a:r>
            <a:r>
              <a:rPr lang="en" sz="1500"/>
              <a:t>results</a:t>
            </a:r>
            <a:r>
              <a:rPr lang="en" sz="1500"/>
              <a:t> will lead to higher selection rates of </a:t>
            </a:r>
            <a:r>
              <a:rPr lang="en" sz="1500"/>
              <a:t>recommended</a:t>
            </a:r>
            <a:r>
              <a:rPr lang="en" sz="1500"/>
              <a:t> products, </a:t>
            </a:r>
            <a:r>
              <a:rPr lang="en" sz="1500"/>
              <a:t>compared</a:t>
            </a:r>
            <a:r>
              <a:rPr lang="en" sz="1500"/>
              <a:t> to a control group exposed to the standard, scattered </a:t>
            </a:r>
            <a:r>
              <a:rPr lang="en" sz="1500"/>
              <a:t>arrangement</a:t>
            </a:r>
            <a:r>
              <a:rPr lang="en" sz="1500"/>
              <a:t> of labeled products in search results.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 Implementation - Survey Design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600" y="1597875"/>
            <a:ext cx="3262300" cy="29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450" y="1597875"/>
            <a:ext cx="3405259" cy="29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 txBox="1"/>
          <p:nvPr/>
        </p:nvSpPr>
        <p:spPr>
          <a:xfrm>
            <a:off x="1423650" y="4589300"/>
            <a:ext cx="32622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Displayed Product Page in </a:t>
            </a: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Control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Group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4854300" y="4589300"/>
            <a:ext cx="34800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Displayed Product Page in </a:t>
            </a: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Treatment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Group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 Implementation - Randomization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25" y="1252650"/>
            <a:ext cx="7812152" cy="38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240875" y="621225"/>
            <a:ext cx="7017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Demographics &amp; User Experience on Amazon</a:t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75" y="1948513"/>
            <a:ext cx="2247576" cy="209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775" y="1668039"/>
            <a:ext cx="2380456" cy="245585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9"/>
          <p:cNvSpPr txBox="1"/>
          <p:nvPr/>
        </p:nvSpPr>
        <p:spPr>
          <a:xfrm>
            <a:off x="1119850" y="4076375"/>
            <a:ext cx="130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Gender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3621599" y="4076375"/>
            <a:ext cx="190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User Browsing Habit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7548" y="1586350"/>
            <a:ext cx="2644021" cy="245585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9"/>
          <p:cNvSpPr txBox="1"/>
          <p:nvPr/>
        </p:nvSpPr>
        <p:spPr>
          <a:xfrm>
            <a:off x="6619174" y="4076375"/>
            <a:ext cx="190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Amazon Prime Usage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2276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Demographics &amp; User Experience on Amazon</a:t>
            </a:r>
            <a:endParaRPr/>
          </a:p>
        </p:txBody>
      </p:sp>
      <p:sp>
        <p:nvSpPr>
          <p:cNvPr id="329" name="Google Shape;329;p20"/>
          <p:cNvSpPr txBox="1"/>
          <p:nvPr/>
        </p:nvSpPr>
        <p:spPr>
          <a:xfrm>
            <a:off x="2677506" y="4619025"/>
            <a:ext cx="189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User Shopping Habit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575" y="1724050"/>
            <a:ext cx="6210852" cy="27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T tests</a:t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1914725" y="2205288"/>
            <a:ext cx="1612200" cy="63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0.2035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3765900" y="2205288"/>
            <a:ext cx="1612200" cy="63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1.3827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5617075" y="2205288"/>
            <a:ext cx="1612200" cy="63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0.1738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1914725" y="1687563"/>
            <a:ext cx="1612200" cy="4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Treatment Effect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3765900" y="1687563"/>
            <a:ext cx="1612200" cy="4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 Stats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5617075" y="1687563"/>
            <a:ext cx="1612200" cy="4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 Values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1972650" y="3449925"/>
            <a:ext cx="5198700" cy="1384200"/>
          </a:xfrm>
          <a:prstGeom prst="wedgeRoundRectCallout">
            <a:avLst>
              <a:gd fmla="val 35047" name="adj1"/>
              <a:gd fmla="val -85602" name="adj2"/>
              <a:gd fmla="val 0" name="adj3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ran a most basic T test on the results, without any feature engineering, to understand our data. The P value is bigger than the significance level of 0.05, which indicates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that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we should not reject the null. However, we decided to run more models to look into it further.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