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68" r:id="rId3"/>
    <p:sldId id="266" r:id="rId4"/>
    <p:sldId id="265" r:id="rId5"/>
    <p:sldId id="256" r:id="rId6"/>
    <p:sldId id="262" r:id="rId7"/>
    <p:sldId id="257" r:id="rId8"/>
    <p:sldId id="258"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snapToObjects="1">
      <p:cViewPr>
        <p:scale>
          <a:sx n="100" d="100"/>
          <a:sy n="100" d="100"/>
        </p:scale>
        <p:origin x="-175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F4DA13-F06F-FD41-8D8F-975AD7A6AF99}"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405789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4DA13-F06F-FD41-8D8F-975AD7A6AF99}"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88751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4DA13-F06F-FD41-8D8F-975AD7A6AF99}"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207612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F4DA13-F06F-FD41-8D8F-975AD7A6AF99}"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1112791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F4DA13-F06F-FD41-8D8F-975AD7A6AF99}" type="datetimeFigureOut">
              <a:rPr lang="en-US" smtClean="0"/>
              <a:t>12/10/13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144089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F4DA13-F06F-FD41-8D8F-975AD7A6AF99}"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299529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F4DA13-F06F-FD41-8D8F-975AD7A6AF99}" type="datetimeFigureOut">
              <a:rPr lang="en-US" smtClean="0"/>
              <a:t>12/10/13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141586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F4DA13-F06F-FD41-8D8F-975AD7A6AF99}" type="datetimeFigureOut">
              <a:rPr lang="en-US" smtClean="0"/>
              <a:t>12/10/13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147542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DA13-F06F-FD41-8D8F-975AD7A6AF99}" type="datetimeFigureOut">
              <a:rPr lang="en-US" smtClean="0"/>
              <a:t>12/10/13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342006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DA13-F06F-FD41-8D8F-975AD7A6AF99}"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139072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DA13-F06F-FD41-8D8F-975AD7A6AF99}" type="datetimeFigureOut">
              <a:rPr lang="en-US" smtClean="0"/>
              <a:t>12/10/13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CB718-D3C2-1847-9BE9-24E4EEF8C83A}" type="slidenum">
              <a:rPr lang="en-US" smtClean="0"/>
              <a:t>‹#›</a:t>
            </a:fld>
            <a:endParaRPr lang="en-US"/>
          </a:p>
        </p:txBody>
      </p:sp>
    </p:spTree>
    <p:extLst>
      <p:ext uri="{BB962C8B-B14F-4D97-AF65-F5344CB8AC3E}">
        <p14:creationId xmlns:p14="http://schemas.microsoft.com/office/powerpoint/2010/main" val="29410443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4DA13-F06F-FD41-8D8F-975AD7A6AF99}" type="datetimeFigureOut">
              <a:rPr lang="en-US" smtClean="0"/>
              <a:t>12/10/13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CB718-D3C2-1847-9BE9-24E4EEF8C83A}" type="slidenum">
              <a:rPr lang="en-US" smtClean="0"/>
              <a:t>‹#›</a:t>
            </a:fld>
            <a:endParaRPr lang="en-US"/>
          </a:p>
        </p:txBody>
      </p:sp>
    </p:spTree>
    <p:extLst>
      <p:ext uri="{BB962C8B-B14F-4D97-AF65-F5344CB8AC3E}">
        <p14:creationId xmlns:p14="http://schemas.microsoft.com/office/powerpoint/2010/main" val="2752259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bobsmith@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Wedding App User Stories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The goal of the Wedding App is to make the wedding RSVP and guest list easier to track, cleaner to manage, and automated.</a:t>
            </a:r>
          </a:p>
          <a:p>
            <a:r>
              <a:rPr lang="en-US" dirty="0" smtClean="0"/>
              <a:t>User (bride/groom/wedding planner) will log in to create an account</a:t>
            </a:r>
          </a:p>
          <a:p>
            <a:r>
              <a:rPr lang="en-US" dirty="0" smtClean="0"/>
              <a:t>User will use the [Guests tab] to input their guest list. (later this should be available via excel upload)</a:t>
            </a:r>
          </a:p>
          <a:p>
            <a:r>
              <a:rPr lang="en-US" dirty="0" smtClean="0"/>
              <a:t>User will create Groups on the [Groups tab] that guests belong to. User will use the [Seating Helper tab] to assign guests to groups. Here, many </a:t>
            </a:r>
            <a:r>
              <a:rPr lang="en-US" dirty="0"/>
              <a:t>guests can belong to many groups.  For example, </a:t>
            </a:r>
            <a:r>
              <a:rPr lang="en-US" dirty="0" smtClean="0"/>
              <a:t>Ruby Smith is part of High School and Penn.</a:t>
            </a:r>
          </a:p>
          <a:p>
            <a:r>
              <a:rPr lang="en-US" dirty="0" smtClean="0"/>
              <a:t>A Wedding Guest will receive an invitation with an RSVP URL (this takes away the need to have self addressed return envelopes and having someone keep track of all RSVPs in the mail). The URL will have a unique id for the guest (i.e. </a:t>
            </a:r>
            <a:r>
              <a:rPr lang="en-US" dirty="0" err="1" smtClean="0"/>
              <a:t>weddingapp.com</a:t>
            </a:r>
            <a:r>
              <a:rPr lang="en-US" dirty="0" smtClean="0"/>
              <a:t>/</a:t>
            </a:r>
            <a:r>
              <a:rPr lang="en-US" dirty="0" err="1" smtClean="0"/>
              <a:t>rsvps</a:t>
            </a:r>
            <a:r>
              <a:rPr lang="en-US" dirty="0" smtClean="0"/>
              <a:t>/guest</a:t>
            </a:r>
            <a:r>
              <a:rPr lang="en-US" dirty="0" smtClean="0"/>
              <a:t>/1).</a:t>
            </a:r>
          </a:p>
          <a:p>
            <a:r>
              <a:rPr lang="en-US" dirty="0" smtClean="0"/>
              <a:t>Guest will RSVP for themselves and their dates and also list their food preferences.</a:t>
            </a:r>
          </a:p>
          <a:p>
            <a:r>
              <a:rPr lang="en-US" dirty="0" smtClean="0"/>
              <a:t>On the [RSVPS tab], user will see a list of  guests that have RSVP’d and their food choices.</a:t>
            </a:r>
          </a:p>
          <a:p>
            <a:endParaRPr lang="en-US" dirty="0" smtClean="0"/>
          </a:p>
          <a:p>
            <a:endParaRPr lang="en-US" dirty="0"/>
          </a:p>
          <a:p>
            <a:endParaRPr lang="en-US" dirty="0" smtClean="0"/>
          </a:p>
          <a:p>
            <a:endParaRPr lang="en-US" dirty="0"/>
          </a:p>
        </p:txBody>
      </p:sp>
      <p:sp>
        <p:nvSpPr>
          <p:cNvPr id="4" name="Rectangle 3"/>
          <p:cNvSpPr/>
          <p:nvPr/>
        </p:nvSpPr>
        <p:spPr>
          <a:xfrm>
            <a:off x="457200" y="5410538"/>
            <a:ext cx="7620000" cy="923330"/>
          </a:xfrm>
          <a:prstGeom prst="rect">
            <a:avLst/>
          </a:prstGeom>
        </p:spPr>
        <p:txBody>
          <a:bodyPr wrap="square">
            <a:spAutoFit/>
          </a:bodyPr>
          <a:lstStyle/>
          <a:p>
            <a:r>
              <a:rPr lang="en-US" dirty="0" smtClean="0"/>
              <a:t>Please use the following log in for a user account with data. </a:t>
            </a:r>
            <a:endParaRPr lang="en-US" dirty="0"/>
          </a:p>
          <a:p>
            <a:r>
              <a:rPr lang="en-US" dirty="0" smtClean="0"/>
              <a:t>Username: </a:t>
            </a:r>
            <a:r>
              <a:rPr lang="en-US" dirty="0" err="1" smtClean="0"/>
              <a:t>betsy</a:t>
            </a:r>
            <a:r>
              <a:rPr lang="en-US" dirty="0" err="1"/>
              <a:t>@gmail.com</a:t>
            </a:r>
            <a:r>
              <a:rPr lang="en-US" dirty="0"/>
              <a:t> </a:t>
            </a:r>
          </a:p>
          <a:p>
            <a:r>
              <a:rPr lang="en-US" dirty="0" smtClean="0"/>
              <a:t>Password: kellogg1 </a:t>
            </a:r>
            <a:endParaRPr lang="en-US" dirty="0"/>
          </a:p>
        </p:txBody>
      </p:sp>
      <p:sp>
        <p:nvSpPr>
          <p:cNvPr id="5" name="Rectangle 4"/>
          <p:cNvSpPr/>
          <p:nvPr/>
        </p:nvSpPr>
        <p:spPr>
          <a:xfrm>
            <a:off x="1244600" y="262276"/>
            <a:ext cx="7620000" cy="369332"/>
          </a:xfrm>
          <a:prstGeom prst="rect">
            <a:avLst/>
          </a:prstGeom>
        </p:spPr>
        <p:txBody>
          <a:bodyPr wrap="square">
            <a:spAutoFit/>
          </a:bodyPr>
          <a:lstStyle/>
          <a:p>
            <a:pPr algn="r"/>
            <a:r>
              <a:rPr lang="en-US" dirty="0" smtClean="0"/>
              <a:t>Julia Wang KIEI 925</a:t>
            </a:r>
            <a:endParaRPr lang="en-US" dirty="0"/>
          </a:p>
        </p:txBody>
      </p:sp>
    </p:spTree>
    <p:extLst>
      <p:ext uri="{BB962C8B-B14F-4D97-AF65-F5344CB8AC3E}">
        <p14:creationId xmlns:p14="http://schemas.microsoft.com/office/powerpoint/2010/main" val="339093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 Many to Many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Many to Many association: users to groups. A user can belong to many groups, and groups can contain many users.</a:t>
            </a:r>
          </a:p>
          <a:p>
            <a:pPr marL="0" indent="0">
              <a:buNone/>
            </a:pPr>
            <a:r>
              <a:rPr lang="en-US" dirty="0" smtClean="0"/>
              <a:t>Validation 1: When creating a group, the user must input a Group Name. Otherwise there will be an error prompt.</a:t>
            </a:r>
          </a:p>
          <a:p>
            <a:pPr marL="0" indent="0">
              <a:buNone/>
            </a:pPr>
            <a:r>
              <a:rPr lang="en-US" dirty="0" smtClean="0"/>
              <a:t>Validation 2: When adding a guest, the guest must have a First Name, Last Name, and email address.</a:t>
            </a:r>
          </a:p>
          <a:p>
            <a:pPr marL="0" indent="0">
              <a:buNone/>
            </a:pPr>
            <a:endParaRPr lang="en-US" dirty="0"/>
          </a:p>
        </p:txBody>
      </p:sp>
    </p:spTree>
    <p:extLst>
      <p:ext uri="{BB962C8B-B14F-4D97-AF65-F5344CB8AC3E}">
        <p14:creationId xmlns:p14="http://schemas.microsoft.com/office/powerpoint/2010/main" val="58724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3105" y="299718"/>
            <a:ext cx="7772400" cy="1470025"/>
          </a:xfrm>
        </p:spPr>
        <p:txBody>
          <a:bodyPr/>
          <a:lstStyle/>
          <a:p>
            <a:r>
              <a:rPr lang="en-US" dirty="0" smtClean="0"/>
              <a:t>User Login</a:t>
            </a:r>
            <a:endParaRPr lang="en-US" dirty="0"/>
          </a:p>
        </p:txBody>
      </p:sp>
      <p:sp>
        <p:nvSpPr>
          <p:cNvPr id="3" name="Subtitle 2"/>
          <p:cNvSpPr>
            <a:spLocks noGrp="1"/>
          </p:cNvSpPr>
          <p:nvPr>
            <p:ph type="subTitle" idx="1"/>
          </p:nvPr>
        </p:nvSpPr>
        <p:spPr>
          <a:xfrm>
            <a:off x="1371600" y="1558829"/>
            <a:ext cx="6400800" cy="1752600"/>
          </a:xfrm>
        </p:spPr>
        <p:txBody>
          <a:bodyPr/>
          <a:lstStyle/>
          <a:p>
            <a:r>
              <a:rPr lang="en-US" dirty="0" smtClean="0"/>
              <a:t>username</a:t>
            </a:r>
          </a:p>
          <a:p>
            <a:r>
              <a:rPr lang="en-US" dirty="0" smtClean="0"/>
              <a:t>Password</a:t>
            </a:r>
          </a:p>
          <a:p>
            <a:r>
              <a:rPr lang="en-US" dirty="0" smtClean="0"/>
              <a:t>SUBMIT</a:t>
            </a:r>
          </a:p>
          <a:p>
            <a:endParaRPr lang="en-US" dirty="0" smtClean="0"/>
          </a:p>
          <a:p>
            <a:endParaRPr lang="en-US" dirty="0"/>
          </a:p>
        </p:txBody>
      </p:sp>
      <p:sp>
        <p:nvSpPr>
          <p:cNvPr id="4" name="Title 1"/>
          <p:cNvSpPr txBox="1">
            <a:spLocks/>
          </p:cNvSpPr>
          <p:nvPr/>
        </p:nvSpPr>
        <p:spPr>
          <a:xfrm>
            <a:off x="-820705" y="3565429"/>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User signup/sign in</a:t>
            </a:r>
            <a:endParaRPr lang="en-US" dirty="0"/>
          </a:p>
        </p:txBody>
      </p:sp>
      <p:sp>
        <p:nvSpPr>
          <p:cNvPr id="5" name="Subtitle 2"/>
          <p:cNvSpPr txBox="1">
            <a:spLocks/>
          </p:cNvSpPr>
          <p:nvPr/>
        </p:nvSpPr>
        <p:spPr>
          <a:xfrm>
            <a:off x="1524000" y="4926140"/>
            <a:ext cx="64008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t>username</a:t>
            </a:r>
          </a:p>
          <a:p>
            <a:r>
              <a:rPr lang="en-US" dirty="0" smtClean="0"/>
              <a:t>Password</a:t>
            </a:r>
          </a:p>
          <a:p>
            <a:r>
              <a:rPr lang="en-US" dirty="0" smtClean="0"/>
              <a:t>SUBMIT</a:t>
            </a:r>
          </a:p>
          <a:p>
            <a:endParaRPr lang="en-US" dirty="0" smtClean="0"/>
          </a:p>
          <a:p>
            <a:endParaRPr lang="en-US" dirty="0"/>
          </a:p>
        </p:txBody>
      </p:sp>
    </p:spTree>
    <p:extLst>
      <p:ext uri="{BB962C8B-B14F-4D97-AF65-F5344CB8AC3E}">
        <p14:creationId xmlns:p14="http://schemas.microsoft.com/office/powerpoint/2010/main" val="316551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3105" y="299718"/>
            <a:ext cx="7772400" cy="1470025"/>
          </a:xfrm>
        </p:spPr>
        <p:txBody>
          <a:bodyPr/>
          <a:lstStyle/>
          <a:p>
            <a:r>
              <a:rPr lang="en-US" dirty="0" smtClean="0"/>
              <a:t>User Profile Page</a:t>
            </a:r>
            <a:endParaRPr lang="en-US" dirty="0"/>
          </a:p>
        </p:txBody>
      </p:sp>
      <p:sp>
        <p:nvSpPr>
          <p:cNvPr id="3" name="Subtitle 2"/>
          <p:cNvSpPr>
            <a:spLocks noGrp="1"/>
          </p:cNvSpPr>
          <p:nvPr>
            <p:ph type="subTitle" idx="1"/>
          </p:nvPr>
        </p:nvSpPr>
        <p:spPr>
          <a:xfrm>
            <a:off x="1371600" y="1660429"/>
            <a:ext cx="6400800" cy="1752600"/>
          </a:xfrm>
        </p:spPr>
        <p:txBody>
          <a:bodyPr>
            <a:normAutofit fontScale="85000" lnSpcReduction="20000"/>
          </a:bodyPr>
          <a:lstStyle/>
          <a:p>
            <a:r>
              <a:rPr lang="en-US" dirty="0" smtClean="0"/>
              <a:t>First Name</a:t>
            </a:r>
          </a:p>
          <a:p>
            <a:r>
              <a:rPr lang="en-US" dirty="0" smtClean="0"/>
              <a:t>Last Name</a:t>
            </a:r>
          </a:p>
          <a:p>
            <a:r>
              <a:rPr lang="en-US" dirty="0" smtClean="0"/>
              <a:t>Wedding Date</a:t>
            </a:r>
          </a:p>
          <a:p>
            <a:r>
              <a:rPr lang="en-US" dirty="0" smtClean="0"/>
              <a:t>Email</a:t>
            </a:r>
          </a:p>
          <a:p>
            <a:endParaRPr lang="en-US" dirty="0"/>
          </a:p>
        </p:txBody>
      </p:sp>
    </p:spTree>
    <p:extLst>
      <p:ext uri="{BB962C8B-B14F-4D97-AF65-F5344CB8AC3E}">
        <p14:creationId xmlns:p14="http://schemas.microsoft.com/office/powerpoint/2010/main" val="140153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8980" y="2002793"/>
            <a:ext cx="6400800" cy="648967"/>
          </a:xfrm>
        </p:spPr>
        <p:txBody>
          <a:bodyPr>
            <a:normAutofit/>
          </a:bodyPr>
          <a:lstStyle/>
          <a:p>
            <a:pPr algn="l"/>
            <a:r>
              <a:rPr lang="en-US" dirty="0" smtClean="0"/>
              <a:t>187 # days till the big day!</a:t>
            </a:r>
          </a:p>
          <a:p>
            <a:pPr algn="l"/>
            <a:endParaRPr lang="en-US" dirty="0" smtClean="0"/>
          </a:p>
          <a:p>
            <a:pPr algn="l"/>
            <a:endParaRPr lang="en-US" dirty="0"/>
          </a:p>
        </p:txBody>
      </p:sp>
      <p:sp>
        <p:nvSpPr>
          <p:cNvPr id="15" name="Subtitle 2"/>
          <p:cNvSpPr txBox="1">
            <a:spLocks/>
          </p:cNvSpPr>
          <p:nvPr/>
        </p:nvSpPr>
        <p:spPr>
          <a:xfrm>
            <a:off x="728980" y="2672080"/>
            <a:ext cx="6400800" cy="648967"/>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000" dirty="0" smtClean="0"/>
              <a:t>Invited guests: 100</a:t>
            </a:r>
          </a:p>
          <a:p>
            <a:pPr algn="l"/>
            <a:r>
              <a:rPr lang="en-US" sz="2000" dirty="0" smtClean="0"/>
              <a:t>Guests that will come: 50</a:t>
            </a:r>
          </a:p>
          <a:p>
            <a:pPr algn="l"/>
            <a:r>
              <a:rPr lang="en-US" sz="2000" dirty="0" smtClean="0"/>
              <a:t>Unable to come: 24</a:t>
            </a:r>
          </a:p>
          <a:p>
            <a:pPr algn="l"/>
            <a:r>
              <a:rPr lang="en-US" sz="2000" dirty="0" smtClean="0"/>
              <a:t>Have not responded: 26</a:t>
            </a:r>
            <a:endParaRPr lang="en-US" sz="2000" dirty="0"/>
          </a:p>
        </p:txBody>
      </p:sp>
      <p:sp>
        <p:nvSpPr>
          <p:cNvPr id="16" name="Subtitle 2"/>
          <p:cNvSpPr txBox="1">
            <a:spLocks/>
          </p:cNvSpPr>
          <p:nvPr/>
        </p:nvSpPr>
        <p:spPr>
          <a:xfrm>
            <a:off x="640080" y="681993"/>
            <a:ext cx="6400800" cy="64896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dirty="0" smtClean="0"/>
              <a:t>Welcome to the </a:t>
            </a:r>
            <a:r>
              <a:rPr lang="en-US" dirty="0" err="1" smtClean="0"/>
              <a:t>WeddingApp</a:t>
            </a:r>
            <a:r>
              <a:rPr lang="en-US" dirty="0" smtClean="0"/>
              <a:t>!</a:t>
            </a:r>
          </a:p>
          <a:p>
            <a:pPr algn="l"/>
            <a:endParaRPr lang="en-US" dirty="0" smtClean="0"/>
          </a:p>
          <a:p>
            <a:pPr algn="l"/>
            <a:endParaRPr lang="en-US" dirty="0"/>
          </a:p>
        </p:txBody>
      </p:sp>
    </p:spTree>
    <p:extLst>
      <p:ext uri="{BB962C8B-B14F-4D97-AF65-F5344CB8AC3E}">
        <p14:creationId xmlns:p14="http://schemas.microsoft.com/office/powerpoint/2010/main" val="380311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2344" y="1285912"/>
            <a:ext cx="6393256" cy="1470025"/>
          </a:xfrm>
        </p:spPr>
        <p:txBody>
          <a:bodyPr>
            <a:normAutofit/>
          </a:bodyPr>
          <a:lstStyle/>
          <a:p>
            <a:r>
              <a:rPr lang="en-US" dirty="0" smtClean="0"/>
              <a:t>RSVP (given in rsvp card from invitation) </a:t>
            </a:r>
            <a:endParaRPr lang="en-US" dirty="0"/>
          </a:p>
        </p:txBody>
      </p:sp>
      <p:sp>
        <p:nvSpPr>
          <p:cNvPr id="3" name="Subtitle 2"/>
          <p:cNvSpPr>
            <a:spLocks noGrp="1"/>
          </p:cNvSpPr>
          <p:nvPr>
            <p:ph type="subTitle" idx="1"/>
          </p:nvPr>
        </p:nvSpPr>
        <p:spPr>
          <a:xfrm>
            <a:off x="1371600" y="3127183"/>
            <a:ext cx="6400800" cy="1752600"/>
          </a:xfrm>
        </p:spPr>
        <p:txBody>
          <a:bodyPr>
            <a:normAutofit fontScale="70000" lnSpcReduction="20000"/>
          </a:bodyPr>
          <a:lstStyle/>
          <a:p>
            <a:r>
              <a:rPr lang="en-US" dirty="0" smtClean="0"/>
              <a:t>Welcome [guest name]!</a:t>
            </a:r>
          </a:p>
          <a:p>
            <a:r>
              <a:rPr lang="en-US" dirty="0" smtClean="0"/>
              <a:t>Will you be attending? </a:t>
            </a:r>
          </a:p>
          <a:p>
            <a:r>
              <a:rPr lang="en-US" dirty="0" smtClean="0"/>
              <a:t>Y, Y w/ guest, N</a:t>
            </a:r>
          </a:p>
          <a:p>
            <a:r>
              <a:rPr lang="en-US" dirty="0" smtClean="0"/>
              <a:t>What is your food preference?</a:t>
            </a:r>
          </a:p>
          <a:p>
            <a:r>
              <a:rPr lang="en-US" dirty="0" smtClean="0"/>
              <a:t>What is your guest food preference?</a:t>
            </a:r>
          </a:p>
          <a:p>
            <a:endParaRPr lang="en-US" dirty="0" smtClean="0"/>
          </a:p>
          <a:p>
            <a:endParaRPr lang="en-US" dirty="0"/>
          </a:p>
        </p:txBody>
      </p:sp>
    </p:spTree>
    <p:extLst>
      <p:ext uri="{BB962C8B-B14F-4D97-AF65-F5344CB8AC3E}">
        <p14:creationId xmlns:p14="http://schemas.microsoft.com/office/powerpoint/2010/main" val="2023274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3105" y="299718"/>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Guest List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90331526"/>
              </p:ext>
            </p:extLst>
          </p:nvPr>
        </p:nvGraphicFramePr>
        <p:xfrm>
          <a:off x="1187450" y="2229802"/>
          <a:ext cx="6610352" cy="1135380"/>
        </p:xfrm>
        <a:graphic>
          <a:graphicData uri="http://schemas.openxmlformats.org/drawingml/2006/table">
            <a:tbl>
              <a:tblPr/>
              <a:tblGrid>
                <a:gridCol w="944336"/>
                <a:gridCol w="944336"/>
                <a:gridCol w="944336"/>
                <a:gridCol w="944336"/>
                <a:gridCol w="944336"/>
                <a:gridCol w="944336"/>
                <a:gridCol w="944336"/>
              </a:tblGrid>
              <a:tr h="190500">
                <a:tc>
                  <a:txBody>
                    <a:bodyPr/>
                    <a:lstStyle/>
                    <a:p>
                      <a:pPr algn="l" fontAlgn="b"/>
                      <a:r>
                        <a:rPr lang="en-US" sz="1200" b="0" i="0" u="none" strike="noStrike">
                          <a:solidFill>
                            <a:srgbClr val="000000"/>
                          </a:solidFill>
                          <a:effectLst/>
                          <a:latin typeface="Calibri"/>
                        </a:rPr>
                        <a:t>First Name</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Last Name</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Email</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Address</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City</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State</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Zip</a:t>
                      </a:r>
                    </a:p>
                  </a:txBody>
                  <a:tcPr marL="12700" marR="12700" marT="12700" marB="0" anchor="b">
                    <a:lnL>
                      <a:noFill/>
                    </a:lnL>
                    <a:lnR>
                      <a:noFill/>
                    </a:lnR>
                    <a:lnT>
                      <a:noFill/>
                    </a:lnT>
                    <a:lnB>
                      <a:noFill/>
                    </a:lnB>
                  </a:tcPr>
                </a:tc>
              </a:tr>
              <a:tr h="190500">
                <a:tc>
                  <a:txBody>
                    <a:bodyPr/>
                    <a:lstStyle/>
                    <a:p>
                      <a:pPr algn="l" fontAlgn="b"/>
                      <a:r>
                        <a:rPr lang="en-US" sz="1200" b="0" i="0" u="none" strike="noStrike">
                          <a:solidFill>
                            <a:srgbClr val="000000"/>
                          </a:solidFill>
                          <a:effectLst/>
                          <a:latin typeface="Calibri"/>
                        </a:rPr>
                        <a:t>Julia</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Wang</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jwang2014@kellogg</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1630 Chicago Ave</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Evanston</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IL</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60201</a:t>
                      </a:r>
                    </a:p>
                  </a:txBody>
                  <a:tcPr marL="12700" marR="12700" marT="12700" marB="0" anchor="b">
                    <a:lnL>
                      <a:noFill/>
                    </a:lnL>
                    <a:lnR>
                      <a:noFill/>
                    </a:lnR>
                    <a:lnT>
                      <a:noFill/>
                    </a:lnT>
                    <a:lnB>
                      <a:noFill/>
                    </a:lnB>
                  </a:tcPr>
                </a:tc>
              </a:tr>
              <a:tr h="190500">
                <a:tc>
                  <a:txBody>
                    <a:bodyPr/>
                    <a:lstStyle/>
                    <a:p>
                      <a:pPr algn="l" fontAlgn="b"/>
                      <a:r>
                        <a:rPr lang="en-US" sz="1200" b="0" i="0" u="none" strike="noStrike">
                          <a:solidFill>
                            <a:srgbClr val="000000"/>
                          </a:solidFill>
                          <a:effectLst/>
                          <a:latin typeface="Calibri"/>
                        </a:rPr>
                        <a:t>Bob</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smith</a:t>
                      </a:r>
                    </a:p>
                  </a:txBody>
                  <a:tcPr marL="12700" marR="12700" marT="12700" marB="0" anchor="b">
                    <a:lnL>
                      <a:noFill/>
                    </a:lnL>
                    <a:lnR>
                      <a:noFill/>
                    </a:lnR>
                    <a:lnT>
                      <a:noFill/>
                    </a:lnT>
                    <a:lnB>
                      <a:noFill/>
                    </a:lnB>
                  </a:tcPr>
                </a:tc>
                <a:tc>
                  <a:txBody>
                    <a:bodyPr/>
                    <a:lstStyle/>
                    <a:p>
                      <a:pPr algn="l" fontAlgn="b"/>
                      <a:r>
                        <a:rPr lang="en-US" sz="1200" b="0" i="0" u="sng" strike="noStrike">
                          <a:solidFill>
                            <a:srgbClr val="0000FF"/>
                          </a:solidFill>
                          <a:effectLst/>
                          <a:latin typeface="Calibri"/>
                          <a:hlinkClick r:id="rId2"/>
                        </a:rPr>
                        <a:t>bobsmith@gmail.com</a:t>
                      </a:r>
                      <a:endParaRPr lang="en-US" sz="1200" b="0" i="0" u="sng" strike="noStrike">
                        <a:solidFill>
                          <a:srgbClr val="0000FF"/>
                        </a:solidFill>
                        <a:effectLst/>
                        <a:latin typeface="Calibri"/>
                      </a:endParaRP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111 Deerborne Trail</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Newark</a:t>
                      </a:r>
                    </a:p>
                  </a:txBody>
                  <a:tcPr marL="12700" marR="12700" marT="12700" marB="0" anchor="b">
                    <a:lnL>
                      <a:noFill/>
                    </a:lnL>
                    <a:lnR>
                      <a:noFill/>
                    </a:lnR>
                    <a:lnT>
                      <a:noFill/>
                    </a:lnT>
                    <a:lnB>
                      <a:noFill/>
                    </a:lnB>
                  </a:tcPr>
                </a:tc>
                <a:tc>
                  <a:txBody>
                    <a:bodyPr/>
                    <a:lstStyle/>
                    <a:p>
                      <a:pPr algn="l" fontAlgn="b"/>
                      <a:r>
                        <a:rPr lang="en-US" sz="1200" b="0" i="0" u="none" strike="noStrike">
                          <a:solidFill>
                            <a:srgbClr val="000000"/>
                          </a:solidFill>
                          <a:effectLst/>
                          <a:latin typeface="Calibri"/>
                        </a:rPr>
                        <a:t>DE</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19702</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13961929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73105" y="299718"/>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Food View List</a:t>
            </a:r>
            <a:endParaRPr lang="en-US" dirty="0"/>
          </a:p>
        </p:txBody>
      </p:sp>
      <p:sp>
        <p:nvSpPr>
          <p:cNvPr id="2" name="TextBox 1"/>
          <p:cNvSpPr txBox="1"/>
          <p:nvPr/>
        </p:nvSpPr>
        <p:spPr>
          <a:xfrm>
            <a:off x="5342819" y="4130533"/>
            <a:ext cx="184666" cy="369332"/>
          </a:xfrm>
          <a:prstGeom prst="rect">
            <a:avLst/>
          </a:prstGeom>
          <a:noFill/>
        </p:spPr>
        <p:txBody>
          <a:bodyPr wrap="none" rtlCol="0">
            <a:spAutoFit/>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94012000"/>
              </p:ext>
            </p:extLst>
          </p:nvPr>
        </p:nvGraphicFramePr>
        <p:xfrm>
          <a:off x="2590107" y="1869281"/>
          <a:ext cx="3187701" cy="2161540"/>
        </p:xfrm>
        <a:graphic>
          <a:graphicData uri="http://schemas.openxmlformats.org/drawingml/2006/table">
            <a:tbl>
              <a:tblPr/>
              <a:tblGrid>
                <a:gridCol w="1358395"/>
                <a:gridCol w="914653"/>
                <a:gridCol w="914653"/>
              </a:tblGrid>
              <a:tr h="177800">
                <a:tc>
                  <a:txBody>
                    <a:bodyPr/>
                    <a:lstStyle/>
                    <a:p>
                      <a:pPr algn="l" fontAlgn="b"/>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Guest</a:t>
                      </a:r>
                      <a:r>
                        <a:rPr lang="en-US" sz="1100" b="0" i="0" u="none" strike="noStrike" baseline="0" dirty="0" smtClean="0">
                          <a:solidFill>
                            <a:srgbClr val="000000"/>
                          </a:solidFill>
                          <a:effectLst/>
                          <a:latin typeface="Calibri"/>
                        </a:rPr>
                        <a:t> food </a:t>
                      </a:r>
                      <a:r>
                        <a:rPr lang="en-US" sz="1100" b="0" i="0" u="none" strike="noStrike" baseline="0" dirty="0" err="1" smtClean="0">
                          <a:solidFill>
                            <a:srgbClr val="000000"/>
                          </a:solidFill>
                          <a:effectLst/>
                          <a:latin typeface="Calibri"/>
                        </a:rPr>
                        <a:t>pref</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Date food </a:t>
                      </a:r>
                      <a:r>
                        <a:rPr lang="en-US" sz="1100" b="0" i="0" u="none" strike="noStrike" dirty="0" err="1" smtClean="0">
                          <a:solidFill>
                            <a:srgbClr val="000000"/>
                          </a:solidFill>
                          <a:effectLst/>
                          <a:latin typeface="Calibri"/>
                        </a:rPr>
                        <a:t>pref</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dirty="0">
                          <a:solidFill>
                            <a:srgbClr val="000000"/>
                          </a:solidFill>
                          <a:effectLst/>
                          <a:latin typeface="Calibri"/>
                        </a:rPr>
                        <a:t>Luca </a:t>
                      </a:r>
                      <a:r>
                        <a:rPr lang="en-US" sz="1100" b="0" i="0" u="none" strike="noStrike" dirty="0" err="1">
                          <a:solidFill>
                            <a:srgbClr val="000000"/>
                          </a:solidFill>
                          <a:effectLst/>
                          <a:latin typeface="Calibri"/>
                        </a:rPr>
                        <a:t>Cecchini</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Beef</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Chicken</a:t>
                      </a:r>
                    </a:p>
                  </a:txBody>
                  <a:tcPr marL="12700" marR="12700" marT="12700" marB="0" anchor="b">
                    <a:lnL>
                      <a:noFill/>
                    </a:lnL>
                    <a:lnR>
                      <a:noFill/>
                    </a:lnR>
                    <a:lnT>
                      <a:noFill/>
                    </a:lnT>
                    <a:lnB>
                      <a:noFill/>
                    </a:lnB>
                  </a:tcPr>
                </a:tc>
              </a:tr>
              <a:tr h="177800">
                <a:tc>
                  <a:txBody>
                    <a:bodyPr/>
                    <a:lstStyle/>
                    <a:p>
                      <a:pPr algn="l" fontAlgn="b"/>
                      <a:r>
                        <a:rPr lang="en-US" sz="1100" b="0" i="0" u="none" strike="noStrike" dirty="0" err="1">
                          <a:solidFill>
                            <a:srgbClr val="000000"/>
                          </a:solidFill>
                          <a:effectLst/>
                          <a:latin typeface="Calibri"/>
                        </a:rPr>
                        <a:t>Fausto</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Arra</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Chicken</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Beef</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dirty="0">
                          <a:solidFill>
                            <a:srgbClr val="000000"/>
                          </a:solidFill>
                          <a:effectLst/>
                          <a:latin typeface="Calibri"/>
                        </a:rPr>
                        <a:t>Silvio </a:t>
                      </a:r>
                      <a:r>
                        <a:rPr lang="en-US" sz="1100" b="0" i="0" u="none" strike="noStrike" dirty="0" err="1">
                          <a:solidFill>
                            <a:srgbClr val="000000"/>
                          </a:solidFill>
                          <a:effectLst/>
                          <a:latin typeface="Calibri"/>
                        </a:rPr>
                        <a:t>Formenti</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Vegetarian</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Beef</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dirty="0">
                          <a:solidFill>
                            <a:srgbClr val="000000"/>
                          </a:solidFill>
                          <a:effectLst/>
                          <a:latin typeface="Calibri"/>
                        </a:rPr>
                        <a:t>Enrico </a:t>
                      </a:r>
                      <a:r>
                        <a:rPr lang="en-US" sz="1100" b="0" i="0" u="none" strike="noStrike" dirty="0" err="1">
                          <a:solidFill>
                            <a:srgbClr val="000000"/>
                          </a:solidFill>
                          <a:effectLst/>
                          <a:latin typeface="Calibri"/>
                        </a:rPr>
                        <a:t>Bettin</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Vegetarian</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Beef</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dirty="0">
                          <a:solidFill>
                            <a:srgbClr val="000000"/>
                          </a:solidFill>
                          <a:effectLst/>
                          <a:latin typeface="Calibri"/>
                        </a:rPr>
                        <a:t>Claudio </a:t>
                      </a:r>
                      <a:r>
                        <a:rPr lang="en-US" sz="1100" b="0" i="0" u="none" strike="noStrike" dirty="0" err="1">
                          <a:solidFill>
                            <a:srgbClr val="000000"/>
                          </a:solidFill>
                          <a:effectLst/>
                          <a:latin typeface="Calibri"/>
                        </a:rPr>
                        <a:t>Cocchi</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Beef</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Chicken</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a:solidFill>
                            <a:srgbClr val="000000"/>
                          </a:solidFill>
                          <a:effectLst/>
                          <a:latin typeface="Calibri"/>
                        </a:rPr>
                        <a:t>Paolo Bendin</a:t>
                      </a: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Chicken</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Vegetarian</a:t>
                      </a:r>
                    </a:p>
                  </a:txBody>
                  <a:tcPr marL="12700" marR="12700" marT="12700"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a:rPr>
                        <a:t>Gigi Ceddio</a:t>
                      </a: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Chicken</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Chicken</a:t>
                      </a:r>
                    </a:p>
                  </a:txBody>
                  <a:tcPr marL="12700" marR="12700" marT="12700" marB="0" anchor="b">
                    <a:lnL>
                      <a:noFill/>
                    </a:lnL>
                    <a:lnR>
                      <a:noFill/>
                    </a:lnR>
                    <a:lnT>
                      <a:noFill/>
                    </a:lnT>
                    <a:lnB>
                      <a:noFill/>
                    </a:lnB>
                  </a:tcPr>
                </a:tc>
              </a:tr>
              <a:tr h="177800">
                <a:tc>
                  <a:txBody>
                    <a:bodyPr/>
                    <a:lstStyle/>
                    <a:p>
                      <a:pPr algn="l" fontAlgn="b"/>
                      <a:r>
                        <a:rPr lang="en-US" sz="1100" b="0" i="0" u="none" strike="noStrike" dirty="0" smtClean="0">
                          <a:solidFill>
                            <a:srgbClr val="000000"/>
                          </a:solidFill>
                          <a:effectLst/>
                          <a:latin typeface="Calibri"/>
                        </a:rPr>
                        <a:t>Guest</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Beef</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Beef</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a:solidFill>
                            <a:srgbClr val="000000"/>
                          </a:solidFill>
                          <a:effectLst/>
                          <a:latin typeface="Calibri"/>
                        </a:rPr>
                        <a:t>Elisabetta Giacopini</a:t>
                      </a:r>
                    </a:p>
                  </a:txBody>
                  <a:tcPr marL="12700" marR="12700" marT="1270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Beef</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Fish</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r h="177800">
                <a:tc>
                  <a:txBody>
                    <a:bodyPr/>
                    <a:lstStyle/>
                    <a:p>
                      <a:pPr algn="l" fontAlgn="b"/>
                      <a:r>
                        <a:rPr lang="en-US" sz="1100" b="0" i="0" u="none" strike="noStrike" dirty="0">
                          <a:solidFill>
                            <a:srgbClr val="000000"/>
                          </a:solidFill>
                          <a:effectLst/>
                          <a:latin typeface="Calibri"/>
                        </a:rPr>
                        <a:t>Kathryn </a:t>
                      </a:r>
                      <a:r>
                        <a:rPr lang="en-US" sz="1100" b="0" i="0" u="none" strike="noStrike" dirty="0" err="1">
                          <a:solidFill>
                            <a:srgbClr val="000000"/>
                          </a:solidFill>
                          <a:effectLst/>
                          <a:latin typeface="Calibri"/>
                        </a:rPr>
                        <a:t>Tynes</a:t>
                      </a:r>
                      <a:r>
                        <a:rPr lang="en-US" sz="1100" b="0" i="0" u="none" strike="noStrike" dirty="0">
                          <a:solidFill>
                            <a:srgbClr val="000000"/>
                          </a:solidFill>
                          <a:effectLst/>
                          <a:latin typeface="Calibri"/>
                        </a:rPr>
                        <a:t> + Michael</a:t>
                      </a:r>
                    </a:p>
                  </a:txBody>
                  <a:tcPr marL="12700" marR="12700" marT="1270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a:rPr>
                        <a:t>Beef</a:t>
                      </a:r>
                    </a:p>
                  </a:txBody>
                  <a:tcPr marL="12700" marR="12700" marT="12700" marB="0" anchor="b">
                    <a:lnL>
                      <a:noFill/>
                    </a:lnL>
                    <a:lnR>
                      <a:noFill/>
                    </a:lnR>
                    <a:lnT>
                      <a:noFill/>
                    </a:lnT>
                    <a:lnB>
                      <a:noFill/>
                    </a:lnB>
                  </a:tcPr>
                </a:tc>
                <a:tc>
                  <a:txBody>
                    <a:bodyPr/>
                    <a:lstStyle/>
                    <a:p>
                      <a:pPr algn="l" fontAlgn="b"/>
                      <a:r>
                        <a:rPr lang="en-US" sz="1100" b="0" i="0" u="none" strike="noStrike" dirty="0" smtClean="0">
                          <a:solidFill>
                            <a:srgbClr val="000000"/>
                          </a:solidFill>
                          <a:effectLst/>
                          <a:latin typeface="Calibri"/>
                        </a:rPr>
                        <a:t>Fish</a:t>
                      </a:r>
                      <a:endParaRPr lang="en-US" sz="11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315506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465998" y="660749"/>
            <a:ext cx="6395302" cy="5267709"/>
            <a:chOff x="1719998" y="472691"/>
            <a:chExt cx="6395302" cy="5267709"/>
          </a:xfrm>
        </p:grpSpPr>
        <p:pic>
          <p:nvPicPr>
            <p:cNvPr id="2" name="Picture 1"/>
            <p:cNvPicPr>
              <a:picLocks noChangeAspect="1"/>
            </p:cNvPicPr>
            <p:nvPr/>
          </p:nvPicPr>
          <p:blipFill>
            <a:blip r:embed="rId2"/>
            <a:stretch>
              <a:fillRect/>
            </a:stretch>
          </p:blipFill>
          <p:spPr>
            <a:xfrm>
              <a:off x="1719998" y="472691"/>
              <a:ext cx="6395302" cy="5267709"/>
            </a:xfrm>
            <a:prstGeom prst="rect">
              <a:avLst/>
            </a:prstGeom>
          </p:spPr>
        </p:pic>
        <p:sp>
          <p:nvSpPr>
            <p:cNvPr id="3" name="TextBox 2"/>
            <p:cNvSpPr txBox="1"/>
            <p:nvPr/>
          </p:nvSpPr>
          <p:spPr>
            <a:xfrm>
              <a:off x="2552700" y="5192092"/>
              <a:ext cx="4903907" cy="338554"/>
            </a:xfrm>
            <a:prstGeom prst="rect">
              <a:avLst/>
            </a:prstGeom>
            <a:noFill/>
          </p:spPr>
          <p:txBody>
            <a:bodyPr wrap="none" rtlCol="0">
              <a:spAutoFit/>
            </a:bodyPr>
            <a:lstStyle/>
            <a:p>
              <a:r>
                <a:rPr lang="en-US" sz="1600" b="1" dirty="0" smtClean="0">
                  <a:latin typeface="Copperplate Gothic Light"/>
                  <a:cs typeface="Copperplate Gothic Light"/>
                </a:rPr>
                <a:t>www.betsyandsergio.com/rsvp/guest/19</a:t>
              </a:r>
              <a:endParaRPr lang="en-US" sz="1600" b="1" dirty="0">
                <a:latin typeface="Copperplate Gothic Light"/>
                <a:cs typeface="Copperplate Gothic Light"/>
              </a:endParaRPr>
            </a:p>
          </p:txBody>
        </p:sp>
        <p:pic>
          <p:nvPicPr>
            <p:cNvPr id="7" name="Picture 6"/>
            <p:cNvPicPr>
              <a:picLocks noChangeAspect="1"/>
            </p:cNvPicPr>
            <p:nvPr/>
          </p:nvPicPr>
          <p:blipFill rotWithShape="1">
            <a:blip r:embed="rId2"/>
            <a:srcRect b="94267"/>
            <a:stretch/>
          </p:blipFill>
          <p:spPr>
            <a:xfrm>
              <a:off x="1973998" y="1080881"/>
              <a:ext cx="5887302" cy="278019"/>
            </a:xfrm>
            <a:prstGeom prst="rect">
              <a:avLst/>
            </a:prstGeom>
          </p:spPr>
        </p:pic>
        <p:sp>
          <p:nvSpPr>
            <p:cNvPr id="6" name="TextBox 5"/>
            <p:cNvSpPr txBox="1"/>
            <p:nvPr/>
          </p:nvSpPr>
          <p:spPr>
            <a:xfrm>
              <a:off x="3695700" y="1016349"/>
              <a:ext cx="2736647" cy="430887"/>
            </a:xfrm>
            <a:prstGeom prst="rect">
              <a:avLst/>
            </a:prstGeom>
            <a:noFill/>
          </p:spPr>
          <p:txBody>
            <a:bodyPr wrap="none" rtlCol="0">
              <a:spAutoFit/>
            </a:bodyPr>
            <a:lstStyle/>
            <a:p>
              <a:r>
                <a:rPr lang="en-US" sz="2200" b="1" dirty="0" smtClean="0">
                  <a:latin typeface="Copperplate Gothic Light"/>
                  <a:cs typeface="Copperplate Gothic Light"/>
                </a:rPr>
                <a:t>Betsy   &amp;   Sergio</a:t>
              </a:r>
              <a:endParaRPr lang="en-US" sz="2200" b="1" dirty="0">
                <a:latin typeface="Copperplate Gothic Light"/>
                <a:cs typeface="Copperplate Gothic Light"/>
              </a:endParaRPr>
            </a:p>
          </p:txBody>
        </p:sp>
      </p:grpSp>
    </p:spTree>
    <p:extLst>
      <p:ext uri="{BB962C8B-B14F-4D97-AF65-F5344CB8AC3E}">
        <p14:creationId xmlns:p14="http://schemas.microsoft.com/office/powerpoint/2010/main" val="1019900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9498</TotalTime>
  <Words>510</Words>
  <Application>Microsoft Macintosh PowerPoint</Application>
  <PresentationFormat>On-screen Show (4:3)</PresentationFormat>
  <Paragraphs>100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Wedding App User Stories</vt:lpstr>
      <vt:lpstr>Validation / Many to Many</vt:lpstr>
      <vt:lpstr>User Login</vt:lpstr>
      <vt:lpstr>User Profile Page</vt:lpstr>
      <vt:lpstr>PowerPoint Presentation</vt:lpstr>
      <vt:lpstr>RSVP (given in rsvp card from invitation)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Betsy!</dc:title>
  <dc:creator>Julia Wang</dc:creator>
  <cp:lastModifiedBy>Julia Wang</cp:lastModifiedBy>
  <cp:revision>64</cp:revision>
  <dcterms:created xsi:type="dcterms:W3CDTF">2013-11-26T20:49:28Z</dcterms:created>
  <dcterms:modified xsi:type="dcterms:W3CDTF">2013-12-10T20:19:20Z</dcterms:modified>
</cp:coreProperties>
</file>