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D73A6-1E5C-404D-9773-87921AB78B4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19A95-4CEF-4FDE-B5A6-34F17968C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A34-2F25-4BE4-BCE8-10D5209BD7F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E704-6488-4D07-B8C7-A41C489C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A34-2F25-4BE4-BCE8-10D5209BD7F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E704-6488-4D07-B8C7-A41C489C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7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A34-2F25-4BE4-BCE8-10D5209BD7F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E704-6488-4D07-B8C7-A41C489C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A34-2F25-4BE4-BCE8-10D5209BD7F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E704-6488-4D07-B8C7-A41C489C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6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A34-2F25-4BE4-BCE8-10D5209BD7F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E704-6488-4D07-B8C7-A41C489C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7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A34-2F25-4BE4-BCE8-10D5209BD7F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E704-6488-4D07-B8C7-A41C489C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A34-2F25-4BE4-BCE8-10D5209BD7F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E704-6488-4D07-B8C7-A41C489C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9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A34-2F25-4BE4-BCE8-10D5209BD7F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E704-6488-4D07-B8C7-A41C489C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6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A34-2F25-4BE4-BCE8-10D5209BD7F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E704-6488-4D07-B8C7-A41C489C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A34-2F25-4BE4-BCE8-10D5209BD7F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E704-6488-4D07-B8C7-A41C489C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0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A34-2F25-4BE4-BCE8-10D5209BD7F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E704-6488-4D07-B8C7-A41C489C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0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A34-2F25-4BE4-BCE8-10D5209BD7F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E704-6488-4D07-B8C7-A41C489C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8" y="152597"/>
            <a:ext cx="8360979" cy="706437"/>
          </a:xfrm>
        </p:spPr>
        <p:txBody>
          <a:bodyPr>
            <a:normAutofit/>
          </a:bodyPr>
          <a:lstStyle/>
          <a:p>
            <a:r>
              <a:rPr lang="en-US" sz="3500" dirty="0" smtClean="0"/>
              <a:t>United Kingdom – Where are they today?</a:t>
            </a:r>
            <a:endParaRPr lang="en-US" sz="35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59607" y="849056"/>
            <a:ext cx="6132786" cy="486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Demographics in 2017</a:t>
            </a:r>
            <a:endParaRPr lang="en-US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208978" y="1680251"/>
            <a:ext cx="6132786" cy="4867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Northern Ireland</a:t>
            </a:r>
            <a:endParaRPr lang="en-US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736613" y="1812490"/>
            <a:ext cx="5346444" cy="3228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England &amp; Wales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942013" y="4672818"/>
            <a:ext cx="297069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400" dirty="0" smtClean="0">
                <a:solidFill>
                  <a:srgbClr val="313131"/>
                </a:solidFill>
              </a:rPr>
              <a:t>Northern Ireland has a younger population than some of the other regions</a:t>
            </a:r>
            <a:endParaRPr lang="en-US" sz="1400" dirty="0">
              <a:solidFill>
                <a:srgbClr val="313131"/>
              </a:solidFill>
            </a:endParaRPr>
          </a:p>
        </p:txBody>
      </p:sp>
      <p:grpSp>
        <p:nvGrpSpPr>
          <p:cNvPr id="10" name="Group 836"/>
          <p:cNvGrpSpPr>
            <a:grpSpLocks noChangeAspect="1"/>
          </p:cNvGrpSpPr>
          <p:nvPr/>
        </p:nvGrpSpPr>
        <p:grpSpPr bwMode="auto">
          <a:xfrm>
            <a:off x="1259832" y="4711309"/>
            <a:ext cx="529547" cy="529547"/>
            <a:chOff x="4676" y="3030"/>
            <a:chExt cx="340" cy="340"/>
          </a:xfrm>
          <a:solidFill>
            <a:schemeClr val="accent3"/>
          </a:solidFill>
        </p:grpSpPr>
        <p:sp>
          <p:nvSpPr>
            <p:cNvPr id="11" name="Oval 837"/>
            <p:cNvSpPr>
              <a:spLocks noChangeArrowheads="1"/>
            </p:cNvSpPr>
            <p:nvPr/>
          </p:nvSpPr>
          <p:spPr bwMode="auto">
            <a:xfrm>
              <a:off x="4888" y="3108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Oval 838"/>
            <p:cNvSpPr>
              <a:spLocks noChangeArrowheads="1"/>
            </p:cNvSpPr>
            <p:nvPr/>
          </p:nvSpPr>
          <p:spPr bwMode="auto">
            <a:xfrm>
              <a:off x="4789" y="3108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839"/>
            <p:cNvSpPr>
              <a:spLocks/>
            </p:cNvSpPr>
            <p:nvPr/>
          </p:nvSpPr>
          <p:spPr bwMode="auto">
            <a:xfrm>
              <a:off x="4876" y="3164"/>
              <a:ext cx="38" cy="71"/>
            </a:xfrm>
            <a:custGeom>
              <a:avLst/>
              <a:gdLst>
                <a:gd name="T0" fmla="*/ 18 w 38"/>
                <a:gd name="T1" fmla="*/ 0 h 71"/>
                <a:gd name="T2" fmla="*/ 0 w 38"/>
                <a:gd name="T3" fmla="*/ 71 h 71"/>
                <a:gd name="T4" fmla="*/ 38 w 38"/>
                <a:gd name="T5" fmla="*/ 71 h 71"/>
                <a:gd name="T6" fmla="*/ 21 w 38"/>
                <a:gd name="T7" fmla="*/ 0 h 71"/>
                <a:gd name="T8" fmla="*/ 18 w 38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71">
                  <a:moveTo>
                    <a:pt x="18" y="0"/>
                  </a:moveTo>
                  <a:lnTo>
                    <a:pt x="0" y="71"/>
                  </a:lnTo>
                  <a:lnTo>
                    <a:pt x="38" y="71"/>
                  </a:lnTo>
                  <a:lnTo>
                    <a:pt x="21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40"/>
            <p:cNvSpPr>
              <a:spLocks noEditPoints="1"/>
            </p:cNvSpPr>
            <p:nvPr/>
          </p:nvSpPr>
          <p:spPr bwMode="auto">
            <a:xfrm>
              <a:off x="4676" y="3030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181 w 512"/>
                <a:gd name="T11" fmla="*/ 96 h 512"/>
                <a:gd name="T12" fmla="*/ 213 w 512"/>
                <a:gd name="T13" fmla="*/ 128 h 512"/>
                <a:gd name="T14" fmla="*/ 181 w 512"/>
                <a:gd name="T15" fmla="*/ 160 h 512"/>
                <a:gd name="T16" fmla="*/ 149 w 512"/>
                <a:gd name="T17" fmla="*/ 128 h 512"/>
                <a:gd name="T18" fmla="*/ 181 w 512"/>
                <a:gd name="T19" fmla="*/ 96 h 512"/>
                <a:gd name="T20" fmla="*/ 234 w 512"/>
                <a:gd name="T21" fmla="*/ 298 h 512"/>
                <a:gd name="T22" fmla="*/ 224 w 512"/>
                <a:gd name="T23" fmla="*/ 309 h 512"/>
                <a:gd name="T24" fmla="*/ 213 w 512"/>
                <a:gd name="T25" fmla="*/ 309 h 512"/>
                <a:gd name="T26" fmla="*/ 213 w 512"/>
                <a:gd name="T27" fmla="*/ 405 h 512"/>
                <a:gd name="T28" fmla="*/ 202 w 512"/>
                <a:gd name="T29" fmla="*/ 416 h 512"/>
                <a:gd name="T30" fmla="*/ 192 w 512"/>
                <a:gd name="T31" fmla="*/ 405 h 512"/>
                <a:gd name="T32" fmla="*/ 192 w 512"/>
                <a:gd name="T33" fmla="*/ 309 h 512"/>
                <a:gd name="T34" fmla="*/ 170 w 512"/>
                <a:gd name="T35" fmla="*/ 309 h 512"/>
                <a:gd name="T36" fmla="*/ 170 w 512"/>
                <a:gd name="T37" fmla="*/ 405 h 512"/>
                <a:gd name="T38" fmla="*/ 160 w 512"/>
                <a:gd name="T39" fmla="*/ 416 h 512"/>
                <a:gd name="T40" fmla="*/ 149 w 512"/>
                <a:gd name="T41" fmla="*/ 405 h 512"/>
                <a:gd name="T42" fmla="*/ 149 w 512"/>
                <a:gd name="T43" fmla="*/ 309 h 512"/>
                <a:gd name="T44" fmla="*/ 138 w 512"/>
                <a:gd name="T45" fmla="*/ 309 h 512"/>
                <a:gd name="T46" fmla="*/ 128 w 512"/>
                <a:gd name="T47" fmla="*/ 298 h 512"/>
                <a:gd name="T48" fmla="*/ 128 w 512"/>
                <a:gd name="T49" fmla="*/ 192 h 512"/>
                <a:gd name="T50" fmla="*/ 138 w 512"/>
                <a:gd name="T51" fmla="*/ 181 h 512"/>
                <a:gd name="T52" fmla="*/ 224 w 512"/>
                <a:gd name="T53" fmla="*/ 181 h 512"/>
                <a:gd name="T54" fmla="*/ 234 w 512"/>
                <a:gd name="T55" fmla="*/ 192 h 512"/>
                <a:gd name="T56" fmla="*/ 234 w 512"/>
                <a:gd name="T57" fmla="*/ 298 h 512"/>
                <a:gd name="T58" fmla="*/ 330 w 512"/>
                <a:gd name="T59" fmla="*/ 96 h 512"/>
                <a:gd name="T60" fmla="*/ 362 w 512"/>
                <a:gd name="T61" fmla="*/ 128 h 512"/>
                <a:gd name="T62" fmla="*/ 330 w 512"/>
                <a:gd name="T63" fmla="*/ 160 h 512"/>
                <a:gd name="T64" fmla="*/ 298 w 512"/>
                <a:gd name="T65" fmla="*/ 128 h 512"/>
                <a:gd name="T66" fmla="*/ 330 w 512"/>
                <a:gd name="T67" fmla="*/ 96 h 512"/>
                <a:gd name="T68" fmla="*/ 381 w 512"/>
                <a:gd name="T69" fmla="*/ 326 h 512"/>
                <a:gd name="T70" fmla="*/ 373 w 512"/>
                <a:gd name="T71" fmla="*/ 330 h 512"/>
                <a:gd name="T72" fmla="*/ 362 w 512"/>
                <a:gd name="T73" fmla="*/ 330 h 512"/>
                <a:gd name="T74" fmla="*/ 362 w 512"/>
                <a:gd name="T75" fmla="*/ 405 h 512"/>
                <a:gd name="T76" fmla="*/ 352 w 512"/>
                <a:gd name="T77" fmla="*/ 416 h 512"/>
                <a:gd name="T78" fmla="*/ 341 w 512"/>
                <a:gd name="T79" fmla="*/ 405 h 512"/>
                <a:gd name="T80" fmla="*/ 341 w 512"/>
                <a:gd name="T81" fmla="*/ 330 h 512"/>
                <a:gd name="T82" fmla="*/ 320 w 512"/>
                <a:gd name="T83" fmla="*/ 330 h 512"/>
                <a:gd name="T84" fmla="*/ 320 w 512"/>
                <a:gd name="T85" fmla="*/ 405 h 512"/>
                <a:gd name="T86" fmla="*/ 309 w 512"/>
                <a:gd name="T87" fmla="*/ 416 h 512"/>
                <a:gd name="T88" fmla="*/ 298 w 512"/>
                <a:gd name="T89" fmla="*/ 405 h 512"/>
                <a:gd name="T90" fmla="*/ 298 w 512"/>
                <a:gd name="T91" fmla="*/ 330 h 512"/>
                <a:gd name="T92" fmla="*/ 288 w 512"/>
                <a:gd name="T93" fmla="*/ 330 h 512"/>
                <a:gd name="T94" fmla="*/ 279 w 512"/>
                <a:gd name="T95" fmla="*/ 326 h 512"/>
                <a:gd name="T96" fmla="*/ 277 w 512"/>
                <a:gd name="T97" fmla="*/ 317 h 512"/>
                <a:gd name="T98" fmla="*/ 309 w 512"/>
                <a:gd name="T99" fmla="*/ 189 h 512"/>
                <a:gd name="T100" fmla="*/ 320 w 512"/>
                <a:gd name="T101" fmla="*/ 181 h 512"/>
                <a:gd name="T102" fmla="*/ 341 w 512"/>
                <a:gd name="T103" fmla="*/ 181 h 512"/>
                <a:gd name="T104" fmla="*/ 351 w 512"/>
                <a:gd name="T105" fmla="*/ 189 h 512"/>
                <a:gd name="T106" fmla="*/ 383 w 512"/>
                <a:gd name="T107" fmla="*/ 317 h 512"/>
                <a:gd name="T108" fmla="*/ 381 w 512"/>
                <a:gd name="T109" fmla="*/ 32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181" y="96"/>
                  </a:moveTo>
                  <a:cubicBezTo>
                    <a:pt x="199" y="96"/>
                    <a:pt x="213" y="110"/>
                    <a:pt x="213" y="128"/>
                  </a:cubicBezTo>
                  <a:cubicBezTo>
                    <a:pt x="213" y="145"/>
                    <a:pt x="199" y="160"/>
                    <a:pt x="181" y="160"/>
                  </a:cubicBezTo>
                  <a:cubicBezTo>
                    <a:pt x="163" y="160"/>
                    <a:pt x="149" y="145"/>
                    <a:pt x="149" y="128"/>
                  </a:cubicBezTo>
                  <a:cubicBezTo>
                    <a:pt x="149" y="110"/>
                    <a:pt x="163" y="96"/>
                    <a:pt x="181" y="96"/>
                  </a:cubicBezTo>
                  <a:close/>
                  <a:moveTo>
                    <a:pt x="234" y="298"/>
                  </a:moveTo>
                  <a:cubicBezTo>
                    <a:pt x="234" y="304"/>
                    <a:pt x="230" y="309"/>
                    <a:pt x="224" y="309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13" y="405"/>
                    <a:pt x="213" y="405"/>
                    <a:pt x="213" y="405"/>
                  </a:cubicBezTo>
                  <a:cubicBezTo>
                    <a:pt x="213" y="411"/>
                    <a:pt x="208" y="416"/>
                    <a:pt x="202" y="416"/>
                  </a:cubicBezTo>
                  <a:cubicBezTo>
                    <a:pt x="196" y="416"/>
                    <a:pt x="192" y="411"/>
                    <a:pt x="192" y="405"/>
                  </a:cubicBezTo>
                  <a:cubicBezTo>
                    <a:pt x="192" y="309"/>
                    <a:pt x="192" y="309"/>
                    <a:pt x="192" y="309"/>
                  </a:cubicBezTo>
                  <a:cubicBezTo>
                    <a:pt x="170" y="309"/>
                    <a:pt x="170" y="309"/>
                    <a:pt x="170" y="309"/>
                  </a:cubicBezTo>
                  <a:cubicBezTo>
                    <a:pt x="170" y="405"/>
                    <a:pt x="170" y="405"/>
                    <a:pt x="170" y="405"/>
                  </a:cubicBezTo>
                  <a:cubicBezTo>
                    <a:pt x="170" y="411"/>
                    <a:pt x="166" y="416"/>
                    <a:pt x="160" y="416"/>
                  </a:cubicBezTo>
                  <a:cubicBezTo>
                    <a:pt x="154" y="416"/>
                    <a:pt x="149" y="411"/>
                    <a:pt x="149" y="405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32" y="309"/>
                    <a:pt x="128" y="304"/>
                    <a:pt x="128" y="298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8" y="186"/>
                    <a:pt x="132" y="181"/>
                    <a:pt x="138" y="181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30" y="181"/>
                    <a:pt x="234" y="186"/>
                    <a:pt x="234" y="192"/>
                  </a:cubicBezTo>
                  <a:lnTo>
                    <a:pt x="234" y="298"/>
                  </a:lnTo>
                  <a:close/>
                  <a:moveTo>
                    <a:pt x="330" y="96"/>
                  </a:moveTo>
                  <a:cubicBezTo>
                    <a:pt x="348" y="96"/>
                    <a:pt x="362" y="110"/>
                    <a:pt x="362" y="128"/>
                  </a:cubicBezTo>
                  <a:cubicBezTo>
                    <a:pt x="362" y="145"/>
                    <a:pt x="348" y="160"/>
                    <a:pt x="330" y="160"/>
                  </a:cubicBezTo>
                  <a:cubicBezTo>
                    <a:pt x="313" y="160"/>
                    <a:pt x="298" y="145"/>
                    <a:pt x="298" y="128"/>
                  </a:cubicBezTo>
                  <a:cubicBezTo>
                    <a:pt x="298" y="110"/>
                    <a:pt x="313" y="96"/>
                    <a:pt x="330" y="96"/>
                  </a:cubicBezTo>
                  <a:close/>
                  <a:moveTo>
                    <a:pt x="381" y="326"/>
                  </a:moveTo>
                  <a:cubicBezTo>
                    <a:pt x="379" y="329"/>
                    <a:pt x="376" y="330"/>
                    <a:pt x="373" y="330"/>
                  </a:cubicBezTo>
                  <a:cubicBezTo>
                    <a:pt x="362" y="330"/>
                    <a:pt x="362" y="330"/>
                    <a:pt x="362" y="330"/>
                  </a:cubicBezTo>
                  <a:cubicBezTo>
                    <a:pt x="362" y="405"/>
                    <a:pt x="362" y="405"/>
                    <a:pt x="362" y="405"/>
                  </a:cubicBezTo>
                  <a:cubicBezTo>
                    <a:pt x="362" y="411"/>
                    <a:pt x="358" y="416"/>
                    <a:pt x="352" y="416"/>
                  </a:cubicBezTo>
                  <a:cubicBezTo>
                    <a:pt x="346" y="416"/>
                    <a:pt x="341" y="411"/>
                    <a:pt x="341" y="405"/>
                  </a:cubicBezTo>
                  <a:cubicBezTo>
                    <a:pt x="341" y="330"/>
                    <a:pt x="341" y="330"/>
                    <a:pt x="341" y="330"/>
                  </a:cubicBezTo>
                  <a:cubicBezTo>
                    <a:pt x="320" y="330"/>
                    <a:pt x="320" y="330"/>
                    <a:pt x="320" y="330"/>
                  </a:cubicBezTo>
                  <a:cubicBezTo>
                    <a:pt x="320" y="405"/>
                    <a:pt x="320" y="405"/>
                    <a:pt x="320" y="405"/>
                  </a:cubicBezTo>
                  <a:cubicBezTo>
                    <a:pt x="320" y="411"/>
                    <a:pt x="315" y="416"/>
                    <a:pt x="309" y="416"/>
                  </a:cubicBezTo>
                  <a:cubicBezTo>
                    <a:pt x="303" y="416"/>
                    <a:pt x="298" y="411"/>
                    <a:pt x="298" y="405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288" y="330"/>
                    <a:pt x="288" y="330"/>
                    <a:pt x="288" y="330"/>
                  </a:cubicBezTo>
                  <a:cubicBezTo>
                    <a:pt x="284" y="330"/>
                    <a:pt x="281" y="329"/>
                    <a:pt x="279" y="326"/>
                  </a:cubicBezTo>
                  <a:cubicBezTo>
                    <a:pt x="277" y="324"/>
                    <a:pt x="277" y="320"/>
                    <a:pt x="277" y="317"/>
                  </a:cubicBezTo>
                  <a:cubicBezTo>
                    <a:pt x="309" y="189"/>
                    <a:pt x="309" y="189"/>
                    <a:pt x="309" y="189"/>
                  </a:cubicBezTo>
                  <a:cubicBezTo>
                    <a:pt x="311" y="184"/>
                    <a:pt x="315" y="181"/>
                    <a:pt x="320" y="181"/>
                  </a:cubicBezTo>
                  <a:cubicBezTo>
                    <a:pt x="341" y="181"/>
                    <a:pt x="341" y="181"/>
                    <a:pt x="341" y="181"/>
                  </a:cubicBezTo>
                  <a:cubicBezTo>
                    <a:pt x="346" y="181"/>
                    <a:pt x="350" y="184"/>
                    <a:pt x="351" y="189"/>
                  </a:cubicBezTo>
                  <a:cubicBezTo>
                    <a:pt x="383" y="317"/>
                    <a:pt x="383" y="317"/>
                    <a:pt x="383" y="317"/>
                  </a:cubicBezTo>
                  <a:cubicBezTo>
                    <a:pt x="384" y="320"/>
                    <a:pt x="383" y="324"/>
                    <a:pt x="381" y="32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Rectangle 841"/>
            <p:cNvSpPr>
              <a:spLocks noChangeArrowheads="1"/>
            </p:cNvSpPr>
            <p:nvPr/>
          </p:nvSpPr>
          <p:spPr bwMode="auto">
            <a:xfrm>
              <a:off x="4775" y="3164"/>
              <a:ext cx="42" cy="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071" y="2190750"/>
            <a:ext cx="3131529" cy="22063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17" y="2066717"/>
            <a:ext cx="3351050" cy="23903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607" y="2267710"/>
            <a:ext cx="2934149" cy="2128964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8749143" y="1586899"/>
            <a:ext cx="2081742" cy="4867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Scotland</a:t>
            </a:r>
            <a:endParaRPr lang="en-US" sz="2000" dirty="0"/>
          </a:p>
        </p:txBody>
      </p:sp>
      <p:sp>
        <p:nvSpPr>
          <p:cNvPr id="23" name="Freeform 723"/>
          <p:cNvSpPr>
            <a:spLocks noChangeAspect="1" noEditPoints="1"/>
          </p:cNvSpPr>
          <p:nvPr/>
        </p:nvSpPr>
        <p:spPr bwMode="auto">
          <a:xfrm>
            <a:off x="4977359" y="4686532"/>
            <a:ext cx="367982" cy="367982"/>
          </a:xfrm>
          <a:custGeom>
            <a:avLst/>
            <a:gdLst>
              <a:gd name="T0" fmla="*/ 248 w 512"/>
              <a:gd name="T1" fmla="*/ 263 h 512"/>
              <a:gd name="T2" fmla="*/ 263 w 512"/>
              <a:gd name="T3" fmla="*/ 263 h 512"/>
              <a:gd name="T4" fmla="*/ 288 w 512"/>
              <a:gd name="T5" fmla="*/ 256 h 512"/>
              <a:gd name="T6" fmla="*/ 224 w 512"/>
              <a:gd name="T7" fmla="*/ 256 h 512"/>
              <a:gd name="T8" fmla="*/ 269 w 512"/>
              <a:gd name="T9" fmla="*/ 227 h 512"/>
              <a:gd name="T10" fmla="*/ 331 w 512"/>
              <a:gd name="T11" fmla="*/ 196 h 512"/>
              <a:gd name="T12" fmla="*/ 256 w 512"/>
              <a:gd name="T13" fmla="*/ 352 h 512"/>
              <a:gd name="T14" fmla="*/ 256 w 512"/>
              <a:gd name="T15" fmla="*/ 160 h 512"/>
              <a:gd name="T16" fmla="*/ 331 w 512"/>
              <a:gd name="T17" fmla="*/ 166 h 512"/>
              <a:gd name="T18" fmla="*/ 138 w 512"/>
              <a:gd name="T19" fmla="*/ 256 h 512"/>
              <a:gd name="T20" fmla="*/ 373 w 512"/>
              <a:gd name="T21" fmla="*/ 256 h 512"/>
              <a:gd name="T22" fmla="*/ 331 w 512"/>
              <a:gd name="T23" fmla="*/ 196 h 512"/>
              <a:gd name="T24" fmla="*/ 181 w 512"/>
              <a:gd name="T25" fmla="*/ 256 h 512"/>
              <a:gd name="T26" fmla="*/ 330 w 512"/>
              <a:gd name="T27" fmla="*/ 256 h 512"/>
              <a:gd name="T28" fmla="*/ 300 w 512"/>
              <a:gd name="T29" fmla="*/ 226 h 512"/>
              <a:gd name="T30" fmla="*/ 256 w 512"/>
              <a:gd name="T31" fmla="*/ 309 h 512"/>
              <a:gd name="T32" fmla="*/ 256 w 512"/>
              <a:gd name="T33" fmla="*/ 202 h 512"/>
              <a:gd name="T34" fmla="*/ 300 w 512"/>
              <a:gd name="T35" fmla="*/ 196 h 512"/>
              <a:gd name="T36" fmla="*/ 512 w 512"/>
              <a:gd name="T37" fmla="*/ 256 h 512"/>
              <a:gd name="T38" fmla="*/ 0 w 512"/>
              <a:gd name="T39" fmla="*/ 256 h 512"/>
              <a:gd name="T40" fmla="*/ 512 w 512"/>
              <a:gd name="T41" fmla="*/ 256 h 512"/>
              <a:gd name="T42" fmla="*/ 394 w 512"/>
              <a:gd name="T43" fmla="*/ 138 h 512"/>
              <a:gd name="T44" fmla="*/ 373 w 512"/>
              <a:gd name="T45" fmla="*/ 117 h 512"/>
              <a:gd name="T46" fmla="*/ 352 w 512"/>
              <a:gd name="T47" fmla="*/ 117 h 512"/>
              <a:gd name="T48" fmla="*/ 346 w 512"/>
              <a:gd name="T49" fmla="*/ 150 h 512"/>
              <a:gd name="T50" fmla="*/ 117 w 512"/>
              <a:gd name="T51" fmla="*/ 256 h 512"/>
              <a:gd name="T52" fmla="*/ 141 w 512"/>
              <a:gd name="T53" fmla="*/ 376 h 512"/>
              <a:gd name="T54" fmla="*/ 149 w 512"/>
              <a:gd name="T55" fmla="*/ 394 h 512"/>
              <a:gd name="T56" fmla="*/ 178 w 512"/>
              <a:gd name="T57" fmla="*/ 370 h 512"/>
              <a:gd name="T58" fmla="*/ 334 w 512"/>
              <a:gd name="T59" fmla="*/ 370 h 512"/>
              <a:gd name="T60" fmla="*/ 362 w 512"/>
              <a:gd name="T61" fmla="*/ 394 h 512"/>
              <a:gd name="T62" fmla="*/ 370 w 512"/>
              <a:gd name="T63" fmla="*/ 376 h 512"/>
              <a:gd name="T64" fmla="*/ 394 w 512"/>
              <a:gd name="T65" fmla="*/ 256 h 512"/>
              <a:gd name="T66" fmla="*/ 367 w 512"/>
              <a:gd name="T67" fmla="*/ 160 h 512"/>
              <a:gd name="T68" fmla="*/ 405 w 512"/>
              <a:gd name="T69" fmla="*/ 14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2" h="512">
                <a:moveTo>
                  <a:pt x="248" y="248"/>
                </a:moveTo>
                <a:cubicBezTo>
                  <a:pt x="244" y="252"/>
                  <a:pt x="244" y="259"/>
                  <a:pt x="248" y="263"/>
                </a:cubicBezTo>
                <a:cubicBezTo>
                  <a:pt x="250" y="265"/>
                  <a:pt x="253" y="266"/>
                  <a:pt x="256" y="266"/>
                </a:cubicBezTo>
                <a:cubicBezTo>
                  <a:pt x="258" y="266"/>
                  <a:pt x="261" y="265"/>
                  <a:pt x="263" y="263"/>
                </a:cubicBezTo>
                <a:cubicBezTo>
                  <a:pt x="284" y="242"/>
                  <a:pt x="284" y="242"/>
                  <a:pt x="284" y="242"/>
                </a:cubicBezTo>
                <a:cubicBezTo>
                  <a:pt x="286" y="246"/>
                  <a:pt x="288" y="251"/>
                  <a:pt x="288" y="256"/>
                </a:cubicBezTo>
                <a:cubicBezTo>
                  <a:pt x="288" y="273"/>
                  <a:pt x="273" y="288"/>
                  <a:pt x="256" y="288"/>
                </a:cubicBezTo>
                <a:cubicBezTo>
                  <a:pt x="238" y="288"/>
                  <a:pt x="224" y="273"/>
                  <a:pt x="224" y="256"/>
                </a:cubicBezTo>
                <a:cubicBezTo>
                  <a:pt x="224" y="238"/>
                  <a:pt x="238" y="224"/>
                  <a:pt x="256" y="224"/>
                </a:cubicBezTo>
                <a:cubicBezTo>
                  <a:pt x="261" y="224"/>
                  <a:pt x="265" y="225"/>
                  <a:pt x="269" y="227"/>
                </a:cubicBezTo>
                <a:lnTo>
                  <a:pt x="248" y="248"/>
                </a:lnTo>
                <a:close/>
                <a:moveTo>
                  <a:pt x="331" y="196"/>
                </a:moveTo>
                <a:cubicBezTo>
                  <a:pt x="344" y="212"/>
                  <a:pt x="352" y="233"/>
                  <a:pt x="352" y="256"/>
                </a:cubicBezTo>
                <a:cubicBezTo>
                  <a:pt x="352" y="309"/>
                  <a:pt x="309" y="352"/>
                  <a:pt x="256" y="352"/>
                </a:cubicBezTo>
                <a:cubicBezTo>
                  <a:pt x="203" y="352"/>
                  <a:pt x="160" y="309"/>
                  <a:pt x="160" y="256"/>
                </a:cubicBezTo>
                <a:cubicBezTo>
                  <a:pt x="160" y="203"/>
                  <a:pt x="203" y="160"/>
                  <a:pt x="256" y="160"/>
                </a:cubicBezTo>
                <a:cubicBezTo>
                  <a:pt x="278" y="160"/>
                  <a:pt x="299" y="168"/>
                  <a:pt x="316" y="181"/>
                </a:cubicBezTo>
                <a:cubicBezTo>
                  <a:pt x="331" y="166"/>
                  <a:pt x="331" y="166"/>
                  <a:pt x="331" y="166"/>
                </a:cubicBezTo>
                <a:cubicBezTo>
                  <a:pt x="310" y="149"/>
                  <a:pt x="284" y="138"/>
                  <a:pt x="256" y="138"/>
                </a:cubicBezTo>
                <a:cubicBezTo>
                  <a:pt x="191" y="138"/>
                  <a:pt x="138" y="191"/>
                  <a:pt x="138" y="256"/>
                </a:cubicBezTo>
                <a:cubicBezTo>
                  <a:pt x="138" y="320"/>
                  <a:pt x="191" y="373"/>
                  <a:pt x="256" y="373"/>
                </a:cubicBezTo>
                <a:cubicBezTo>
                  <a:pt x="320" y="373"/>
                  <a:pt x="373" y="320"/>
                  <a:pt x="373" y="256"/>
                </a:cubicBezTo>
                <a:cubicBezTo>
                  <a:pt x="373" y="227"/>
                  <a:pt x="363" y="201"/>
                  <a:pt x="346" y="181"/>
                </a:cubicBezTo>
                <a:lnTo>
                  <a:pt x="331" y="196"/>
                </a:lnTo>
                <a:close/>
                <a:moveTo>
                  <a:pt x="256" y="181"/>
                </a:moveTo>
                <a:cubicBezTo>
                  <a:pt x="214" y="181"/>
                  <a:pt x="181" y="214"/>
                  <a:pt x="181" y="256"/>
                </a:cubicBezTo>
                <a:cubicBezTo>
                  <a:pt x="181" y="297"/>
                  <a:pt x="214" y="330"/>
                  <a:pt x="256" y="330"/>
                </a:cubicBezTo>
                <a:cubicBezTo>
                  <a:pt x="297" y="330"/>
                  <a:pt x="330" y="297"/>
                  <a:pt x="330" y="256"/>
                </a:cubicBezTo>
                <a:cubicBezTo>
                  <a:pt x="330" y="239"/>
                  <a:pt x="325" y="224"/>
                  <a:pt x="315" y="211"/>
                </a:cubicBezTo>
                <a:cubicBezTo>
                  <a:pt x="300" y="226"/>
                  <a:pt x="300" y="226"/>
                  <a:pt x="300" y="226"/>
                </a:cubicBezTo>
                <a:cubicBezTo>
                  <a:pt x="306" y="235"/>
                  <a:pt x="309" y="245"/>
                  <a:pt x="309" y="256"/>
                </a:cubicBezTo>
                <a:cubicBezTo>
                  <a:pt x="309" y="285"/>
                  <a:pt x="285" y="309"/>
                  <a:pt x="256" y="309"/>
                </a:cubicBezTo>
                <a:cubicBezTo>
                  <a:pt x="226" y="309"/>
                  <a:pt x="202" y="285"/>
                  <a:pt x="202" y="256"/>
                </a:cubicBezTo>
                <a:cubicBezTo>
                  <a:pt x="202" y="226"/>
                  <a:pt x="226" y="202"/>
                  <a:pt x="256" y="202"/>
                </a:cubicBezTo>
                <a:cubicBezTo>
                  <a:pt x="267" y="202"/>
                  <a:pt x="277" y="206"/>
                  <a:pt x="285" y="211"/>
                </a:cubicBezTo>
                <a:cubicBezTo>
                  <a:pt x="300" y="196"/>
                  <a:pt x="300" y="196"/>
                  <a:pt x="300" y="196"/>
                </a:cubicBezTo>
                <a:cubicBezTo>
                  <a:pt x="288" y="187"/>
                  <a:pt x="272" y="181"/>
                  <a:pt x="256" y="181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05" y="149"/>
                </a:moveTo>
                <a:cubicBezTo>
                  <a:pt x="405" y="143"/>
                  <a:pt x="400" y="138"/>
                  <a:pt x="394" y="138"/>
                </a:cubicBezTo>
                <a:cubicBezTo>
                  <a:pt x="373" y="138"/>
                  <a:pt x="373" y="138"/>
                  <a:pt x="373" y="138"/>
                </a:cubicBezTo>
                <a:cubicBezTo>
                  <a:pt x="373" y="117"/>
                  <a:pt x="373" y="117"/>
                  <a:pt x="373" y="117"/>
                </a:cubicBezTo>
                <a:cubicBezTo>
                  <a:pt x="373" y="111"/>
                  <a:pt x="368" y="106"/>
                  <a:pt x="362" y="106"/>
                </a:cubicBezTo>
                <a:cubicBezTo>
                  <a:pt x="356" y="106"/>
                  <a:pt x="352" y="111"/>
                  <a:pt x="352" y="117"/>
                </a:cubicBezTo>
                <a:cubicBezTo>
                  <a:pt x="352" y="145"/>
                  <a:pt x="352" y="145"/>
                  <a:pt x="352" y="145"/>
                </a:cubicBezTo>
                <a:cubicBezTo>
                  <a:pt x="346" y="150"/>
                  <a:pt x="346" y="150"/>
                  <a:pt x="346" y="150"/>
                </a:cubicBezTo>
                <a:cubicBezTo>
                  <a:pt x="322" y="130"/>
                  <a:pt x="290" y="117"/>
                  <a:pt x="256" y="117"/>
                </a:cubicBezTo>
                <a:cubicBezTo>
                  <a:pt x="179" y="117"/>
                  <a:pt x="117" y="179"/>
                  <a:pt x="117" y="256"/>
                </a:cubicBezTo>
                <a:cubicBezTo>
                  <a:pt x="117" y="295"/>
                  <a:pt x="134" y="331"/>
                  <a:pt x="161" y="357"/>
                </a:cubicBezTo>
                <a:cubicBezTo>
                  <a:pt x="141" y="376"/>
                  <a:pt x="141" y="376"/>
                  <a:pt x="141" y="376"/>
                </a:cubicBezTo>
                <a:cubicBezTo>
                  <a:pt x="137" y="380"/>
                  <a:pt x="137" y="387"/>
                  <a:pt x="141" y="391"/>
                </a:cubicBezTo>
                <a:cubicBezTo>
                  <a:pt x="144" y="393"/>
                  <a:pt x="146" y="394"/>
                  <a:pt x="149" y="394"/>
                </a:cubicBezTo>
                <a:cubicBezTo>
                  <a:pt x="152" y="394"/>
                  <a:pt x="154" y="393"/>
                  <a:pt x="157" y="391"/>
                </a:cubicBezTo>
                <a:cubicBezTo>
                  <a:pt x="178" y="370"/>
                  <a:pt x="178" y="370"/>
                  <a:pt x="178" y="370"/>
                </a:cubicBezTo>
                <a:cubicBezTo>
                  <a:pt x="200" y="385"/>
                  <a:pt x="227" y="394"/>
                  <a:pt x="256" y="394"/>
                </a:cubicBezTo>
                <a:cubicBezTo>
                  <a:pt x="285" y="394"/>
                  <a:pt x="311" y="385"/>
                  <a:pt x="334" y="370"/>
                </a:cubicBezTo>
                <a:cubicBezTo>
                  <a:pt x="355" y="391"/>
                  <a:pt x="355" y="391"/>
                  <a:pt x="355" y="391"/>
                </a:cubicBezTo>
                <a:cubicBezTo>
                  <a:pt x="357" y="393"/>
                  <a:pt x="360" y="394"/>
                  <a:pt x="362" y="394"/>
                </a:cubicBezTo>
                <a:cubicBezTo>
                  <a:pt x="365" y="394"/>
                  <a:pt x="368" y="393"/>
                  <a:pt x="370" y="391"/>
                </a:cubicBezTo>
                <a:cubicBezTo>
                  <a:pt x="374" y="387"/>
                  <a:pt x="374" y="380"/>
                  <a:pt x="370" y="376"/>
                </a:cubicBezTo>
                <a:cubicBezTo>
                  <a:pt x="350" y="357"/>
                  <a:pt x="350" y="357"/>
                  <a:pt x="350" y="357"/>
                </a:cubicBezTo>
                <a:cubicBezTo>
                  <a:pt x="377" y="331"/>
                  <a:pt x="394" y="295"/>
                  <a:pt x="394" y="256"/>
                </a:cubicBezTo>
                <a:cubicBezTo>
                  <a:pt x="394" y="221"/>
                  <a:pt x="382" y="190"/>
                  <a:pt x="361" y="166"/>
                </a:cubicBezTo>
                <a:cubicBezTo>
                  <a:pt x="367" y="160"/>
                  <a:pt x="367" y="160"/>
                  <a:pt x="367" y="160"/>
                </a:cubicBezTo>
                <a:cubicBezTo>
                  <a:pt x="394" y="160"/>
                  <a:pt x="394" y="160"/>
                  <a:pt x="394" y="160"/>
                </a:cubicBezTo>
                <a:cubicBezTo>
                  <a:pt x="400" y="160"/>
                  <a:pt x="405" y="155"/>
                  <a:pt x="405" y="1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09996" y="4652138"/>
            <a:ext cx="29706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400" dirty="0" smtClean="0">
                <a:solidFill>
                  <a:srgbClr val="313131"/>
                </a:solidFill>
              </a:rPr>
              <a:t>England, Wales and Scotland appear to have similar demographics </a:t>
            </a:r>
            <a:endParaRPr lang="en-US" sz="14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6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40827" y="125138"/>
            <a:ext cx="8360979" cy="706437"/>
          </a:xfrm>
        </p:spPr>
        <p:txBody>
          <a:bodyPr>
            <a:normAutofit/>
          </a:bodyPr>
          <a:lstStyle/>
          <a:p>
            <a:r>
              <a:rPr lang="en-US" sz="3500" dirty="0" smtClean="0"/>
              <a:t>Scotland: Then and Now</a:t>
            </a:r>
            <a:endParaRPr lang="en-US" sz="3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07" y="1874964"/>
            <a:ext cx="4095750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530" y="1970214"/>
            <a:ext cx="4124325" cy="287655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461207" y="673071"/>
            <a:ext cx="6132786" cy="486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An aging population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0299" y="1384865"/>
            <a:ext cx="6132786" cy="4867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1981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92489" y="1384865"/>
            <a:ext cx="6132786" cy="4867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12042" y="5315205"/>
            <a:ext cx="768779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400" dirty="0" smtClean="0">
                <a:solidFill>
                  <a:srgbClr val="313131"/>
                </a:solidFill>
              </a:rPr>
              <a:t>The most striking </a:t>
            </a:r>
            <a:r>
              <a:rPr lang="en-US" sz="1400" dirty="0" smtClean="0">
                <a:solidFill>
                  <a:srgbClr val="313131"/>
                </a:solidFill>
              </a:rPr>
              <a:t>difference between 1981 and 2017 is the shift from a younger to an older population. In 1981 the majority of the population could be found in the 8 youngest age groups. In 2017 we see a more pronounced bump in the ages between 40 and 70</a:t>
            </a:r>
            <a:endParaRPr lang="en-US" sz="1400" dirty="0">
              <a:solidFill>
                <a:srgbClr val="313131"/>
              </a:solidFill>
            </a:endParaRPr>
          </a:p>
        </p:txBody>
      </p:sp>
      <p:grpSp>
        <p:nvGrpSpPr>
          <p:cNvPr id="10" name="Group 836"/>
          <p:cNvGrpSpPr>
            <a:grpSpLocks noChangeAspect="1"/>
          </p:cNvGrpSpPr>
          <p:nvPr/>
        </p:nvGrpSpPr>
        <p:grpSpPr bwMode="auto">
          <a:xfrm>
            <a:off x="2106498" y="5367347"/>
            <a:ext cx="529547" cy="529547"/>
            <a:chOff x="4676" y="3030"/>
            <a:chExt cx="340" cy="340"/>
          </a:xfrm>
          <a:solidFill>
            <a:schemeClr val="accent3"/>
          </a:solidFill>
        </p:grpSpPr>
        <p:sp>
          <p:nvSpPr>
            <p:cNvPr id="11" name="Oval 837"/>
            <p:cNvSpPr>
              <a:spLocks noChangeArrowheads="1"/>
            </p:cNvSpPr>
            <p:nvPr/>
          </p:nvSpPr>
          <p:spPr bwMode="auto">
            <a:xfrm>
              <a:off x="4888" y="3108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Oval 838"/>
            <p:cNvSpPr>
              <a:spLocks noChangeArrowheads="1"/>
            </p:cNvSpPr>
            <p:nvPr/>
          </p:nvSpPr>
          <p:spPr bwMode="auto">
            <a:xfrm>
              <a:off x="4789" y="3108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839"/>
            <p:cNvSpPr>
              <a:spLocks/>
            </p:cNvSpPr>
            <p:nvPr/>
          </p:nvSpPr>
          <p:spPr bwMode="auto">
            <a:xfrm>
              <a:off x="4876" y="3164"/>
              <a:ext cx="38" cy="71"/>
            </a:xfrm>
            <a:custGeom>
              <a:avLst/>
              <a:gdLst>
                <a:gd name="T0" fmla="*/ 18 w 38"/>
                <a:gd name="T1" fmla="*/ 0 h 71"/>
                <a:gd name="T2" fmla="*/ 0 w 38"/>
                <a:gd name="T3" fmla="*/ 71 h 71"/>
                <a:gd name="T4" fmla="*/ 38 w 38"/>
                <a:gd name="T5" fmla="*/ 71 h 71"/>
                <a:gd name="T6" fmla="*/ 21 w 38"/>
                <a:gd name="T7" fmla="*/ 0 h 71"/>
                <a:gd name="T8" fmla="*/ 18 w 38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71">
                  <a:moveTo>
                    <a:pt x="18" y="0"/>
                  </a:moveTo>
                  <a:lnTo>
                    <a:pt x="0" y="71"/>
                  </a:lnTo>
                  <a:lnTo>
                    <a:pt x="38" y="71"/>
                  </a:lnTo>
                  <a:lnTo>
                    <a:pt x="21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40"/>
            <p:cNvSpPr>
              <a:spLocks noEditPoints="1"/>
            </p:cNvSpPr>
            <p:nvPr/>
          </p:nvSpPr>
          <p:spPr bwMode="auto">
            <a:xfrm>
              <a:off x="4676" y="3030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181 w 512"/>
                <a:gd name="T11" fmla="*/ 96 h 512"/>
                <a:gd name="T12" fmla="*/ 213 w 512"/>
                <a:gd name="T13" fmla="*/ 128 h 512"/>
                <a:gd name="T14" fmla="*/ 181 w 512"/>
                <a:gd name="T15" fmla="*/ 160 h 512"/>
                <a:gd name="T16" fmla="*/ 149 w 512"/>
                <a:gd name="T17" fmla="*/ 128 h 512"/>
                <a:gd name="T18" fmla="*/ 181 w 512"/>
                <a:gd name="T19" fmla="*/ 96 h 512"/>
                <a:gd name="T20" fmla="*/ 234 w 512"/>
                <a:gd name="T21" fmla="*/ 298 h 512"/>
                <a:gd name="T22" fmla="*/ 224 w 512"/>
                <a:gd name="T23" fmla="*/ 309 h 512"/>
                <a:gd name="T24" fmla="*/ 213 w 512"/>
                <a:gd name="T25" fmla="*/ 309 h 512"/>
                <a:gd name="T26" fmla="*/ 213 w 512"/>
                <a:gd name="T27" fmla="*/ 405 h 512"/>
                <a:gd name="T28" fmla="*/ 202 w 512"/>
                <a:gd name="T29" fmla="*/ 416 h 512"/>
                <a:gd name="T30" fmla="*/ 192 w 512"/>
                <a:gd name="T31" fmla="*/ 405 h 512"/>
                <a:gd name="T32" fmla="*/ 192 w 512"/>
                <a:gd name="T33" fmla="*/ 309 h 512"/>
                <a:gd name="T34" fmla="*/ 170 w 512"/>
                <a:gd name="T35" fmla="*/ 309 h 512"/>
                <a:gd name="T36" fmla="*/ 170 w 512"/>
                <a:gd name="T37" fmla="*/ 405 h 512"/>
                <a:gd name="T38" fmla="*/ 160 w 512"/>
                <a:gd name="T39" fmla="*/ 416 h 512"/>
                <a:gd name="T40" fmla="*/ 149 w 512"/>
                <a:gd name="T41" fmla="*/ 405 h 512"/>
                <a:gd name="T42" fmla="*/ 149 w 512"/>
                <a:gd name="T43" fmla="*/ 309 h 512"/>
                <a:gd name="T44" fmla="*/ 138 w 512"/>
                <a:gd name="T45" fmla="*/ 309 h 512"/>
                <a:gd name="T46" fmla="*/ 128 w 512"/>
                <a:gd name="T47" fmla="*/ 298 h 512"/>
                <a:gd name="T48" fmla="*/ 128 w 512"/>
                <a:gd name="T49" fmla="*/ 192 h 512"/>
                <a:gd name="T50" fmla="*/ 138 w 512"/>
                <a:gd name="T51" fmla="*/ 181 h 512"/>
                <a:gd name="T52" fmla="*/ 224 w 512"/>
                <a:gd name="T53" fmla="*/ 181 h 512"/>
                <a:gd name="T54" fmla="*/ 234 w 512"/>
                <a:gd name="T55" fmla="*/ 192 h 512"/>
                <a:gd name="T56" fmla="*/ 234 w 512"/>
                <a:gd name="T57" fmla="*/ 298 h 512"/>
                <a:gd name="T58" fmla="*/ 330 w 512"/>
                <a:gd name="T59" fmla="*/ 96 h 512"/>
                <a:gd name="T60" fmla="*/ 362 w 512"/>
                <a:gd name="T61" fmla="*/ 128 h 512"/>
                <a:gd name="T62" fmla="*/ 330 w 512"/>
                <a:gd name="T63" fmla="*/ 160 h 512"/>
                <a:gd name="T64" fmla="*/ 298 w 512"/>
                <a:gd name="T65" fmla="*/ 128 h 512"/>
                <a:gd name="T66" fmla="*/ 330 w 512"/>
                <a:gd name="T67" fmla="*/ 96 h 512"/>
                <a:gd name="T68" fmla="*/ 381 w 512"/>
                <a:gd name="T69" fmla="*/ 326 h 512"/>
                <a:gd name="T70" fmla="*/ 373 w 512"/>
                <a:gd name="T71" fmla="*/ 330 h 512"/>
                <a:gd name="T72" fmla="*/ 362 w 512"/>
                <a:gd name="T73" fmla="*/ 330 h 512"/>
                <a:gd name="T74" fmla="*/ 362 w 512"/>
                <a:gd name="T75" fmla="*/ 405 h 512"/>
                <a:gd name="T76" fmla="*/ 352 w 512"/>
                <a:gd name="T77" fmla="*/ 416 h 512"/>
                <a:gd name="T78" fmla="*/ 341 w 512"/>
                <a:gd name="T79" fmla="*/ 405 h 512"/>
                <a:gd name="T80" fmla="*/ 341 w 512"/>
                <a:gd name="T81" fmla="*/ 330 h 512"/>
                <a:gd name="T82" fmla="*/ 320 w 512"/>
                <a:gd name="T83" fmla="*/ 330 h 512"/>
                <a:gd name="T84" fmla="*/ 320 w 512"/>
                <a:gd name="T85" fmla="*/ 405 h 512"/>
                <a:gd name="T86" fmla="*/ 309 w 512"/>
                <a:gd name="T87" fmla="*/ 416 h 512"/>
                <a:gd name="T88" fmla="*/ 298 w 512"/>
                <a:gd name="T89" fmla="*/ 405 h 512"/>
                <a:gd name="T90" fmla="*/ 298 w 512"/>
                <a:gd name="T91" fmla="*/ 330 h 512"/>
                <a:gd name="T92" fmla="*/ 288 w 512"/>
                <a:gd name="T93" fmla="*/ 330 h 512"/>
                <a:gd name="T94" fmla="*/ 279 w 512"/>
                <a:gd name="T95" fmla="*/ 326 h 512"/>
                <a:gd name="T96" fmla="*/ 277 w 512"/>
                <a:gd name="T97" fmla="*/ 317 h 512"/>
                <a:gd name="T98" fmla="*/ 309 w 512"/>
                <a:gd name="T99" fmla="*/ 189 h 512"/>
                <a:gd name="T100" fmla="*/ 320 w 512"/>
                <a:gd name="T101" fmla="*/ 181 h 512"/>
                <a:gd name="T102" fmla="*/ 341 w 512"/>
                <a:gd name="T103" fmla="*/ 181 h 512"/>
                <a:gd name="T104" fmla="*/ 351 w 512"/>
                <a:gd name="T105" fmla="*/ 189 h 512"/>
                <a:gd name="T106" fmla="*/ 383 w 512"/>
                <a:gd name="T107" fmla="*/ 317 h 512"/>
                <a:gd name="T108" fmla="*/ 381 w 512"/>
                <a:gd name="T109" fmla="*/ 32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181" y="96"/>
                  </a:moveTo>
                  <a:cubicBezTo>
                    <a:pt x="199" y="96"/>
                    <a:pt x="213" y="110"/>
                    <a:pt x="213" y="128"/>
                  </a:cubicBezTo>
                  <a:cubicBezTo>
                    <a:pt x="213" y="145"/>
                    <a:pt x="199" y="160"/>
                    <a:pt x="181" y="160"/>
                  </a:cubicBezTo>
                  <a:cubicBezTo>
                    <a:pt x="163" y="160"/>
                    <a:pt x="149" y="145"/>
                    <a:pt x="149" y="128"/>
                  </a:cubicBezTo>
                  <a:cubicBezTo>
                    <a:pt x="149" y="110"/>
                    <a:pt x="163" y="96"/>
                    <a:pt x="181" y="96"/>
                  </a:cubicBezTo>
                  <a:close/>
                  <a:moveTo>
                    <a:pt x="234" y="298"/>
                  </a:moveTo>
                  <a:cubicBezTo>
                    <a:pt x="234" y="304"/>
                    <a:pt x="230" y="309"/>
                    <a:pt x="224" y="309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13" y="405"/>
                    <a:pt x="213" y="405"/>
                    <a:pt x="213" y="405"/>
                  </a:cubicBezTo>
                  <a:cubicBezTo>
                    <a:pt x="213" y="411"/>
                    <a:pt x="208" y="416"/>
                    <a:pt x="202" y="416"/>
                  </a:cubicBezTo>
                  <a:cubicBezTo>
                    <a:pt x="196" y="416"/>
                    <a:pt x="192" y="411"/>
                    <a:pt x="192" y="405"/>
                  </a:cubicBezTo>
                  <a:cubicBezTo>
                    <a:pt x="192" y="309"/>
                    <a:pt x="192" y="309"/>
                    <a:pt x="192" y="309"/>
                  </a:cubicBezTo>
                  <a:cubicBezTo>
                    <a:pt x="170" y="309"/>
                    <a:pt x="170" y="309"/>
                    <a:pt x="170" y="309"/>
                  </a:cubicBezTo>
                  <a:cubicBezTo>
                    <a:pt x="170" y="405"/>
                    <a:pt x="170" y="405"/>
                    <a:pt x="170" y="405"/>
                  </a:cubicBezTo>
                  <a:cubicBezTo>
                    <a:pt x="170" y="411"/>
                    <a:pt x="166" y="416"/>
                    <a:pt x="160" y="416"/>
                  </a:cubicBezTo>
                  <a:cubicBezTo>
                    <a:pt x="154" y="416"/>
                    <a:pt x="149" y="411"/>
                    <a:pt x="149" y="405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32" y="309"/>
                    <a:pt x="128" y="304"/>
                    <a:pt x="128" y="298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8" y="186"/>
                    <a:pt x="132" y="181"/>
                    <a:pt x="138" y="181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30" y="181"/>
                    <a:pt x="234" y="186"/>
                    <a:pt x="234" y="192"/>
                  </a:cubicBezTo>
                  <a:lnTo>
                    <a:pt x="234" y="298"/>
                  </a:lnTo>
                  <a:close/>
                  <a:moveTo>
                    <a:pt x="330" y="96"/>
                  </a:moveTo>
                  <a:cubicBezTo>
                    <a:pt x="348" y="96"/>
                    <a:pt x="362" y="110"/>
                    <a:pt x="362" y="128"/>
                  </a:cubicBezTo>
                  <a:cubicBezTo>
                    <a:pt x="362" y="145"/>
                    <a:pt x="348" y="160"/>
                    <a:pt x="330" y="160"/>
                  </a:cubicBezTo>
                  <a:cubicBezTo>
                    <a:pt x="313" y="160"/>
                    <a:pt x="298" y="145"/>
                    <a:pt x="298" y="128"/>
                  </a:cubicBezTo>
                  <a:cubicBezTo>
                    <a:pt x="298" y="110"/>
                    <a:pt x="313" y="96"/>
                    <a:pt x="330" y="96"/>
                  </a:cubicBezTo>
                  <a:close/>
                  <a:moveTo>
                    <a:pt x="381" y="326"/>
                  </a:moveTo>
                  <a:cubicBezTo>
                    <a:pt x="379" y="329"/>
                    <a:pt x="376" y="330"/>
                    <a:pt x="373" y="330"/>
                  </a:cubicBezTo>
                  <a:cubicBezTo>
                    <a:pt x="362" y="330"/>
                    <a:pt x="362" y="330"/>
                    <a:pt x="362" y="330"/>
                  </a:cubicBezTo>
                  <a:cubicBezTo>
                    <a:pt x="362" y="405"/>
                    <a:pt x="362" y="405"/>
                    <a:pt x="362" y="405"/>
                  </a:cubicBezTo>
                  <a:cubicBezTo>
                    <a:pt x="362" y="411"/>
                    <a:pt x="358" y="416"/>
                    <a:pt x="352" y="416"/>
                  </a:cubicBezTo>
                  <a:cubicBezTo>
                    <a:pt x="346" y="416"/>
                    <a:pt x="341" y="411"/>
                    <a:pt x="341" y="405"/>
                  </a:cubicBezTo>
                  <a:cubicBezTo>
                    <a:pt x="341" y="330"/>
                    <a:pt x="341" y="330"/>
                    <a:pt x="341" y="330"/>
                  </a:cubicBezTo>
                  <a:cubicBezTo>
                    <a:pt x="320" y="330"/>
                    <a:pt x="320" y="330"/>
                    <a:pt x="320" y="330"/>
                  </a:cubicBezTo>
                  <a:cubicBezTo>
                    <a:pt x="320" y="405"/>
                    <a:pt x="320" y="405"/>
                    <a:pt x="320" y="405"/>
                  </a:cubicBezTo>
                  <a:cubicBezTo>
                    <a:pt x="320" y="411"/>
                    <a:pt x="315" y="416"/>
                    <a:pt x="309" y="416"/>
                  </a:cubicBezTo>
                  <a:cubicBezTo>
                    <a:pt x="303" y="416"/>
                    <a:pt x="298" y="411"/>
                    <a:pt x="298" y="405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288" y="330"/>
                    <a:pt x="288" y="330"/>
                    <a:pt x="288" y="330"/>
                  </a:cubicBezTo>
                  <a:cubicBezTo>
                    <a:pt x="284" y="330"/>
                    <a:pt x="281" y="329"/>
                    <a:pt x="279" y="326"/>
                  </a:cubicBezTo>
                  <a:cubicBezTo>
                    <a:pt x="277" y="324"/>
                    <a:pt x="277" y="320"/>
                    <a:pt x="277" y="317"/>
                  </a:cubicBezTo>
                  <a:cubicBezTo>
                    <a:pt x="309" y="189"/>
                    <a:pt x="309" y="189"/>
                    <a:pt x="309" y="189"/>
                  </a:cubicBezTo>
                  <a:cubicBezTo>
                    <a:pt x="311" y="184"/>
                    <a:pt x="315" y="181"/>
                    <a:pt x="320" y="181"/>
                  </a:cubicBezTo>
                  <a:cubicBezTo>
                    <a:pt x="341" y="181"/>
                    <a:pt x="341" y="181"/>
                    <a:pt x="341" y="181"/>
                  </a:cubicBezTo>
                  <a:cubicBezTo>
                    <a:pt x="346" y="181"/>
                    <a:pt x="350" y="184"/>
                    <a:pt x="351" y="189"/>
                  </a:cubicBezTo>
                  <a:cubicBezTo>
                    <a:pt x="383" y="317"/>
                    <a:pt x="383" y="317"/>
                    <a:pt x="383" y="317"/>
                  </a:cubicBezTo>
                  <a:cubicBezTo>
                    <a:pt x="384" y="320"/>
                    <a:pt x="383" y="324"/>
                    <a:pt x="381" y="32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Rectangle 841"/>
            <p:cNvSpPr>
              <a:spLocks noChangeArrowheads="1"/>
            </p:cNvSpPr>
            <p:nvPr/>
          </p:nvSpPr>
          <p:spPr bwMode="auto">
            <a:xfrm>
              <a:off x="4775" y="3164"/>
              <a:ext cx="42" cy="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6" name="Freeform 393"/>
          <p:cNvSpPr>
            <a:spLocks noChangeAspect="1" noEditPoints="1"/>
          </p:cNvSpPr>
          <p:nvPr/>
        </p:nvSpPr>
        <p:spPr bwMode="auto">
          <a:xfrm>
            <a:off x="2106498" y="6094384"/>
            <a:ext cx="498688" cy="500154"/>
          </a:xfrm>
          <a:custGeom>
            <a:avLst/>
            <a:gdLst>
              <a:gd name="T0" fmla="*/ 117 w 512"/>
              <a:gd name="T1" fmla="*/ 170 h 512"/>
              <a:gd name="T2" fmla="*/ 149 w 512"/>
              <a:gd name="T3" fmla="*/ 170 h 512"/>
              <a:gd name="T4" fmla="*/ 149 w 512"/>
              <a:gd name="T5" fmla="*/ 202 h 512"/>
              <a:gd name="T6" fmla="*/ 117 w 512"/>
              <a:gd name="T7" fmla="*/ 202 h 512"/>
              <a:gd name="T8" fmla="*/ 117 w 512"/>
              <a:gd name="T9" fmla="*/ 170 h 512"/>
              <a:gd name="T10" fmla="*/ 117 w 512"/>
              <a:gd name="T11" fmla="*/ 341 h 512"/>
              <a:gd name="T12" fmla="*/ 149 w 512"/>
              <a:gd name="T13" fmla="*/ 341 h 512"/>
              <a:gd name="T14" fmla="*/ 149 w 512"/>
              <a:gd name="T15" fmla="*/ 309 h 512"/>
              <a:gd name="T16" fmla="*/ 117 w 512"/>
              <a:gd name="T17" fmla="*/ 309 h 512"/>
              <a:gd name="T18" fmla="*/ 117 w 512"/>
              <a:gd name="T19" fmla="*/ 341 h 512"/>
              <a:gd name="T20" fmla="*/ 512 w 512"/>
              <a:gd name="T21" fmla="*/ 256 h 512"/>
              <a:gd name="T22" fmla="*/ 256 w 512"/>
              <a:gd name="T23" fmla="*/ 512 h 512"/>
              <a:gd name="T24" fmla="*/ 0 w 512"/>
              <a:gd name="T25" fmla="*/ 256 h 512"/>
              <a:gd name="T26" fmla="*/ 256 w 512"/>
              <a:gd name="T27" fmla="*/ 0 h 512"/>
              <a:gd name="T28" fmla="*/ 512 w 512"/>
              <a:gd name="T29" fmla="*/ 256 h 512"/>
              <a:gd name="T30" fmla="*/ 170 w 512"/>
              <a:gd name="T31" fmla="*/ 298 h 512"/>
              <a:gd name="T32" fmla="*/ 160 w 512"/>
              <a:gd name="T33" fmla="*/ 288 h 512"/>
              <a:gd name="T34" fmla="*/ 106 w 512"/>
              <a:gd name="T35" fmla="*/ 288 h 512"/>
              <a:gd name="T36" fmla="*/ 96 w 512"/>
              <a:gd name="T37" fmla="*/ 298 h 512"/>
              <a:gd name="T38" fmla="*/ 96 w 512"/>
              <a:gd name="T39" fmla="*/ 352 h 512"/>
              <a:gd name="T40" fmla="*/ 106 w 512"/>
              <a:gd name="T41" fmla="*/ 362 h 512"/>
              <a:gd name="T42" fmla="*/ 160 w 512"/>
              <a:gd name="T43" fmla="*/ 362 h 512"/>
              <a:gd name="T44" fmla="*/ 170 w 512"/>
              <a:gd name="T45" fmla="*/ 352 h 512"/>
              <a:gd name="T46" fmla="*/ 170 w 512"/>
              <a:gd name="T47" fmla="*/ 298 h 512"/>
              <a:gd name="T48" fmla="*/ 170 w 512"/>
              <a:gd name="T49" fmla="*/ 160 h 512"/>
              <a:gd name="T50" fmla="*/ 160 w 512"/>
              <a:gd name="T51" fmla="*/ 149 h 512"/>
              <a:gd name="T52" fmla="*/ 106 w 512"/>
              <a:gd name="T53" fmla="*/ 149 h 512"/>
              <a:gd name="T54" fmla="*/ 96 w 512"/>
              <a:gd name="T55" fmla="*/ 160 h 512"/>
              <a:gd name="T56" fmla="*/ 96 w 512"/>
              <a:gd name="T57" fmla="*/ 213 h 512"/>
              <a:gd name="T58" fmla="*/ 106 w 512"/>
              <a:gd name="T59" fmla="*/ 224 h 512"/>
              <a:gd name="T60" fmla="*/ 160 w 512"/>
              <a:gd name="T61" fmla="*/ 224 h 512"/>
              <a:gd name="T62" fmla="*/ 170 w 512"/>
              <a:gd name="T63" fmla="*/ 213 h 512"/>
              <a:gd name="T64" fmla="*/ 170 w 512"/>
              <a:gd name="T65" fmla="*/ 160 h 512"/>
              <a:gd name="T66" fmla="*/ 416 w 512"/>
              <a:gd name="T67" fmla="*/ 352 h 512"/>
              <a:gd name="T68" fmla="*/ 405 w 512"/>
              <a:gd name="T69" fmla="*/ 341 h 512"/>
              <a:gd name="T70" fmla="*/ 224 w 512"/>
              <a:gd name="T71" fmla="*/ 341 h 512"/>
              <a:gd name="T72" fmla="*/ 213 w 512"/>
              <a:gd name="T73" fmla="*/ 352 h 512"/>
              <a:gd name="T74" fmla="*/ 224 w 512"/>
              <a:gd name="T75" fmla="*/ 362 h 512"/>
              <a:gd name="T76" fmla="*/ 405 w 512"/>
              <a:gd name="T77" fmla="*/ 362 h 512"/>
              <a:gd name="T78" fmla="*/ 416 w 512"/>
              <a:gd name="T79" fmla="*/ 352 h 512"/>
              <a:gd name="T80" fmla="*/ 416 w 512"/>
              <a:gd name="T81" fmla="*/ 298 h 512"/>
              <a:gd name="T82" fmla="*/ 405 w 512"/>
              <a:gd name="T83" fmla="*/ 288 h 512"/>
              <a:gd name="T84" fmla="*/ 224 w 512"/>
              <a:gd name="T85" fmla="*/ 288 h 512"/>
              <a:gd name="T86" fmla="*/ 213 w 512"/>
              <a:gd name="T87" fmla="*/ 298 h 512"/>
              <a:gd name="T88" fmla="*/ 224 w 512"/>
              <a:gd name="T89" fmla="*/ 309 h 512"/>
              <a:gd name="T90" fmla="*/ 405 w 512"/>
              <a:gd name="T91" fmla="*/ 309 h 512"/>
              <a:gd name="T92" fmla="*/ 416 w 512"/>
              <a:gd name="T93" fmla="*/ 298 h 512"/>
              <a:gd name="T94" fmla="*/ 416 w 512"/>
              <a:gd name="T95" fmla="*/ 213 h 512"/>
              <a:gd name="T96" fmla="*/ 405 w 512"/>
              <a:gd name="T97" fmla="*/ 202 h 512"/>
              <a:gd name="T98" fmla="*/ 224 w 512"/>
              <a:gd name="T99" fmla="*/ 202 h 512"/>
              <a:gd name="T100" fmla="*/ 213 w 512"/>
              <a:gd name="T101" fmla="*/ 213 h 512"/>
              <a:gd name="T102" fmla="*/ 224 w 512"/>
              <a:gd name="T103" fmla="*/ 224 h 512"/>
              <a:gd name="T104" fmla="*/ 405 w 512"/>
              <a:gd name="T105" fmla="*/ 224 h 512"/>
              <a:gd name="T106" fmla="*/ 416 w 512"/>
              <a:gd name="T107" fmla="*/ 213 h 512"/>
              <a:gd name="T108" fmla="*/ 416 w 512"/>
              <a:gd name="T109" fmla="*/ 160 h 512"/>
              <a:gd name="T110" fmla="*/ 405 w 512"/>
              <a:gd name="T111" fmla="*/ 149 h 512"/>
              <a:gd name="T112" fmla="*/ 224 w 512"/>
              <a:gd name="T113" fmla="*/ 149 h 512"/>
              <a:gd name="T114" fmla="*/ 213 w 512"/>
              <a:gd name="T115" fmla="*/ 160 h 512"/>
              <a:gd name="T116" fmla="*/ 224 w 512"/>
              <a:gd name="T117" fmla="*/ 170 h 512"/>
              <a:gd name="T118" fmla="*/ 405 w 512"/>
              <a:gd name="T119" fmla="*/ 170 h 512"/>
              <a:gd name="T120" fmla="*/ 416 w 512"/>
              <a:gd name="T121" fmla="*/ 16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512">
                <a:moveTo>
                  <a:pt x="117" y="170"/>
                </a:moveTo>
                <a:cubicBezTo>
                  <a:pt x="149" y="170"/>
                  <a:pt x="149" y="170"/>
                  <a:pt x="149" y="170"/>
                </a:cubicBezTo>
                <a:cubicBezTo>
                  <a:pt x="149" y="202"/>
                  <a:pt x="149" y="202"/>
                  <a:pt x="149" y="202"/>
                </a:cubicBezTo>
                <a:cubicBezTo>
                  <a:pt x="117" y="202"/>
                  <a:pt x="117" y="202"/>
                  <a:pt x="117" y="202"/>
                </a:cubicBezTo>
                <a:lnTo>
                  <a:pt x="117" y="170"/>
                </a:lnTo>
                <a:close/>
                <a:moveTo>
                  <a:pt x="117" y="341"/>
                </a:moveTo>
                <a:cubicBezTo>
                  <a:pt x="149" y="341"/>
                  <a:pt x="149" y="341"/>
                  <a:pt x="149" y="341"/>
                </a:cubicBezTo>
                <a:cubicBezTo>
                  <a:pt x="149" y="309"/>
                  <a:pt x="149" y="309"/>
                  <a:pt x="149" y="309"/>
                </a:cubicBezTo>
                <a:cubicBezTo>
                  <a:pt x="117" y="309"/>
                  <a:pt x="117" y="309"/>
                  <a:pt x="117" y="309"/>
                </a:cubicBezTo>
                <a:lnTo>
                  <a:pt x="117" y="341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170" y="298"/>
                </a:moveTo>
                <a:cubicBezTo>
                  <a:pt x="170" y="292"/>
                  <a:pt x="166" y="288"/>
                  <a:pt x="160" y="288"/>
                </a:cubicBezTo>
                <a:cubicBezTo>
                  <a:pt x="106" y="288"/>
                  <a:pt x="106" y="288"/>
                  <a:pt x="106" y="288"/>
                </a:cubicBezTo>
                <a:cubicBezTo>
                  <a:pt x="100" y="288"/>
                  <a:pt x="96" y="292"/>
                  <a:pt x="96" y="298"/>
                </a:cubicBezTo>
                <a:cubicBezTo>
                  <a:pt x="96" y="352"/>
                  <a:pt x="96" y="352"/>
                  <a:pt x="96" y="352"/>
                </a:cubicBezTo>
                <a:cubicBezTo>
                  <a:pt x="96" y="358"/>
                  <a:pt x="100" y="362"/>
                  <a:pt x="106" y="362"/>
                </a:cubicBezTo>
                <a:cubicBezTo>
                  <a:pt x="160" y="362"/>
                  <a:pt x="160" y="362"/>
                  <a:pt x="160" y="362"/>
                </a:cubicBezTo>
                <a:cubicBezTo>
                  <a:pt x="166" y="362"/>
                  <a:pt x="170" y="358"/>
                  <a:pt x="170" y="352"/>
                </a:cubicBezTo>
                <a:lnTo>
                  <a:pt x="170" y="298"/>
                </a:lnTo>
                <a:close/>
                <a:moveTo>
                  <a:pt x="170" y="160"/>
                </a:moveTo>
                <a:cubicBezTo>
                  <a:pt x="170" y="154"/>
                  <a:pt x="166" y="149"/>
                  <a:pt x="160" y="149"/>
                </a:cubicBezTo>
                <a:cubicBezTo>
                  <a:pt x="106" y="149"/>
                  <a:pt x="106" y="149"/>
                  <a:pt x="106" y="149"/>
                </a:cubicBezTo>
                <a:cubicBezTo>
                  <a:pt x="100" y="149"/>
                  <a:pt x="96" y="154"/>
                  <a:pt x="96" y="160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9"/>
                  <a:pt x="100" y="224"/>
                  <a:pt x="106" y="224"/>
                </a:cubicBezTo>
                <a:cubicBezTo>
                  <a:pt x="160" y="224"/>
                  <a:pt x="160" y="224"/>
                  <a:pt x="160" y="224"/>
                </a:cubicBezTo>
                <a:cubicBezTo>
                  <a:pt x="166" y="224"/>
                  <a:pt x="170" y="219"/>
                  <a:pt x="170" y="213"/>
                </a:cubicBezTo>
                <a:lnTo>
                  <a:pt x="170" y="160"/>
                </a:lnTo>
                <a:close/>
                <a:moveTo>
                  <a:pt x="416" y="352"/>
                </a:moveTo>
                <a:cubicBezTo>
                  <a:pt x="416" y="346"/>
                  <a:pt x="411" y="341"/>
                  <a:pt x="405" y="341"/>
                </a:cubicBezTo>
                <a:cubicBezTo>
                  <a:pt x="224" y="341"/>
                  <a:pt x="224" y="341"/>
                  <a:pt x="224" y="341"/>
                </a:cubicBezTo>
                <a:cubicBezTo>
                  <a:pt x="218" y="341"/>
                  <a:pt x="213" y="346"/>
                  <a:pt x="213" y="352"/>
                </a:cubicBezTo>
                <a:cubicBezTo>
                  <a:pt x="213" y="358"/>
                  <a:pt x="218" y="362"/>
                  <a:pt x="224" y="362"/>
                </a:cubicBezTo>
                <a:cubicBezTo>
                  <a:pt x="405" y="362"/>
                  <a:pt x="405" y="362"/>
                  <a:pt x="405" y="362"/>
                </a:cubicBezTo>
                <a:cubicBezTo>
                  <a:pt x="411" y="362"/>
                  <a:pt x="416" y="358"/>
                  <a:pt x="416" y="352"/>
                </a:cubicBezTo>
                <a:close/>
                <a:moveTo>
                  <a:pt x="416" y="298"/>
                </a:moveTo>
                <a:cubicBezTo>
                  <a:pt x="416" y="292"/>
                  <a:pt x="411" y="288"/>
                  <a:pt x="405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18" y="288"/>
                  <a:pt x="213" y="292"/>
                  <a:pt x="213" y="298"/>
                </a:cubicBezTo>
                <a:cubicBezTo>
                  <a:pt x="213" y="304"/>
                  <a:pt x="218" y="309"/>
                  <a:pt x="224" y="309"/>
                </a:cubicBezTo>
                <a:cubicBezTo>
                  <a:pt x="405" y="309"/>
                  <a:pt x="405" y="309"/>
                  <a:pt x="405" y="309"/>
                </a:cubicBezTo>
                <a:cubicBezTo>
                  <a:pt x="411" y="309"/>
                  <a:pt x="416" y="304"/>
                  <a:pt x="416" y="298"/>
                </a:cubicBezTo>
                <a:close/>
                <a:moveTo>
                  <a:pt x="416" y="213"/>
                </a:moveTo>
                <a:cubicBezTo>
                  <a:pt x="416" y="207"/>
                  <a:pt x="411" y="202"/>
                  <a:pt x="405" y="202"/>
                </a:cubicBezTo>
                <a:cubicBezTo>
                  <a:pt x="224" y="202"/>
                  <a:pt x="224" y="202"/>
                  <a:pt x="224" y="202"/>
                </a:cubicBezTo>
                <a:cubicBezTo>
                  <a:pt x="218" y="202"/>
                  <a:pt x="213" y="207"/>
                  <a:pt x="213" y="213"/>
                </a:cubicBezTo>
                <a:cubicBezTo>
                  <a:pt x="213" y="219"/>
                  <a:pt x="218" y="224"/>
                  <a:pt x="224" y="224"/>
                </a:cubicBezTo>
                <a:cubicBezTo>
                  <a:pt x="405" y="224"/>
                  <a:pt x="405" y="224"/>
                  <a:pt x="405" y="224"/>
                </a:cubicBezTo>
                <a:cubicBezTo>
                  <a:pt x="411" y="224"/>
                  <a:pt x="416" y="219"/>
                  <a:pt x="416" y="213"/>
                </a:cubicBezTo>
                <a:close/>
                <a:moveTo>
                  <a:pt x="416" y="160"/>
                </a:moveTo>
                <a:cubicBezTo>
                  <a:pt x="416" y="154"/>
                  <a:pt x="411" y="149"/>
                  <a:pt x="405" y="149"/>
                </a:cubicBezTo>
                <a:cubicBezTo>
                  <a:pt x="224" y="149"/>
                  <a:pt x="224" y="149"/>
                  <a:pt x="224" y="149"/>
                </a:cubicBezTo>
                <a:cubicBezTo>
                  <a:pt x="218" y="149"/>
                  <a:pt x="213" y="154"/>
                  <a:pt x="213" y="160"/>
                </a:cubicBezTo>
                <a:cubicBezTo>
                  <a:pt x="213" y="166"/>
                  <a:pt x="218" y="170"/>
                  <a:pt x="224" y="170"/>
                </a:cubicBezTo>
                <a:cubicBezTo>
                  <a:pt x="405" y="170"/>
                  <a:pt x="405" y="170"/>
                  <a:pt x="405" y="170"/>
                </a:cubicBezTo>
                <a:cubicBezTo>
                  <a:pt x="411" y="170"/>
                  <a:pt x="416" y="166"/>
                  <a:pt x="416" y="16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812042" y="6172545"/>
            <a:ext cx="76877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400" dirty="0" smtClean="0">
                <a:solidFill>
                  <a:srgbClr val="313131"/>
                </a:solidFill>
              </a:rPr>
              <a:t>Part of the challenge for Scotland in the future will be supporting retirees on a smaller base with regards to social security </a:t>
            </a:r>
            <a:endParaRPr lang="en-US" sz="14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3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43160" cy="532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Further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808" y="3169257"/>
            <a:ext cx="6724352" cy="1797066"/>
          </a:xfrm>
        </p:spPr>
        <p:txBody>
          <a:bodyPr>
            <a:normAutofit/>
          </a:bodyPr>
          <a:lstStyle/>
          <a:p>
            <a:endParaRPr lang="en-US" sz="2400" b="1" dirty="0" smtClean="0"/>
          </a:p>
          <a:p>
            <a:pPr marL="0" indent="0">
              <a:buNone/>
            </a:pPr>
            <a:r>
              <a:rPr lang="en-US" sz="1800" dirty="0" smtClean="0"/>
              <a:t>Over the last ten years or so, Wales, Scotland and Northern Ireland all are experiencing a trend of declining, albeit positive, growth rates for their populations.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98" y="1740574"/>
            <a:ext cx="3591169" cy="1288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83" y="5256649"/>
            <a:ext cx="3578101" cy="1360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603" y="5237379"/>
            <a:ext cx="3639235" cy="13797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457" y="5237379"/>
            <a:ext cx="3722979" cy="138291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27609" y="4767606"/>
            <a:ext cx="6132786" cy="4867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Northern Ireland</a:t>
            </a:r>
            <a:endParaRPr lang="en-US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76813" y="4984245"/>
            <a:ext cx="5346444" cy="3228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Wales</a:t>
            </a:r>
            <a:endParaRPr lang="en-US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115087" y="4803451"/>
            <a:ext cx="2081742" cy="4867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Scotland</a:t>
            </a:r>
            <a:endParaRPr lang="en-US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918381" y="4374365"/>
            <a:ext cx="5531229" cy="4867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1981-2017: Population Growth (YoY% Change)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838200" y="10835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Scotland had a noticeable population </a:t>
            </a:r>
            <a:r>
              <a:rPr lang="en-US" dirty="0" smtClean="0"/>
              <a:t>decline and stagnation </a:t>
            </a:r>
            <a:r>
              <a:rPr lang="en-US" dirty="0"/>
              <a:t>in the 80s and 90s before rebounding strongly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918381" y="5254312"/>
            <a:ext cx="0" cy="1485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34200" y="5237379"/>
            <a:ext cx="0" cy="1485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20124" y="5237379"/>
            <a:ext cx="0" cy="1485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United Kingdom – Where are they today?</vt:lpstr>
      <vt:lpstr>Scotland: Then and Now</vt:lpstr>
      <vt:lpstr>Further Insights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Scotland: Then and Now</dc:title>
  <dc:creator>Kalan, Jiva</dc:creator>
  <cp:lastModifiedBy>Kalan, Jiva</cp:lastModifiedBy>
  <cp:revision>5</cp:revision>
  <dcterms:created xsi:type="dcterms:W3CDTF">2019-04-08T06:33:40Z</dcterms:created>
  <dcterms:modified xsi:type="dcterms:W3CDTF">2019-04-08T07:11:39Z</dcterms:modified>
</cp:coreProperties>
</file>