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87fce311a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287fce311a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2d4983890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22d49838906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2d4983890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22d49838906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2d4983890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22d49838906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d498389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2d4983890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87fce311a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287fce311a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328882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2d328882d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498389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2d4983890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2d498389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2d49838906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2d4983890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2d49838906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d498389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2d49838906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2d328882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22d328882d7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8" name="Shape 278"/>
        <p:cNvGrpSpPr/>
        <p:nvPr/>
      </p:nvGrpSpPr>
      <p:grpSpPr>
        <a:xfrm>
          <a:off x="0" y="0"/>
          <a:ext cx="0" cy="0"/>
          <a:chOff x="0" y="0"/>
          <a:chExt cx="0" cy="0"/>
        </a:xfrm>
      </p:grpSpPr>
      <p:sp>
        <p:nvSpPr>
          <p:cNvPr id="279" name="Google Shape;27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0" name="Google Shape;28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81" name="Google Shape;281;p1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2" name="Google Shape;28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3" name="Google Shape;28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4" name="Shape 284"/>
        <p:cNvGrpSpPr/>
        <p:nvPr/>
      </p:nvGrpSpPr>
      <p:grpSpPr>
        <a:xfrm>
          <a:off x="0" y="0"/>
          <a:ext cx="0" cy="0"/>
          <a:chOff x="0" y="0"/>
          <a:chExt cx="0" cy="0"/>
        </a:xfrm>
      </p:grpSpPr>
      <p:sp>
        <p:nvSpPr>
          <p:cNvPr id="285" name="Google Shape;28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6" name="Google Shape;28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7" name="Google Shape;287;p15"/>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8" name="Google Shape;28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9" name="Google Shape;28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0" name="Shape 290"/>
        <p:cNvGrpSpPr/>
        <p:nvPr/>
      </p:nvGrpSpPr>
      <p:grpSpPr>
        <a:xfrm>
          <a:off x="0" y="0"/>
          <a:ext cx="0" cy="0"/>
          <a:chOff x="0" y="0"/>
          <a:chExt cx="0" cy="0"/>
        </a:xfrm>
      </p:grpSpPr>
      <p:sp>
        <p:nvSpPr>
          <p:cNvPr id="291" name="Google Shape;29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2" name="Google Shape;29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93" name="Google Shape;293;p16"/>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94" name="Google Shape;29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5" name="Google Shape;29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6" name="Shape 296"/>
        <p:cNvGrpSpPr/>
        <p:nvPr/>
      </p:nvGrpSpPr>
      <p:grpSpPr>
        <a:xfrm>
          <a:off x="0" y="0"/>
          <a:ext cx="0" cy="0"/>
          <a:chOff x="0" y="0"/>
          <a:chExt cx="0" cy="0"/>
        </a:xfrm>
      </p:grpSpPr>
      <p:sp>
        <p:nvSpPr>
          <p:cNvPr id="297" name="Google Shape;29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8" name="Google Shape;29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9" name="Google Shape;29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0" name="Google Shape;300;p17"/>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01" name="Google Shape;30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2" name="Google Shape;30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3" name="Shape 303"/>
        <p:cNvGrpSpPr/>
        <p:nvPr/>
      </p:nvGrpSpPr>
      <p:grpSpPr>
        <a:xfrm>
          <a:off x="0" y="0"/>
          <a:ext cx="0" cy="0"/>
          <a:chOff x="0" y="0"/>
          <a:chExt cx="0" cy="0"/>
        </a:xfrm>
      </p:grpSpPr>
      <p:sp>
        <p:nvSpPr>
          <p:cNvPr id="304" name="Google Shape;304;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5" name="Google Shape;30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06" name="Google Shape;30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7" name="Google Shape;30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08" name="Google Shape;30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9" name="Google Shape;309;p18"/>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0" name="Google Shape;31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1" name="Google Shape;31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2" name="Shape 312"/>
        <p:cNvGrpSpPr/>
        <p:nvPr/>
      </p:nvGrpSpPr>
      <p:grpSpPr>
        <a:xfrm>
          <a:off x="0" y="0"/>
          <a:ext cx="0" cy="0"/>
          <a:chOff x="0" y="0"/>
          <a:chExt cx="0" cy="0"/>
        </a:xfrm>
      </p:grpSpPr>
      <p:sp>
        <p:nvSpPr>
          <p:cNvPr id="313" name="Google Shape;313;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4" name="Google Shape;314;p19"/>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5" name="Google Shape;31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6" name="Google Shape;31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7" name="Shape 317"/>
        <p:cNvGrpSpPr/>
        <p:nvPr/>
      </p:nvGrpSpPr>
      <p:grpSpPr>
        <a:xfrm>
          <a:off x="0" y="0"/>
          <a:ext cx="0" cy="0"/>
          <a:chOff x="0" y="0"/>
          <a:chExt cx="0" cy="0"/>
        </a:xfrm>
      </p:grpSpPr>
      <p:sp>
        <p:nvSpPr>
          <p:cNvPr id="318" name="Google Shape;318;p20"/>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9" name="Google Shape;31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0" name="Google Shape;32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1" name="Shape 321"/>
        <p:cNvGrpSpPr/>
        <p:nvPr/>
      </p:nvGrpSpPr>
      <p:grpSpPr>
        <a:xfrm>
          <a:off x="0" y="0"/>
          <a:ext cx="0" cy="0"/>
          <a:chOff x="0" y="0"/>
          <a:chExt cx="0" cy="0"/>
        </a:xfrm>
      </p:grpSpPr>
      <p:sp>
        <p:nvSpPr>
          <p:cNvPr id="322" name="Google Shape;32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3" name="Google Shape;32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24" name="Google Shape;32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25" name="Google Shape;325;p21"/>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26" name="Google Shape;32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7" name="Google Shape;32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8" name="Shape 328"/>
        <p:cNvGrpSpPr/>
        <p:nvPr/>
      </p:nvGrpSpPr>
      <p:grpSpPr>
        <a:xfrm>
          <a:off x="0" y="0"/>
          <a:ext cx="0" cy="0"/>
          <a:chOff x="0" y="0"/>
          <a:chExt cx="0" cy="0"/>
        </a:xfrm>
      </p:grpSpPr>
      <p:sp>
        <p:nvSpPr>
          <p:cNvPr id="329" name="Google Shape;32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0" name="Google Shape;330;p22"/>
          <p:cNvSpPr/>
          <p:nvPr>
            <p:ph idx="2" type="pic"/>
          </p:nvPr>
        </p:nvSpPr>
        <p:spPr>
          <a:xfrm>
            <a:off x="3887391" y="740569"/>
            <a:ext cx="4629150" cy="3655219"/>
          </a:xfrm>
          <a:prstGeom prst="rect">
            <a:avLst/>
          </a:prstGeom>
          <a:noFill/>
          <a:ln>
            <a:noFill/>
          </a:ln>
        </p:spPr>
      </p:sp>
      <p:sp>
        <p:nvSpPr>
          <p:cNvPr id="331" name="Google Shape;33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32" name="Google Shape;332;p22"/>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33" name="Google Shape;33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4" name="Google Shape;33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5" name="Shape 335"/>
        <p:cNvGrpSpPr/>
        <p:nvPr/>
      </p:nvGrpSpPr>
      <p:grpSpPr>
        <a:xfrm>
          <a:off x="0" y="0"/>
          <a:ext cx="0" cy="0"/>
          <a:chOff x="0" y="0"/>
          <a:chExt cx="0" cy="0"/>
        </a:xfrm>
      </p:grpSpPr>
      <p:sp>
        <p:nvSpPr>
          <p:cNvPr id="336" name="Google Shape;33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7" name="Google Shape;33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8" name="Google Shape;338;p23"/>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39" name="Google Shape;33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0" name="Google Shape;34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1" name="Shape 341"/>
        <p:cNvGrpSpPr/>
        <p:nvPr/>
      </p:nvGrpSpPr>
      <p:grpSpPr>
        <a:xfrm>
          <a:off x="0" y="0"/>
          <a:ext cx="0" cy="0"/>
          <a:chOff x="0" y="0"/>
          <a:chExt cx="0" cy="0"/>
        </a:xfrm>
      </p:grpSpPr>
      <p:sp>
        <p:nvSpPr>
          <p:cNvPr id="342" name="Google Shape;342;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3" name="Google Shape;343;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4" name="Google Shape;344;p2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45" name="Google Shape;34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6" name="Google Shape;34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75" name="Google Shape;275;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76" name="Google Shape;27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7" name="Google Shape;27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www.gao.gov/blog/machine-learnings-potential-improve-medical" TargetMode="External"/><Relationship Id="rId4" Type="http://schemas.openxmlformats.org/officeDocument/2006/relationships/hyperlink" Target="http://archive.ics.uci.edu/ml" TargetMode="External"/><Relationship Id="rId5" Type="http://schemas.openxmlformats.org/officeDocument/2006/relationships/hyperlink" Target="https://www.kdnuggets.com/2023/02/importance-preprocessing-machine-learning.html#::text=In%20conclusion%2C%20preprocessing%20data%20before,the%20interpretability%20of%20the%20model" TargetMode="External"/><Relationship Id="rId6" Type="http://schemas.openxmlformats.org/officeDocument/2006/relationships/hyperlink" Target="https://towardsai.net/p/machine-learning/machine-learning-standardization-z-score-normalization-with-mathematics" TargetMode="External"/><Relationship Id="rId7" Type="http://schemas.openxmlformats.org/officeDocument/2006/relationships/hyperlink" Target="https://pub.towardsai.net/one-" TargetMode="External"/><Relationship Id="rId8" Type="http://schemas.openxmlformats.org/officeDocument/2006/relationships/hyperlink" Target="https://scikit-learn.org/stabl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nvSpPr>
        <p:spPr>
          <a:xfrm>
            <a:off x="357389" y="486226"/>
            <a:ext cx="8413200" cy="44175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700">
                <a:solidFill>
                  <a:srgbClr val="50B400"/>
                </a:solidFill>
                <a:latin typeface="Calibri"/>
                <a:ea typeface="Calibri"/>
                <a:cs typeface="Calibri"/>
                <a:sym typeface="Calibri"/>
              </a:rPr>
              <a:t>Machine Learning Project 1</a:t>
            </a:r>
            <a:endParaRPr sz="1100"/>
          </a:p>
          <a:p>
            <a:pPr indent="0" lvl="0" marL="0" marR="0" rtl="0" algn="l">
              <a:spcBef>
                <a:spcPts val="900"/>
              </a:spcBef>
              <a:spcAft>
                <a:spcPts val="0"/>
              </a:spcAft>
              <a:buNone/>
            </a:pPr>
            <a:r>
              <a:t/>
            </a:r>
            <a:endParaRPr sz="1100"/>
          </a:p>
          <a:p>
            <a:pPr indent="0" lvl="0" marL="0" marR="0" rtl="0" algn="l">
              <a:spcBef>
                <a:spcPts val="900"/>
              </a:spcBef>
              <a:spcAft>
                <a:spcPts val="0"/>
              </a:spcAft>
              <a:buNone/>
            </a:pPr>
            <a:r>
              <a:t/>
            </a:r>
            <a:endParaRPr b="1" i="0" sz="2400" u="none" cap="none" strike="noStrike">
              <a:solidFill>
                <a:schemeClr val="dk1"/>
              </a:solidFill>
              <a:latin typeface="Calibri"/>
              <a:ea typeface="Calibri"/>
              <a:cs typeface="Calibri"/>
              <a:sym typeface="Calibri"/>
            </a:endParaRPr>
          </a:p>
          <a:p>
            <a:pPr indent="0" lvl="0" marL="0" marR="0" rtl="0" algn="l">
              <a:spcBef>
                <a:spcPts val="900"/>
              </a:spcBef>
              <a:spcAft>
                <a:spcPts val="0"/>
              </a:spcAft>
              <a:buNone/>
            </a:pPr>
            <a:r>
              <a:rPr b="1" lang="en-GB" sz="2400">
                <a:solidFill>
                  <a:schemeClr val="dk1"/>
                </a:solidFill>
                <a:latin typeface="Calibri"/>
                <a:ea typeface="Calibri"/>
                <a:cs typeface="Calibri"/>
                <a:sym typeface="Calibri"/>
              </a:rPr>
              <a:t>Predicting Heart Disease using Machine Learning Techniques: A Comparative Analysis</a:t>
            </a:r>
            <a:endParaRPr sz="1100"/>
          </a:p>
          <a:p>
            <a:pPr indent="0" lvl="0" marL="0" marR="0" rtl="0" algn="l">
              <a:spcBef>
                <a:spcPts val="900"/>
              </a:spcBef>
              <a:spcAft>
                <a:spcPts val="0"/>
              </a:spcAft>
              <a:buNone/>
            </a:pPr>
            <a:br>
              <a:rPr b="1" i="0" lang="en-GB" sz="2100" u="none" cap="none" strike="noStrike">
                <a:solidFill>
                  <a:schemeClr val="dk1"/>
                </a:solidFill>
                <a:latin typeface="Calibri"/>
                <a:ea typeface="Calibri"/>
                <a:cs typeface="Calibri"/>
                <a:sym typeface="Calibri"/>
              </a:rPr>
            </a:br>
            <a:endParaRPr b="1" i="0" sz="2100" u="none" cap="none" strike="noStrike">
              <a:solidFill>
                <a:schemeClr val="dk1"/>
              </a:solidFill>
              <a:latin typeface="Calibri"/>
              <a:ea typeface="Calibri"/>
              <a:cs typeface="Calibri"/>
              <a:sym typeface="Calibri"/>
            </a:endParaRPr>
          </a:p>
          <a:p>
            <a:pPr indent="0" lvl="0" marL="0" marR="0" rtl="0" algn="l">
              <a:spcBef>
                <a:spcPts val="900"/>
              </a:spcBef>
              <a:spcAft>
                <a:spcPts val="0"/>
              </a:spcAft>
              <a:buNone/>
            </a:pPr>
            <a:r>
              <a:rPr b="1" lang="en-GB" sz="1800">
                <a:solidFill>
                  <a:schemeClr val="dk1"/>
                </a:solidFill>
                <a:latin typeface="Calibri"/>
                <a:ea typeface="Calibri"/>
                <a:cs typeface="Calibri"/>
                <a:sym typeface="Calibri"/>
              </a:rPr>
              <a:t>Course</a:t>
            </a:r>
            <a:r>
              <a:rPr b="1" i="0" lang="en-GB" sz="1800" u="none" cap="none" strike="noStrike">
                <a:solidFill>
                  <a:schemeClr val="dk1"/>
                </a:solidFill>
                <a:latin typeface="Calibri"/>
                <a:ea typeface="Calibri"/>
                <a:cs typeface="Calibri"/>
                <a:sym typeface="Calibri"/>
              </a:rPr>
              <a:t>:  Machine Learning 40430</a:t>
            </a:r>
            <a:endParaRPr sz="1100"/>
          </a:p>
          <a:p>
            <a:pPr indent="0" lvl="0" marL="0" marR="0" rtl="0" algn="l">
              <a:spcBef>
                <a:spcPts val="0"/>
              </a:spcBef>
              <a:spcAft>
                <a:spcPts val="0"/>
              </a:spcAft>
              <a:buNone/>
            </a:pPr>
            <a:r>
              <a:rPr b="1" lang="en-GB" sz="1800">
                <a:solidFill>
                  <a:schemeClr val="dk1"/>
                </a:solidFill>
                <a:latin typeface="Calibri"/>
                <a:ea typeface="Calibri"/>
                <a:cs typeface="Calibri"/>
                <a:sym typeface="Calibri"/>
              </a:rPr>
              <a:t>Group: </a:t>
            </a:r>
            <a:r>
              <a:rPr lang="en-GB" sz="1800">
                <a:solidFill>
                  <a:schemeClr val="dk1"/>
                </a:solidFill>
                <a:latin typeface="Calibri"/>
                <a:ea typeface="Calibri"/>
                <a:cs typeface="Calibri"/>
                <a:sym typeface="Calibri"/>
              </a:rPr>
              <a:t>116723 Josip Ivančević, 116656 Nikolas Recke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Aveiro, 2023</a:t>
            </a:r>
            <a:br>
              <a:rPr lang="en-GB"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cxnSp>
        <p:nvCxnSpPr>
          <p:cNvPr id="352" name="Google Shape;352;p25"/>
          <p:cNvCxnSpPr/>
          <p:nvPr/>
        </p:nvCxnSpPr>
        <p:spPr>
          <a:xfrm>
            <a:off x="357389" y="4626735"/>
            <a:ext cx="8413124" cy="0"/>
          </a:xfrm>
          <a:prstGeom prst="straightConnector1">
            <a:avLst/>
          </a:prstGeom>
          <a:noFill/>
          <a:ln cap="flat" cmpd="sng" w="19050">
            <a:solidFill>
              <a:srgbClr val="50B400"/>
            </a:solidFill>
            <a:prstDash val="solid"/>
            <a:round/>
            <a:headEnd len="sm" w="sm" type="none"/>
            <a:tailEnd len="sm" w="sm" type="none"/>
          </a:ln>
        </p:spPr>
      </p:cxnSp>
      <p:sp>
        <p:nvSpPr>
          <p:cNvPr id="353" name="Google Shape;353;p25"/>
          <p:cNvSpPr txBox="1"/>
          <p:nvPr/>
        </p:nvSpPr>
        <p:spPr>
          <a:xfrm>
            <a:off x="288809" y="4762411"/>
            <a:ext cx="2003751" cy="2308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en-GB" sz="1100" u="none">
                <a:solidFill>
                  <a:schemeClr val="dk1"/>
                </a:solidFill>
                <a:latin typeface="Calibri"/>
                <a:ea typeface="Calibri"/>
                <a:cs typeface="Calibri"/>
                <a:sym typeface="Calibri"/>
              </a:rPr>
              <a:t>HCI 202</a:t>
            </a:r>
            <a:r>
              <a:rPr lang="en-GB" sz="1100">
                <a:solidFill>
                  <a:schemeClr val="dk1"/>
                </a:solidFill>
                <a:latin typeface="Calibri"/>
                <a:ea typeface="Calibri"/>
                <a:cs typeface="Calibri"/>
                <a:sym typeface="Calibri"/>
              </a:rPr>
              <a:t>2</a:t>
            </a:r>
            <a:r>
              <a:rPr b="0" lang="en-GB" sz="1100" u="none">
                <a:solidFill>
                  <a:schemeClr val="dk1"/>
                </a:solidFill>
                <a:latin typeface="Calibri"/>
                <a:ea typeface="Calibri"/>
                <a:cs typeface="Calibri"/>
                <a:sym typeface="Calibri"/>
              </a:rPr>
              <a:t>-202</a:t>
            </a:r>
            <a:r>
              <a:rPr lang="en-GB" sz="1100">
                <a:solidFill>
                  <a:schemeClr val="dk1"/>
                </a:solidFill>
                <a:latin typeface="Calibri"/>
                <a:ea typeface="Calibri"/>
                <a:cs typeface="Calibri"/>
                <a:sym typeface="Calibri"/>
              </a:rPr>
              <a:t>3</a:t>
            </a:r>
            <a:endParaRPr b="0" sz="1100" u="none">
              <a:solidFill>
                <a:schemeClr val="dk1"/>
              </a:solidFill>
              <a:latin typeface="Calibri"/>
              <a:ea typeface="Calibri"/>
              <a:cs typeface="Calibri"/>
              <a:sym typeface="Calibri"/>
            </a:endParaRPr>
          </a:p>
        </p:txBody>
      </p:sp>
      <p:pic>
        <p:nvPicPr>
          <p:cNvPr id="354" name="Google Shape;354;p25"/>
          <p:cNvPicPr preferRelativeResize="0"/>
          <p:nvPr/>
        </p:nvPicPr>
        <p:blipFill rotWithShape="1">
          <a:blip r:embed="rId3">
            <a:alphaModFix/>
          </a:blip>
          <a:srcRect b="0" l="0" r="0" t="0"/>
          <a:stretch/>
        </p:blipFill>
        <p:spPr>
          <a:xfrm>
            <a:off x="6393117" y="251099"/>
            <a:ext cx="2377396" cy="4702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4"/>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486" name="Google Shape;486;p34"/>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487" name="Google Shape;487;p34"/>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Comparison With Other Work</a:t>
            </a:r>
            <a:endParaRPr b="1" sz="4500">
              <a:solidFill>
                <a:schemeClr val="dk1"/>
              </a:solidFill>
              <a:latin typeface="Calibri"/>
              <a:ea typeface="Calibri"/>
              <a:cs typeface="Calibri"/>
              <a:sym typeface="Calibri"/>
            </a:endParaRPr>
          </a:p>
        </p:txBody>
      </p:sp>
      <p:sp>
        <p:nvSpPr>
          <p:cNvPr id="488" name="Google Shape;488;p34"/>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489" name="Google Shape;489;p34"/>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pic>
        <p:nvPicPr>
          <p:cNvPr id="490" name="Google Shape;490;p34"/>
          <p:cNvPicPr preferRelativeResize="0"/>
          <p:nvPr/>
        </p:nvPicPr>
        <p:blipFill>
          <a:blip r:embed="rId3">
            <a:alphaModFix/>
          </a:blip>
          <a:stretch>
            <a:fillRect/>
          </a:stretch>
        </p:blipFill>
        <p:spPr>
          <a:xfrm>
            <a:off x="2189750" y="1384975"/>
            <a:ext cx="4764500" cy="1244750"/>
          </a:xfrm>
          <a:prstGeom prst="rect">
            <a:avLst/>
          </a:prstGeom>
          <a:noFill/>
          <a:ln>
            <a:noFill/>
          </a:ln>
        </p:spPr>
      </p:pic>
      <p:pic>
        <p:nvPicPr>
          <p:cNvPr id="491" name="Google Shape;491;p34"/>
          <p:cNvPicPr preferRelativeResize="0"/>
          <p:nvPr/>
        </p:nvPicPr>
        <p:blipFill>
          <a:blip r:embed="rId4">
            <a:alphaModFix/>
          </a:blip>
          <a:stretch>
            <a:fillRect/>
          </a:stretch>
        </p:blipFill>
        <p:spPr>
          <a:xfrm>
            <a:off x="301250" y="3074550"/>
            <a:ext cx="4092900" cy="1174725"/>
          </a:xfrm>
          <a:prstGeom prst="rect">
            <a:avLst/>
          </a:prstGeom>
          <a:noFill/>
          <a:ln>
            <a:noFill/>
          </a:ln>
        </p:spPr>
      </p:pic>
      <p:pic>
        <p:nvPicPr>
          <p:cNvPr id="492" name="Google Shape;492;p34"/>
          <p:cNvPicPr preferRelativeResize="0"/>
          <p:nvPr/>
        </p:nvPicPr>
        <p:blipFill>
          <a:blip r:embed="rId5">
            <a:alphaModFix/>
          </a:blip>
          <a:stretch>
            <a:fillRect/>
          </a:stretch>
        </p:blipFill>
        <p:spPr>
          <a:xfrm>
            <a:off x="4627000" y="3074550"/>
            <a:ext cx="4012844" cy="117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5"/>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498" name="Google Shape;498;p35"/>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499" name="Google Shape;499;p35"/>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Discussion and Conclusion</a:t>
            </a:r>
            <a:endParaRPr b="1" sz="4500">
              <a:solidFill>
                <a:schemeClr val="dk1"/>
              </a:solidFill>
              <a:latin typeface="Calibri"/>
              <a:ea typeface="Calibri"/>
              <a:cs typeface="Calibri"/>
              <a:sym typeface="Calibri"/>
            </a:endParaRPr>
          </a:p>
        </p:txBody>
      </p:sp>
      <p:sp>
        <p:nvSpPr>
          <p:cNvPr id="500" name="Google Shape;500;p35"/>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501" name="Google Shape;501;p35"/>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sp>
        <p:nvSpPr>
          <p:cNvPr id="502" name="Google Shape;502;p35"/>
          <p:cNvSpPr/>
          <p:nvPr/>
        </p:nvSpPr>
        <p:spPr>
          <a:xfrm>
            <a:off x="773900" y="1898775"/>
            <a:ext cx="2649600" cy="5127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rPr>
              <a:t>CRUCIAL FACTORS FOR MODEL SUCCESS</a:t>
            </a:r>
            <a:endParaRPr b="1" sz="1200">
              <a:solidFill>
                <a:schemeClr val="dk1"/>
              </a:solidFill>
            </a:endParaRPr>
          </a:p>
        </p:txBody>
      </p:sp>
      <p:sp>
        <p:nvSpPr>
          <p:cNvPr id="503" name="Google Shape;503;p35"/>
          <p:cNvSpPr/>
          <p:nvPr/>
        </p:nvSpPr>
        <p:spPr>
          <a:xfrm>
            <a:off x="3441950" y="1898775"/>
            <a:ext cx="2480100" cy="512700"/>
          </a:xfrm>
          <a:prstGeom prst="chevron">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rPr>
              <a:t>LIMITATIONS</a:t>
            </a:r>
            <a:endParaRPr b="1" sz="1200">
              <a:solidFill>
                <a:schemeClr val="dk1"/>
              </a:solidFill>
            </a:endParaRPr>
          </a:p>
        </p:txBody>
      </p:sp>
      <p:sp>
        <p:nvSpPr>
          <p:cNvPr id="504" name="Google Shape;504;p35"/>
          <p:cNvSpPr/>
          <p:nvPr/>
        </p:nvSpPr>
        <p:spPr>
          <a:xfrm>
            <a:off x="5969900" y="1898775"/>
            <a:ext cx="2649600" cy="512700"/>
          </a:xfrm>
          <a:prstGeom prst="chevron">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FUTURE RESEARCH</a:t>
            </a:r>
            <a:endParaRPr b="1" sz="1200"/>
          </a:p>
        </p:txBody>
      </p:sp>
      <p:sp>
        <p:nvSpPr>
          <p:cNvPr id="505" name="Google Shape;505;p35"/>
          <p:cNvSpPr txBox="1"/>
          <p:nvPr/>
        </p:nvSpPr>
        <p:spPr>
          <a:xfrm>
            <a:off x="773900" y="1321175"/>
            <a:ext cx="6284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Prediction model outperforms existing methods.</a:t>
            </a:r>
            <a:endParaRPr>
              <a:latin typeface="Calibri"/>
              <a:ea typeface="Calibri"/>
              <a:cs typeface="Calibri"/>
              <a:sym typeface="Calibri"/>
            </a:endParaRPr>
          </a:p>
        </p:txBody>
      </p:sp>
      <p:sp>
        <p:nvSpPr>
          <p:cNvPr id="506" name="Google Shape;506;p35"/>
          <p:cNvSpPr txBox="1"/>
          <p:nvPr/>
        </p:nvSpPr>
        <p:spPr>
          <a:xfrm>
            <a:off x="3370150" y="2780350"/>
            <a:ext cx="2480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missing data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small dataset size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small model complexity in relation to dataset size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grid search limitations</a:t>
            </a:r>
            <a:endParaRPr>
              <a:latin typeface="Calibri"/>
              <a:ea typeface="Calibri"/>
              <a:cs typeface="Calibri"/>
              <a:sym typeface="Calibri"/>
            </a:endParaRPr>
          </a:p>
        </p:txBody>
      </p:sp>
      <p:sp>
        <p:nvSpPr>
          <p:cNvPr id="507" name="Google Shape;507;p35"/>
          <p:cNvSpPr txBox="1"/>
          <p:nvPr/>
        </p:nvSpPr>
        <p:spPr>
          <a:xfrm>
            <a:off x="858650" y="2780350"/>
            <a:ext cx="2480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appropriate model selection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hyperparameter optimization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feature selection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data preprocessing</a:t>
            </a:r>
            <a:endParaRPr>
              <a:latin typeface="Calibri"/>
              <a:ea typeface="Calibri"/>
              <a:cs typeface="Calibri"/>
              <a:sym typeface="Calibri"/>
            </a:endParaRPr>
          </a:p>
        </p:txBody>
      </p:sp>
      <p:sp>
        <p:nvSpPr>
          <p:cNvPr id="508" name="Google Shape;508;p35"/>
          <p:cNvSpPr txBox="1"/>
          <p:nvPr/>
        </p:nvSpPr>
        <p:spPr>
          <a:xfrm>
            <a:off x="6054650" y="2780350"/>
            <a:ext cx="2480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data collection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advanced optimization techniques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sophisticated feature selection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addressing biases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6"/>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sp>
        <p:nvSpPr>
          <p:cNvPr id="514" name="Google Shape;514;p36"/>
          <p:cNvSpPr txBox="1"/>
          <p:nvPr/>
        </p:nvSpPr>
        <p:spPr>
          <a:xfrm>
            <a:off x="358375" y="1105900"/>
            <a:ext cx="8346000" cy="33399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1] National Center for Chronic Disease Prevention and Health Promotion, Division for Heart Disease and Stroke Prevention, Ed., “About heart disease,” Centers for Disease Control and Prevention, 21-Mar-2023. [On- line]. Available: https://www.cdc.gov/heartdisease/about.htm. [Accessed: 09-Apr-2023].</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[2] U. S. G. A. Office, “Machine Learning’s potential to improve medical diagnosis,” U.S. GAO, 16-Mar-2023. [Online]. Available: </a:t>
            </a:r>
            <a:r>
              <a:rPr lang="en-GB" sz="1000" u="sng">
                <a:solidFill>
                  <a:schemeClr val="hlink"/>
                </a:solidFill>
                <a:latin typeface="Calibri"/>
                <a:ea typeface="Calibri"/>
                <a:cs typeface="Calibri"/>
                <a:sym typeface="Calibri"/>
                <a:hlinkClick r:id="rId3"/>
              </a:rPr>
              <a:t>https://www.gao.gov/blog/machine-learnings-potential-improve-medical-diagnosis</a:t>
            </a:r>
            <a:r>
              <a:rPr lang="en-GB" sz="1000">
                <a:solidFill>
                  <a:schemeClr val="dk1"/>
                </a:solidFill>
                <a:latin typeface="Calibri"/>
                <a:ea typeface="Calibri"/>
                <a:cs typeface="Calibri"/>
                <a:sym typeface="Calibri"/>
              </a:rPr>
              <a:t> [Accessed: 09-Apr-2023].</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[3] M. M. Ahsan, S. A. Luna, and Z. Siddique, “Machine-Learning-Based Disease Diagnosis: A Comprehensive Review,” Healthcare, vol. 10, no. 3. MDPI AG, p. 541, Mar. 15, 2022. doi: 10.3390/healthcare10030541.</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[4] D. Dua and C. Graff, ”UCI Machine Learning Repository,” [Online]. Available: </a:t>
            </a:r>
            <a:r>
              <a:rPr lang="en-GB" sz="1000" u="sng">
                <a:solidFill>
                  <a:schemeClr val="hlink"/>
                </a:solidFill>
                <a:latin typeface="Calibri"/>
                <a:ea typeface="Calibri"/>
                <a:cs typeface="Calibri"/>
                <a:sym typeface="Calibri"/>
                <a:hlinkClick r:id="rId4"/>
              </a:rPr>
              <a:t>http://archive.ics.uci.edu/ml</a:t>
            </a:r>
            <a:r>
              <a:rPr lang="en-GB" sz="1000">
                <a:solidFill>
                  <a:schemeClr val="dk1"/>
                </a:solidFill>
                <a:latin typeface="Calibri"/>
                <a:ea typeface="Calibri"/>
                <a:cs typeface="Calibri"/>
                <a:sym typeface="Calibri"/>
              </a:rPr>
              <a:t>. [Accessed: Apr. 9, 2023].</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[5] S. Singh, “Importance of pre-processing in machine learning,” KDnuggets, 20-Feb-2023. [Online]. Available: </a:t>
            </a:r>
            <a:r>
              <a:rPr lang="en-GB" sz="1000" u="sng">
                <a:solidFill>
                  <a:schemeClr val="hlink"/>
                </a:solidFill>
                <a:latin typeface="Calibri"/>
                <a:ea typeface="Calibri"/>
                <a:cs typeface="Calibri"/>
                <a:sym typeface="Calibri"/>
                <a:hlinkClick r:id="rId5"/>
              </a:rPr>
              <a:t>https://www.kdnuggets.com/2023/02/importance-preprocessing-machine-learning.html#::text=In%20conclusion%2C%20preprocessing%20data%20before,the%20interpretability%20of%20the%20model</a:t>
            </a:r>
            <a:r>
              <a:rPr lang="en-GB" sz="1000">
                <a:solidFill>
                  <a:schemeClr val="dk1"/>
                </a:solidFill>
                <a:latin typeface="Calibri"/>
                <a:ea typeface="Calibri"/>
                <a:cs typeface="Calibri"/>
                <a:sym typeface="Calibri"/>
              </a:rPr>
              <a:t>. [Accessed: 09-Apr-2023].</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[6] T. A. I. Team, “Machine learning standardization (Z-score normalization) with...,” Towards AI, 15-Jul-2020. [Online]. Available: </a:t>
            </a:r>
            <a:r>
              <a:rPr lang="en-GB" sz="1000" u="sng">
                <a:solidFill>
                  <a:schemeClr val="hlink"/>
                </a:solidFill>
                <a:latin typeface="Calibri"/>
                <a:ea typeface="Calibri"/>
                <a:cs typeface="Calibri"/>
                <a:sym typeface="Calibri"/>
                <a:hlinkClick r:id="rId6"/>
              </a:rPr>
              <a:t>https://towardsai.net/p/machine-learning/machine-learning-standardization-z-score-normalization-with-mathematics</a:t>
            </a:r>
            <a:r>
              <a:rPr lang="en-GB" sz="1000">
                <a:solidFill>
                  <a:schemeClr val="dk1"/>
                </a:solidFill>
                <a:latin typeface="Calibri"/>
                <a:ea typeface="Calibri"/>
                <a:cs typeface="Calibri"/>
                <a:sym typeface="Calibri"/>
              </a:rPr>
              <a:t>. [Accessed: 09-Apr-2023].</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[7] Howell, E. (2022, December 28). One hot encoding simply explained. Medium. Retrieved April 9, 2023, from </a:t>
            </a:r>
            <a:r>
              <a:rPr lang="en-GB" sz="1000" u="sng">
                <a:solidFill>
                  <a:schemeClr val="hlink"/>
                </a:solidFill>
                <a:latin typeface="Calibri"/>
                <a:ea typeface="Calibri"/>
                <a:cs typeface="Calibri"/>
                <a:sym typeface="Calibri"/>
                <a:hlinkClick r:id="rId7"/>
              </a:rPr>
              <a:t>https://pub.towardsai.net/one- hot-encoding-simply-explained-748a33b5f399</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[8] S. Shalev-Shwartz and S. Ben-David, Understanding Machine Learning - From Theory to Algorithms. Cambridge University Press, 2014, p. I–XVI, 1-397.</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[9] E. A. A. Alaoui, S. C. K. Tekouabou, S. Hartini, Z. Rustam, H. Silkan, and S. Agoujil, “Improvement in automated diagnosis of soft tissues tumors using machine learning,” Big Data Mining and Analytics, vol. 4, no. 1. Tsinghua University Press, pp. 33–46, Mar. 2021. Doi: 10.26599/bdma.2020.9020023.</a:t>
            </a:r>
            <a:endParaRPr sz="1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[10] scikit-learn, “Learn,” scikit. [Online]. Available: </a:t>
            </a:r>
            <a:r>
              <a:rPr lang="en-GB" sz="1000" u="sng">
                <a:solidFill>
                  <a:schemeClr val="hlink"/>
                </a:solidFill>
                <a:latin typeface="Calibri"/>
                <a:ea typeface="Calibri"/>
                <a:cs typeface="Calibri"/>
                <a:sym typeface="Calibri"/>
                <a:hlinkClick r:id="rId8"/>
              </a:rPr>
              <a:t>https://scikit-learn.org/stable/index.html</a:t>
            </a:r>
            <a:r>
              <a:rPr lang="en-GB" sz="1000">
                <a:solidFill>
                  <a:schemeClr val="dk1"/>
                </a:solidFill>
                <a:latin typeface="Calibri"/>
                <a:ea typeface="Calibri"/>
                <a:cs typeface="Calibri"/>
                <a:sym typeface="Calibri"/>
              </a:rPr>
              <a:t>. [Accessed: 12-Apr-2023].</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GB" sz="1000">
                <a:solidFill>
                  <a:schemeClr val="dk1"/>
                </a:solidFill>
                <a:latin typeface="Calibri"/>
                <a:ea typeface="Calibri"/>
                <a:cs typeface="Calibri"/>
                <a:sym typeface="Calibri"/>
              </a:rPr>
              <a:t>[11] J. H. Gennari, P. Langley, and D. Fisher, “Models of incremental concept formation,” Artificial Intelligence, vol. 40, no. 1–3. Elsevier BV, pp. 11–61, Sep. 1989. doi: 10.1016/0004-3702(89)90046-5.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GB" sz="1000">
                <a:solidFill>
                  <a:schemeClr val="dk1"/>
                </a:solidFill>
                <a:latin typeface="Calibri"/>
                <a:ea typeface="Calibri"/>
                <a:cs typeface="Calibri"/>
                <a:sym typeface="Calibri"/>
              </a:rPr>
              <a:t>[12] R. Detrano et al., “International application of a new probability algorithm for the diagnosis of coronary artery disease,” The American Journal of Cardiology, vol. 64, no. 5. Elsevier BV, pp. 304–310, Aug. 1989. doi: 10.1016/0002-9149(89)90524-9.</a:t>
            </a:r>
            <a:endParaRPr sz="1000">
              <a:solidFill>
                <a:schemeClr val="dk1"/>
              </a:solidFill>
              <a:latin typeface="Calibri"/>
              <a:ea typeface="Calibri"/>
              <a:cs typeface="Calibri"/>
              <a:sym typeface="Calibri"/>
            </a:endParaRPr>
          </a:p>
        </p:txBody>
      </p:sp>
      <p:cxnSp>
        <p:nvCxnSpPr>
          <p:cNvPr id="515" name="Google Shape;515;p36"/>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516" name="Google Shape;516;p36"/>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References</a:t>
            </a:r>
            <a:endParaRPr b="1" sz="4500">
              <a:solidFill>
                <a:schemeClr val="dk1"/>
              </a:solidFill>
              <a:latin typeface="Calibri"/>
              <a:ea typeface="Calibri"/>
              <a:cs typeface="Calibri"/>
              <a:sym typeface="Calibri"/>
            </a:endParaRPr>
          </a:p>
        </p:txBody>
      </p:sp>
      <p:sp>
        <p:nvSpPr>
          <p:cNvPr id="517" name="Google Shape;517;p36"/>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518" name="Google Shape;518;p36"/>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marR="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Introduction</a:t>
            </a:r>
            <a:endParaRPr sz="1100"/>
          </a:p>
        </p:txBody>
      </p:sp>
      <p:sp>
        <p:nvSpPr>
          <p:cNvPr id="360" name="Google Shape;360;p26"/>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sp>
        <p:nvSpPr>
          <p:cNvPr id="361" name="Google Shape;361;p26"/>
          <p:cNvSpPr txBox="1"/>
          <p:nvPr/>
        </p:nvSpPr>
        <p:spPr>
          <a:xfrm>
            <a:off x="358375" y="1337775"/>
            <a:ext cx="8346000" cy="2950800"/>
          </a:xfrm>
          <a:prstGeom prst="rect">
            <a:avLst/>
          </a:prstGeom>
          <a:noFill/>
          <a:ln>
            <a:noFill/>
          </a:ln>
        </p:spPr>
        <p:txBody>
          <a:bodyPr anchorCtr="0" anchor="ctr" bIns="34275" lIns="68575" spcFirstLastPara="1" rIns="68575" wrap="square" tIns="34275">
            <a:noAutofit/>
          </a:bodyPr>
          <a:lstStyle/>
          <a:p>
            <a:pPr indent="-336550" lvl="0" marL="457200" rtl="0" algn="l">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Leading cause of morbidity and mortality worldwide.</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17.9 million deaths yearly from CVDs*</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Early diagnosis is crucial for better patient outcomes.</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Transforming healthcare through data-driven insights.</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Enabling early detection and prevention of diseases.</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Analyzing complex datasets and predicting heart disease.</a:t>
            </a:r>
            <a:endParaRPr sz="1700">
              <a:solidFill>
                <a:schemeClr val="dk1"/>
              </a:solidFill>
              <a:latin typeface="Calibri"/>
              <a:ea typeface="Calibri"/>
              <a:cs typeface="Calibri"/>
              <a:sym typeface="Calibri"/>
            </a:endParaRPr>
          </a:p>
          <a:p>
            <a:pPr indent="-336550" lvl="0" marL="457200" marR="0" rtl="0" algn="l">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Identifying hidden patterns for improved patient care.</a:t>
            </a:r>
            <a:endParaRPr sz="1700">
              <a:solidFill>
                <a:schemeClr val="dk1"/>
              </a:solidFill>
              <a:latin typeface="Calibri"/>
              <a:ea typeface="Calibri"/>
              <a:cs typeface="Calibri"/>
              <a:sym typeface="Calibri"/>
            </a:endParaRPr>
          </a:p>
        </p:txBody>
      </p:sp>
      <p:cxnSp>
        <p:nvCxnSpPr>
          <p:cNvPr id="362" name="Google Shape;362;p26"/>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363" name="Google Shape;363;p26"/>
          <p:cNvSpPr txBox="1"/>
          <p:nvPr/>
        </p:nvSpPr>
        <p:spPr>
          <a:xfrm>
            <a:off x="2888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solidFill>
                <a:schemeClr val="dk1"/>
              </a:solidFill>
              <a:latin typeface="Calibri"/>
              <a:ea typeface="Calibri"/>
              <a:cs typeface="Calibri"/>
              <a:sym typeface="Calibri"/>
            </a:endParaRPr>
          </a:p>
        </p:txBody>
      </p:sp>
      <p:sp>
        <p:nvSpPr>
          <p:cNvPr id="364" name="Google Shape;364;p26"/>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1800">
                <a:solidFill>
                  <a:srgbClr val="50B400"/>
                </a:solidFill>
                <a:latin typeface="Calibri"/>
                <a:ea typeface="Calibri"/>
                <a:cs typeface="Calibri"/>
                <a:sym typeface="Calibri"/>
              </a:rPr>
              <a:t>Predicting Heart Disease using Machine Learning Techniques: A Comparative Analysis</a:t>
            </a:r>
            <a:endParaRPr sz="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365" name="Google Shape;365;p26"/>
          <p:cNvSpPr txBox="1"/>
          <p:nvPr/>
        </p:nvSpPr>
        <p:spPr>
          <a:xfrm>
            <a:off x="6348300" y="4205800"/>
            <a:ext cx="211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Calibri"/>
                <a:ea typeface="Calibri"/>
                <a:cs typeface="Calibri"/>
                <a:sym typeface="Calibri"/>
              </a:rPr>
              <a:t>* </a:t>
            </a:r>
            <a:r>
              <a:rPr lang="en-GB" sz="1100">
                <a:latin typeface="Calibri"/>
                <a:ea typeface="Calibri"/>
                <a:cs typeface="Calibri"/>
                <a:sym typeface="Calibri"/>
              </a:rPr>
              <a:t>CVDs - Cardiovascular diseases</a:t>
            </a:r>
            <a:endParaRPr sz="1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nvSpPr>
        <p:spPr>
          <a:xfrm>
            <a:off x="358379" y="251100"/>
            <a:ext cx="8424863" cy="413269"/>
          </a:xfrm>
          <a:prstGeom prst="rect">
            <a:avLst/>
          </a:prstGeom>
          <a:noFill/>
          <a:ln>
            <a:noFill/>
          </a:ln>
        </p:spPr>
        <p:txBody>
          <a:bodyPr anchorCtr="0" anchor="b" bIns="34275" lIns="68575" spcFirstLastPara="1" rIns="68575" wrap="square" tIns="34275">
            <a:normAutofit fontScale="70000" lnSpcReduction="20000"/>
          </a:bodyPr>
          <a:lstStyle/>
          <a:p>
            <a:pPr indent="0" lvl="0" marL="0" marR="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Table of content</a:t>
            </a:r>
            <a:endParaRPr sz="1100"/>
          </a:p>
        </p:txBody>
      </p:sp>
      <p:sp>
        <p:nvSpPr>
          <p:cNvPr id="371" name="Google Shape;371;p27"/>
          <p:cNvSpPr txBox="1"/>
          <p:nvPr/>
        </p:nvSpPr>
        <p:spPr>
          <a:xfrm>
            <a:off x="8263890" y="4762411"/>
            <a:ext cx="549485" cy="230832"/>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sp>
        <p:nvSpPr>
          <p:cNvPr id="372" name="Google Shape;372;p27"/>
          <p:cNvSpPr txBox="1"/>
          <p:nvPr/>
        </p:nvSpPr>
        <p:spPr>
          <a:xfrm>
            <a:off x="358375" y="1337775"/>
            <a:ext cx="8346000" cy="2950800"/>
          </a:xfrm>
          <a:prstGeom prst="rect">
            <a:avLst/>
          </a:prstGeom>
          <a:noFill/>
          <a:ln>
            <a:noFill/>
          </a:ln>
        </p:spPr>
        <p:txBody>
          <a:bodyPr anchorCtr="0" anchor="ctr" bIns="34275" lIns="68575" spcFirstLastPara="1" rIns="68575" wrap="square" tIns="34275">
            <a:noAutofit/>
          </a:bodyPr>
          <a:lstStyle/>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Introduction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Dataset Description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Data Preprocessing</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Models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Model Selection and Hyperparameter Tuning</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Model Performance Metrics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Comparison of Models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Comparison With Other Work</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Discussion and Conclusion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References</a:t>
            </a:r>
            <a:endParaRPr sz="1800">
              <a:solidFill>
                <a:schemeClr val="dk1"/>
              </a:solidFill>
              <a:latin typeface="Calibri"/>
              <a:ea typeface="Calibri"/>
              <a:cs typeface="Calibri"/>
              <a:sym typeface="Calibri"/>
            </a:endParaRPr>
          </a:p>
        </p:txBody>
      </p:sp>
      <p:cxnSp>
        <p:nvCxnSpPr>
          <p:cNvPr id="373" name="Google Shape;373;p27"/>
          <p:cNvCxnSpPr/>
          <p:nvPr/>
        </p:nvCxnSpPr>
        <p:spPr>
          <a:xfrm>
            <a:off x="357389" y="4626735"/>
            <a:ext cx="8413124" cy="0"/>
          </a:xfrm>
          <a:prstGeom prst="straightConnector1">
            <a:avLst/>
          </a:prstGeom>
          <a:noFill/>
          <a:ln cap="flat" cmpd="sng" w="19050">
            <a:solidFill>
              <a:srgbClr val="50B400"/>
            </a:solidFill>
            <a:prstDash val="solid"/>
            <a:round/>
            <a:headEnd len="sm" w="sm" type="none"/>
            <a:tailEnd len="sm" w="sm" type="none"/>
          </a:ln>
        </p:spPr>
      </p:cxnSp>
      <p:sp>
        <p:nvSpPr>
          <p:cNvPr id="374" name="Google Shape;374;p27"/>
          <p:cNvSpPr txBox="1"/>
          <p:nvPr/>
        </p:nvSpPr>
        <p:spPr>
          <a:xfrm>
            <a:off x="288809" y="4762411"/>
            <a:ext cx="2480109" cy="230832"/>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solidFill>
                <a:schemeClr val="dk1"/>
              </a:solidFill>
              <a:latin typeface="Calibri"/>
              <a:ea typeface="Calibri"/>
              <a:cs typeface="Calibri"/>
              <a:sym typeface="Calibri"/>
            </a:endParaRPr>
          </a:p>
        </p:txBody>
      </p:sp>
      <p:sp>
        <p:nvSpPr>
          <p:cNvPr id="375" name="Google Shape;375;p27"/>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1800">
                <a:solidFill>
                  <a:srgbClr val="50B400"/>
                </a:solidFill>
                <a:latin typeface="Calibri"/>
                <a:ea typeface="Calibri"/>
                <a:cs typeface="Calibri"/>
                <a:sym typeface="Calibri"/>
              </a:rPr>
              <a:t>Predicting Heart Disease using Machine Learning Techniques: A Comparative Analysis</a:t>
            </a:r>
            <a:endParaRPr sz="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sp>
        <p:nvSpPr>
          <p:cNvPr id="381" name="Google Shape;381;p28"/>
          <p:cNvSpPr txBox="1"/>
          <p:nvPr/>
        </p:nvSpPr>
        <p:spPr>
          <a:xfrm>
            <a:off x="358375" y="1105894"/>
            <a:ext cx="2712600" cy="1575600"/>
          </a:xfrm>
          <a:prstGeom prst="rect">
            <a:avLst/>
          </a:prstGeom>
          <a:noFill/>
          <a:ln>
            <a:noFill/>
          </a:ln>
        </p:spPr>
        <p:txBody>
          <a:bodyPr anchorCtr="0" anchor="ctr" bIns="34275" lIns="68575" spcFirstLastPara="1" rIns="68575" wrap="square" tIns="34275">
            <a:noAutofit/>
          </a:bodyPr>
          <a:lstStyle/>
          <a:p>
            <a:pPr indent="-323850" lvl="0" marL="457200" marR="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Collected from multiple hospitals and institutes</a:t>
            </a:r>
            <a:endParaRPr sz="1500">
              <a:solidFill>
                <a:schemeClr val="dk1"/>
              </a:solidFill>
              <a:latin typeface="Calibri"/>
              <a:ea typeface="Calibri"/>
              <a:cs typeface="Calibri"/>
              <a:sym typeface="Calibri"/>
            </a:endParaRPr>
          </a:p>
          <a:p>
            <a:pPr indent="-323850" lvl="0" marL="457200" marR="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14 key variables related to heart disease</a:t>
            </a:r>
            <a:endParaRPr sz="1500">
              <a:solidFill>
                <a:schemeClr val="dk1"/>
              </a:solidFill>
              <a:latin typeface="Calibri"/>
              <a:ea typeface="Calibri"/>
              <a:cs typeface="Calibri"/>
              <a:sym typeface="Calibri"/>
            </a:endParaRPr>
          </a:p>
          <a:p>
            <a:pPr indent="-323850" lvl="0" marL="457200" marR="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Contains missing data and varying ranges</a:t>
            </a:r>
            <a:endParaRPr sz="1500">
              <a:solidFill>
                <a:schemeClr val="dk1"/>
              </a:solidFill>
              <a:latin typeface="Calibri"/>
              <a:ea typeface="Calibri"/>
              <a:cs typeface="Calibri"/>
              <a:sym typeface="Calibri"/>
            </a:endParaRPr>
          </a:p>
        </p:txBody>
      </p:sp>
      <p:cxnSp>
        <p:nvCxnSpPr>
          <p:cNvPr id="382" name="Google Shape;382;p28"/>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383" name="Google Shape;383;p28"/>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Dataset Description</a:t>
            </a:r>
            <a:endParaRPr b="1" sz="4500">
              <a:solidFill>
                <a:schemeClr val="dk1"/>
              </a:solidFill>
              <a:latin typeface="Calibri"/>
              <a:ea typeface="Calibri"/>
              <a:cs typeface="Calibri"/>
              <a:sym typeface="Calibri"/>
            </a:endParaRPr>
          </a:p>
        </p:txBody>
      </p:sp>
      <p:sp>
        <p:nvSpPr>
          <p:cNvPr id="384" name="Google Shape;384;p28"/>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385" name="Google Shape;385;p28"/>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pic>
        <p:nvPicPr>
          <p:cNvPr id="386" name="Google Shape;386;p28"/>
          <p:cNvPicPr preferRelativeResize="0"/>
          <p:nvPr/>
        </p:nvPicPr>
        <p:blipFill>
          <a:blip r:embed="rId3">
            <a:alphaModFix/>
          </a:blip>
          <a:stretch>
            <a:fillRect/>
          </a:stretch>
        </p:blipFill>
        <p:spPr>
          <a:xfrm>
            <a:off x="3240125" y="1105900"/>
            <a:ext cx="2665375" cy="3135374"/>
          </a:xfrm>
          <a:prstGeom prst="rect">
            <a:avLst/>
          </a:prstGeom>
          <a:noFill/>
          <a:ln>
            <a:noFill/>
          </a:ln>
        </p:spPr>
      </p:pic>
      <p:sp>
        <p:nvSpPr>
          <p:cNvPr id="387" name="Google Shape;387;p28"/>
          <p:cNvSpPr txBox="1"/>
          <p:nvPr/>
        </p:nvSpPr>
        <p:spPr>
          <a:xfrm>
            <a:off x="358375" y="2902075"/>
            <a:ext cx="30000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50B400"/>
              </a:buClr>
              <a:buSzPts val="1500"/>
              <a:buFont typeface="Calibri"/>
              <a:buChar char="•"/>
            </a:pPr>
            <a:r>
              <a:rPr b="1" lang="en-GB" sz="1500">
                <a:solidFill>
                  <a:srgbClr val="50B400"/>
                </a:solidFill>
                <a:latin typeface="Calibri"/>
                <a:ea typeface="Calibri"/>
                <a:cs typeface="Calibri"/>
                <a:sym typeface="Calibri"/>
              </a:rPr>
              <a:t>Challenges &amp; Tasks:</a:t>
            </a:r>
            <a:endParaRPr b="1" sz="1500">
              <a:solidFill>
                <a:srgbClr val="50B400"/>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Handling missing data.</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Ensuring dataset integrity for accurate models.</a:t>
            </a:r>
            <a:endParaRPr sz="1500">
              <a:solidFill>
                <a:schemeClr val="dk1"/>
              </a:solidFill>
              <a:latin typeface="Calibri"/>
              <a:ea typeface="Calibri"/>
              <a:cs typeface="Calibri"/>
              <a:sym typeface="Calibri"/>
            </a:endParaRPr>
          </a:p>
        </p:txBody>
      </p:sp>
      <p:pic>
        <p:nvPicPr>
          <p:cNvPr id="388" name="Google Shape;388;p28"/>
          <p:cNvPicPr preferRelativeResize="0"/>
          <p:nvPr/>
        </p:nvPicPr>
        <p:blipFill>
          <a:blip r:embed="rId4">
            <a:alphaModFix/>
          </a:blip>
          <a:stretch>
            <a:fillRect/>
          </a:stretch>
        </p:blipFill>
        <p:spPr>
          <a:xfrm>
            <a:off x="6316650" y="1240847"/>
            <a:ext cx="2025049" cy="2184226"/>
          </a:xfrm>
          <a:prstGeom prst="rect">
            <a:avLst/>
          </a:prstGeom>
          <a:noFill/>
          <a:ln>
            <a:noFill/>
          </a:ln>
        </p:spPr>
      </p:pic>
      <p:pic>
        <p:nvPicPr>
          <p:cNvPr id="389" name="Google Shape;389;p28"/>
          <p:cNvPicPr preferRelativeResize="0"/>
          <p:nvPr/>
        </p:nvPicPr>
        <p:blipFill>
          <a:blip r:embed="rId5">
            <a:alphaModFix/>
          </a:blip>
          <a:stretch>
            <a:fillRect/>
          </a:stretch>
        </p:blipFill>
        <p:spPr>
          <a:xfrm>
            <a:off x="6355550" y="3542500"/>
            <a:ext cx="1947249" cy="892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395" name="Google Shape;395;p29"/>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396" name="Google Shape;396;p29"/>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marR="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Data Preprocessing</a:t>
            </a:r>
            <a:endParaRPr sz="1100"/>
          </a:p>
        </p:txBody>
      </p:sp>
      <p:sp>
        <p:nvSpPr>
          <p:cNvPr id="397" name="Google Shape;397;p29"/>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398" name="Google Shape;398;p29"/>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sp>
        <p:nvSpPr>
          <p:cNvPr id="399" name="Google Shape;399;p29"/>
          <p:cNvSpPr/>
          <p:nvPr/>
        </p:nvSpPr>
        <p:spPr>
          <a:xfrm>
            <a:off x="1001450" y="1649775"/>
            <a:ext cx="1839300" cy="2388600"/>
          </a:xfrm>
          <a:prstGeom prst="chevron">
            <a:avLst>
              <a:gd fmla="val 18382"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13/75 features</a:t>
            </a:r>
            <a:endParaRPr b="1">
              <a:solidFill>
                <a:schemeClr val="lt1"/>
              </a:solidFill>
            </a:endParaRPr>
          </a:p>
        </p:txBody>
      </p:sp>
      <p:sp>
        <p:nvSpPr>
          <p:cNvPr id="400" name="Google Shape;400;p29"/>
          <p:cNvSpPr/>
          <p:nvPr/>
        </p:nvSpPr>
        <p:spPr>
          <a:xfrm>
            <a:off x="2904250" y="1859470"/>
            <a:ext cx="1630200" cy="867600"/>
          </a:xfrm>
          <a:prstGeom prst="chevron">
            <a:avLst>
              <a:gd fmla="val 18382"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New </a:t>
            </a:r>
            <a:endParaRPr b="1">
              <a:solidFill>
                <a:schemeClr val="lt1"/>
              </a:solidFill>
            </a:endParaRPr>
          </a:p>
          <a:p>
            <a:pPr indent="0" lvl="0" marL="0" rtl="0" algn="ctr">
              <a:spcBef>
                <a:spcPts val="0"/>
              </a:spcBef>
              <a:spcAft>
                <a:spcPts val="0"/>
              </a:spcAft>
              <a:buNone/>
            </a:pPr>
            <a:r>
              <a:rPr b="1" lang="en-GB">
                <a:solidFill>
                  <a:schemeClr val="lt1"/>
                </a:solidFill>
              </a:rPr>
              <a:t>category (5)</a:t>
            </a:r>
            <a:endParaRPr b="1">
              <a:solidFill>
                <a:schemeClr val="lt1"/>
              </a:solidFill>
            </a:endParaRPr>
          </a:p>
        </p:txBody>
      </p:sp>
      <p:sp>
        <p:nvSpPr>
          <p:cNvPr id="401" name="Google Shape;401;p29"/>
          <p:cNvSpPr/>
          <p:nvPr/>
        </p:nvSpPr>
        <p:spPr>
          <a:xfrm>
            <a:off x="4404850" y="1859450"/>
            <a:ext cx="1686600" cy="867600"/>
          </a:xfrm>
          <a:prstGeom prst="chevron">
            <a:avLst>
              <a:gd fmla="val 18382"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One-hot encoding</a:t>
            </a:r>
            <a:endParaRPr b="1"/>
          </a:p>
        </p:txBody>
      </p:sp>
      <p:sp>
        <p:nvSpPr>
          <p:cNvPr id="402" name="Google Shape;402;p29"/>
          <p:cNvSpPr/>
          <p:nvPr/>
        </p:nvSpPr>
        <p:spPr>
          <a:xfrm>
            <a:off x="6091360" y="1649775"/>
            <a:ext cx="1839300" cy="2388600"/>
          </a:xfrm>
          <a:prstGeom prst="chevron">
            <a:avLst>
              <a:gd fmla="val 18382"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  </a:t>
            </a:r>
            <a:r>
              <a:rPr b="1" lang="en-GB"/>
              <a:t>80/20 split</a:t>
            </a:r>
            <a:endParaRPr b="1"/>
          </a:p>
        </p:txBody>
      </p:sp>
      <p:sp>
        <p:nvSpPr>
          <p:cNvPr id="403" name="Google Shape;403;p29"/>
          <p:cNvSpPr/>
          <p:nvPr/>
        </p:nvSpPr>
        <p:spPr>
          <a:xfrm>
            <a:off x="2904250" y="2948788"/>
            <a:ext cx="1630200" cy="931200"/>
          </a:xfrm>
          <a:prstGeom prst="chevron">
            <a:avLst>
              <a:gd fmla="val 18382"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Median</a:t>
            </a:r>
            <a:endParaRPr b="1">
              <a:solidFill>
                <a:schemeClr val="lt1"/>
              </a:solidFill>
            </a:endParaRPr>
          </a:p>
        </p:txBody>
      </p:sp>
      <p:sp>
        <p:nvSpPr>
          <p:cNvPr id="404" name="Google Shape;404;p29"/>
          <p:cNvSpPr/>
          <p:nvPr/>
        </p:nvSpPr>
        <p:spPr>
          <a:xfrm>
            <a:off x="4404851" y="2948788"/>
            <a:ext cx="1686600" cy="931200"/>
          </a:xfrm>
          <a:prstGeom prst="chevron">
            <a:avLst>
              <a:gd fmla="val 18382"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t>Standardization</a:t>
            </a:r>
            <a:endParaRPr b="1" sz="1000"/>
          </a:p>
          <a:p>
            <a:pPr indent="0" lvl="0" marL="0" rtl="0" algn="ctr">
              <a:spcBef>
                <a:spcPts val="0"/>
              </a:spcBef>
              <a:spcAft>
                <a:spcPts val="0"/>
              </a:spcAft>
              <a:buNone/>
            </a:pPr>
            <a:r>
              <a:rPr b="1" lang="en-GB" sz="1000"/>
              <a:t>(StandardScaler)</a:t>
            </a:r>
            <a:endParaRPr b="1" sz="1000"/>
          </a:p>
        </p:txBody>
      </p:sp>
      <p:sp>
        <p:nvSpPr>
          <p:cNvPr id="405" name="Google Shape;405;p29"/>
          <p:cNvSpPr txBox="1"/>
          <p:nvPr/>
        </p:nvSpPr>
        <p:spPr>
          <a:xfrm>
            <a:off x="1001450" y="1252863"/>
            <a:ext cx="163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Calibri"/>
                <a:ea typeface="Calibri"/>
                <a:cs typeface="Calibri"/>
                <a:sym typeface="Calibri"/>
              </a:rPr>
              <a:t>FEATURE SELECTION</a:t>
            </a:r>
            <a:endParaRPr b="1" sz="1300">
              <a:latin typeface="Calibri"/>
              <a:ea typeface="Calibri"/>
              <a:cs typeface="Calibri"/>
              <a:sym typeface="Calibri"/>
            </a:endParaRPr>
          </a:p>
        </p:txBody>
      </p:sp>
      <p:sp>
        <p:nvSpPr>
          <p:cNvPr id="406" name="Google Shape;406;p29"/>
          <p:cNvSpPr txBox="1"/>
          <p:nvPr/>
        </p:nvSpPr>
        <p:spPr>
          <a:xfrm>
            <a:off x="3048403" y="1252850"/>
            <a:ext cx="135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Calibri"/>
                <a:ea typeface="Calibri"/>
                <a:cs typeface="Calibri"/>
                <a:sym typeface="Calibri"/>
              </a:rPr>
              <a:t>MISSING VALUES</a:t>
            </a:r>
            <a:endParaRPr b="1" sz="1300">
              <a:latin typeface="Calibri"/>
              <a:ea typeface="Calibri"/>
              <a:cs typeface="Calibri"/>
              <a:sym typeface="Calibri"/>
            </a:endParaRPr>
          </a:p>
        </p:txBody>
      </p:sp>
      <p:sp>
        <p:nvSpPr>
          <p:cNvPr id="407" name="Google Shape;407;p29"/>
          <p:cNvSpPr txBox="1"/>
          <p:nvPr/>
        </p:nvSpPr>
        <p:spPr>
          <a:xfrm>
            <a:off x="4599875" y="1252850"/>
            <a:ext cx="1491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Calibri"/>
                <a:ea typeface="Calibri"/>
                <a:cs typeface="Calibri"/>
                <a:sym typeface="Calibri"/>
              </a:rPr>
              <a:t>NORMALIZATION</a:t>
            </a:r>
            <a:endParaRPr b="1" sz="1300">
              <a:latin typeface="Calibri"/>
              <a:ea typeface="Calibri"/>
              <a:cs typeface="Calibri"/>
              <a:sym typeface="Calibri"/>
            </a:endParaRPr>
          </a:p>
        </p:txBody>
      </p:sp>
      <p:sp>
        <p:nvSpPr>
          <p:cNvPr id="408" name="Google Shape;408;p29"/>
          <p:cNvSpPr txBox="1"/>
          <p:nvPr/>
        </p:nvSpPr>
        <p:spPr>
          <a:xfrm>
            <a:off x="6292227" y="1252850"/>
            <a:ext cx="153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Calibri"/>
                <a:ea typeface="Calibri"/>
                <a:cs typeface="Calibri"/>
                <a:sym typeface="Calibri"/>
              </a:rPr>
              <a:t>TRAIN-TEST SPLIT</a:t>
            </a:r>
            <a:endParaRPr b="1" sz="1300">
              <a:latin typeface="Calibri"/>
              <a:ea typeface="Calibri"/>
              <a:cs typeface="Calibri"/>
              <a:sym typeface="Calibri"/>
            </a:endParaRPr>
          </a:p>
        </p:txBody>
      </p:sp>
      <p:cxnSp>
        <p:nvCxnSpPr>
          <p:cNvPr id="409" name="Google Shape;409;p29"/>
          <p:cNvCxnSpPr>
            <a:endCxn id="399" idx="1"/>
          </p:cNvCxnSpPr>
          <p:nvPr/>
        </p:nvCxnSpPr>
        <p:spPr>
          <a:xfrm>
            <a:off x="222950" y="2834475"/>
            <a:ext cx="1116600" cy="9600"/>
          </a:xfrm>
          <a:prstGeom prst="straightConnector1">
            <a:avLst/>
          </a:prstGeom>
          <a:noFill/>
          <a:ln cap="flat" cmpd="sng" w="9525">
            <a:solidFill>
              <a:schemeClr val="dk2"/>
            </a:solidFill>
            <a:prstDash val="solid"/>
            <a:round/>
            <a:headEnd len="med" w="med" type="none"/>
            <a:tailEnd len="med" w="med" type="triangle"/>
          </a:ln>
        </p:spPr>
      </p:cxnSp>
      <p:cxnSp>
        <p:nvCxnSpPr>
          <p:cNvPr id="410" name="Google Shape;410;p29"/>
          <p:cNvCxnSpPr>
            <a:stCxn id="402" idx="3"/>
          </p:cNvCxnSpPr>
          <p:nvPr/>
        </p:nvCxnSpPr>
        <p:spPr>
          <a:xfrm>
            <a:off x="7930660" y="2844075"/>
            <a:ext cx="970200" cy="0"/>
          </a:xfrm>
          <a:prstGeom prst="straightConnector1">
            <a:avLst/>
          </a:prstGeom>
          <a:noFill/>
          <a:ln cap="flat" cmpd="sng" w="9525">
            <a:solidFill>
              <a:schemeClr val="dk2"/>
            </a:solidFill>
            <a:prstDash val="solid"/>
            <a:round/>
            <a:headEnd len="med" w="med" type="none"/>
            <a:tailEnd len="med" w="med" type="triangle"/>
          </a:ln>
        </p:spPr>
      </p:cxnSp>
      <p:sp>
        <p:nvSpPr>
          <p:cNvPr id="411" name="Google Shape;411;p29"/>
          <p:cNvSpPr txBox="1"/>
          <p:nvPr/>
        </p:nvSpPr>
        <p:spPr>
          <a:xfrm>
            <a:off x="313800" y="2470625"/>
            <a:ext cx="106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75 features</a:t>
            </a:r>
            <a:endParaRPr>
              <a:latin typeface="Calibri"/>
              <a:ea typeface="Calibri"/>
              <a:cs typeface="Calibri"/>
              <a:sym typeface="Calibri"/>
            </a:endParaRPr>
          </a:p>
        </p:txBody>
      </p:sp>
      <p:sp>
        <p:nvSpPr>
          <p:cNvPr id="412" name="Google Shape;412;p29"/>
          <p:cNvSpPr txBox="1"/>
          <p:nvPr/>
        </p:nvSpPr>
        <p:spPr>
          <a:xfrm>
            <a:off x="7930650" y="2513338"/>
            <a:ext cx="106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34 features</a:t>
            </a:r>
            <a:endParaRPr>
              <a:latin typeface="Calibri"/>
              <a:ea typeface="Calibri"/>
              <a:cs typeface="Calibri"/>
              <a:sym typeface="Calibri"/>
            </a:endParaRPr>
          </a:p>
        </p:txBody>
      </p:sp>
      <p:sp>
        <p:nvSpPr>
          <p:cNvPr id="413" name="Google Shape;413;p29"/>
          <p:cNvSpPr txBox="1"/>
          <p:nvPr/>
        </p:nvSpPr>
        <p:spPr>
          <a:xfrm>
            <a:off x="4081600" y="1555075"/>
            <a:ext cx="76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Calibri"/>
                <a:ea typeface="Calibri"/>
                <a:cs typeface="Calibri"/>
                <a:sym typeface="Calibri"/>
              </a:rPr>
              <a:t>DISCRETE</a:t>
            </a:r>
            <a:endParaRPr b="1" sz="1100">
              <a:latin typeface="Calibri"/>
              <a:ea typeface="Calibri"/>
              <a:cs typeface="Calibri"/>
              <a:sym typeface="Calibri"/>
            </a:endParaRPr>
          </a:p>
        </p:txBody>
      </p:sp>
      <p:sp>
        <p:nvSpPr>
          <p:cNvPr id="414" name="Google Shape;414;p29"/>
          <p:cNvSpPr txBox="1"/>
          <p:nvPr/>
        </p:nvSpPr>
        <p:spPr>
          <a:xfrm>
            <a:off x="3932650" y="3880000"/>
            <a:ext cx="1066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Calibri"/>
                <a:ea typeface="Calibri"/>
                <a:cs typeface="Calibri"/>
                <a:sym typeface="Calibri"/>
              </a:rPr>
              <a:t>CONTINUOUS</a:t>
            </a:r>
            <a:endParaRPr b="1" sz="1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0"/>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420" name="Google Shape;420;p30"/>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421" name="Google Shape;421;p30"/>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marR="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Models</a:t>
            </a:r>
            <a:endParaRPr sz="1100"/>
          </a:p>
        </p:txBody>
      </p:sp>
      <p:sp>
        <p:nvSpPr>
          <p:cNvPr id="422" name="Google Shape;422;p30"/>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423" name="Google Shape;423;p30"/>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pic>
        <p:nvPicPr>
          <p:cNvPr id="424" name="Google Shape;424;p30"/>
          <p:cNvPicPr preferRelativeResize="0"/>
          <p:nvPr/>
        </p:nvPicPr>
        <p:blipFill>
          <a:blip r:embed="rId3">
            <a:alphaModFix/>
          </a:blip>
          <a:stretch>
            <a:fillRect/>
          </a:stretch>
        </p:blipFill>
        <p:spPr>
          <a:xfrm>
            <a:off x="2356788" y="1070225"/>
            <a:ext cx="4506813" cy="3462175"/>
          </a:xfrm>
          <a:prstGeom prst="rect">
            <a:avLst/>
          </a:prstGeom>
          <a:noFill/>
          <a:ln>
            <a:noFill/>
          </a:ln>
        </p:spPr>
      </p:pic>
      <p:sp>
        <p:nvSpPr>
          <p:cNvPr id="425" name="Google Shape;425;p30"/>
          <p:cNvSpPr txBox="1"/>
          <p:nvPr/>
        </p:nvSpPr>
        <p:spPr>
          <a:xfrm>
            <a:off x="719400" y="1569850"/>
            <a:ext cx="16374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a:latin typeface="Calibri"/>
                <a:ea typeface="Calibri"/>
                <a:cs typeface="Calibri"/>
                <a:sym typeface="Calibri"/>
              </a:rPr>
              <a:t>LINEAR REGRESSION</a:t>
            </a:r>
            <a:endParaRPr b="1">
              <a:latin typeface="Calibri"/>
              <a:ea typeface="Calibri"/>
              <a:cs typeface="Calibri"/>
              <a:sym typeface="Calibri"/>
            </a:endParaRPr>
          </a:p>
        </p:txBody>
      </p:sp>
      <p:sp>
        <p:nvSpPr>
          <p:cNvPr id="426" name="Google Shape;426;p30"/>
          <p:cNvSpPr txBox="1"/>
          <p:nvPr/>
        </p:nvSpPr>
        <p:spPr>
          <a:xfrm>
            <a:off x="6863600" y="1569850"/>
            <a:ext cx="149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LOGISTIC REGRESSION</a:t>
            </a:r>
            <a:endParaRPr b="1">
              <a:latin typeface="Calibri"/>
              <a:ea typeface="Calibri"/>
              <a:cs typeface="Calibri"/>
              <a:sym typeface="Calibri"/>
            </a:endParaRPr>
          </a:p>
        </p:txBody>
      </p:sp>
      <p:sp>
        <p:nvSpPr>
          <p:cNvPr id="427" name="Google Shape;427;p30"/>
          <p:cNvSpPr txBox="1"/>
          <p:nvPr/>
        </p:nvSpPr>
        <p:spPr>
          <a:xfrm>
            <a:off x="6863600" y="3231400"/>
            <a:ext cx="133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SUPPORT VECTOR MACHINE</a:t>
            </a:r>
            <a:endParaRPr b="1">
              <a:latin typeface="Calibri"/>
              <a:ea typeface="Calibri"/>
              <a:cs typeface="Calibri"/>
              <a:sym typeface="Calibri"/>
            </a:endParaRPr>
          </a:p>
        </p:txBody>
      </p:sp>
      <p:sp>
        <p:nvSpPr>
          <p:cNvPr id="428" name="Google Shape;428;p30"/>
          <p:cNvSpPr txBox="1"/>
          <p:nvPr/>
        </p:nvSpPr>
        <p:spPr>
          <a:xfrm>
            <a:off x="866400" y="3339250"/>
            <a:ext cx="14904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a:latin typeface="Calibri"/>
                <a:ea typeface="Calibri"/>
                <a:cs typeface="Calibri"/>
                <a:sym typeface="Calibri"/>
              </a:rPr>
              <a:t>NEURAL NETWORK</a:t>
            </a:r>
            <a:endParaRPr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434" name="Google Shape;434;p31"/>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435" name="Google Shape;435;p31"/>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marR="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Model Selection and Hyperparameter Tuning</a:t>
            </a:r>
            <a:endParaRPr b="1" sz="4500">
              <a:solidFill>
                <a:schemeClr val="dk1"/>
              </a:solidFill>
              <a:latin typeface="Calibri"/>
              <a:ea typeface="Calibri"/>
              <a:cs typeface="Calibri"/>
              <a:sym typeface="Calibri"/>
            </a:endParaRPr>
          </a:p>
        </p:txBody>
      </p:sp>
      <p:sp>
        <p:nvSpPr>
          <p:cNvPr id="436" name="Google Shape;436;p31"/>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437" name="Google Shape;437;p31"/>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pic>
        <p:nvPicPr>
          <p:cNvPr id="438" name="Google Shape;438;p31"/>
          <p:cNvPicPr preferRelativeResize="0"/>
          <p:nvPr/>
        </p:nvPicPr>
        <p:blipFill>
          <a:blip r:embed="rId3">
            <a:alphaModFix/>
          </a:blip>
          <a:stretch>
            <a:fillRect/>
          </a:stretch>
        </p:blipFill>
        <p:spPr>
          <a:xfrm>
            <a:off x="437200" y="2120500"/>
            <a:ext cx="2965200" cy="2002218"/>
          </a:xfrm>
          <a:prstGeom prst="rect">
            <a:avLst/>
          </a:prstGeom>
          <a:noFill/>
          <a:ln>
            <a:noFill/>
          </a:ln>
        </p:spPr>
      </p:pic>
      <p:sp>
        <p:nvSpPr>
          <p:cNvPr id="439" name="Google Shape;439;p31"/>
          <p:cNvSpPr/>
          <p:nvPr/>
        </p:nvSpPr>
        <p:spPr>
          <a:xfrm>
            <a:off x="782175" y="1353000"/>
            <a:ext cx="2649600" cy="5127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rPr>
              <a:t>DEFINE SEARCH SPACE</a:t>
            </a:r>
            <a:endParaRPr b="1" sz="1200">
              <a:solidFill>
                <a:schemeClr val="dk1"/>
              </a:solidFill>
            </a:endParaRPr>
          </a:p>
        </p:txBody>
      </p:sp>
      <p:sp>
        <p:nvSpPr>
          <p:cNvPr id="440" name="Google Shape;440;p31"/>
          <p:cNvSpPr/>
          <p:nvPr/>
        </p:nvSpPr>
        <p:spPr>
          <a:xfrm>
            <a:off x="3450225" y="1353000"/>
            <a:ext cx="2480100" cy="512700"/>
          </a:xfrm>
          <a:prstGeom prst="chevron">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rPr>
              <a:t>PERFORM </a:t>
            </a:r>
            <a:r>
              <a:rPr b="1" lang="en-GB" sz="1200">
                <a:solidFill>
                  <a:schemeClr val="dk1"/>
                </a:solidFill>
              </a:rPr>
              <a:t>K-FOLD &amp; </a:t>
            </a:r>
            <a:r>
              <a:rPr b="1" lang="en-GB" sz="1200">
                <a:solidFill>
                  <a:schemeClr val="dk1"/>
                </a:solidFill>
              </a:rPr>
              <a:t>GRID SEARCH</a:t>
            </a:r>
            <a:endParaRPr b="1" sz="1200">
              <a:solidFill>
                <a:schemeClr val="dk1"/>
              </a:solidFill>
            </a:endParaRPr>
          </a:p>
        </p:txBody>
      </p:sp>
      <p:sp>
        <p:nvSpPr>
          <p:cNvPr id="441" name="Google Shape;441;p31"/>
          <p:cNvSpPr/>
          <p:nvPr/>
        </p:nvSpPr>
        <p:spPr>
          <a:xfrm>
            <a:off x="5978175" y="1353000"/>
            <a:ext cx="2649600" cy="512700"/>
          </a:xfrm>
          <a:prstGeom prst="chevron">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RECEIVE OPTIMAL HYPERPARAMETERS</a:t>
            </a:r>
            <a:endParaRPr b="1" sz="1200"/>
          </a:p>
        </p:txBody>
      </p:sp>
      <p:pic>
        <p:nvPicPr>
          <p:cNvPr id="442" name="Google Shape;442;p31"/>
          <p:cNvPicPr preferRelativeResize="0"/>
          <p:nvPr/>
        </p:nvPicPr>
        <p:blipFill>
          <a:blip r:embed="rId4">
            <a:alphaModFix/>
          </a:blip>
          <a:stretch>
            <a:fillRect/>
          </a:stretch>
        </p:blipFill>
        <p:spPr>
          <a:xfrm>
            <a:off x="3554800" y="2018100"/>
            <a:ext cx="2270976" cy="1068174"/>
          </a:xfrm>
          <a:prstGeom prst="rect">
            <a:avLst/>
          </a:prstGeom>
          <a:noFill/>
          <a:ln>
            <a:noFill/>
          </a:ln>
        </p:spPr>
      </p:pic>
      <p:pic>
        <p:nvPicPr>
          <p:cNvPr id="443" name="Google Shape;443;p31"/>
          <p:cNvPicPr preferRelativeResize="0"/>
          <p:nvPr/>
        </p:nvPicPr>
        <p:blipFill>
          <a:blip r:embed="rId5">
            <a:alphaModFix/>
          </a:blip>
          <a:stretch>
            <a:fillRect/>
          </a:stretch>
        </p:blipFill>
        <p:spPr>
          <a:xfrm>
            <a:off x="3962113" y="3191975"/>
            <a:ext cx="1661325" cy="1329050"/>
          </a:xfrm>
          <a:prstGeom prst="rect">
            <a:avLst/>
          </a:prstGeom>
          <a:noFill/>
          <a:ln>
            <a:noFill/>
          </a:ln>
        </p:spPr>
      </p:pic>
      <p:pic>
        <p:nvPicPr>
          <p:cNvPr id="444" name="Google Shape;444;p31"/>
          <p:cNvPicPr preferRelativeResize="0"/>
          <p:nvPr/>
        </p:nvPicPr>
        <p:blipFill>
          <a:blip r:embed="rId6">
            <a:alphaModFix/>
          </a:blip>
          <a:stretch>
            <a:fillRect/>
          </a:stretch>
        </p:blipFill>
        <p:spPr>
          <a:xfrm>
            <a:off x="5978175" y="2481400"/>
            <a:ext cx="2859601" cy="12804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2"/>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450" name="Google Shape;450;p32"/>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451" name="Google Shape;451;p32"/>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marR="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Model Performance Metrics </a:t>
            </a:r>
            <a:endParaRPr sz="1100"/>
          </a:p>
        </p:txBody>
      </p:sp>
      <p:sp>
        <p:nvSpPr>
          <p:cNvPr id="452" name="Google Shape;452;p32"/>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453" name="Google Shape;453;p32"/>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pic>
        <p:nvPicPr>
          <p:cNvPr id="454" name="Google Shape;454;p32"/>
          <p:cNvPicPr preferRelativeResize="0"/>
          <p:nvPr/>
        </p:nvPicPr>
        <p:blipFill>
          <a:blip r:embed="rId3">
            <a:alphaModFix/>
          </a:blip>
          <a:stretch>
            <a:fillRect/>
          </a:stretch>
        </p:blipFill>
        <p:spPr>
          <a:xfrm>
            <a:off x="437200" y="1327800"/>
            <a:ext cx="4344350" cy="2896250"/>
          </a:xfrm>
          <a:prstGeom prst="rect">
            <a:avLst/>
          </a:prstGeom>
          <a:noFill/>
          <a:ln>
            <a:noFill/>
          </a:ln>
        </p:spPr>
      </p:pic>
      <p:pic>
        <p:nvPicPr>
          <p:cNvPr id="455" name="Google Shape;455;p32"/>
          <p:cNvPicPr preferRelativeResize="0"/>
          <p:nvPr/>
        </p:nvPicPr>
        <p:blipFill>
          <a:blip r:embed="rId4">
            <a:alphaModFix/>
          </a:blip>
          <a:stretch>
            <a:fillRect/>
          </a:stretch>
        </p:blipFill>
        <p:spPr>
          <a:xfrm>
            <a:off x="4969178" y="1614250"/>
            <a:ext cx="2229863" cy="413400"/>
          </a:xfrm>
          <a:prstGeom prst="rect">
            <a:avLst/>
          </a:prstGeom>
          <a:noFill/>
          <a:ln>
            <a:noFill/>
          </a:ln>
        </p:spPr>
      </p:pic>
      <p:pic>
        <p:nvPicPr>
          <p:cNvPr id="456" name="Google Shape;456;p32"/>
          <p:cNvPicPr preferRelativeResize="0"/>
          <p:nvPr/>
        </p:nvPicPr>
        <p:blipFill>
          <a:blip r:embed="rId5">
            <a:alphaModFix/>
          </a:blip>
          <a:stretch>
            <a:fillRect/>
          </a:stretch>
        </p:blipFill>
        <p:spPr>
          <a:xfrm>
            <a:off x="4912025" y="2295875"/>
            <a:ext cx="1524001" cy="493225"/>
          </a:xfrm>
          <a:prstGeom prst="rect">
            <a:avLst/>
          </a:prstGeom>
          <a:noFill/>
          <a:ln>
            <a:noFill/>
          </a:ln>
        </p:spPr>
      </p:pic>
      <p:pic>
        <p:nvPicPr>
          <p:cNvPr id="457" name="Google Shape;457;p32"/>
          <p:cNvPicPr preferRelativeResize="0"/>
          <p:nvPr/>
        </p:nvPicPr>
        <p:blipFill>
          <a:blip r:embed="rId6">
            <a:alphaModFix/>
          </a:blip>
          <a:stretch>
            <a:fillRect/>
          </a:stretch>
        </p:blipFill>
        <p:spPr>
          <a:xfrm>
            <a:off x="4912025" y="2916626"/>
            <a:ext cx="1440751" cy="493225"/>
          </a:xfrm>
          <a:prstGeom prst="rect">
            <a:avLst/>
          </a:prstGeom>
          <a:noFill/>
          <a:ln>
            <a:noFill/>
          </a:ln>
        </p:spPr>
      </p:pic>
      <p:pic>
        <p:nvPicPr>
          <p:cNvPr id="458" name="Google Shape;458;p32"/>
          <p:cNvPicPr preferRelativeResize="0"/>
          <p:nvPr/>
        </p:nvPicPr>
        <p:blipFill>
          <a:blip r:embed="rId7">
            <a:alphaModFix/>
          </a:blip>
          <a:stretch>
            <a:fillRect/>
          </a:stretch>
        </p:blipFill>
        <p:spPr>
          <a:xfrm>
            <a:off x="4912028" y="3501212"/>
            <a:ext cx="2029993" cy="413400"/>
          </a:xfrm>
          <a:prstGeom prst="rect">
            <a:avLst/>
          </a:prstGeom>
          <a:noFill/>
          <a:ln>
            <a:noFill/>
          </a:ln>
        </p:spPr>
      </p:pic>
      <p:sp>
        <p:nvSpPr>
          <p:cNvPr id="459" name="Google Shape;459;p32"/>
          <p:cNvSpPr/>
          <p:nvPr/>
        </p:nvSpPr>
        <p:spPr>
          <a:xfrm>
            <a:off x="4867275" y="1552575"/>
            <a:ext cx="2331900" cy="600300"/>
          </a:xfrm>
          <a:prstGeom prst="rect">
            <a:avLst/>
          </a:prstGeom>
          <a:noFill/>
          <a:ln cap="flat" cmpd="sng" w="38100">
            <a:solidFill>
              <a:srgbClr val="50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txBox="1"/>
          <p:nvPr/>
        </p:nvSpPr>
        <p:spPr>
          <a:xfrm>
            <a:off x="990600" y="1285875"/>
            <a:ext cx="27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0B400"/>
                </a:solidFill>
                <a:latin typeface="Calibri"/>
                <a:ea typeface="Calibri"/>
                <a:cs typeface="Calibri"/>
                <a:sym typeface="Calibri"/>
              </a:rPr>
              <a:t>Exemplary confusion matrix </a:t>
            </a:r>
            <a:endParaRPr b="1">
              <a:solidFill>
                <a:srgbClr val="50B400"/>
              </a:solidFill>
              <a:latin typeface="Calibri"/>
              <a:ea typeface="Calibri"/>
              <a:cs typeface="Calibri"/>
              <a:sym typeface="Calibri"/>
            </a:endParaRPr>
          </a:p>
        </p:txBody>
      </p:sp>
      <p:sp>
        <p:nvSpPr>
          <p:cNvPr id="461" name="Google Shape;461;p32"/>
          <p:cNvSpPr txBox="1"/>
          <p:nvPr/>
        </p:nvSpPr>
        <p:spPr>
          <a:xfrm>
            <a:off x="7477125" y="1552575"/>
            <a:ext cx="1124100" cy="12930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GB" sz="800">
                <a:solidFill>
                  <a:schemeClr val="dk1"/>
                </a:solidFill>
                <a:latin typeface="Calibri"/>
                <a:ea typeface="Calibri"/>
                <a:cs typeface="Calibri"/>
                <a:sym typeface="Calibri"/>
              </a:rPr>
              <a:t>The accuracy score is very important for medical applications. For heart disease predictions this metric ensures that we </a:t>
            </a:r>
            <a:r>
              <a:rPr i="1" lang="en-GB" sz="800">
                <a:solidFill>
                  <a:schemeClr val="dk1"/>
                </a:solidFill>
                <a:latin typeface="Calibri"/>
                <a:ea typeface="Calibri"/>
                <a:cs typeface="Calibri"/>
                <a:sym typeface="Calibri"/>
              </a:rPr>
              <a:t>correctly</a:t>
            </a:r>
            <a:r>
              <a:rPr i="1" lang="en-GB" sz="800">
                <a:solidFill>
                  <a:schemeClr val="dk1"/>
                </a:solidFill>
                <a:latin typeface="Calibri"/>
                <a:ea typeface="Calibri"/>
                <a:cs typeface="Calibri"/>
                <a:sym typeface="Calibri"/>
              </a:rPr>
              <a:t> label the </a:t>
            </a:r>
            <a:r>
              <a:rPr i="1" lang="en-GB" sz="800">
                <a:solidFill>
                  <a:schemeClr val="dk1"/>
                </a:solidFill>
                <a:latin typeface="Calibri"/>
                <a:ea typeface="Calibri"/>
                <a:cs typeface="Calibri"/>
                <a:sym typeface="Calibri"/>
              </a:rPr>
              <a:t>people with and without the disease.</a:t>
            </a:r>
            <a:endParaRPr i="1" sz="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nvSpPr>
        <p:spPr>
          <a:xfrm>
            <a:off x="8263890" y="4762411"/>
            <a:ext cx="5496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fld id="{00000000-1234-1234-1234-123412341234}" type="slidenum">
              <a:rPr lang="en-GB" sz="1100">
                <a:solidFill>
                  <a:schemeClr val="dk1"/>
                </a:solidFill>
                <a:latin typeface="Calibri"/>
                <a:ea typeface="Calibri"/>
                <a:cs typeface="Calibri"/>
                <a:sym typeface="Calibri"/>
              </a:rPr>
              <a:t>‹#›</a:t>
            </a:fld>
            <a:endParaRPr sz="1100">
              <a:solidFill>
                <a:schemeClr val="dk1"/>
              </a:solidFill>
              <a:latin typeface="Calibri"/>
              <a:ea typeface="Calibri"/>
              <a:cs typeface="Calibri"/>
              <a:sym typeface="Calibri"/>
            </a:endParaRPr>
          </a:p>
        </p:txBody>
      </p:sp>
      <p:cxnSp>
        <p:nvCxnSpPr>
          <p:cNvPr id="467" name="Google Shape;467;p33"/>
          <p:cNvCxnSpPr/>
          <p:nvPr/>
        </p:nvCxnSpPr>
        <p:spPr>
          <a:xfrm>
            <a:off x="357389" y="4626735"/>
            <a:ext cx="8413200" cy="0"/>
          </a:xfrm>
          <a:prstGeom prst="straightConnector1">
            <a:avLst/>
          </a:prstGeom>
          <a:noFill/>
          <a:ln cap="flat" cmpd="sng" w="19050">
            <a:solidFill>
              <a:srgbClr val="50B400"/>
            </a:solidFill>
            <a:prstDash val="solid"/>
            <a:round/>
            <a:headEnd len="sm" w="sm" type="none"/>
            <a:tailEnd len="sm" w="sm" type="none"/>
          </a:ln>
        </p:spPr>
      </p:cxnSp>
      <p:sp>
        <p:nvSpPr>
          <p:cNvPr id="468" name="Google Shape;468;p33"/>
          <p:cNvSpPr txBox="1"/>
          <p:nvPr/>
        </p:nvSpPr>
        <p:spPr>
          <a:xfrm>
            <a:off x="358379" y="251100"/>
            <a:ext cx="8424900" cy="413400"/>
          </a:xfrm>
          <a:prstGeom prst="rect">
            <a:avLst/>
          </a:prstGeom>
          <a:noFill/>
          <a:ln>
            <a:noFill/>
          </a:ln>
        </p:spPr>
        <p:txBody>
          <a:bodyPr anchorCtr="0" anchor="b" bIns="34275" lIns="68575" spcFirstLastPara="1" rIns="68575" wrap="square" tIns="34275">
            <a:normAutofit fontScale="70000" lnSpcReduction="20000"/>
          </a:bodyPr>
          <a:lstStyle/>
          <a:p>
            <a:pPr indent="0" lvl="0" marL="0" marR="0" rtl="0" algn="l">
              <a:lnSpc>
                <a:spcPct val="90000"/>
              </a:lnSpc>
              <a:spcBef>
                <a:spcPts val="0"/>
              </a:spcBef>
              <a:spcAft>
                <a:spcPts val="0"/>
              </a:spcAft>
              <a:buClr>
                <a:schemeClr val="dk1"/>
              </a:buClr>
              <a:buSzPct val="100000"/>
              <a:buFont typeface="Calibri"/>
              <a:buNone/>
            </a:pPr>
            <a:r>
              <a:rPr b="1" lang="en-GB" sz="4500">
                <a:solidFill>
                  <a:schemeClr val="dk1"/>
                </a:solidFill>
                <a:latin typeface="Calibri"/>
                <a:ea typeface="Calibri"/>
                <a:cs typeface="Calibri"/>
                <a:sym typeface="Calibri"/>
              </a:rPr>
              <a:t>Comparison of Models</a:t>
            </a:r>
            <a:endParaRPr sz="1100"/>
          </a:p>
        </p:txBody>
      </p:sp>
      <p:sp>
        <p:nvSpPr>
          <p:cNvPr id="469" name="Google Shape;469;p33"/>
          <p:cNvSpPr txBox="1"/>
          <p:nvPr/>
        </p:nvSpPr>
        <p:spPr>
          <a:xfrm>
            <a:off x="437197" y="640544"/>
            <a:ext cx="8346000" cy="600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GB" sz="1800">
                <a:solidFill>
                  <a:srgbClr val="50B400"/>
                </a:solidFill>
                <a:latin typeface="Calibri"/>
                <a:ea typeface="Calibri"/>
                <a:cs typeface="Calibri"/>
                <a:sym typeface="Calibri"/>
              </a:rPr>
              <a:t>Predicting Heart Disease using Machine Learning Techniques: A Comparative Analysis</a:t>
            </a:r>
            <a:endParaRPr sz="1800"/>
          </a:p>
          <a:p>
            <a:pPr indent="0" lvl="0" marL="0" marR="0" rtl="0" algn="l">
              <a:spcBef>
                <a:spcPts val="0"/>
              </a:spcBef>
              <a:spcAft>
                <a:spcPts val="0"/>
              </a:spcAft>
              <a:buNone/>
            </a:pPr>
            <a:r>
              <a:t/>
            </a:r>
            <a:endParaRPr b="1" sz="2100">
              <a:solidFill>
                <a:srgbClr val="50B400"/>
              </a:solidFill>
              <a:latin typeface="Calibri"/>
              <a:ea typeface="Calibri"/>
              <a:cs typeface="Calibri"/>
              <a:sym typeface="Calibri"/>
            </a:endParaRPr>
          </a:p>
        </p:txBody>
      </p:sp>
      <p:sp>
        <p:nvSpPr>
          <p:cNvPr id="470" name="Google Shape;470;p33"/>
          <p:cNvSpPr txBox="1"/>
          <p:nvPr/>
        </p:nvSpPr>
        <p:spPr>
          <a:xfrm>
            <a:off x="403108" y="4762411"/>
            <a:ext cx="24801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GB" sz="1100">
                <a:solidFill>
                  <a:schemeClr val="dk1"/>
                </a:solidFill>
                <a:latin typeface="Calibri"/>
                <a:ea typeface="Calibri"/>
                <a:cs typeface="Calibri"/>
                <a:sym typeface="Calibri"/>
              </a:rPr>
              <a:t>HCI 2022-2023</a:t>
            </a:r>
            <a:endParaRPr sz="1100"/>
          </a:p>
        </p:txBody>
      </p:sp>
      <p:pic>
        <p:nvPicPr>
          <p:cNvPr id="471" name="Google Shape;471;p33"/>
          <p:cNvPicPr preferRelativeResize="0"/>
          <p:nvPr/>
        </p:nvPicPr>
        <p:blipFill>
          <a:blip r:embed="rId3">
            <a:alphaModFix/>
          </a:blip>
          <a:stretch>
            <a:fillRect/>
          </a:stretch>
        </p:blipFill>
        <p:spPr>
          <a:xfrm>
            <a:off x="3127500" y="2711337"/>
            <a:ext cx="1171697" cy="922912"/>
          </a:xfrm>
          <a:prstGeom prst="rect">
            <a:avLst/>
          </a:prstGeom>
          <a:noFill/>
          <a:ln>
            <a:noFill/>
          </a:ln>
        </p:spPr>
      </p:pic>
      <p:pic>
        <p:nvPicPr>
          <p:cNvPr id="472" name="Google Shape;472;p33"/>
          <p:cNvPicPr preferRelativeResize="0"/>
          <p:nvPr/>
        </p:nvPicPr>
        <p:blipFill>
          <a:blip r:embed="rId4">
            <a:alphaModFix/>
          </a:blip>
          <a:stretch>
            <a:fillRect/>
          </a:stretch>
        </p:blipFill>
        <p:spPr>
          <a:xfrm>
            <a:off x="3127493" y="1634137"/>
            <a:ext cx="1171697" cy="922912"/>
          </a:xfrm>
          <a:prstGeom prst="rect">
            <a:avLst/>
          </a:prstGeom>
          <a:noFill/>
          <a:ln>
            <a:noFill/>
          </a:ln>
        </p:spPr>
      </p:pic>
      <p:pic>
        <p:nvPicPr>
          <p:cNvPr id="473" name="Google Shape;473;p33"/>
          <p:cNvPicPr preferRelativeResize="0"/>
          <p:nvPr/>
        </p:nvPicPr>
        <p:blipFill>
          <a:blip r:embed="rId5">
            <a:alphaModFix/>
          </a:blip>
          <a:stretch>
            <a:fillRect/>
          </a:stretch>
        </p:blipFill>
        <p:spPr>
          <a:xfrm>
            <a:off x="784108" y="2695975"/>
            <a:ext cx="1171697" cy="922912"/>
          </a:xfrm>
          <a:prstGeom prst="rect">
            <a:avLst/>
          </a:prstGeom>
          <a:noFill/>
          <a:ln>
            <a:noFill/>
          </a:ln>
        </p:spPr>
      </p:pic>
      <p:pic>
        <p:nvPicPr>
          <p:cNvPr id="474" name="Google Shape;474;p33"/>
          <p:cNvPicPr preferRelativeResize="0"/>
          <p:nvPr/>
        </p:nvPicPr>
        <p:blipFill>
          <a:blip r:embed="rId6">
            <a:alphaModFix/>
          </a:blip>
          <a:stretch>
            <a:fillRect/>
          </a:stretch>
        </p:blipFill>
        <p:spPr>
          <a:xfrm>
            <a:off x="2005678" y="2695963"/>
            <a:ext cx="1171697" cy="922912"/>
          </a:xfrm>
          <a:prstGeom prst="rect">
            <a:avLst/>
          </a:prstGeom>
          <a:noFill/>
          <a:ln>
            <a:noFill/>
          </a:ln>
        </p:spPr>
      </p:pic>
      <p:pic>
        <p:nvPicPr>
          <p:cNvPr id="475" name="Google Shape;475;p33"/>
          <p:cNvPicPr preferRelativeResize="0"/>
          <p:nvPr/>
        </p:nvPicPr>
        <p:blipFill>
          <a:blip r:embed="rId3">
            <a:alphaModFix/>
          </a:blip>
          <a:stretch>
            <a:fillRect/>
          </a:stretch>
        </p:blipFill>
        <p:spPr>
          <a:xfrm>
            <a:off x="1955800" y="1642388"/>
            <a:ext cx="1171697" cy="922912"/>
          </a:xfrm>
          <a:prstGeom prst="rect">
            <a:avLst/>
          </a:prstGeom>
          <a:noFill/>
          <a:ln>
            <a:noFill/>
          </a:ln>
        </p:spPr>
      </p:pic>
      <p:pic>
        <p:nvPicPr>
          <p:cNvPr id="476" name="Google Shape;476;p33"/>
          <p:cNvPicPr preferRelativeResize="0"/>
          <p:nvPr/>
        </p:nvPicPr>
        <p:blipFill>
          <a:blip r:embed="rId7">
            <a:alphaModFix/>
          </a:blip>
          <a:stretch>
            <a:fillRect/>
          </a:stretch>
        </p:blipFill>
        <p:spPr>
          <a:xfrm>
            <a:off x="784093" y="1642399"/>
            <a:ext cx="1171697" cy="922912"/>
          </a:xfrm>
          <a:prstGeom prst="rect">
            <a:avLst/>
          </a:prstGeom>
          <a:noFill/>
          <a:ln>
            <a:noFill/>
          </a:ln>
        </p:spPr>
      </p:pic>
      <p:sp>
        <p:nvSpPr>
          <p:cNvPr id="477" name="Google Shape;477;p33"/>
          <p:cNvSpPr/>
          <p:nvPr/>
        </p:nvSpPr>
        <p:spPr>
          <a:xfrm>
            <a:off x="782175" y="1057725"/>
            <a:ext cx="3713700" cy="413400"/>
          </a:xfrm>
          <a:prstGeom prst="homePlate">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rPr>
              <a:t>Confusion matrices of the models</a:t>
            </a:r>
            <a:endParaRPr b="1" sz="1200">
              <a:solidFill>
                <a:schemeClr val="dk1"/>
              </a:solidFill>
            </a:endParaRPr>
          </a:p>
        </p:txBody>
      </p:sp>
      <p:sp>
        <p:nvSpPr>
          <p:cNvPr id="478" name="Google Shape;478;p33"/>
          <p:cNvSpPr/>
          <p:nvPr/>
        </p:nvSpPr>
        <p:spPr>
          <a:xfrm>
            <a:off x="4578825" y="1057725"/>
            <a:ext cx="3713700" cy="413400"/>
          </a:xfrm>
          <a:prstGeom prst="chevron">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rPr>
              <a:t>Comparison of accuracy </a:t>
            </a:r>
            <a:endParaRPr b="1" sz="1200">
              <a:solidFill>
                <a:schemeClr val="dk1"/>
              </a:solidFill>
            </a:endParaRPr>
          </a:p>
        </p:txBody>
      </p:sp>
      <p:pic>
        <p:nvPicPr>
          <p:cNvPr id="479" name="Google Shape;479;p33"/>
          <p:cNvPicPr preferRelativeResize="0"/>
          <p:nvPr/>
        </p:nvPicPr>
        <p:blipFill>
          <a:blip r:embed="rId8">
            <a:alphaModFix/>
          </a:blip>
          <a:stretch>
            <a:fillRect/>
          </a:stretch>
        </p:blipFill>
        <p:spPr>
          <a:xfrm>
            <a:off x="4736075" y="1864350"/>
            <a:ext cx="3399199" cy="2017100"/>
          </a:xfrm>
          <a:prstGeom prst="rect">
            <a:avLst/>
          </a:prstGeom>
          <a:noFill/>
          <a:ln>
            <a:noFill/>
          </a:ln>
        </p:spPr>
      </p:pic>
      <p:sp>
        <p:nvSpPr>
          <p:cNvPr id="480" name="Google Shape;480;p33"/>
          <p:cNvSpPr txBox="1"/>
          <p:nvPr/>
        </p:nvSpPr>
        <p:spPr>
          <a:xfrm>
            <a:off x="888725" y="3749550"/>
            <a:ext cx="321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0B400"/>
                </a:solidFill>
                <a:latin typeface="Calibri"/>
                <a:ea typeface="Calibri"/>
                <a:cs typeface="Calibri"/>
                <a:sym typeface="Calibri"/>
              </a:rPr>
              <a:t>Visualization of results for Linear, Logistic, SVM and NN Model</a:t>
            </a:r>
            <a:endParaRPr b="1">
              <a:solidFill>
                <a:srgbClr val="50B4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