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12192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Roboto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21">
          <p15:clr>
            <a:srgbClr val="9AA0A6"/>
          </p15:clr>
        </p15:guide>
        <p15:guide id="2" pos="955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49" roundtripDataSignature="AMtx7mgaAfTX2Sb2PhXJdtVVW5X84S/O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9EEFE0-B871-448F-8CAC-41DA5CB21EE4}">
  <a:tblStyle styleId="{DF9EEFE0-B871-448F-8CAC-41DA5CB21E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21" orient="horz"/>
        <p:guide pos="95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Raleway-regular.fntdata"/><Relationship Id="rId36" Type="http://schemas.openxmlformats.org/officeDocument/2006/relationships/slide" Target="slides/slide30.xml"/><Relationship Id="rId39" Type="http://schemas.openxmlformats.org/officeDocument/2006/relationships/font" Target="fonts/Raleway-italic.fntdata"/><Relationship Id="rId38" Type="http://schemas.openxmlformats.org/officeDocument/2006/relationships/font" Target="fonts/Raleway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46b94c7ed_2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46b94c7ed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Should these go up by the dataset slides?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2b739e099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2b739e09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2b739e099_5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2b739e099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2b739e099_5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2b739e099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2b739e099_3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2b739e099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2b739e099_3_6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2b739e099_3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Should these go up by the dataset slides?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2b739e099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2b739e09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 to address: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choose noun?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2b739e099_3_1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2b739e099_3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Should these go up by the dataset slides?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2b739e09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2b739e09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2b739e099_7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2b739e099_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46b94c7ed_0_16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46b94c7ed_0_1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48173ab44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48173ab4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18717bc9c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918717bc9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46b94c7ed_0_16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946b94c7ed_0_1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46b94c7ed_0_16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46b94c7ed_0_1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27e4e27f9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927e4e27f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Should this go up by the dataset slides?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2b739e099_4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2b739e099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Should this go up by the dataset slides?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2b739e099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92b739e09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92b739e099_7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92b739e099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2b739e099_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2b739e099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46b94c7ed_0_14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46b94c7ed_0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946b94c7ed_0_18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946b94c7ed_0_1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could we have done better or more of?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Successes: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Created a hybrid model that improved precision at k by 25%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Written reviews are not a good starting point for a recommender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46b94c7ed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46b94c7e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/>
              <a:t>Example, google 40% more clicks due to recommendations.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/>
              <a:t>Example, Amazon sells about 35% of its products due to recommendations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-US"/>
              <a:t>Netflix personalized recommendations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46b94c7ed_0_17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46b94c7ed_0_1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need to change the description for content based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18717bc9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18717bc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46b94c7ed_0_15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46b94c7ed_0_1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46b94c7ed_0_16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46b94c7ed_0_1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46b94c7ed_2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46b94c7ed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Should this go up by the dataset slides?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946b94c7ed_0_24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946b94c7ed_0_24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946b94c7ed_0_24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946b94c7ed_0_24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946b94c7ed_0_247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g946b94c7ed_0_247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946b94c7ed_0_24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946b94c7ed_0_3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946b94c7ed_0_3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946b94c7ed_0_3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946b94c7ed_0_3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946b94c7ed_0_3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946b94c7ed_0_3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46b94c7ed_0_31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46b94c7ed_0_3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" name="Google Shape;84;g946b94c7ed_0_3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g946b94c7ed_0_3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946b94c7ed_0_3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946b94c7ed_0_3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946b94c7ed_0_25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946b94c7ed_0_25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946b94c7ed_0_25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946b94c7ed_0_255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946b94c7ed_0_25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946b94c7ed_0_26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946b94c7ed_0_26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946b94c7ed_0_26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946b94c7ed_0_26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946b94c7ed_0_261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g946b94c7ed_0_261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946b94c7ed_0_26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946b94c7ed_0_26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946b94c7ed_0_26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946b94c7ed_0_26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946b94c7ed_0_26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946b94c7ed_0_269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g946b94c7ed_0_269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g946b94c7ed_0_269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946b94c7ed_0_26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46b94c7ed_0_27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946b94c7ed_0_27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946b94c7ed_0_27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946b94c7ed_0_27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946b94c7ed_0_278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g946b94c7ed_0_27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946b94c7ed_0_28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946b94c7ed_0_28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946b94c7ed_0_28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946b94c7ed_0_28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946b94c7ed_0_285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g946b94c7ed_0_285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946b94c7ed_0_28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946b94c7ed_0_293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946b94c7ed_0_29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946b94c7ed_0_29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946b94c7ed_0_293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946b94c7ed_0_29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6b94c7ed_0_29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946b94c7ed_0_29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946b94c7ed_0_29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946b94c7ed_0_29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946b94c7ed_0_29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g946b94c7ed_0_29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946b94c7ed_0_29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946b94c7ed_0_29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46b94c7ed_0_308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g946b94c7ed_0_30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946b94c7ed_0_24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946b94c7ed_0_24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946b94c7ed_0_24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Amazon</a:t>
            </a:r>
            <a:br>
              <a:rPr lang="en-US"/>
            </a:br>
            <a:r>
              <a:rPr lang="en-US"/>
              <a:t>Recommender System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Kyla Ronellenfitsch, Rash Pal, Chris Nakamura, Jenny Jiang, Jaclyn Ivanisevic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46b94c7ed_2_25"/>
          <p:cNvSpPr txBox="1"/>
          <p:nvPr>
            <p:ph type="title"/>
          </p:nvPr>
        </p:nvSpPr>
        <p:spPr>
          <a:xfrm>
            <a:off x="821750" y="864675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Insight - Reviews &amp; Rating by Year</a:t>
            </a:r>
            <a:endParaRPr/>
          </a:p>
        </p:txBody>
      </p:sp>
      <p:sp>
        <p:nvSpPr>
          <p:cNvPr id="169" name="Google Shape;169;g946b94c7ed_2_2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0" name="Google Shape;170;g946b94c7ed_2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25" y="2805683"/>
            <a:ext cx="11810698" cy="2874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946b94c7ed_2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775" y="3040225"/>
            <a:ext cx="1015375" cy="20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2b739e099_5_0"/>
          <p:cNvSpPr txBox="1"/>
          <p:nvPr>
            <p:ph type="title"/>
          </p:nvPr>
        </p:nvSpPr>
        <p:spPr>
          <a:xfrm>
            <a:off x="832625" y="739125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Analysis on Product Reviews</a:t>
            </a:r>
            <a:endParaRPr/>
          </a:p>
        </p:txBody>
      </p:sp>
      <p:sp>
        <p:nvSpPr>
          <p:cNvPr id="177" name="Google Shape;177;g92b739e099_5_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g92b739e099_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625" y="1452825"/>
            <a:ext cx="8822475" cy="53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2b739e099_5_7"/>
          <p:cNvSpPr txBox="1"/>
          <p:nvPr>
            <p:ph type="title"/>
          </p:nvPr>
        </p:nvSpPr>
        <p:spPr>
          <a:xfrm>
            <a:off x="614550" y="821775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 Sentiment Based on Rating</a:t>
            </a:r>
            <a:endParaRPr/>
          </a:p>
        </p:txBody>
      </p:sp>
      <p:sp>
        <p:nvSpPr>
          <p:cNvPr id="184" name="Google Shape;184;g92b739e099_5_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5" name="Google Shape;185;g92b739e099_5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300" y="1725275"/>
            <a:ext cx="7810977" cy="466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2b739e099_5_13"/>
          <p:cNvSpPr txBox="1"/>
          <p:nvPr>
            <p:ph type="title"/>
          </p:nvPr>
        </p:nvSpPr>
        <p:spPr>
          <a:xfrm>
            <a:off x="871375" y="88515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 Sentiment - Outliers </a:t>
            </a:r>
            <a:endParaRPr/>
          </a:p>
        </p:txBody>
      </p:sp>
      <p:sp>
        <p:nvSpPr>
          <p:cNvPr id="191" name="Google Shape;191;g92b739e099_5_1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g92b739e099_5_13"/>
          <p:cNvSpPr txBox="1"/>
          <p:nvPr>
            <p:ph idx="1" type="body"/>
          </p:nvPr>
        </p:nvSpPr>
        <p:spPr>
          <a:xfrm>
            <a:off x="75925" y="1745400"/>
            <a:ext cx="11898300" cy="494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 u="sng">
                <a:latin typeface="Calibri"/>
                <a:ea typeface="Calibri"/>
                <a:cs typeface="Calibri"/>
                <a:sym typeface="Calibri"/>
              </a:rPr>
              <a:t>Negative Polarity with highest rating</a:t>
            </a:r>
            <a:endParaRPr b="1" sz="19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 sz="1900" u="sng">
                <a:latin typeface="Calibri"/>
                <a:ea typeface="Calibri"/>
                <a:cs typeface="Calibri"/>
                <a:sym typeface="Calibri"/>
              </a:rPr>
              <a:t>Positive Polarity with lowest rating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g92b739e099_5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50" y="2296826"/>
            <a:ext cx="11261128" cy="1256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92b739e099_5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25" y="4112275"/>
            <a:ext cx="11736925" cy="11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2b739e099_3_6"/>
          <p:cNvSpPr txBox="1"/>
          <p:nvPr>
            <p:ph type="title"/>
          </p:nvPr>
        </p:nvSpPr>
        <p:spPr>
          <a:xfrm>
            <a:off x="821750" y="864675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Product Segmentation</a:t>
            </a:r>
            <a:endParaRPr/>
          </a:p>
        </p:txBody>
      </p:sp>
      <p:sp>
        <p:nvSpPr>
          <p:cNvPr id="200" name="Google Shape;200;g92b739e099_3_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g92b739e099_3_6"/>
          <p:cNvSpPr/>
          <p:nvPr/>
        </p:nvSpPr>
        <p:spPr>
          <a:xfrm>
            <a:off x="2886617" y="2997483"/>
            <a:ext cx="792300" cy="492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g92b739e099_3_6"/>
          <p:cNvGrpSpPr/>
          <p:nvPr/>
        </p:nvGrpSpPr>
        <p:grpSpPr>
          <a:xfrm>
            <a:off x="576075" y="2609468"/>
            <a:ext cx="2651534" cy="2530768"/>
            <a:chOff x="432067" y="1957150"/>
            <a:chExt cx="1988700" cy="1898123"/>
          </a:xfrm>
        </p:grpSpPr>
        <p:sp>
          <p:nvSpPr>
            <p:cNvPr id="203" name="Google Shape;203;g92b739e099_3_6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g92b739e099_3_6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1</a:t>
              </a:r>
              <a:endParaRPr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g92b739e099_3_6"/>
            <p:cNvSpPr txBox="1"/>
            <p:nvPr/>
          </p:nvSpPr>
          <p:spPr>
            <a:xfrm>
              <a:off x="432067" y="2692173"/>
              <a:ext cx="1988700" cy="11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400"/>
                <a:buFont typeface="Roboto"/>
                <a:buChar char="●"/>
              </a:pPr>
              <a:r>
                <a:rPr lang="en-US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Predefine 7 </a:t>
              </a:r>
              <a:r>
                <a:rPr b="1" lang="en-US" u="sng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categories</a:t>
              </a:r>
              <a:r>
                <a:rPr lang="en-US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for all beauty products</a:t>
              </a:r>
              <a:endParaRPr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1000"/>
                </a:spcBef>
                <a:spcAft>
                  <a:spcPts val="1000"/>
                </a:spcAft>
                <a:buClr>
                  <a:srgbClr val="A72A1E"/>
                </a:buClr>
                <a:buSzPts val="1400"/>
                <a:buFont typeface="Roboto"/>
                <a:buChar char="●"/>
              </a:pPr>
              <a:r>
                <a:rPr lang="en-US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Use word2vec to convert words to vectors</a:t>
              </a:r>
              <a:endParaRPr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6" name="Google Shape;206;g92b739e099_3_6"/>
          <p:cNvGrpSpPr/>
          <p:nvPr/>
        </p:nvGrpSpPr>
        <p:grpSpPr>
          <a:xfrm>
            <a:off x="3444376" y="2609468"/>
            <a:ext cx="2651534" cy="2530443"/>
            <a:chOff x="2583346" y="1957150"/>
            <a:chExt cx="1988700" cy="1897880"/>
          </a:xfrm>
        </p:grpSpPr>
        <p:sp>
          <p:nvSpPr>
            <p:cNvPr id="207" name="Google Shape;207;g92b739e099_3_6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g92b739e099_3_6"/>
            <p:cNvSpPr txBox="1"/>
            <p:nvPr/>
          </p:nvSpPr>
          <p:spPr>
            <a:xfrm>
              <a:off x="2583346" y="2681730"/>
              <a:ext cx="1988700" cy="117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400"/>
                <a:buFont typeface="Roboto"/>
                <a:buChar char="●"/>
              </a:pPr>
              <a:r>
                <a:rPr lang="en-US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Extract nouns from all </a:t>
              </a:r>
              <a:r>
                <a:rPr b="1" lang="en-US" u="sng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product title</a:t>
              </a:r>
              <a:endParaRPr b="1" u="sng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1000"/>
                </a:spcBef>
                <a:spcAft>
                  <a:spcPts val="1000"/>
                </a:spcAft>
                <a:buClr>
                  <a:srgbClr val="A72A1E"/>
                </a:buClr>
                <a:buSzPts val="1400"/>
                <a:buFont typeface="Roboto"/>
                <a:buChar char="●"/>
              </a:pPr>
              <a:r>
                <a:rPr lang="en-US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Use word2vec to convert those nouns to vectors</a:t>
              </a:r>
              <a:endParaRPr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g92b739e099_3_6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0" name="Google Shape;210;g92b739e099_3_6"/>
          <p:cNvGrpSpPr/>
          <p:nvPr/>
        </p:nvGrpSpPr>
        <p:grpSpPr>
          <a:xfrm>
            <a:off x="6168850" y="2609468"/>
            <a:ext cx="2747931" cy="2523117"/>
            <a:chOff x="4626753" y="1957150"/>
            <a:chExt cx="2061000" cy="1892385"/>
          </a:xfrm>
        </p:grpSpPr>
        <p:sp>
          <p:nvSpPr>
            <p:cNvPr id="211" name="Google Shape;211;g92b739e099_3_6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g92b739e099_3_6"/>
            <p:cNvSpPr txBox="1"/>
            <p:nvPr/>
          </p:nvSpPr>
          <p:spPr>
            <a:xfrm>
              <a:off x="4626753" y="2665735"/>
              <a:ext cx="2061000" cy="11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1400"/>
                <a:buFont typeface="Roboto"/>
                <a:buChar char="●"/>
              </a:pPr>
              <a:r>
                <a:rPr lang="en-US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Calculate similarity score between </a:t>
              </a:r>
              <a:r>
                <a:rPr b="1" lang="en-US" u="sng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categories</a:t>
              </a:r>
              <a:r>
                <a:rPr lang="en-US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and </a:t>
              </a:r>
              <a:r>
                <a:rPr b="1" lang="en-US" u="sng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extracted nouns</a:t>
              </a:r>
              <a:endParaRPr b="1" u="sng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858585"/>
                </a:buClr>
                <a:buSzPts val="1400"/>
                <a:buFont typeface="Roboto"/>
                <a:buChar char="●"/>
              </a:pPr>
              <a:r>
                <a:rPr lang="en-US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Pick top 15 extracted nouns that have the highest similarity score in each category</a:t>
              </a:r>
              <a:endParaRPr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g92b739e099_3_6"/>
            <p:cNvSpPr txBox="1"/>
            <p:nvPr/>
          </p:nvSpPr>
          <p:spPr>
            <a:xfrm>
              <a:off x="5417558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4" name="Google Shape;214;g92b739e099_3_6"/>
          <p:cNvSpPr/>
          <p:nvPr/>
        </p:nvSpPr>
        <p:spPr>
          <a:xfrm>
            <a:off x="5782900" y="2997483"/>
            <a:ext cx="792300" cy="492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92b739e099_3_6"/>
          <p:cNvSpPr/>
          <p:nvPr/>
        </p:nvSpPr>
        <p:spPr>
          <a:xfrm>
            <a:off x="8558867" y="2997483"/>
            <a:ext cx="792300" cy="492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" name="Google Shape;216;g92b739e099_3_6"/>
          <p:cNvGrpSpPr/>
          <p:nvPr/>
        </p:nvGrpSpPr>
        <p:grpSpPr>
          <a:xfrm>
            <a:off x="9056025" y="2609468"/>
            <a:ext cx="2651534" cy="2530617"/>
            <a:chOff x="6792189" y="1957150"/>
            <a:chExt cx="1988700" cy="1898010"/>
          </a:xfrm>
        </p:grpSpPr>
        <p:sp>
          <p:nvSpPr>
            <p:cNvPr id="217" name="Google Shape;217;g92b739e099_3_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g92b739e099_3_6"/>
            <p:cNvSpPr txBox="1"/>
            <p:nvPr/>
          </p:nvSpPr>
          <p:spPr>
            <a:xfrm>
              <a:off x="6792189" y="2660860"/>
              <a:ext cx="1988700" cy="11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1400"/>
                <a:buFont typeface="Roboto"/>
                <a:buChar char="●"/>
              </a:pPr>
              <a:r>
                <a:rPr lang="en-US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Loop over each product to calculate a </a:t>
              </a:r>
              <a:r>
                <a:rPr b="1" lang="en-US" u="sng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frequency score</a:t>
              </a:r>
              <a:r>
                <a:rPr lang="en-US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for each category</a:t>
              </a:r>
              <a:endParaRPr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858585"/>
                </a:buClr>
                <a:buSzPts val="1400"/>
                <a:buFont typeface="Roboto"/>
                <a:buChar char="●"/>
              </a:pPr>
              <a:r>
                <a:rPr lang="en-US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Choose the category with the highest frequency score as final category for each product</a:t>
              </a:r>
              <a:endParaRPr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" name="Google Shape;219;g92b739e099_3_6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2b739e099_3_603"/>
          <p:cNvSpPr txBox="1"/>
          <p:nvPr>
            <p:ph type="title"/>
          </p:nvPr>
        </p:nvSpPr>
        <p:spPr>
          <a:xfrm>
            <a:off x="821750" y="864675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25" name="Google Shape;225;g92b739e099_3_60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g92b739e099_3_603"/>
          <p:cNvSpPr txBox="1"/>
          <p:nvPr/>
        </p:nvSpPr>
        <p:spPr>
          <a:xfrm>
            <a:off x="974150" y="1924050"/>
            <a:ext cx="1995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Lato"/>
                <a:ea typeface="Lato"/>
                <a:cs typeface="Lato"/>
                <a:sym typeface="Lato"/>
              </a:rPr>
              <a:t>Seven Categories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g92b739e099_3_603"/>
          <p:cNvSpPr txBox="1"/>
          <p:nvPr/>
        </p:nvSpPr>
        <p:spPr>
          <a:xfrm>
            <a:off x="692200" y="2504825"/>
            <a:ext cx="1466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g92b739e099_3_603"/>
          <p:cNvSpPr/>
          <p:nvPr/>
        </p:nvSpPr>
        <p:spPr>
          <a:xfrm>
            <a:off x="1126550" y="2504825"/>
            <a:ext cx="3103800" cy="117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Makeup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makeup, eyeliner, eyeshadow, lipliner, manicure ...</a:t>
            </a:r>
            <a:endParaRPr/>
          </a:p>
        </p:txBody>
      </p:sp>
      <p:sp>
        <p:nvSpPr>
          <p:cNvPr id="229" name="Google Shape;229;g92b739e099_3_603"/>
          <p:cNvSpPr/>
          <p:nvPr/>
        </p:nvSpPr>
        <p:spPr>
          <a:xfrm>
            <a:off x="4395500" y="2504825"/>
            <a:ext cx="3103800" cy="117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Skin care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skin, pigmentation, blackhead, redness, moisturizing ... </a:t>
            </a:r>
            <a:endParaRPr/>
          </a:p>
        </p:txBody>
      </p:sp>
      <p:sp>
        <p:nvSpPr>
          <p:cNvPr id="230" name="Google Shape;230;g92b739e099_3_603"/>
          <p:cNvSpPr/>
          <p:nvPr/>
        </p:nvSpPr>
        <p:spPr>
          <a:xfrm>
            <a:off x="7630150" y="2504825"/>
            <a:ext cx="3103800" cy="117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Hair care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hair, beard, blowdry, frizz, shampoo...</a:t>
            </a:r>
            <a:endParaRPr/>
          </a:p>
        </p:txBody>
      </p:sp>
      <p:sp>
        <p:nvSpPr>
          <p:cNvPr id="231" name="Google Shape;231;g92b739e099_3_603"/>
          <p:cNvSpPr/>
          <p:nvPr/>
        </p:nvSpPr>
        <p:spPr>
          <a:xfrm>
            <a:off x="267800" y="3830174"/>
            <a:ext cx="2792700" cy="117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Fragrance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fragrance, perfume, cologne, scent, bodycare ...</a:t>
            </a:r>
            <a:endParaRPr/>
          </a:p>
        </p:txBody>
      </p:sp>
      <p:sp>
        <p:nvSpPr>
          <p:cNvPr id="232" name="Google Shape;232;g92b739e099_3_603"/>
          <p:cNvSpPr/>
          <p:nvPr/>
        </p:nvSpPr>
        <p:spPr>
          <a:xfrm>
            <a:off x="3196325" y="3830174"/>
            <a:ext cx="2792700" cy="117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Hand care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hand, finger, palm, side, glove ...</a:t>
            </a:r>
            <a:endParaRPr/>
          </a:p>
        </p:txBody>
      </p:sp>
      <p:sp>
        <p:nvSpPr>
          <p:cNvPr id="233" name="Google Shape;233;g92b739e099_3_603"/>
          <p:cNvSpPr/>
          <p:nvPr/>
        </p:nvSpPr>
        <p:spPr>
          <a:xfrm>
            <a:off x="6152675" y="3830174"/>
            <a:ext cx="2792700" cy="117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Nail care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nail, seal, polish, polishing, scalp</a:t>
            </a:r>
            <a:r>
              <a:rPr lang="en-US"/>
              <a:t> ...</a:t>
            </a:r>
            <a:endParaRPr/>
          </a:p>
        </p:txBody>
      </p:sp>
      <p:sp>
        <p:nvSpPr>
          <p:cNvPr id="234" name="Google Shape;234;g92b739e099_3_603"/>
          <p:cNvSpPr/>
          <p:nvPr/>
        </p:nvSpPr>
        <p:spPr>
          <a:xfrm>
            <a:off x="9124475" y="3830174"/>
            <a:ext cx="2792700" cy="117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Oral care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tooth</a:t>
            </a:r>
            <a:r>
              <a:rPr lang="en-US"/>
              <a:t>, lip, cuticle, gum, toothbrush ....</a:t>
            </a:r>
            <a:endParaRPr/>
          </a:p>
        </p:txBody>
      </p:sp>
      <p:sp>
        <p:nvSpPr>
          <p:cNvPr id="235" name="Google Shape;235;g92b739e099_3_603"/>
          <p:cNvSpPr txBox="1"/>
          <p:nvPr/>
        </p:nvSpPr>
        <p:spPr>
          <a:xfrm>
            <a:off x="250525" y="5641000"/>
            <a:ext cx="3751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PCA SKIN C-Quench Antioxidant Serum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g92b739e099_3_603"/>
          <p:cNvSpPr/>
          <p:nvPr/>
        </p:nvSpPr>
        <p:spPr>
          <a:xfrm>
            <a:off x="3749400" y="5759550"/>
            <a:ext cx="236400" cy="17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92b739e099_3_603"/>
          <p:cNvSpPr txBox="1"/>
          <p:nvPr/>
        </p:nvSpPr>
        <p:spPr>
          <a:xfrm>
            <a:off x="4220400" y="5641000"/>
            <a:ext cx="1288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SKIN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Serum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g92b739e099_3_603"/>
          <p:cNvSpPr/>
          <p:nvPr/>
        </p:nvSpPr>
        <p:spPr>
          <a:xfrm>
            <a:off x="5121000" y="5759550"/>
            <a:ext cx="236400" cy="17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92b739e099_3_603"/>
          <p:cNvSpPr txBox="1"/>
          <p:nvPr/>
        </p:nvSpPr>
        <p:spPr>
          <a:xfrm>
            <a:off x="5668200" y="5641000"/>
            <a:ext cx="230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Category - Skin care: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g92b739e099_3_603"/>
          <p:cNvSpPr/>
          <p:nvPr/>
        </p:nvSpPr>
        <p:spPr>
          <a:xfrm>
            <a:off x="7864200" y="5759550"/>
            <a:ext cx="236400" cy="17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92b739e099_3_603"/>
          <p:cNvSpPr txBox="1"/>
          <p:nvPr/>
        </p:nvSpPr>
        <p:spPr>
          <a:xfrm>
            <a:off x="8335200" y="5641000"/>
            <a:ext cx="3252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Final c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ategory - Skin care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2b739e099_0_17"/>
          <p:cNvSpPr txBox="1"/>
          <p:nvPr>
            <p:ph type="title"/>
          </p:nvPr>
        </p:nvSpPr>
        <p:spPr>
          <a:xfrm>
            <a:off x="821750" y="864675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Aspect-based Sentiment Analysis</a:t>
            </a:r>
            <a:endParaRPr/>
          </a:p>
        </p:txBody>
      </p:sp>
      <p:sp>
        <p:nvSpPr>
          <p:cNvPr id="247" name="Google Shape;247;g92b739e099_0_1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8" name="Google Shape;248;g92b739e099_0_17"/>
          <p:cNvGrpSpPr/>
          <p:nvPr/>
        </p:nvGrpSpPr>
        <p:grpSpPr>
          <a:xfrm>
            <a:off x="499875" y="2609468"/>
            <a:ext cx="2651534" cy="2530768"/>
            <a:chOff x="432067" y="1957150"/>
            <a:chExt cx="1988700" cy="1898123"/>
          </a:xfrm>
        </p:grpSpPr>
        <p:sp>
          <p:nvSpPr>
            <p:cNvPr id="249" name="Google Shape;249;g92b739e099_0_17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g92b739e099_0_17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1</a:t>
              </a:r>
              <a:endParaRPr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" name="Google Shape;251;g92b739e099_0_17"/>
            <p:cNvSpPr txBox="1"/>
            <p:nvPr/>
          </p:nvSpPr>
          <p:spPr>
            <a:xfrm>
              <a:off x="432067" y="2692173"/>
              <a:ext cx="1988700" cy="11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400"/>
                <a:buFont typeface="Roboto"/>
                <a:buChar char="●"/>
              </a:pPr>
              <a:r>
                <a:rPr lang="en-US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Predefine </a:t>
              </a:r>
              <a:r>
                <a:rPr b="1" lang="en-US" u="sng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aspects</a:t>
              </a:r>
              <a:r>
                <a:rPr lang="en-US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for one category</a:t>
              </a:r>
              <a:endParaRPr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1000"/>
                </a:spcBef>
                <a:spcAft>
                  <a:spcPts val="1000"/>
                </a:spcAft>
                <a:buClr>
                  <a:srgbClr val="A72A1E"/>
                </a:buClr>
                <a:buSzPts val="1400"/>
                <a:buFont typeface="Roboto"/>
                <a:buChar char="●"/>
              </a:pPr>
              <a:r>
                <a:rPr lang="en-US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Use word2vec to convert words to vectors</a:t>
              </a:r>
              <a:endParaRPr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2" name="Google Shape;252;g92b739e099_0_17"/>
          <p:cNvGrpSpPr/>
          <p:nvPr/>
        </p:nvGrpSpPr>
        <p:grpSpPr>
          <a:xfrm>
            <a:off x="3368175" y="2609468"/>
            <a:ext cx="2887128" cy="2530443"/>
            <a:chOff x="2526194" y="1957150"/>
            <a:chExt cx="2165400" cy="1897880"/>
          </a:xfrm>
        </p:grpSpPr>
        <p:sp>
          <p:nvSpPr>
            <p:cNvPr id="253" name="Google Shape;253;g92b739e099_0_17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g92b739e099_0_17"/>
            <p:cNvSpPr txBox="1"/>
            <p:nvPr/>
          </p:nvSpPr>
          <p:spPr>
            <a:xfrm>
              <a:off x="2526194" y="2681730"/>
              <a:ext cx="2165400" cy="117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400"/>
                <a:buFont typeface="Roboto"/>
                <a:buChar char="●"/>
              </a:pPr>
              <a:r>
                <a:rPr lang="en-US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Extract nouns from all </a:t>
              </a:r>
              <a:r>
                <a:rPr b="1" lang="en-US" u="sng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customer reviews</a:t>
              </a:r>
              <a:r>
                <a:rPr lang="en-US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 in that category</a:t>
              </a:r>
              <a:endParaRPr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A72A1E"/>
                </a:buClr>
                <a:buSzPts val="1400"/>
                <a:buFont typeface="Roboto"/>
                <a:buChar char="●"/>
              </a:pPr>
              <a:r>
                <a:rPr lang="en-US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Use word2vec to convert those nouns to vectors</a:t>
              </a:r>
              <a:endParaRPr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Google Shape;255;g92b739e099_0_17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6" name="Google Shape;256;g92b739e099_0_17"/>
          <p:cNvGrpSpPr/>
          <p:nvPr/>
        </p:nvGrpSpPr>
        <p:grpSpPr>
          <a:xfrm>
            <a:off x="6168850" y="2609468"/>
            <a:ext cx="2887128" cy="2523117"/>
            <a:chOff x="4626753" y="1957150"/>
            <a:chExt cx="2165400" cy="1892385"/>
          </a:xfrm>
        </p:grpSpPr>
        <p:sp>
          <p:nvSpPr>
            <p:cNvPr id="257" name="Google Shape;257;g92b739e099_0_17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g92b739e099_0_17"/>
            <p:cNvSpPr txBox="1"/>
            <p:nvPr/>
          </p:nvSpPr>
          <p:spPr>
            <a:xfrm>
              <a:off x="4626753" y="2665735"/>
              <a:ext cx="2165400" cy="11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1400"/>
                <a:buFont typeface="Roboto"/>
                <a:buChar char="●"/>
              </a:pPr>
              <a:r>
                <a:rPr lang="en-US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Calculate similarity score between </a:t>
              </a:r>
              <a:r>
                <a:rPr b="1" lang="en-US" u="sng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aspects</a:t>
              </a:r>
              <a:r>
                <a:rPr lang="en-US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 and </a:t>
              </a:r>
              <a:r>
                <a:rPr b="1" lang="en-US" u="sng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extracted nouns</a:t>
              </a:r>
              <a:endParaRPr b="1" u="sng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858585"/>
                </a:buClr>
                <a:buSzPts val="1400"/>
                <a:buFont typeface="Roboto"/>
                <a:buChar char="●"/>
              </a:pPr>
              <a:r>
                <a:rPr lang="en-US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Pick top 15 extracted nouns that have the highest similarity score for each aspects</a:t>
              </a:r>
              <a:endParaRPr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" name="Google Shape;259;g92b739e099_0_17"/>
            <p:cNvSpPr txBox="1"/>
            <p:nvPr/>
          </p:nvSpPr>
          <p:spPr>
            <a:xfrm>
              <a:off x="5417558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0" name="Google Shape;260;g92b739e099_0_17"/>
          <p:cNvGrpSpPr/>
          <p:nvPr/>
        </p:nvGrpSpPr>
        <p:grpSpPr>
          <a:xfrm>
            <a:off x="9132225" y="2609468"/>
            <a:ext cx="2651534" cy="2530617"/>
            <a:chOff x="6792189" y="1957150"/>
            <a:chExt cx="1988700" cy="1898010"/>
          </a:xfrm>
        </p:grpSpPr>
        <p:sp>
          <p:nvSpPr>
            <p:cNvPr id="261" name="Google Shape;261;g92b739e099_0_17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g92b739e099_0_17"/>
            <p:cNvSpPr txBox="1"/>
            <p:nvPr/>
          </p:nvSpPr>
          <p:spPr>
            <a:xfrm>
              <a:off x="6792189" y="2660860"/>
              <a:ext cx="1988700" cy="11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1400"/>
                <a:buFont typeface="Roboto"/>
                <a:buChar char="●"/>
              </a:pPr>
              <a:r>
                <a:rPr lang="en-US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Loop over reviews of each product  to calculate a </a:t>
              </a:r>
              <a:r>
                <a:rPr b="1" lang="en-US" u="sng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sentiment score</a:t>
              </a:r>
              <a:r>
                <a:rPr lang="en-US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for each aspect</a:t>
              </a:r>
              <a:endParaRPr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2100"/>
                </a:spcAft>
                <a:buNone/>
              </a:pPr>
              <a:r>
                <a:t/>
              </a:r>
              <a:endParaRPr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" name="Google Shape;263;g92b739e099_0_17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2b739e099_3_1140"/>
          <p:cNvSpPr txBox="1"/>
          <p:nvPr>
            <p:ph type="title"/>
          </p:nvPr>
        </p:nvSpPr>
        <p:spPr>
          <a:xfrm>
            <a:off x="821750" y="864675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69" name="Google Shape;269;g92b739e099_3_114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g92b739e099_3_1140"/>
          <p:cNvSpPr txBox="1"/>
          <p:nvPr/>
        </p:nvSpPr>
        <p:spPr>
          <a:xfrm>
            <a:off x="821750" y="1924050"/>
            <a:ext cx="31800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Take skin care category as an example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g92b739e099_3_1140"/>
          <p:cNvSpPr txBox="1"/>
          <p:nvPr/>
        </p:nvSpPr>
        <p:spPr>
          <a:xfrm>
            <a:off x="692200" y="2504825"/>
            <a:ext cx="1466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g92b739e099_3_1140"/>
          <p:cNvSpPr/>
          <p:nvPr/>
        </p:nvSpPr>
        <p:spPr>
          <a:xfrm>
            <a:off x="420200" y="2458575"/>
            <a:ext cx="2637000" cy="117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Price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price, pricing, cost, discount, purchase </a:t>
            </a:r>
            <a:r>
              <a:rPr lang="en-US"/>
              <a:t>...</a:t>
            </a:r>
            <a:endParaRPr/>
          </a:p>
        </p:txBody>
      </p:sp>
      <p:sp>
        <p:nvSpPr>
          <p:cNvPr id="273" name="Google Shape;273;g92b739e099_3_1140"/>
          <p:cNvSpPr/>
          <p:nvPr/>
        </p:nvSpPr>
        <p:spPr>
          <a:xfrm>
            <a:off x="3337910" y="2458575"/>
            <a:ext cx="2637000" cy="117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Moisture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moisture, moist, humidity, wetness, dampness ...</a:t>
            </a:r>
            <a:endParaRPr/>
          </a:p>
        </p:txBody>
      </p:sp>
      <p:sp>
        <p:nvSpPr>
          <p:cNvPr id="274" name="Google Shape;274;g92b739e099_3_1140"/>
          <p:cNvSpPr/>
          <p:nvPr/>
        </p:nvSpPr>
        <p:spPr>
          <a:xfrm>
            <a:off x="6205694" y="2458575"/>
            <a:ext cx="2637000" cy="117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Scent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scent, aroma, smell, fragrance, odor</a:t>
            </a:r>
            <a:r>
              <a:rPr lang="en-US"/>
              <a:t> ...</a:t>
            </a:r>
            <a:endParaRPr/>
          </a:p>
        </p:txBody>
      </p:sp>
      <p:sp>
        <p:nvSpPr>
          <p:cNvPr id="275" name="Google Shape;275;g92b739e099_3_1140"/>
          <p:cNvSpPr/>
          <p:nvPr/>
        </p:nvSpPr>
        <p:spPr>
          <a:xfrm>
            <a:off x="9088067" y="2458575"/>
            <a:ext cx="2637000" cy="117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Ingredient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ingredient, element, component, additive ....</a:t>
            </a:r>
            <a:endParaRPr/>
          </a:p>
        </p:txBody>
      </p:sp>
      <p:sp>
        <p:nvSpPr>
          <p:cNvPr id="276" name="Google Shape;276;g92b739e099_3_1140"/>
          <p:cNvSpPr txBox="1"/>
          <p:nvPr/>
        </p:nvSpPr>
        <p:spPr>
          <a:xfrm>
            <a:off x="250525" y="4277750"/>
            <a:ext cx="37512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Love this item. It calms my skin. The smell  is good, but I don’t like its price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g92b739e099_3_1140"/>
          <p:cNvSpPr/>
          <p:nvPr/>
        </p:nvSpPr>
        <p:spPr>
          <a:xfrm>
            <a:off x="4062700" y="4453250"/>
            <a:ext cx="236400" cy="17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92b739e099_3_1140"/>
          <p:cNvSpPr txBox="1"/>
          <p:nvPr/>
        </p:nvSpPr>
        <p:spPr>
          <a:xfrm>
            <a:off x="4594950" y="4277750"/>
            <a:ext cx="1288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item, skin, smell, price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g92b739e099_3_1140"/>
          <p:cNvSpPr/>
          <p:nvPr/>
        </p:nvSpPr>
        <p:spPr>
          <a:xfrm>
            <a:off x="5959650" y="4453250"/>
            <a:ext cx="236400" cy="17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92b739e099_3_1140"/>
          <p:cNvSpPr txBox="1"/>
          <p:nvPr/>
        </p:nvSpPr>
        <p:spPr>
          <a:xfrm>
            <a:off x="9254275" y="4277750"/>
            <a:ext cx="230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Aspect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- Scent: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Aspect - Price: -1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      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g92b739e099_3_1140"/>
          <p:cNvSpPr/>
          <p:nvPr/>
        </p:nvSpPr>
        <p:spPr>
          <a:xfrm>
            <a:off x="8855250" y="4453250"/>
            <a:ext cx="236400" cy="17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92b739e099_3_1140"/>
          <p:cNvSpPr txBox="1"/>
          <p:nvPr/>
        </p:nvSpPr>
        <p:spPr>
          <a:xfrm>
            <a:off x="6629075" y="4267200"/>
            <a:ext cx="1989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smell in Scent aspect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price in Price aspect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2b739e099_0_4"/>
          <p:cNvSpPr/>
          <p:nvPr/>
        </p:nvSpPr>
        <p:spPr>
          <a:xfrm>
            <a:off x="0" y="-150"/>
            <a:ext cx="21936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92b739e099_0_4"/>
          <p:cNvSpPr txBox="1"/>
          <p:nvPr/>
        </p:nvSpPr>
        <p:spPr>
          <a:xfrm>
            <a:off x="2463975" y="4080225"/>
            <a:ext cx="9200700" cy="1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Raleway"/>
                <a:ea typeface="Raleway"/>
                <a:cs typeface="Raleway"/>
                <a:sym typeface="Raleway"/>
              </a:rPr>
              <a:t>Segment Identification:</a:t>
            </a:r>
            <a:endParaRPr b="1" sz="5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Raleway"/>
                <a:ea typeface="Raleway"/>
                <a:cs typeface="Raleway"/>
                <a:sym typeface="Raleway"/>
              </a:rPr>
              <a:t>Black Sheep &amp; Cold Starts </a:t>
            </a:r>
            <a:endParaRPr b="1" sz="5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9" name="Google Shape;289;g92b739e099_0_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2b739e099_7_3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Star Ratings vs. Sentiment</a:t>
            </a:r>
            <a:endParaRPr/>
          </a:p>
        </p:txBody>
      </p:sp>
      <p:sp>
        <p:nvSpPr>
          <p:cNvPr id="295" name="Google Shape;295;g92b739e099_7_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6" name="Google Shape;296;g92b739e099_7_3"/>
          <p:cNvPicPr preferRelativeResize="0"/>
          <p:nvPr/>
        </p:nvPicPr>
        <p:blipFill rotWithShape="1">
          <a:blip r:embed="rId3">
            <a:alphaModFix/>
          </a:blip>
          <a:srcRect b="0" l="0" r="0" t="7783"/>
          <a:stretch/>
        </p:blipFill>
        <p:spPr>
          <a:xfrm>
            <a:off x="689775" y="3049051"/>
            <a:ext cx="5214150" cy="323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92b739e099_7_3"/>
          <p:cNvSpPr txBox="1"/>
          <p:nvPr/>
        </p:nvSpPr>
        <p:spPr>
          <a:xfrm>
            <a:off x="2128475" y="2720525"/>
            <a:ext cx="23514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TSNE: 5 Star Ratings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8" name="Google Shape;298;g92b739e099_7_3"/>
          <p:cNvPicPr preferRelativeResize="0"/>
          <p:nvPr/>
        </p:nvPicPr>
        <p:blipFill rotWithShape="1">
          <a:blip r:embed="rId4">
            <a:alphaModFix/>
          </a:blip>
          <a:srcRect b="0" l="0" r="0" t="8575"/>
          <a:stretch/>
        </p:blipFill>
        <p:spPr>
          <a:xfrm>
            <a:off x="6463075" y="3025025"/>
            <a:ext cx="5047299" cy="32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92b739e099_7_3"/>
          <p:cNvSpPr txBox="1"/>
          <p:nvPr/>
        </p:nvSpPr>
        <p:spPr>
          <a:xfrm>
            <a:off x="7784800" y="2720525"/>
            <a:ext cx="23514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TSNE: Sentiment Score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2335025" y="2947300"/>
            <a:ext cx="42717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Business Case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800"/>
              <a:t>Data and Insights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800"/>
              <a:t>Segment Identification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800"/>
              <a:t>Modeling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800"/>
              <a:t>Conclusion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46b94c7ed_0_169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05" name="Google Shape;305;g946b94c7ed_0_169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06" name="Google Shape;306;g946b94c7ed_0_1694"/>
          <p:cNvGraphicFramePr/>
          <p:nvPr/>
        </p:nvGraphicFramePr>
        <p:xfrm>
          <a:off x="885650" y="290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{DF9EEFE0-B871-448F-8CAC-41DA5CB21EE4}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36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Cluster: 5 Star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n=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Cluster: Sentiment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n=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5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K-Means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3434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3574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385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245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5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DBSCAN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-1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113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-1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229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3706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3590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55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Hierarchical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384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323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276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3496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ato"/>
                          <a:ea typeface="Lato"/>
                          <a:cs typeface="Lato"/>
                          <a:sym typeface="Lato"/>
                        </a:rPr>
                        <a:t>3159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48173ab44_0_11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Hierarchical Clusters</a:t>
            </a:r>
            <a:endParaRPr/>
          </a:p>
        </p:txBody>
      </p:sp>
      <p:sp>
        <p:nvSpPr>
          <p:cNvPr id="312" name="Google Shape;312;g948173ab44_0_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g948173ab44_0_11"/>
          <p:cNvSpPr txBox="1"/>
          <p:nvPr/>
        </p:nvSpPr>
        <p:spPr>
          <a:xfrm>
            <a:off x="5204525" y="2898575"/>
            <a:ext cx="23514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Average Cosine Similarity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4" name="Google Shape;314;g948173ab44_0_11"/>
          <p:cNvPicPr preferRelativeResize="0"/>
          <p:nvPr/>
        </p:nvPicPr>
        <p:blipFill rotWithShape="1">
          <a:blip r:embed="rId3">
            <a:alphaModFix/>
          </a:blip>
          <a:srcRect b="0" l="0" r="0" t="3119"/>
          <a:stretch/>
        </p:blipFill>
        <p:spPr>
          <a:xfrm>
            <a:off x="587400" y="3293625"/>
            <a:ext cx="3952358" cy="291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948173ab44_0_11"/>
          <p:cNvSpPr txBox="1"/>
          <p:nvPr/>
        </p:nvSpPr>
        <p:spPr>
          <a:xfrm>
            <a:off x="1387875" y="2891275"/>
            <a:ext cx="23514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Dendrogram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6" name="Google Shape;316;g948173ab44_0_11"/>
          <p:cNvCxnSpPr/>
          <p:nvPr/>
        </p:nvCxnSpPr>
        <p:spPr>
          <a:xfrm>
            <a:off x="793325" y="4979100"/>
            <a:ext cx="36951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7" name="Google Shape;317;g948173ab44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902" y="3443713"/>
            <a:ext cx="3512400" cy="24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948173ab44_0_11"/>
          <p:cNvSpPr txBox="1"/>
          <p:nvPr/>
        </p:nvSpPr>
        <p:spPr>
          <a:xfrm>
            <a:off x="8787125" y="2898575"/>
            <a:ext cx="29784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Average Products Purchased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9" name="Google Shape;319;g948173ab44_0_11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7663" y="3583238"/>
            <a:ext cx="3197325" cy="280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g918717bc9c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">
            <a:off x="3090750" y="1486002"/>
            <a:ext cx="9101250" cy="507764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918717bc9c_0_20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 Network</a:t>
            </a:r>
            <a:endParaRPr/>
          </a:p>
        </p:txBody>
      </p:sp>
      <p:sp>
        <p:nvSpPr>
          <p:cNvPr id="326" name="Google Shape;326;g918717bc9c_0_2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g918717bc9c_0_20"/>
          <p:cNvSpPr txBox="1"/>
          <p:nvPr/>
        </p:nvSpPr>
        <p:spPr>
          <a:xfrm>
            <a:off x="1094925" y="2581825"/>
            <a:ext cx="3365700" cy="1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ato"/>
                <a:ea typeface="Lato"/>
                <a:cs typeface="Lato"/>
                <a:sym typeface="Lato"/>
              </a:rPr>
              <a:t>Network analysis using cosine similarity as weights for adjacency matrix 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g946b94c7ed_0_16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875" y="1758198"/>
            <a:ext cx="8473474" cy="48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946b94c7ed_0_1611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Segment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Identification</a:t>
            </a:r>
            <a:endParaRPr/>
          </a:p>
        </p:txBody>
      </p:sp>
      <p:sp>
        <p:nvSpPr>
          <p:cNvPr id="334" name="Google Shape;334;g946b94c7ed_0_16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g946b94c7ed_0_1611"/>
          <p:cNvSpPr txBox="1"/>
          <p:nvPr/>
        </p:nvSpPr>
        <p:spPr>
          <a:xfrm>
            <a:off x="643525" y="5544025"/>
            <a:ext cx="5117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Cold Start: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&lt;= 40 degrees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Gray Sheep: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&gt;=</a:t>
            </a:r>
            <a:r>
              <a:rPr lang="en-US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90th percentile Betweenness Centrality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Typical Customer: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Remaining customers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46b94c7ed_0_1642"/>
          <p:cNvSpPr/>
          <p:nvPr/>
        </p:nvSpPr>
        <p:spPr>
          <a:xfrm>
            <a:off x="0" y="-150"/>
            <a:ext cx="21936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946b94c7ed_0_1642"/>
          <p:cNvSpPr txBox="1"/>
          <p:nvPr/>
        </p:nvSpPr>
        <p:spPr>
          <a:xfrm>
            <a:off x="2510075" y="4547150"/>
            <a:ext cx="9200700" cy="13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Raleway"/>
                <a:ea typeface="Raleway"/>
                <a:cs typeface="Raleway"/>
                <a:sym typeface="Raleway"/>
              </a:rPr>
              <a:t>Modeling</a:t>
            </a:r>
            <a:endParaRPr b="1" sz="5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2" name="Google Shape;342;g946b94c7ed_0_164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27e4e27f9_0_6"/>
          <p:cNvSpPr txBox="1"/>
          <p:nvPr>
            <p:ph type="title"/>
          </p:nvPr>
        </p:nvSpPr>
        <p:spPr>
          <a:xfrm>
            <a:off x="970350" y="890775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Content Based Recommendation</a:t>
            </a:r>
            <a:endParaRPr/>
          </a:p>
        </p:txBody>
      </p:sp>
      <p:sp>
        <p:nvSpPr>
          <p:cNvPr id="348" name="Google Shape;348;g927e4e27f9_0_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g927e4e27f9_0_6"/>
          <p:cNvSpPr txBox="1"/>
          <p:nvPr/>
        </p:nvSpPr>
        <p:spPr>
          <a:xfrm>
            <a:off x="1031725" y="2043250"/>
            <a:ext cx="9325500" cy="4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ato"/>
                <a:ea typeface="Lato"/>
                <a:cs typeface="Lato"/>
                <a:sym typeface="Lato"/>
              </a:rPr>
              <a:t>Model Construction &amp; Results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Recommendations based solely on item information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Construct a similarity matrix of items based on cosine similarity of the vectorized words in the metadata title and description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For an instance of a purchase by a customer, compute the most similar items to the item purchased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Precision at 5 is a calculation the portion of the top 5 recommendations that are purchased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The precision at 5 result for our dataset: 19.5%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Lato"/>
                <a:ea typeface="Lato"/>
                <a:cs typeface="Lato"/>
                <a:sym typeface="Lato"/>
              </a:rPr>
              <a:t>Example: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Customer purchased OPI Nail Lacquer, Not So Bora-Bora-ing Pink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Top 5 most Similar items per cosine similarity matrix: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OPI Nail Lacquer, She's a Bad Muffuletta!, 0.5...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>
                <a:highlight>
                  <a:srgbClr val="FFFF00"/>
                </a:highlight>
              </a:rPr>
              <a:t>OPI Nail Lacquer, Cajun Shrimp, 0.5 fl. oz.</a:t>
            </a:r>
            <a:endParaRPr>
              <a:highlight>
                <a:srgbClr val="FFFF00"/>
              </a:highlight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OPI Nail Lacquer, Pale to the Chief, 0.5 Fl Oz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OPI Nail Lacquer, That's Hula-rious!, 0.5 Fl Oz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OPI Nail Lacquer, My Very First Knockwurst, 0....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2nd most similar item was purchased by the customer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g927e4e27f9_0_6"/>
          <p:cNvSpPr txBox="1"/>
          <p:nvPr/>
        </p:nvSpPr>
        <p:spPr>
          <a:xfrm>
            <a:off x="853800" y="68850"/>
            <a:ext cx="111408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92b739e099_4_6"/>
          <p:cNvSpPr txBox="1"/>
          <p:nvPr>
            <p:ph type="title"/>
          </p:nvPr>
        </p:nvSpPr>
        <p:spPr>
          <a:xfrm>
            <a:off x="970350" y="890775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 FM: Hybrid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92b739e099_4_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7" name="Google Shape;357;g92b739e099_4_6"/>
          <p:cNvSpPr txBox="1"/>
          <p:nvPr/>
        </p:nvSpPr>
        <p:spPr>
          <a:xfrm>
            <a:off x="1031725" y="2043250"/>
            <a:ext cx="10451700" cy="3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ato"/>
                <a:ea typeface="Lato"/>
                <a:cs typeface="Lato"/>
                <a:sym typeface="Lato"/>
              </a:rPr>
              <a:t>Model Construction &amp; Results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Hybrid model operates on user item interactions with the ability to also take in item and user features.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Offers a solution to the “cold-start” problem as item and user features allow for more accurate recommendations than a collaborative model before any interactions have taken place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Operates using implicit feedback of ratings, as well as item description from product metadata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Item descriptions were parsed using rake to extract keywords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This bag-of-words for each item was vectorized into a matrix of item and word features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For each item, we used cosine similarity to determine the 10 most similar products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Using this similarity we performed clustering on the items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We passed the cluster label into the model as an item feature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92b739e099_2_0"/>
          <p:cNvSpPr txBox="1"/>
          <p:nvPr>
            <p:ph type="title"/>
          </p:nvPr>
        </p:nvSpPr>
        <p:spPr>
          <a:xfrm>
            <a:off x="1013075" y="766925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 FM: Hybrid Approach</a:t>
            </a:r>
            <a:endParaRPr/>
          </a:p>
        </p:txBody>
      </p:sp>
      <p:sp>
        <p:nvSpPr>
          <p:cNvPr id="363" name="Google Shape;363;g92b739e099_2_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4" name="Google Shape;364;g92b739e099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025" y="2687000"/>
            <a:ext cx="5848350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92b739e099_2_0"/>
          <p:cNvSpPr txBox="1"/>
          <p:nvPr/>
        </p:nvSpPr>
        <p:spPr>
          <a:xfrm>
            <a:off x="1092150" y="1790975"/>
            <a:ext cx="10251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Incorporating item features boosted Precision at K from ~6.2% to ~7.5%</a:t>
            </a:r>
            <a:r>
              <a:rPr lang="en-US" sz="2300">
                <a:latin typeface="Lato"/>
                <a:ea typeface="Lato"/>
                <a:cs typeface="Lato"/>
                <a:sym typeface="Lato"/>
              </a:rPr>
              <a:t> </a:t>
            </a:r>
            <a:endParaRPr b="1" sz="2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2b739e099_7_20"/>
          <p:cNvSpPr txBox="1"/>
          <p:nvPr>
            <p:ph type="title"/>
          </p:nvPr>
        </p:nvSpPr>
        <p:spPr>
          <a:xfrm>
            <a:off x="1013075" y="766925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on Segments</a:t>
            </a:r>
            <a:endParaRPr/>
          </a:p>
        </p:txBody>
      </p:sp>
      <p:sp>
        <p:nvSpPr>
          <p:cNvPr id="371" name="Google Shape;371;g92b739e099_7_2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2" name="Google Shape;372;g92b739e099_7_20" title="Points scored"/>
          <p:cNvPicPr preferRelativeResize="0"/>
          <p:nvPr/>
        </p:nvPicPr>
        <p:blipFill rotWithShape="1">
          <a:blip r:embed="rId3">
            <a:alphaModFix/>
          </a:blip>
          <a:srcRect b="3109" l="0" r="0" t="-8885"/>
          <a:stretch/>
        </p:blipFill>
        <p:spPr>
          <a:xfrm>
            <a:off x="1193750" y="1800600"/>
            <a:ext cx="4450374" cy="47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g92b739e099_7_20" title="Points scored"/>
          <p:cNvPicPr preferRelativeResize="0"/>
          <p:nvPr/>
        </p:nvPicPr>
        <p:blipFill rotWithShape="1">
          <a:blip r:embed="rId4">
            <a:alphaModFix/>
          </a:blip>
          <a:srcRect b="3109" l="0" r="0" t="-8885"/>
          <a:stretch/>
        </p:blipFill>
        <p:spPr>
          <a:xfrm>
            <a:off x="6814000" y="1800600"/>
            <a:ext cx="4450374" cy="47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92b739e099_9_0"/>
          <p:cNvSpPr txBox="1"/>
          <p:nvPr>
            <p:ph type="title"/>
          </p:nvPr>
        </p:nvSpPr>
        <p:spPr>
          <a:xfrm>
            <a:off x="970350" y="6925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 FM: Hybrid Approach</a:t>
            </a:r>
            <a:endParaRPr/>
          </a:p>
        </p:txBody>
      </p:sp>
      <p:sp>
        <p:nvSpPr>
          <p:cNvPr id="379" name="Google Shape;379;g92b739e099_9_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0" name="Google Shape;380;g92b739e099_9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4225" y="2891275"/>
            <a:ext cx="430530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92b739e099_9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6325" y="2896775"/>
            <a:ext cx="281940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92b739e099_9_0"/>
          <p:cNvSpPr txBox="1"/>
          <p:nvPr/>
        </p:nvSpPr>
        <p:spPr>
          <a:xfrm>
            <a:off x="1492200" y="2499800"/>
            <a:ext cx="29208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Previous Purchases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g92b739e099_9_0"/>
          <p:cNvSpPr txBox="1"/>
          <p:nvPr/>
        </p:nvSpPr>
        <p:spPr>
          <a:xfrm>
            <a:off x="6105875" y="2484450"/>
            <a:ext cx="2871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Recommendations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g92b739e099_9_0"/>
          <p:cNvSpPr txBox="1"/>
          <p:nvPr/>
        </p:nvSpPr>
        <p:spPr>
          <a:xfrm>
            <a:off x="1092150" y="1790975"/>
            <a:ext cx="10251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Example</a:t>
            </a:r>
            <a:endParaRPr b="1" sz="3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46b94c7ed_0_1413"/>
          <p:cNvSpPr/>
          <p:nvPr/>
        </p:nvSpPr>
        <p:spPr>
          <a:xfrm>
            <a:off x="0" y="-150"/>
            <a:ext cx="21936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946b94c7ed_0_1413"/>
          <p:cNvSpPr txBox="1"/>
          <p:nvPr/>
        </p:nvSpPr>
        <p:spPr>
          <a:xfrm>
            <a:off x="2360250" y="4570225"/>
            <a:ext cx="6325500" cy="13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Raleway"/>
                <a:ea typeface="Raleway"/>
                <a:cs typeface="Raleway"/>
                <a:sym typeface="Raleway"/>
              </a:rPr>
              <a:t>Business Case</a:t>
            </a:r>
            <a:endParaRPr b="1" sz="5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g946b94c7ed_0_141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946b94c7ed_0_1828"/>
          <p:cNvSpPr/>
          <p:nvPr/>
        </p:nvSpPr>
        <p:spPr>
          <a:xfrm>
            <a:off x="0" y="-150"/>
            <a:ext cx="21936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946b94c7ed_0_182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g946b94c7ed_0_1828"/>
          <p:cNvSpPr txBox="1"/>
          <p:nvPr>
            <p:ph type="title"/>
          </p:nvPr>
        </p:nvSpPr>
        <p:spPr>
          <a:xfrm>
            <a:off x="2803225" y="1377200"/>
            <a:ext cx="85785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92" name="Google Shape;392;g946b94c7ed_0_1828"/>
          <p:cNvSpPr txBox="1"/>
          <p:nvPr>
            <p:ph idx="1" type="body"/>
          </p:nvPr>
        </p:nvSpPr>
        <p:spPr>
          <a:xfrm>
            <a:off x="2731750" y="2162225"/>
            <a:ext cx="8578500" cy="408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By using a Hybrid model with collaborative and content based components, we saw a 25% improvement in precision at 5 compared to collaborative only model</a:t>
            </a:r>
            <a:endParaRPr sz="15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500"/>
              <a:t>We were able to gain insights from the data:</a:t>
            </a:r>
            <a:endParaRPr sz="1500"/>
          </a:p>
          <a:p>
            <a:pPr indent="-323850" lvl="0" marL="457200" rtl="0" algn="l">
              <a:spcBef>
                <a:spcPts val="210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Sentiment polarity for text reviews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Aspect based sentiment analysis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Ideally we would continue to explore incorporating this into recommendations</a:t>
            </a:r>
            <a:endParaRPr sz="15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500"/>
              <a:t>Limitations:</a:t>
            </a:r>
            <a:endParaRPr sz="1500"/>
          </a:p>
          <a:p>
            <a:pPr indent="-323850" lvl="0" marL="457200" rtl="0" algn="l">
              <a:spcBef>
                <a:spcPts val="210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Clustering customers based on text data from reviews became challenging due to sparsity of the matrix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Would benefit from more information like customer demographics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/>
              <a:t>Data i</a:t>
            </a:r>
            <a:r>
              <a:rPr lang="en-US" sz="1500"/>
              <a:t>s limited to explicit feedback provided by reviews.  Given more implicit data (repeat purchases, clicks, etc.) we could improve the efficacy of our model</a:t>
            </a:r>
            <a:endParaRPr sz="15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46b94c7ed_2_0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Recommendation Systems</a:t>
            </a:r>
            <a:endParaRPr/>
          </a:p>
        </p:txBody>
      </p:sp>
      <p:sp>
        <p:nvSpPr>
          <p:cNvPr id="113" name="Google Shape;113;g946b94c7ed_2_0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systems identify similarities between users and items and exploit that information to make recommendations</a:t>
            </a:r>
            <a:endParaRPr/>
          </a:p>
          <a:p>
            <a:pPr indent="-336550" lvl="0" marL="457200" rtl="0" algn="l">
              <a:spcBef>
                <a:spcPts val="210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Benefits: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Assists users to find right products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For a business, it can increase user engagement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Allows producers to meet the right consumers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Makes the content more personalized for each user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946b94c7ed_2_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46b94c7ed_0_179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Recommendation Systems</a:t>
            </a:r>
            <a:endParaRPr/>
          </a:p>
        </p:txBody>
      </p:sp>
      <p:sp>
        <p:nvSpPr>
          <p:cNvPr id="120" name="Google Shape;120;g946b94c7ed_0_179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g946b94c7ed_0_1794"/>
          <p:cNvSpPr txBox="1"/>
          <p:nvPr/>
        </p:nvSpPr>
        <p:spPr>
          <a:xfrm>
            <a:off x="896400" y="3077350"/>
            <a:ext cx="3000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Content-Based </a:t>
            </a:r>
            <a:endParaRPr b="1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g946b94c7ed_0_1794"/>
          <p:cNvSpPr txBox="1"/>
          <p:nvPr/>
        </p:nvSpPr>
        <p:spPr>
          <a:xfrm>
            <a:off x="896400" y="3388650"/>
            <a:ext cx="30000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recommends items based on items  similar to user’s past interactions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g946b94c7ed_0_1794"/>
          <p:cNvSpPr txBox="1"/>
          <p:nvPr/>
        </p:nvSpPr>
        <p:spPr>
          <a:xfrm>
            <a:off x="926500" y="4474650"/>
            <a:ext cx="3000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Classification-Based</a:t>
            </a:r>
            <a:endParaRPr b="1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g946b94c7ed_0_1794"/>
          <p:cNvSpPr txBox="1"/>
          <p:nvPr/>
        </p:nvSpPr>
        <p:spPr>
          <a:xfrm>
            <a:off x="926500" y="4785850"/>
            <a:ext cx="30000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understands the features of the user and classifies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g946b94c7ed_0_1794"/>
          <p:cNvSpPr txBox="1"/>
          <p:nvPr/>
        </p:nvSpPr>
        <p:spPr>
          <a:xfrm>
            <a:off x="4507150" y="3077450"/>
            <a:ext cx="3000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Collaborative Filtering</a:t>
            </a:r>
            <a:endParaRPr b="1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g946b94c7ed_0_1794"/>
          <p:cNvSpPr txBox="1"/>
          <p:nvPr/>
        </p:nvSpPr>
        <p:spPr>
          <a:xfrm>
            <a:off x="4507150" y="3388650"/>
            <a:ext cx="30000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based on the assumption that people continue to like similar things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g946b94c7ed_0_1794"/>
          <p:cNvSpPr txBox="1"/>
          <p:nvPr/>
        </p:nvSpPr>
        <p:spPr>
          <a:xfrm>
            <a:off x="4537250" y="4474650"/>
            <a:ext cx="3000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Popularity-Based</a:t>
            </a:r>
            <a:endParaRPr b="1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g946b94c7ed_0_1794"/>
          <p:cNvSpPr txBox="1"/>
          <p:nvPr/>
        </p:nvSpPr>
        <p:spPr>
          <a:xfrm>
            <a:off x="4537250" y="4785850"/>
            <a:ext cx="30000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recommends items viewed and rated by most people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g946b94c7ed_0_1794"/>
          <p:cNvSpPr txBox="1"/>
          <p:nvPr/>
        </p:nvSpPr>
        <p:spPr>
          <a:xfrm>
            <a:off x="8218525" y="3077450"/>
            <a:ext cx="3000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Hybrid Approach</a:t>
            </a:r>
            <a:endParaRPr b="1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g946b94c7ed_0_1794"/>
          <p:cNvSpPr txBox="1"/>
          <p:nvPr/>
        </p:nvSpPr>
        <p:spPr>
          <a:xfrm>
            <a:off x="8218525" y="3388650"/>
            <a:ext cx="30000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combines collaborative and content-based filtering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g946b94c7ed_0_1794"/>
          <p:cNvSpPr txBox="1"/>
          <p:nvPr/>
        </p:nvSpPr>
        <p:spPr>
          <a:xfrm>
            <a:off x="8248625" y="4474650"/>
            <a:ext cx="3000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Association Rule Mining </a:t>
            </a:r>
            <a:endParaRPr b="1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g946b94c7ed_0_1794"/>
          <p:cNvSpPr txBox="1"/>
          <p:nvPr/>
        </p:nvSpPr>
        <p:spPr>
          <a:xfrm>
            <a:off x="8248625" y="4785850"/>
            <a:ext cx="29700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captures relationship between items based on their patterns of co-occurrence across transactions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18717bc9c_0_0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Problem: Collaborative Filtering</a:t>
            </a:r>
            <a:endParaRPr/>
          </a:p>
        </p:txBody>
      </p:sp>
      <p:sp>
        <p:nvSpPr>
          <p:cNvPr id="138" name="Google Shape;138;g918717bc9c_0_0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Amazon uses a Collaborative Recommendation System. There are two key challenges with this approach: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highlight>
                <a:srgbClr val="FFFFFF"/>
              </a:highlight>
            </a:endParaRPr>
          </a:p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>
                <a:highlight>
                  <a:srgbClr val="FFFFFF"/>
                </a:highlight>
              </a:rPr>
              <a:t>Gray Sheep </a:t>
            </a:r>
            <a:r>
              <a:rPr lang="en-US">
                <a:highlight>
                  <a:srgbClr val="FFFFFF"/>
                </a:highlight>
              </a:rPr>
              <a:t>are those whose opinions or behaviours are inconsistent and thus do not benefit from collaborative filtering. Similarly, </a:t>
            </a:r>
            <a:r>
              <a:rPr i="1" lang="en-US">
                <a:highlight>
                  <a:srgbClr val="FFFFFF"/>
                </a:highlight>
              </a:rPr>
              <a:t>Black Sheep</a:t>
            </a:r>
            <a:r>
              <a:rPr lang="en-US">
                <a:highlight>
                  <a:srgbClr val="FFFFFF"/>
                </a:highlight>
              </a:rPr>
              <a:t> are nearly impossible to classify due to their atypical tastes. </a:t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US">
                <a:highlight>
                  <a:srgbClr val="FFFFFF"/>
                </a:highlight>
              </a:rPr>
              <a:t>Cold Start </a:t>
            </a:r>
            <a:r>
              <a:rPr lang="en-US">
                <a:highlight>
                  <a:srgbClr val="FFFFFF"/>
                </a:highlight>
              </a:rPr>
              <a:t>users are new customers who have had little or no interaction with the system and are not possible to provide personalized recommendations for. 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39" name="Google Shape;139;g918717bc9c_0_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46b94c7ed_0_1584"/>
          <p:cNvSpPr/>
          <p:nvPr/>
        </p:nvSpPr>
        <p:spPr>
          <a:xfrm>
            <a:off x="0" y="-150"/>
            <a:ext cx="21936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946b94c7ed_0_1584"/>
          <p:cNvSpPr txBox="1"/>
          <p:nvPr/>
        </p:nvSpPr>
        <p:spPr>
          <a:xfrm>
            <a:off x="2459500" y="4547150"/>
            <a:ext cx="6325500" cy="13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Raleway"/>
                <a:ea typeface="Raleway"/>
                <a:cs typeface="Raleway"/>
                <a:sym typeface="Raleway"/>
              </a:rPr>
              <a:t>Data &amp; Insights</a:t>
            </a:r>
            <a:endParaRPr b="1" sz="5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g946b94c7ed_0_158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46b94c7ed_0_1648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152" name="Google Shape;152;g946b94c7ed_0_1648"/>
          <p:cNvSpPr txBox="1"/>
          <p:nvPr>
            <p:ph idx="1" type="body"/>
          </p:nvPr>
        </p:nvSpPr>
        <p:spPr>
          <a:xfrm>
            <a:off x="972600" y="2771825"/>
            <a:ext cx="46323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Amazon </a:t>
            </a:r>
            <a:r>
              <a:rPr lang="en-US"/>
              <a:t>Luxury Beauty Product Reviews</a:t>
            </a:r>
            <a:endParaRPr/>
          </a:p>
          <a:p>
            <a:pPr indent="-336550" lvl="0" marL="457200" rtl="0" algn="l">
              <a:spcBef>
                <a:spcPts val="210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Used a subset of data which included only reviewers with at least five reviews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34k rows, 12 columns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Features: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Reviewer ID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Product ID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Overall rating: 1-5 stars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Review text (unstructured)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Summary: Summary of the review text (unstructured)</a:t>
            </a:r>
            <a:endParaRPr sz="17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946b94c7ed_0_164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g946b94c7ed_0_1648"/>
          <p:cNvSpPr txBox="1"/>
          <p:nvPr>
            <p:ph idx="1" type="body"/>
          </p:nvPr>
        </p:nvSpPr>
        <p:spPr>
          <a:xfrm>
            <a:off x="6574325" y="2771825"/>
            <a:ext cx="44214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Luxury Beauty Product Metadata</a:t>
            </a:r>
            <a:endParaRPr/>
          </a:p>
          <a:p>
            <a:pPr indent="-336550" lvl="0" marL="457200" rtl="0" algn="l">
              <a:spcBef>
                <a:spcPts val="210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Data set containing information on each product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Features: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Product ID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Title (unstructured)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Description (unstructured)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Price</a:t>
            </a:r>
            <a:endParaRPr sz="17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46b94c7ed_2_18"/>
          <p:cNvSpPr txBox="1"/>
          <p:nvPr>
            <p:ph type="title"/>
          </p:nvPr>
        </p:nvSpPr>
        <p:spPr>
          <a:xfrm>
            <a:off x="970350" y="890775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Insight - Product Ratings</a:t>
            </a:r>
            <a:endParaRPr/>
          </a:p>
        </p:txBody>
      </p:sp>
      <p:sp>
        <p:nvSpPr>
          <p:cNvPr id="160" name="Google Shape;160;g946b94c7ed_2_1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1" name="Google Shape;161;g946b94c7ed_2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600" y="2216725"/>
            <a:ext cx="7496874" cy="448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946b94c7ed_2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3825" y="3035950"/>
            <a:ext cx="2832750" cy="20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946b94c7ed_2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4150" y="3180525"/>
            <a:ext cx="1894275" cy="14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2020-08-18T20:06:15Z</dcterms:created>
  <dc:creator>Jaclyn Wright</dc:creator>
</cp:coreProperties>
</file>