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0"/>
  </p:notesMasterIdLst>
  <p:sldIdLst>
    <p:sldId id="256" r:id="rId2"/>
    <p:sldId id="257" r:id="rId3"/>
    <p:sldId id="258" r:id="rId4"/>
    <p:sldId id="259" r:id="rId5"/>
    <p:sldId id="260" r:id="rId6"/>
    <p:sldId id="261" r:id="rId7"/>
    <p:sldId id="304" r:id="rId8"/>
    <p:sldId id="305" r:id="rId9"/>
    <p:sldId id="306" r:id="rId10"/>
    <p:sldId id="307" r:id="rId11"/>
    <p:sldId id="308" r:id="rId12"/>
    <p:sldId id="312" r:id="rId13"/>
    <p:sldId id="313" r:id="rId14"/>
    <p:sldId id="266" r:id="rId15"/>
    <p:sldId id="309" r:id="rId16"/>
    <p:sldId id="310" r:id="rId17"/>
    <p:sldId id="314" r:id="rId18"/>
    <p:sldId id="311" r:id="rId19"/>
  </p:sldIdLst>
  <p:sldSz cx="9144000" cy="5143500" type="screen16x9"/>
  <p:notesSz cx="6858000" cy="9144000"/>
  <p:embeddedFontLst>
    <p:embeddedFont>
      <p:font typeface="Fjalla One" panose="020B0604020202020204" charset="0"/>
      <p:regular r:id="rId21"/>
    </p:embeddedFont>
    <p:embeddedFont>
      <p:font typeface="Barlow Semi Condensed" panose="020B0604020202020204" charset="0"/>
      <p:regular r:id="rId22"/>
      <p:bold r:id="rId23"/>
      <p:italic r:id="rId24"/>
      <p:boldItalic r:id="rId25"/>
    </p:embeddedFont>
    <p:embeddedFont>
      <p:font typeface="Barlow Semi Condensed Medium"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B15CDB-EA2D-4500-B94B-1D3CE50B7F64}">
  <a:tblStyle styleId="{BDB15CDB-EA2D-4500-B94B-1D3CE50B7F6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16" autoAdjust="0"/>
  </p:normalViewPr>
  <p:slideViewPr>
    <p:cSldViewPr snapToGrid="0">
      <p:cViewPr>
        <p:scale>
          <a:sx n="107" d="100"/>
          <a:sy n="107" d="100"/>
        </p:scale>
        <p:origin x="75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8" r:id="rId7"/>
    <p:sldLayoutId id="2147483659" r:id="rId8"/>
    <p:sldLayoutId id="2147483660" r:id="rId9"/>
    <p:sldLayoutId id="2147483664" r:id="rId10"/>
    <p:sldLayoutId id="2147483669" r:id="rId11"/>
    <p:sldLayoutId id="2147483673" r:id="rId12"/>
    <p:sldLayoutId id="2147483674" r:id="rId13"/>
    <p:sldLayoutId id="2147483675" r:id="rId14"/>
    <p:sldLayoutId id="2147483676"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3586786" y="1320497"/>
            <a:ext cx="5363385" cy="1351961"/>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2800" dirty="0"/>
              <a:t>Analyzing the factors influencing housing prices in India</a:t>
            </a:r>
            <a:endParaRPr sz="2800" dirty="0">
              <a:solidFill>
                <a:schemeClr val="dk2"/>
              </a:solidFill>
            </a:endParaRPr>
          </a:p>
        </p:txBody>
      </p:sp>
      <p:sp>
        <p:nvSpPr>
          <p:cNvPr id="1885" name="Google Shape;1885;p35"/>
          <p:cNvSpPr txBox="1">
            <a:spLocks noGrp="1"/>
          </p:cNvSpPr>
          <p:nvPr>
            <p:ph type="subTitle" idx="1"/>
          </p:nvPr>
        </p:nvSpPr>
        <p:spPr>
          <a:xfrm>
            <a:off x="5577520" y="3247349"/>
            <a:ext cx="3264300" cy="896100"/>
          </a:xfrm>
          <a:prstGeom prst="rect">
            <a:avLst/>
          </a:prstGeom>
        </p:spPr>
        <p:txBody>
          <a:bodyPr spcFirstLastPara="1" wrap="square" lIns="91425" tIns="91425" rIns="91425" bIns="91425" anchor="t" anchorCtr="0">
            <a:noAutofit/>
          </a:bodyPr>
          <a:lstStyle/>
          <a:p>
            <a:pPr lvl="0">
              <a:buClr>
                <a:schemeClr val="dk1"/>
              </a:buClr>
              <a:buSzPts val="1100"/>
            </a:pPr>
            <a:r>
              <a:rPr lang="en-US" sz="1400" dirty="0"/>
              <a:t>The main objective of this research initiative is to explore the various factors that influence housing decisions in India</a:t>
            </a:r>
            <a:endParaRPr sz="1400" dirty="0">
              <a:solidFill>
                <a:schemeClr val="accent1"/>
              </a:solidFill>
            </a:endParaRPr>
          </a:p>
          <a:p>
            <a:pPr marL="0" lvl="0" indent="0" algn="r" rtl="0">
              <a:spcBef>
                <a:spcPts val="0"/>
              </a:spcBef>
              <a:spcAft>
                <a:spcPts val="0"/>
              </a:spcAft>
              <a:buNone/>
            </a:pPr>
            <a:endParaRPr sz="23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dirty="0"/>
              <a:t>5. How does the Furnishing variable in the dataset is related to the Price of the house </a:t>
            </a:r>
          </a:p>
        </p:txBody>
      </p:sp>
      <p:pic>
        <p:nvPicPr>
          <p:cNvPr id="3" name="Picture 2"/>
          <p:cNvPicPr>
            <a:picLocks noChangeAspect="1"/>
          </p:cNvPicPr>
          <p:nvPr/>
        </p:nvPicPr>
        <p:blipFill>
          <a:blip r:embed="rId2"/>
          <a:stretch>
            <a:fillRect/>
          </a:stretch>
        </p:blipFill>
        <p:spPr>
          <a:xfrm>
            <a:off x="985838" y="1600199"/>
            <a:ext cx="4034917" cy="2607470"/>
          </a:xfrm>
          <a:prstGeom prst="rect">
            <a:avLst/>
          </a:prstGeom>
        </p:spPr>
      </p:pic>
      <p:sp>
        <p:nvSpPr>
          <p:cNvPr id="4" name="TextBox 3"/>
          <p:cNvSpPr txBox="1"/>
          <p:nvPr/>
        </p:nvSpPr>
        <p:spPr>
          <a:xfrm>
            <a:off x="5142200" y="1421607"/>
            <a:ext cx="3265994" cy="1169551"/>
          </a:xfrm>
          <a:prstGeom prst="rect">
            <a:avLst/>
          </a:prstGeom>
          <a:noFill/>
        </p:spPr>
        <p:txBody>
          <a:bodyPr wrap="square" rtlCol="0">
            <a:spAutoFit/>
          </a:bodyPr>
          <a:lstStyle/>
          <a:p>
            <a:pPr marL="285750" indent="-285750">
              <a:buFont typeface="Arial" panose="020B0604020202020204" pitchFamily="34" charset="0"/>
              <a:buChar char="•"/>
            </a:pPr>
            <a:r>
              <a:rPr lang="en-US" dirty="0"/>
              <a:t>Almost ready houses have a strong relation with the Price of the house. The Following bar chart shows the average price of house per Furnishing.</a:t>
            </a:r>
          </a:p>
        </p:txBody>
      </p:sp>
      <p:sp>
        <p:nvSpPr>
          <p:cNvPr id="5" name="TextBox 4"/>
          <p:cNvSpPr txBox="1"/>
          <p:nvPr/>
        </p:nvSpPr>
        <p:spPr>
          <a:xfrm>
            <a:off x="5393531" y="2908856"/>
            <a:ext cx="2607469" cy="1815882"/>
          </a:xfrm>
          <a:prstGeom prst="rect">
            <a:avLst/>
          </a:prstGeom>
          <a:noFill/>
        </p:spPr>
        <p:txBody>
          <a:bodyPr wrap="square" rtlCol="0">
            <a:spAutoFit/>
          </a:bodyPr>
          <a:lstStyle/>
          <a:p>
            <a:pPr marL="285750" indent="-285750">
              <a:buFont typeface="Arial" panose="020B0604020202020204" pitchFamily="34" charset="0"/>
              <a:buChar char="•"/>
            </a:pPr>
            <a:r>
              <a:rPr lang="en-US" dirty="0"/>
              <a:t>The graph shows average Price of semi-furnished is highest followed by unfurnished and furnished, the reason for this is the number of records present in the dataset for unfurnished  </a:t>
            </a:r>
          </a:p>
        </p:txBody>
      </p:sp>
    </p:spTree>
    <p:extLst>
      <p:ext uri="{BB962C8B-B14F-4D97-AF65-F5344CB8AC3E}">
        <p14:creationId xmlns:p14="http://schemas.microsoft.com/office/powerpoint/2010/main" val="86525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dirty="0"/>
              <a:t>6. Are there any outliers in the dataset and what is the spread of the data?</a:t>
            </a:r>
          </a:p>
        </p:txBody>
      </p:sp>
      <p:pic>
        <p:nvPicPr>
          <p:cNvPr id="3" name="Picture 2"/>
          <p:cNvPicPr>
            <a:picLocks noChangeAspect="1"/>
          </p:cNvPicPr>
          <p:nvPr/>
        </p:nvPicPr>
        <p:blipFill>
          <a:blip r:embed="rId2"/>
          <a:stretch>
            <a:fillRect/>
          </a:stretch>
        </p:blipFill>
        <p:spPr>
          <a:xfrm>
            <a:off x="1007268" y="1007269"/>
            <a:ext cx="3696732" cy="3536156"/>
          </a:xfrm>
          <a:prstGeom prst="rect">
            <a:avLst/>
          </a:prstGeom>
        </p:spPr>
      </p:pic>
      <p:sp>
        <p:nvSpPr>
          <p:cNvPr id="5" name="TextBox 4"/>
          <p:cNvSpPr txBox="1"/>
          <p:nvPr/>
        </p:nvSpPr>
        <p:spPr>
          <a:xfrm>
            <a:off x="5264945" y="1250156"/>
            <a:ext cx="2214562" cy="2462213"/>
          </a:xfrm>
          <a:prstGeom prst="rect">
            <a:avLst/>
          </a:prstGeom>
          <a:noFill/>
        </p:spPr>
        <p:txBody>
          <a:bodyPr wrap="square" rtlCol="0">
            <a:spAutoFit/>
          </a:bodyPr>
          <a:lstStyle/>
          <a:p>
            <a:pPr marL="285750" indent="-285750" fontAlgn="base">
              <a:buFont typeface="Arial" panose="020B0604020202020204" pitchFamily="34" charset="0"/>
              <a:buChar char="•"/>
            </a:pPr>
            <a:r>
              <a:rPr lang="en-US" dirty="0"/>
              <a:t>According to the boxplot shown below it explains that the spread of data in Area, BHK, </a:t>
            </a:r>
            <a:r>
              <a:rPr lang="en-US" dirty="0" err="1"/>
              <a:t>Per_Sqft</a:t>
            </a:r>
            <a:r>
              <a:rPr lang="en-US" dirty="0"/>
              <a:t> and bathroom is good, although we can see some outliers in all </a:t>
            </a:r>
          </a:p>
          <a:p>
            <a:pPr fontAlgn="base"/>
            <a:r>
              <a:rPr lang="en-US" dirty="0"/>
              <a:t> </a:t>
            </a:r>
          </a:p>
          <a:p>
            <a:endParaRPr lang="en-US" dirty="0"/>
          </a:p>
        </p:txBody>
      </p:sp>
    </p:spTree>
    <p:extLst>
      <p:ext uri="{BB962C8B-B14F-4D97-AF65-F5344CB8AC3E}">
        <p14:creationId xmlns:p14="http://schemas.microsoft.com/office/powerpoint/2010/main" val="3924890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Heat Map to find Co-relations</a:t>
            </a:r>
          </a:p>
        </p:txBody>
      </p:sp>
      <p:pic>
        <p:nvPicPr>
          <p:cNvPr id="3" name="Picture 2"/>
          <p:cNvPicPr>
            <a:picLocks noChangeAspect="1"/>
          </p:cNvPicPr>
          <p:nvPr/>
        </p:nvPicPr>
        <p:blipFill>
          <a:blip r:embed="rId2"/>
          <a:stretch>
            <a:fillRect/>
          </a:stretch>
        </p:blipFill>
        <p:spPr>
          <a:xfrm>
            <a:off x="1235866" y="978695"/>
            <a:ext cx="3686177" cy="4099418"/>
          </a:xfrm>
          <a:prstGeom prst="rect">
            <a:avLst/>
          </a:prstGeom>
        </p:spPr>
      </p:pic>
      <p:sp>
        <p:nvSpPr>
          <p:cNvPr id="4" name="TextBox 3"/>
          <p:cNvSpPr txBox="1"/>
          <p:nvPr/>
        </p:nvSpPr>
        <p:spPr>
          <a:xfrm>
            <a:off x="5379245" y="911028"/>
            <a:ext cx="2771774" cy="2031325"/>
          </a:xfrm>
          <a:prstGeom prst="rect">
            <a:avLst/>
          </a:prstGeom>
          <a:noFill/>
        </p:spPr>
        <p:txBody>
          <a:bodyPr wrap="square" rtlCol="0">
            <a:spAutoFit/>
          </a:bodyPr>
          <a:lstStyle/>
          <a:p>
            <a:pPr marL="285750" indent="-285750">
              <a:buFont typeface="Arial" panose="020B0604020202020204" pitchFamily="34" charset="0"/>
              <a:buChar char="•"/>
            </a:pPr>
            <a:r>
              <a:rPr lang="en-US" dirty="0"/>
              <a:t>While doing the analysis and trying to find the correlation, we got to know that Bathroom is more closely related to price than any other variable, so understand that we performed feature engineering on bathroom variable,</a:t>
            </a:r>
          </a:p>
        </p:txBody>
      </p:sp>
      <p:sp>
        <p:nvSpPr>
          <p:cNvPr id="5" name="TextBox 4"/>
          <p:cNvSpPr txBox="1"/>
          <p:nvPr/>
        </p:nvSpPr>
        <p:spPr>
          <a:xfrm>
            <a:off x="5464969" y="2934337"/>
            <a:ext cx="2436019" cy="2031325"/>
          </a:xfrm>
          <a:prstGeom prst="rect">
            <a:avLst/>
          </a:prstGeom>
          <a:noFill/>
        </p:spPr>
        <p:txBody>
          <a:bodyPr wrap="square" rtlCol="0">
            <a:spAutoFit/>
          </a:bodyPr>
          <a:lstStyle/>
          <a:p>
            <a:pPr marL="285750" indent="-285750">
              <a:buFont typeface="Arial" panose="020B0604020202020204" pitchFamily="34" charset="0"/>
              <a:buChar char="•"/>
            </a:pPr>
            <a:r>
              <a:rPr lang="en-US" dirty="0"/>
              <a:t>we divided bathroom variable with number of bedrooms to find if the correlation of bathroom per bedroom is related to price or not as shown in the heat map we can see bathroom ratio is related to Price variable </a:t>
            </a:r>
          </a:p>
        </p:txBody>
      </p:sp>
    </p:spTree>
    <p:extLst>
      <p:ext uri="{BB962C8B-B14F-4D97-AF65-F5344CB8AC3E}">
        <p14:creationId xmlns:p14="http://schemas.microsoft.com/office/powerpoint/2010/main" val="418272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90629" y="785811"/>
            <a:ext cx="3481515" cy="2314576"/>
          </a:xfrm>
          <a:prstGeom prst="rect">
            <a:avLst/>
          </a:prstGeom>
        </p:spPr>
      </p:pic>
      <p:pic>
        <p:nvPicPr>
          <p:cNvPr id="4" name="Picture 3"/>
          <p:cNvPicPr>
            <a:picLocks noChangeAspect="1"/>
          </p:cNvPicPr>
          <p:nvPr/>
        </p:nvPicPr>
        <p:blipFill>
          <a:blip r:embed="rId3"/>
          <a:stretch>
            <a:fillRect/>
          </a:stretch>
        </p:blipFill>
        <p:spPr>
          <a:xfrm>
            <a:off x="4522162" y="785811"/>
            <a:ext cx="3850312" cy="2314576"/>
          </a:xfrm>
          <a:prstGeom prst="rect">
            <a:avLst/>
          </a:prstGeom>
        </p:spPr>
      </p:pic>
      <p:pic>
        <p:nvPicPr>
          <p:cNvPr id="5" name="Picture 4"/>
          <p:cNvPicPr>
            <a:picLocks noChangeAspect="1"/>
          </p:cNvPicPr>
          <p:nvPr/>
        </p:nvPicPr>
        <p:blipFill>
          <a:blip r:embed="rId4"/>
          <a:stretch>
            <a:fillRect/>
          </a:stretch>
        </p:blipFill>
        <p:spPr>
          <a:xfrm>
            <a:off x="1462045" y="3222540"/>
            <a:ext cx="6120235" cy="1863811"/>
          </a:xfrm>
          <a:prstGeom prst="rect">
            <a:avLst/>
          </a:prstGeom>
        </p:spPr>
      </p:pic>
      <p:sp>
        <p:nvSpPr>
          <p:cNvPr id="6" name="TextBox 5"/>
          <p:cNvSpPr txBox="1"/>
          <p:nvPr/>
        </p:nvSpPr>
        <p:spPr>
          <a:xfrm>
            <a:off x="3421856" y="201993"/>
            <a:ext cx="2878931" cy="461665"/>
          </a:xfrm>
          <a:prstGeom prst="rect">
            <a:avLst/>
          </a:prstGeom>
          <a:noFill/>
        </p:spPr>
        <p:txBody>
          <a:bodyPr wrap="square" rtlCol="0">
            <a:spAutoFit/>
          </a:bodyPr>
          <a:lstStyle/>
          <a:p>
            <a:r>
              <a:rPr lang="en-US" sz="2400" dirty="0"/>
              <a:t>PROCESSING</a:t>
            </a:r>
          </a:p>
        </p:txBody>
      </p:sp>
    </p:spTree>
    <p:extLst>
      <p:ext uri="{BB962C8B-B14F-4D97-AF65-F5344CB8AC3E}">
        <p14:creationId xmlns:p14="http://schemas.microsoft.com/office/powerpoint/2010/main" val="2880697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2450306" y="1321594"/>
            <a:ext cx="4078522" cy="220115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t>Model processing</a:t>
            </a:r>
            <a:endParaRPr sz="4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pic>
        <p:nvPicPr>
          <p:cNvPr id="3" name="Picture 2"/>
          <p:cNvPicPr>
            <a:picLocks noChangeAspect="1"/>
          </p:cNvPicPr>
          <p:nvPr/>
        </p:nvPicPr>
        <p:blipFill>
          <a:blip r:embed="rId2"/>
          <a:stretch>
            <a:fillRect/>
          </a:stretch>
        </p:blipFill>
        <p:spPr>
          <a:xfrm>
            <a:off x="1513745" y="911028"/>
            <a:ext cx="6158644" cy="3979878"/>
          </a:xfrm>
          <a:prstGeom prst="rect">
            <a:avLst/>
          </a:prstGeom>
        </p:spPr>
      </p:pic>
    </p:spTree>
    <p:extLst>
      <p:ext uri="{BB962C8B-B14F-4D97-AF65-F5344CB8AC3E}">
        <p14:creationId xmlns:p14="http://schemas.microsoft.com/office/powerpoint/2010/main" val="3321463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75121" y="1684900"/>
            <a:ext cx="6989710" cy="2437044"/>
          </a:xfrm>
          <a:prstGeom prst="rect">
            <a:avLst/>
          </a:prstGeom>
        </p:spPr>
      </p:pic>
      <p:sp>
        <p:nvSpPr>
          <p:cNvPr id="4" name="TextBox 3"/>
          <p:cNvSpPr txBox="1"/>
          <p:nvPr/>
        </p:nvSpPr>
        <p:spPr>
          <a:xfrm>
            <a:off x="2900362" y="721519"/>
            <a:ext cx="3204723" cy="400110"/>
          </a:xfrm>
          <a:prstGeom prst="rect">
            <a:avLst/>
          </a:prstGeom>
          <a:noFill/>
        </p:spPr>
        <p:txBody>
          <a:bodyPr wrap="none" rtlCol="0">
            <a:spAutoFit/>
          </a:bodyPr>
          <a:lstStyle/>
          <a:p>
            <a:r>
              <a:rPr lang="en-US" sz="2000" dirty="0"/>
              <a:t>Random Forest </a:t>
            </a:r>
            <a:r>
              <a:rPr lang="en-US" sz="2000" dirty="0" err="1"/>
              <a:t>Regressor</a:t>
            </a:r>
            <a:endParaRPr lang="en-US" sz="2000" dirty="0"/>
          </a:p>
        </p:txBody>
      </p:sp>
    </p:spTree>
    <p:extLst>
      <p:ext uri="{BB962C8B-B14F-4D97-AF65-F5344CB8AC3E}">
        <p14:creationId xmlns:p14="http://schemas.microsoft.com/office/powerpoint/2010/main" val="4177073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RESULTS</a:t>
            </a:r>
          </a:p>
        </p:txBody>
      </p:sp>
      <p:sp>
        <p:nvSpPr>
          <p:cNvPr id="3" name="TextBox 2"/>
          <p:cNvSpPr txBox="1"/>
          <p:nvPr/>
        </p:nvSpPr>
        <p:spPr>
          <a:xfrm>
            <a:off x="4279106" y="1885950"/>
            <a:ext cx="184731" cy="307777"/>
          </a:xfrm>
          <a:prstGeom prst="rect">
            <a:avLst/>
          </a:prstGeom>
          <a:noFill/>
        </p:spPr>
        <p:txBody>
          <a:bodyPr wrap="none" rtlCol="0">
            <a:spAutoFit/>
          </a:bodyPr>
          <a:lstStyle/>
          <a:p>
            <a:endParaRPr lang="en-US" dirty="0"/>
          </a:p>
        </p:txBody>
      </p:sp>
      <p:sp>
        <p:nvSpPr>
          <p:cNvPr id="4" name="TextBox 3"/>
          <p:cNvSpPr txBox="1"/>
          <p:nvPr/>
        </p:nvSpPr>
        <p:spPr>
          <a:xfrm>
            <a:off x="1171576" y="1543050"/>
            <a:ext cx="5765006" cy="2308324"/>
          </a:xfrm>
          <a:prstGeom prst="rect">
            <a:avLst/>
          </a:prstGeom>
          <a:noFill/>
        </p:spPr>
        <p:txBody>
          <a:bodyPr wrap="square" rtlCol="0">
            <a:spAutoFit/>
          </a:bodyPr>
          <a:lstStyle/>
          <a:p>
            <a:r>
              <a:rPr lang="en-US" sz="1800"/>
              <a:t>We tried the same with random forest regressors and obtained the accuracy of 88.65. Having accuracy between 60-70 for machine learning model is not great, as demonstrated in the above slide for the linear regression model for our datset, for which we obtained 61% accuracy.We also discovered that prices are highly correlated with area, BHK, bathroom, and square feet.</a:t>
            </a:r>
            <a:endParaRPr lang="en-US" sz="1800" dirty="0"/>
          </a:p>
        </p:txBody>
      </p:sp>
      <p:pic>
        <p:nvPicPr>
          <p:cNvPr id="5" name="Picture 4" descr="Graphic Graph &lt;strong&gt;Result&lt;/strong&gt; · Free image on Pixabay"/>
          <p:cNvPicPr>
            <a:picLocks noChangeAspect="1"/>
          </p:cNvPicPr>
          <p:nvPr/>
        </p:nvPicPr>
        <p:blipFill>
          <a:blip r:embed="rId2"/>
          <a:stretch>
            <a:fillRect/>
          </a:stretch>
        </p:blipFill>
        <p:spPr>
          <a:xfrm>
            <a:off x="6329362" y="3421855"/>
            <a:ext cx="1607345" cy="1607345"/>
          </a:xfrm>
          <a:prstGeom prst="rect">
            <a:avLst/>
          </a:prstGeom>
        </p:spPr>
      </p:pic>
      <p:pic>
        <p:nvPicPr>
          <p:cNvPr id="6" name="Picture 5" descr="Free vector graphic: &lt;strong&gt;Graph&lt;/strong&gt;, Statistics, &lt;strong&gt;Chart&lt;/strong&gt;, Infochart - Free Image ..."/>
          <p:cNvPicPr>
            <a:picLocks noChangeAspect="1"/>
          </p:cNvPicPr>
          <p:nvPr/>
        </p:nvPicPr>
        <p:blipFill>
          <a:blip r:embed="rId3"/>
          <a:stretch>
            <a:fillRect/>
          </a:stretch>
        </p:blipFill>
        <p:spPr>
          <a:xfrm>
            <a:off x="5407819" y="447088"/>
            <a:ext cx="463215" cy="463940"/>
          </a:xfrm>
          <a:prstGeom prst="rect">
            <a:avLst/>
          </a:prstGeom>
        </p:spPr>
      </p:pic>
    </p:spTree>
    <p:extLst>
      <p:ext uri="{BB962C8B-B14F-4D97-AF65-F5344CB8AC3E}">
        <p14:creationId xmlns:p14="http://schemas.microsoft.com/office/powerpoint/2010/main" val="2770592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t;strong&gt;Thank You&lt;/strong&gt; | Phoenix - My Child Abuse Recovery Journal"/>
          <p:cNvPicPr>
            <a:picLocks noChangeAspect="1"/>
          </p:cNvPicPr>
          <p:nvPr/>
        </p:nvPicPr>
        <p:blipFill>
          <a:blip r:embed="rId2"/>
          <a:stretch>
            <a:fillRect/>
          </a:stretch>
        </p:blipFill>
        <p:spPr>
          <a:xfrm>
            <a:off x="2728911" y="861259"/>
            <a:ext cx="3702977" cy="3417848"/>
          </a:xfrm>
          <a:prstGeom prst="rect">
            <a:avLst/>
          </a:prstGeom>
        </p:spPr>
      </p:pic>
    </p:spTree>
    <p:extLst>
      <p:ext uri="{BB962C8B-B14F-4D97-AF65-F5344CB8AC3E}">
        <p14:creationId xmlns:p14="http://schemas.microsoft.com/office/powerpoint/2010/main" val="3526500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TEAM MEMBERS</a:t>
            </a:r>
            <a:endParaRPr dirty="0"/>
          </a:p>
        </p:txBody>
      </p:sp>
      <p:sp>
        <p:nvSpPr>
          <p:cNvPr id="1891" name="Google Shape;1891;p36"/>
          <p:cNvSpPr txBox="1">
            <a:spLocks noGrp="1"/>
          </p:cNvSpPr>
          <p:nvPr>
            <p:ph type="body" idx="1"/>
          </p:nvPr>
        </p:nvSpPr>
        <p:spPr>
          <a:xfrm>
            <a:off x="714650" y="1152150"/>
            <a:ext cx="7705500" cy="352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ym typeface="Barlow Semi Condensed"/>
              </a:rPr>
              <a:t>1.Keerthi </a:t>
            </a:r>
            <a:r>
              <a:rPr lang="en-US" sz="2800" dirty="0" err="1">
                <a:sym typeface="Barlow Semi Condensed"/>
              </a:rPr>
              <a:t>Jayaram</a:t>
            </a:r>
            <a:endParaRPr lang="en-US" sz="2800" dirty="0">
              <a:sym typeface="Barlow Semi Condensed"/>
            </a:endParaRPr>
          </a:p>
          <a:p>
            <a:pPr marL="0" lvl="0" indent="0" algn="l" rtl="0">
              <a:spcBef>
                <a:spcPts val="0"/>
              </a:spcBef>
              <a:spcAft>
                <a:spcPts val="0"/>
              </a:spcAft>
              <a:buNone/>
            </a:pPr>
            <a:endParaRPr lang="en-US" sz="2800" dirty="0"/>
          </a:p>
          <a:p>
            <a:pPr marL="0" lvl="0" indent="0" algn="l" rtl="0">
              <a:spcBef>
                <a:spcPts val="0"/>
              </a:spcBef>
              <a:spcAft>
                <a:spcPts val="0"/>
              </a:spcAft>
              <a:buNone/>
            </a:pPr>
            <a:r>
              <a:rPr lang="en-US" sz="2800" dirty="0">
                <a:sym typeface="Barlow Semi Condensed"/>
              </a:rPr>
              <a:t>2.Shashank Mysore</a:t>
            </a:r>
          </a:p>
          <a:p>
            <a:pPr marL="0" lvl="0" indent="0" algn="l" rtl="0">
              <a:spcBef>
                <a:spcPts val="0"/>
              </a:spcBef>
              <a:spcAft>
                <a:spcPts val="0"/>
              </a:spcAft>
              <a:buNone/>
            </a:pPr>
            <a:endParaRPr lang="en-US" sz="2800" dirty="0">
              <a:sym typeface="Barlow Semi Condensed"/>
            </a:endParaRPr>
          </a:p>
          <a:p>
            <a:pPr marL="0" lvl="0" indent="0" algn="l" rtl="0">
              <a:spcBef>
                <a:spcPts val="0"/>
              </a:spcBef>
              <a:spcAft>
                <a:spcPts val="0"/>
              </a:spcAft>
              <a:buNone/>
            </a:pPr>
            <a:r>
              <a:rPr lang="en-US" sz="2800" dirty="0"/>
              <a:t>3.Saurab Khatri</a:t>
            </a:r>
          </a:p>
          <a:p>
            <a:pPr marL="0" lvl="0" indent="0" algn="l" rtl="0">
              <a:spcBef>
                <a:spcPts val="0"/>
              </a:spcBef>
              <a:spcAft>
                <a:spcPts val="0"/>
              </a:spcAft>
              <a:buNone/>
            </a:pPr>
            <a:endParaRPr lang="en-US" sz="2800" dirty="0"/>
          </a:p>
          <a:p>
            <a:pPr marL="0" lvl="0" indent="0" algn="l" rtl="0">
              <a:spcBef>
                <a:spcPts val="0"/>
              </a:spcBef>
              <a:spcAft>
                <a:spcPts val="0"/>
              </a:spcAft>
              <a:buNone/>
            </a:pPr>
            <a:r>
              <a:rPr lang="en-US" sz="2800" dirty="0"/>
              <a:t>4.</a:t>
            </a:r>
            <a:r>
              <a:rPr lang="en-US" sz="2800" dirty="0">
                <a:sym typeface="Barlow Semi Condensed"/>
              </a:rPr>
              <a:t> Pratik Mane</a:t>
            </a:r>
          </a:p>
          <a:p>
            <a:pPr marL="0" lvl="0" indent="0" algn="l" rtl="0">
              <a:spcBef>
                <a:spcPts val="0"/>
              </a:spcBef>
              <a:spcAft>
                <a:spcPts val="0"/>
              </a:spcAft>
              <a:buNone/>
            </a:pPr>
            <a:endParaRPr lang="en-US" sz="2800" dirty="0"/>
          </a:p>
          <a:p>
            <a:pPr marL="0" lvl="0" indent="0" algn="l" rtl="0">
              <a:spcBef>
                <a:spcPts val="0"/>
              </a:spcBef>
              <a:spcAft>
                <a:spcPts val="0"/>
              </a:spcAft>
              <a:buNone/>
            </a:pPr>
            <a:r>
              <a:rPr lang="en-US" sz="2800" dirty="0"/>
              <a:t>5.</a:t>
            </a:r>
            <a:r>
              <a:rPr lang="en-US" sz="2800" dirty="0">
                <a:sym typeface="Barlow Semi Condensed"/>
              </a:rPr>
              <a:t>Yash </a:t>
            </a:r>
            <a:r>
              <a:rPr lang="en-US" sz="2800" dirty="0" err="1">
                <a:sym typeface="Barlow Semi Condensed"/>
              </a:rPr>
              <a:t>Jivani</a:t>
            </a:r>
            <a:endParaRPr lang="en-US" sz="2800" dirty="0">
              <a:sym typeface="Barlow Semi Condensed"/>
            </a:endParaRPr>
          </a:p>
          <a:p>
            <a:pPr marL="0" lvl="0" indent="0" algn="l" rtl="0">
              <a:spcBef>
                <a:spcPts val="0"/>
              </a:spcBef>
              <a:spcAft>
                <a:spcPts val="0"/>
              </a:spcAft>
              <a:buNone/>
            </a:pPr>
            <a:endParaRPr sz="2800" dirty="0">
              <a:sym typeface="Barlow Semi Condensed"/>
            </a:endParaRPr>
          </a:p>
        </p:txBody>
      </p:sp>
      <p:pic>
        <p:nvPicPr>
          <p:cNvPr id="2" name="Picture 1" descr="Download &lt;strong&gt;Team&lt;/strong&gt; Picture HQ PNG Image | FreePNGImg"/>
          <p:cNvPicPr>
            <a:picLocks noChangeAspect="1"/>
          </p:cNvPicPr>
          <p:nvPr/>
        </p:nvPicPr>
        <p:blipFill>
          <a:blip r:embed="rId3"/>
          <a:stretch>
            <a:fillRect/>
          </a:stretch>
        </p:blipFill>
        <p:spPr>
          <a:xfrm>
            <a:off x="4273940" y="1083213"/>
            <a:ext cx="3791243" cy="379124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7282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31647" y="3806675"/>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Table of Contents</a:t>
            </a:r>
            <a:endParaRPr/>
          </a:p>
        </p:txBody>
      </p:sp>
      <p:sp>
        <p:nvSpPr>
          <p:cNvPr id="2140" name="Google Shape;2140;p37"/>
          <p:cNvSpPr txBox="1">
            <a:spLocks noGrp="1"/>
          </p:cNvSpPr>
          <p:nvPr>
            <p:ph type="subTitle" idx="1"/>
          </p:nvPr>
        </p:nvSpPr>
        <p:spPr>
          <a:xfrm>
            <a:off x="1586936" y="617080"/>
            <a:ext cx="2543377" cy="694130"/>
          </a:xfrm>
          <a:prstGeom prst="rect">
            <a:avLst/>
          </a:prstGeom>
        </p:spPr>
        <p:txBody>
          <a:bodyPr spcFirstLastPara="1" wrap="square" lIns="91425" tIns="91425" rIns="91425" bIns="91425" anchor="t" anchorCtr="0">
            <a:noAutofit/>
          </a:bodyPr>
          <a:lstStyle/>
          <a:p>
            <a:pPr lvl="0">
              <a:lnSpc>
                <a:spcPct val="115000"/>
              </a:lnSpc>
            </a:pPr>
            <a:r>
              <a:rPr lang="en-US" b="1" dirty="0"/>
              <a:t>Exploratory Analysis &amp; Processing</a:t>
            </a:r>
            <a:endParaRPr dirty="0"/>
          </a:p>
        </p:txBody>
      </p:sp>
      <p:sp>
        <p:nvSpPr>
          <p:cNvPr id="2141" name="Google Shape;2141;p37"/>
          <p:cNvSpPr txBox="1">
            <a:spLocks noGrp="1"/>
          </p:cNvSpPr>
          <p:nvPr>
            <p:ph type="subTitle" idx="3"/>
          </p:nvPr>
        </p:nvSpPr>
        <p:spPr>
          <a:xfrm>
            <a:off x="1586936" y="1946448"/>
            <a:ext cx="2615100" cy="395592"/>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t>Model Processing</a:t>
            </a:r>
            <a:endParaRPr dirty="0"/>
          </a:p>
        </p:txBody>
      </p:sp>
      <p:sp>
        <p:nvSpPr>
          <p:cNvPr id="2143" name="Google Shape;2143;p37"/>
          <p:cNvSpPr txBox="1">
            <a:spLocks noGrp="1"/>
          </p:cNvSpPr>
          <p:nvPr>
            <p:ph type="subTitle" idx="5"/>
          </p:nvPr>
        </p:nvSpPr>
        <p:spPr>
          <a:xfrm>
            <a:off x="1660665" y="2918386"/>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t>Result</a:t>
            </a:r>
            <a:endParaRPr dirty="0"/>
          </a:p>
        </p:txBody>
      </p:sp>
      <p:sp>
        <p:nvSpPr>
          <p:cNvPr id="2145" name="Google Shape;2145;p37"/>
          <p:cNvSpPr txBox="1">
            <a:spLocks noGrp="1"/>
          </p:cNvSpPr>
          <p:nvPr>
            <p:ph type="subTitle" idx="7"/>
          </p:nvPr>
        </p:nvSpPr>
        <p:spPr>
          <a:xfrm>
            <a:off x="1592743" y="3945468"/>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t>Thank you</a:t>
            </a:r>
            <a:endParaRPr dirty="0"/>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lvl="0"/>
            <a:r>
              <a:rPr lang="en-US" sz="2800" b="1" dirty="0"/>
              <a:t>Exploratory Analysis</a:t>
            </a:r>
            <a:endParaRPr sz="2800" dirty="0"/>
          </a:p>
        </p:txBody>
      </p:sp>
      <p:sp>
        <p:nvSpPr>
          <p:cNvPr id="2157" name="Google Shape;2157;p38"/>
          <p:cNvSpPr txBox="1">
            <a:spLocks noGrp="1"/>
          </p:cNvSpPr>
          <p:nvPr>
            <p:ph type="subTitle" idx="1"/>
          </p:nvPr>
        </p:nvSpPr>
        <p:spPr>
          <a:xfrm>
            <a:off x="2973225" y="2999232"/>
            <a:ext cx="32004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Barlow Semi Condensed"/>
                <a:ea typeface="Barlow Semi Condensed"/>
                <a:cs typeface="Barlow Semi Condensed"/>
                <a:sym typeface="Barlow Semi Condensed"/>
              </a:rPr>
              <a:t>Analysis of Graphs obtained</a:t>
            </a:r>
            <a:endParaRPr dirty="0">
              <a:latin typeface="Barlow Semi Condensed"/>
              <a:ea typeface="Barlow Semi Condensed"/>
              <a:cs typeface="Barlow Semi Condensed"/>
              <a:sym typeface="Barlow Semi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5" name="TextBox 4"/>
          <p:cNvSpPr txBox="1"/>
          <p:nvPr/>
        </p:nvSpPr>
        <p:spPr>
          <a:xfrm>
            <a:off x="2131255" y="492369"/>
            <a:ext cx="4044461" cy="523220"/>
          </a:xfrm>
          <a:prstGeom prst="rect">
            <a:avLst/>
          </a:prstGeom>
          <a:noFill/>
        </p:spPr>
        <p:txBody>
          <a:bodyPr wrap="square" rtlCol="0">
            <a:spAutoFit/>
          </a:bodyPr>
          <a:lstStyle/>
          <a:p>
            <a:r>
              <a:rPr lang="en-US" sz="2800" dirty="0"/>
              <a:t>Data set and Preview</a:t>
            </a:r>
          </a:p>
        </p:txBody>
      </p:sp>
      <p:sp>
        <p:nvSpPr>
          <p:cNvPr id="6" name="TextBox 5"/>
          <p:cNvSpPr txBox="1"/>
          <p:nvPr/>
        </p:nvSpPr>
        <p:spPr>
          <a:xfrm>
            <a:off x="1332949" y="1479932"/>
            <a:ext cx="6753775" cy="3323987"/>
          </a:xfrm>
          <a:prstGeom prst="rect">
            <a:avLst/>
          </a:prstGeom>
          <a:noFill/>
        </p:spPr>
        <p:txBody>
          <a:bodyPr wrap="square" rtlCol="0">
            <a:spAutoFit/>
          </a:bodyPr>
          <a:lstStyle/>
          <a:p>
            <a:pPr fontAlgn="base"/>
            <a:r>
              <a:rPr lang="en-US" sz="1000" dirty="0"/>
              <a:t>Data </a:t>
            </a:r>
          </a:p>
          <a:p>
            <a:pPr fontAlgn="base"/>
            <a:r>
              <a:rPr lang="en-US" sz="1000" b="1" dirty="0"/>
              <a:t>What is the source? </a:t>
            </a:r>
            <a:r>
              <a:rPr lang="en-US" sz="1000" dirty="0"/>
              <a:t> </a:t>
            </a:r>
          </a:p>
          <a:p>
            <a:pPr fontAlgn="base"/>
            <a:r>
              <a:rPr lang="en-US" sz="1000" dirty="0"/>
              <a:t>The dataset is sourced from </a:t>
            </a:r>
            <a:r>
              <a:rPr lang="en-US" sz="1000" dirty="0" err="1"/>
              <a:t>Kaggle</a:t>
            </a:r>
            <a:r>
              <a:rPr lang="en-US" sz="1000" dirty="0"/>
              <a:t>. </a:t>
            </a:r>
          </a:p>
          <a:p>
            <a:pPr fontAlgn="base"/>
            <a:r>
              <a:rPr lang="en-US" sz="1000" dirty="0"/>
              <a:t>       </a:t>
            </a:r>
          </a:p>
          <a:p>
            <a:pPr fontAlgn="base"/>
            <a:r>
              <a:rPr lang="en-US" sz="1000" b="1" dirty="0"/>
              <a:t>What are your variables?</a:t>
            </a:r>
            <a:r>
              <a:rPr lang="en-US" sz="1000" dirty="0"/>
              <a:t> </a:t>
            </a:r>
          </a:p>
          <a:p>
            <a:pPr fontAlgn="base"/>
            <a:r>
              <a:rPr lang="en-US" sz="1000" dirty="0"/>
              <a:t>Dependent Variable (DV) / Explained Variable:  Price  </a:t>
            </a:r>
          </a:p>
          <a:p>
            <a:pPr fontAlgn="base"/>
            <a:r>
              <a:rPr lang="en-US" sz="1000" dirty="0"/>
              <a:t>Independent Variable (IV) /Explaining Variable: Type, Transaction, Status, Parking, Locality, Furnishing, Bathroom, BHK &amp; Area </a:t>
            </a:r>
          </a:p>
          <a:p>
            <a:pPr fontAlgn="base"/>
            <a:r>
              <a:rPr lang="en-US" sz="1000" dirty="0"/>
              <a:t> </a:t>
            </a:r>
          </a:p>
          <a:p>
            <a:pPr fontAlgn="base"/>
            <a:r>
              <a:rPr lang="en-US" sz="1000" b="1" dirty="0"/>
              <a:t>Provide descriptive statistics:</a:t>
            </a:r>
            <a:r>
              <a:rPr lang="en-US" sz="1000" dirty="0"/>
              <a:t> </a:t>
            </a:r>
          </a:p>
          <a:p>
            <a:pPr fontAlgn="base"/>
            <a:r>
              <a:rPr lang="en-US" sz="1000" dirty="0"/>
              <a:t> </a:t>
            </a:r>
          </a:p>
          <a:p>
            <a:pPr fontAlgn="base"/>
            <a:r>
              <a:rPr lang="en-US" sz="1000" dirty="0"/>
              <a:t>Stats for - Output column – Price: Mean = 21M, Median = 14M </a:t>
            </a:r>
          </a:p>
          <a:p>
            <a:pPr fontAlgn="base"/>
            <a:r>
              <a:rPr lang="en-US" sz="1000" dirty="0"/>
              <a:t>Based on the stats values, there are a couple of houses which are costly and have more than 100M price. There are 19 such houses and among those, most are ready to move status and new property. </a:t>
            </a:r>
          </a:p>
          <a:p>
            <a:pPr fontAlgn="base"/>
            <a:r>
              <a:rPr lang="en-US" sz="1000" dirty="0"/>
              <a:t>Price value has a couple of outliers which may be removed to improve model results. Mean value is more than the median because of high prices houses, so we can consider median price.  </a:t>
            </a:r>
          </a:p>
          <a:p>
            <a:pPr fontAlgn="base"/>
            <a:r>
              <a:rPr lang="en-US" sz="1000" dirty="0"/>
              <a:t>And surprisingly, houses have no. Of bedrooms = 10 is not present in the above results, so it doesn’t affect more on the price. </a:t>
            </a:r>
          </a:p>
          <a:p>
            <a:pPr fontAlgn="base"/>
            <a:r>
              <a:rPr lang="en-US" sz="1000" dirty="0"/>
              <a:t>Next going with the Area of houses, mean value is 1500, but max of 24K. Based on the box plot distribution - couple of values have too high area  </a:t>
            </a:r>
          </a:p>
          <a:p>
            <a:endParaRPr lang="en-US" sz="1000" dirty="0"/>
          </a:p>
        </p:txBody>
      </p:sp>
      <p:pic>
        <p:nvPicPr>
          <p:cNvPr id="9" name="Picture 8" descr="Bar &lt;strong&gt;Graph&lt;/strong&gt; Free Stock Photo - Public Domain Pictures"/>
          <p:cNvPicPr>
            <a:picLocks noChangeAspect="1"/>
          </p:cNvPicPr>
          <p:nvPr/>
        </p:nvPicPr>
        <p:blipFill>
          <a:blip r:embed="rId3"/>
          <a:stretch>
            <a:fillRect/>
          </a:stretch>
        </p:blipFill>
        <p:spPr>
          <a:xfrm>
            <a:off x="5707856" y="492369"/>
            <a:ext cx="2057400" cy="12858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Understanding the Problem</a:t>
            </a:r>
            <a:endParaRPr dirty="0"/>
          </a:p>
        </p:txBody>
      </p:sp>
      <p:sp>
        <p:nvSpPr>
          <p:cNvPr id="6" name="TextBox 5"/>
          <p:cNvSpPr txBox="1"/>
          <p:nvPr/>
        </p:nvSpPr>
        <p:spPr>
          <a:xfrm>
            <a:off x="642937" y="1028700"/>
            <a:ext cx="6333785" cy="307777"/>
          </a:xfrm>
          <a:prstGeom prst="rect">
            <a:avLst/>
          </a:prstGeom>
          <a:noFill/>
        </p:spPr>
        <p:txBody>
          <a:bodyPr wrap="none" rtlCol="0">
            <a:spAutoFit/>
          </a:bodyPr>
          <a:lstStyle/>
          <a:p>
            <a:r>
              <a:rPr lang="en-US" dirty="0"/>
              <a:t>1. How Does Furnishing vs Status of the house affects the Price of the house </a:t>
            </a:r>
          </a:p>
        </p:txBody>
      </p:sp>
      <p:sp>
        <p:nvSpPr>
          <p:cNvPr id="10" name="AutoShape 8" descr="data:image/png;base64,iVBORw0KGgoAAAANSUhEUgAAAr8AAAHICAYAAABH1oIKAAAAAXNSR0IArs4c6QAAIABJREFUeF7snQecVNX5/p+Z2dm+dAERFERUbGABG4piRcUSIopiV0Sxa4wxJib/xMSfphhji7H33hG7Yu8KSO+9bu877f95LgxZ1i0zuzN37j33OZ/PZg177jnv+33PzH3ue997ri8Wi8WgJgIiIAIiIAIiIAIiIAIeIOCT+PVAlOWiCIiACIiACIiACIiARUDiVwtBBERABERABERABETAMwQkfj0TajkqAiIgAiIgAiIgAiIg8as1IAIiIAIiIAIiIAIi4BkCEr+eCbUcFQEREAEREAEREAERkPjVGhABERABERABERABEfAMAYlfz4RajnaEQENDA/hTWFjYkWESOra2ttbql5eXZ/2ORCLgv+Xm5iIrKyuhMTrSqa6uzpqzoKCgI8Ok9Vju0Mh4hMNh8L+DwSBycnLSOmdHB28a146O19Lx0WgUNTU1Fg9ysatVVVW5Ig528bBzHju/n+z0S3OJQLoISPymi6zGdSyBxYsX48svv9xiXyAQQHZ2Nrp06YI+ffpgxx13/Jlo+MMf/oA//vGPltBKtFHsLFy4EH379kXXrl0TPQyHHXaY1fejjz7a8vvwww/H888/j1/+8pcJj9Nax9ZsO/fcc625ly5dmpK50jHIV199hd/85jcIhUKWUD/ttNNw5ZVXbjXVzJkzwZ+2Ws+ePXHkkUe22m3jxo1Ys2YNdtllF2uttKc1jWtLY7z66quorq7e8mde9BQVFWHw4MHWWmqrMW4DBgzAww8/DMbSrubz+TB58mTcddddaZmyKZeWJjnggAOsz7BpjRd6c+bMAddrr169tnKvPd9PHeXD71B+l7bVGAvGRE0EnERA4tdJ0ZAtthB45JFHcN555+HUU0/FNttsY83JTNnq1atRXFyMYcOGWcJq++2332LP9OnTwZ+zzz47YRtnzZqF008/HX/+859x0kknJXzc22+/bfU95phjrN8UoqkWv63Z9tlnn2HdunX4xS9+kbDNdnckz/nz51sXBMzGd+rUCd26ddvKjClTpuDNN9/c8m/19fV48MEHrfjyJ94GDRqEq666qlUXuGb+/ve/g7HhBVJ7WqLit3///tbwxx9/vPWbFypff/21dQF18803tynUmYF96aWXcPDBB2PgwIHtMbVdx6Rb/P7+97+3Pp/x9uOPP+Lzzz/HWWedZV0cxBv/v4liq7S0FIceeiguueQSXHrppVvFqD3fT+0KcqODHn/88a2SCBs2bLA+j0cccYR1kRhvjAVjoiYCTiIg8eukaMgWWwjExS8zF/vuu681JzO6zCB+8MEHliju168ffvjhhy2lB+0x7Ntvv7VEVqIZOArw/Pz8n02VDvGbrG3t8T+dx1DU7brrrqDAbanx9j9/4o3Z22233Ra/+93vQCEVbxRtzP631v72t7/hV7/6FZYsWYK4OE3Wv2TE7+677w5mOuNrc9WqVdhjjz2suX/66admp2ZmkP62NzOdrD9N+6db/PLz2fjOyz/+8Q/8+te/tu6u7LDDDlvMYSxpS7wxi+7kEp5EuXP98mKdF0DM9Ga6Nf18fffdd9ZFBy8wGycJ/H4/+KMmAk4iIPHrpGjIFlsIxMXvN998g/322+9nc1Ksnn/++bj11lutkytb09uKPKHee++9VoaNNbI8KVO4Dh06FHfffTc4NrO+vC243XbbWSUVbMwCn3zyyVZpA2+jX3/99dYYFDennHKKdWJrqeyB9ixatMjKQJeXl6NHjx7W8SeccMKWkwvFEY+nj41b4zHbsq25sgdm2P75z39iwYIFVp0ta0n3339/XHPNNdh55523EpJnnnkm9txzT7zzzjtYu3atJcjIk9nV1mpQ2Y/H/Pvf/8bKlSutixHWrbIk4bLLLrMuSGg7s/bM+rIcIJ6dZ0aWnFtrzYmHkpISi9Wzzz5rlRrwJM0M8gUXXGBdBHEOxvNPf/qTlQ1nljguLuNzMqbkw/F5AcO/M0N33XXXbVWmkIz4pdB94403trjD9bXXXntZ64l2xksbyJ+NXNavX48XX3zREnpNyx6YDX755Zfx2GOPWf3YmC2lyP7Pf/5j/X/WjU6dOtW6WFuxYoX1/8mfdx2uuOIKi39rjYKTseeFCS/YmAlkjfqFF15oxZ8ZemZrDzzwQFC4MoPZuPHfbrrpJvDCbLfddmvzu6C5CxKuXWYf6Sczk8uXL7c+4/fff7/F5sknn7Q+d+RBkbzTTjtZd3niF8GcND7Gc889Z60Nimv233vvvcE542uOa4c2v/vuuxYr+k8fuV7jF1f8XN94442WHWVlZdZnh98FXMNkFa9TZ3yZ3b/nnnusixuOx5r/3r17W2uPn3WOO3fuXEsAs/SBjQxZatJc2QNLfmgfL+I5L2NBrtdee+1W/vI7gzFjSRUvuGgz75Lwzg8vFBO9cGh6QZ1MrOPMGTOuP/Li9yrXCm1ofAdj9uzZFqfvv//eigs/s7z44fcLP2ONL3zaXETq4FkCEr+eDb13HW9L/PILlScYZjE+/PDDZsUvBeu4ceNw3333WSdXnkh5cqNA4kmEIoi33Cmg/vKXv1jClo2Zx86dO1tf0hQs/Du/+Lt3726JZ37JtyR++TeeqPfZZx9rfJ4kaMcLL7yAUaNGWeMnIn7bsq2p+OVJlLfgKb54giGbZcuWWSd4+k0RyJMzG088PGGz/pY2UeySA0/O/H3UUUe1uPDiWXeKeYpPljLwZE+fKbBfe+01SxDzxMhbqxSi5M9GNm093NWc+KWoe/TRR60LneHDh1sigXbefvvtVpkDxQWPu+2226x/e++997aI7PicPGGzBpNceCKmQKXgoYClEIu3ZMQv63sZVzZe6PCigCKHopoCNS5+WYJxww03WCIhLuZYGtBU/PKiihcvtOuQQw6x2HJcjjNhwgRrnoceesgSGrzg44UNxRfjzGMptl5//fVWGTP2XMeTJk3CmDFjLHumTZtmCdr/9//+n5U5Z6OoYu0qRRkvLtj4meOFIz9LzzzzTEJfTi2J3yeeeMK6wJw4caL1eaPoI0+KVK59MuO8/Kzeeeed1hpjDXm8Lp/rn2OMHz/eymAytrwYoF9c01wvbP/6178s9ox//AKQgphzHHfccVYfCknGjn8nc/6NTPj8AI+LlxbxLhS/TyjCaTdtpADmWicXCm6Ky4MOOshaB7wYZOPnjj9NxS9LuPhZ45zkzwsXXohynXNMriF+fuLfGRUVFda8J554oiV2yYPz8MKIFy6JtObuJiUa6zhzcuO8/A7h2uR65cUCGdIufrZY8kROLKXguuQ65sUrP2tco41LmhKxW328SUDi15tx97TXbYlfwuHJh5mxefPmWayanlwoFCjQnnrqKethq+Zu67VWWkAh9MUXX1h1xhQMjVtL4vfyyy/HHXfcsWUuCgYKMNZ2UgTHT2RtZX7ZrzXbmorfq6++2srG8mTU+IErit5jjz3Wus0ZP0FSADFTyL/FxShP4vSRdYr/93//1+La4wUC642ZaeNJm40ZMWbteCzHjD+YRpHfNDva1qJuKn6ZAaUoYBz5kFY8hrSXwoH+UvyxtVb2QBvj2abKykpLQDNOf/3rX60a1Xg9ajLil7bFs3sU/BQnFPyMAzPccfFLwcQ12Lhso+kDbxRkPOaMM86wxExzO4bQB7Jg7CiSG49HMUqxRUHU3J2SOHcyYHaU6zqe0SQLCiBmxik2OS7XHi80aDfvjrDxM8k1xGwexV4irSXxS3HKCzauj8atcZwoQpnd5AUoa+spBrmW2bj+OQbXYeOM48UXX4xXXnnF8oONF3+MMS+IRo4c2azJjedkHLk+uL64FngxGRf6/A6hOOecTWvX4wO3VvbQ9PuJwpwXqoxF4/pnfp+xXIgXObwgiX9n8LNKZvGLEdrKuzf8obBMpDX3nZJorOPMm96NY/ada4R3LSh6KYb5WWV2vHGdN+PJCwx+lnlBoyYCbRGQ+G2LkP5uHIG2xC93EOAJiLeE47tCND258MTJ27mffvqpJSbYl1k5CjgKMwqBtsQvs0IsI2jaWhK/FNy8Xdq4cU4KJWav4iey5sQvT860Kb6DRDLil6KAtxqZMWrcmHFhVoa395kVZeMczJbytmTjRiYUVsxWt9R4Uqbg+/jjj7fqwjIPCiKe9JgVivvZUfHL2DJj2li8xyem4KeA5QUGM04tiV8KGWacHnjgAYsPxR4Z8DgKX4rn+G3yZMQvxSrn5FjMwPKJ+cYn+7jAZcnFb3/72614NRW/FK0UQP/973+tNdtc4xpihpN3JeIlOk37UTjHH8JsbgzaykxpPDMa70ORyFv3LDdgRo/t6KOPtjJ2/PxQIFIM829vvfVWwt83LYlfimreMm98Qco5OBdjSpHHzy/tZbz4OaTN8TpVCjGKLgqqxq3pdwAvKs455xzMmDHDumtDMcvMMO9cxEtwyJV3EOgX/Y03ZmGZxeXdDjZmpnmBSBtbasmIX2apGW9yaHpHhBluXkTG70rws8lyiMYPh9KGeAlB/O5XW4Fp6TslkViTOTPhjEvjizNmenkBwosMZtmZGeZFQkslTrxopd9qItAWAYnftgjp78YRaEv88kQ1evRo6/YvbxOyNVdTxxMqv5wpPFmDyno51qryFh3FSlvilyez5h5eakn88iQar/GMB4WZGZ54KXDiJ9EhQ4b87NYxT8wU9O0Rv/GsFE/YjR+mip+YKGx4a5WtpYeeWirHaLy4eKudgoNionHdHgUCs548OcZv0aci88tb7zzpU7hTwDduFEIsO2ApC31uSfwyG02xw9IAnuQpHpndZLaa4zZ+QC4Z8duWsI8L3OZsbyp+49k+lt+whKS5xswyyzZYhtPSw1QUp63tc82YsdyB5SmNG7PG5MH1Hs/oM6bkRcFFgcaLRoqaePlOIl86LYlfxo0XH40b1y4/K1xHvDijr4wrL6xYptT4oVQKsebGaO47gBlSfvb5w+8BZknJgdlgikyuVwpafnZZZsALGf6dF5S8ixL/PFIIc63x+6Clh8OSEb/87uLaYJY6vqMNebBenGUSrDfmBRtbS5+lRNdrnHNL33eJxJrM4/Xo8RIqjhsfkxfTjBtLUfiQK+ujm7uDwQtVlrqoiUBbBCR+2yKkvxtHoDXxyyeW+QXLkwQzg/GHfJqe+CgW4ifyOCBmUngbmid0imdmS5kR5q3qeI1evC9PLMmKX2Y/WRYQ3xGCJxXOQ0ETFywUHzwJc+54xofH8KTP7F/8ZNuabU3LHuK3pJkhbZx5phBnJo0novjt8I6IX/pAgcaTW7w2mOKCtz35b8ySxzM+qRC/zNpSZPJWL2/Lx4UdRT3rBllOEhdyPPky69z0djpvsbK+mYIzvuMAhdeIESMsYeUE8cs7Gcys8pY710LjPWLjt+X5m7eVKTYo1pruk0th1lJGOL6mGXtmp3nrOr7VFTOfLIXgLWmu1/hFDW3imqQAjWdp33///Tbrtht/GSUjfnlBxYtCrmVma9noM+tcKQLbI36ZyeXFTnM28fPFbC7r89mncfY0/rnlXYf455G+8JY+M9D8/mnc4jHidxLXKB9YY//Gren3U3yHmKY7Q8TLIfjwX7zeON3iN5FYx8sebrnlFotDPD4XXXSRxYQXqnw4keVdvFjhXaCm273FXwZkx4uIjDspetAhiV8PBt3rLsfFL2+j8ZY0vzQpRFkfRxHEL1neOuXJK96anly4ywJPYryVT0HGW6DMTDLzwDEojPmlz1t2FKvMWvA3yw8oBNojfpkZpa08aTGjwzIIjvXJJ59s2ZKNJ1kKYD4QwodXmImmGOcJlHXM8ZNta7Y1Fb/chYFzMjNHcc9sKUsTOBfrCnnrvbEAau5FB4lkfimCyJN7EFOgMDNG21kHyswZhUq8pUL8ciw+fETfKAgpsmkD1wdrVvm3eMkCH86ioOUPRSIvLNifceBFBdkyy8c9eXkRRBHIiycniF/6SabMNvI2P8UV/eLtfvrIixc27s7Aiw4+3MVsPz8HFHgUcvSF/95ai9f88rNAFszMUbgwm8+10nQHBz6cFN//mqKGD6kl05IRv1zv/Pyw9IKlH4wP79DwNjvFfnvEL+PPjDJFLLPirN+nvxT+9JcZXNa48+E2ZrZ5QcUMMeuLyYbfG/HPY/xzzYwxb+3zYoVrid8lrPWP7/lMH/iZ5ueOFyMU1/ysN5eV5gU3/WLcuUa5+wJrZykemWVt67OUqswv52kr1vzOYdacyQJ+7/JOFb9f+T1DMdy4tId3aViCw4tTln2RJcuLyJX16snsqZ7MelNfswhI/JoVT3mTAAFmvygc4423qSlaKbaYHaLAiT/4Ee/DkgZmAZn9ZGMmgicqZvyYUePJlCc9fvE2zqzxhMMsS+Mtv/ilzZMiM4QsGWja4g+FxbdZYyaXtzD5wA0FCMUuRRpPEhQZTR+Y40mdt+M5PkUiH3SKP1gTH5NztmQbfeStcu5wEG8UCTxxMqtHfzknhTxrQBuXKPCBE9665m3Vxo0XC+TDv7fWmFHnLWdmTXnyp6jgHGTWdDyKh6ZvdWttbPJgf14UND5BMpZ8kIknUK4F2snb/01vn/IETrFCQciLCcaJt2jjooJCmBc9FPBcDxQe8T60q2lcW7KVrNryjRdrjCXtjD+oFR8v/jc+QNaYG8Uu/aS/FMGMIQVZY9FJ/vSTPtFPfi5oC8UYhUZrLR57XvDx80IRzIsCCmnWczdtFKRkzM8d11Vbu3U0PZ7lSbzQaMyYa5fZa25D2LRR+PKiltsFci4KR2afmR1tzKqlMZp+B/AuES8eWOtNgc8ML0sruLbiGWFyprDnxQP78O4ALyDjO3k0/jzyTgTvcLAvX2hB9iyVaPwyHtrO7driWwHG13JT2+g7L1q5XR6/7zgebaIIpn2NSwZaWm+Jrtc4Z34X8vus6brj39uKdbzUhBeLTCLwLg+/gynA6WPT7csoivlZ5AUHP7Ncy2QfLz1K4DSgLh4nIPHr8QUg90VABEQgEwTi5Th8QElvAMtEBOybs61Yt1RnbZ+FmslrBCR+vRZx+SsCIiACGSTAMgvW4LJchg+FsaxFLybIYEDSOHWisZb4TWMQNHSzBCR+tTBEQAREQARsI8C3jrEmlg/V8aHJxq8mts0ITWQLgURjzX7MDrNETE0E7CAg8WsHZc0hAiIgAiIgAiIgAiLgCAISv44Ig4wQAREQAREQAREQARGwg4DErx2UNYcIiIAIiIAIiIAIiIAjCEj8OiIMMkIEREAEREAEREAERMAOAhK/dlDWHCIgAiIgAiIgAiIgAo4gIPHriDDICBEQAREQAREQAREQATsISPzaQVlziIAIiIAIiIAIiIAIOIKAxK8jwiAjREAEREAEREAEREAE7CAg8WsHZc0hAiIgAiIgAiIgAiLgCAISv44Ig4wQAREQAREQAREQARGwg4DErx2UNYcIiIAIiIAIiIAIiIAjCEj8OiIMMkIEREAEREAEREAERMAOAhK/dlDWHCIgAiIgAiIgAiIgAo4gIPHriDDICBEQAREQAREQAREQATsISPzaQVlziIAIiIAIiIAIiIAIOIKAxK8jwiAjREAEREAEREAEREAE7CAg8WsHZc0hAiIgAiIgAiIgAiLgCAISv44Ig4wQAREQAREQAREQARGwg4DErx2UNYcIiIAIiIAIiIAIiIAjCEj8OiIMMkIEREAEREAEREAERMAOAhK/dlDWHCIgAiIgAiIgAiIgAo4gIPHriDDICBEQAREQAREQAREQATsISPzaQVlziIAIiIAIiIAIiIAIOIKAxK8jwiAjREAEREAEREAEREAE7CAg8WsHZc0hAiIgAiIgAiIgAiLgCAISv44Ig4wQAREQAREQAREQARGwg4DErx2UNYcIiIAIiIAIiIAIiIAjCEj8OiIMMkIEREAEREAEREAERMAOAhK/dlDWHCIgAiIgAiIgAiIgAo4gIPHriDDICBEQAREQAREQAREQATsISPzaQVlziIAIiIAIiIAIiIAIOIKAxK8jwiAjREAEREAEREAEREAE7CAg8WsHZc0hAiIgAiIgAiIgAiLgCAISv44Ig4wQAREQAREQAREQARGwg4DErx2UNYcIiIAIiIAIiIAIiIAjCEj8OiIMMkIEREAEREAEREAERMAOAhK/dlDWHCIgAiIgAiIgAiIgAo4gIPHriDDICBEQAREQAREQAREQATsISPzaQVlziIAIiIAIiIAIiIAIOIKAxK8jwiAjREAEREAEREAEREAE7CAg8WsHZc0hAiIgAiIgAiIgAiLgCAISv44Ig4wQAREQAREQAREQARGwg4DErx2UNYcIiIAIiIAIiIAIiIAjCEj8OiIMMkIEREAEREAEREAERMAOAhK/dlDWHCIgAiIgAiIgAiIgAo4gIPHriDDICBEQAREQAREQAREQATsISPzaQVlziIAIiIAIiIAIiIAIOIKAxK8jwiAjREAEREAEREAEREAE7CAg8WsHZc0hAiIgAiIgAiIgAiLgCAISv44Ig4wQAREQgbYJRGNANBZDJAZENv+ORmOIAIjFYtYAm/53029fDOhaWbLpH3y+/03g88Hn9wOBAOD3w8ffjf+bf1MTAREQAUMJSPwaGli5JQIi4GwCFK+14RhqwlHUhWOojUSt/1/L/x+JIRSNIRyLIRTBpt/RGDaJXwrbzf9tid5Nwrex6I17HoyEMXbac1uD2CyCffxNkdvk95Z/Dwbhy8oC+Js/ubnw5eX97yc/3/o3f14ewP+meFYTAREQARcQkPh1QZBkogiIgHMJUHRaAnRzvjX+31WhKErqwihtiKKSP6EoqkNRVIU3/abATXfLiYRw/pT70z3NpvFzcuAvLISvsND67e/aFf5u3Tb9dO1qiWYKbUtcs/F3/MceCzWLCIiACGz6+onF75UJiAiIgAiIQIsE6iMx1G3OzjZEYqiPxlAfiYIid9NPbNNvituGKEKbyxAyidRW8duGo77sbEsYx8Vx49++zVlkK7MczzAHg5lEp7lFQAQMJiDxa3Bw5ZoIiED7CNSEoihriKCsPv47gppGpQkNlvDdVIrg5OYk8dsqJ5ZVbBa+LKOwBDCzx126WD+++O+Cgv9ljp0MXraJgAg4moDEr6PDI+NEQATSTYAlCGtrQ1hbE8G6mjDW1oat2ttN5QsxRDeXNaTbjnSM7xrx25Lz8ZrkeLlEbi4CvXoh0LcvAttvj6zttgMzymoiIAIikAwBid9kaKmvCIiA6whwdwTW11o/YZYmRLCudpPQXVcbQmXI2dnbjgB3vfhty3mfD/7u3eGnIN7842d2mJnj3FyAv/UgXlsU9XcR8BwBiV/PhVwOi4DZBLiLQnl9FKX1EZTUR6zffNisoiGKilDEyup6pRkvfpsJpK+gAP6iIvg6dYKfP926IbDNNvBvs431b1seuPPKIpCfIiACPyMg8atFIQIi4HoC3C5sWWUISysbsKIqDNbkhqOsyd20H65XmxfF789iHQhYW7UhO9sSxYH+/RHs398qm1DJhFc/GfLb6wQkfr2+AuS/CLiIAAUthS13W2BWl2KXond9bWTLPrcuciftpkr8toLY70dg222RtcMOCPCnRw/4cnKsH3B/YzUREAFjCUj8GhtaOSYCZhAob4igpI7lC1FsrA+juDaCjXURVIf5KJpaawQkfhNfH9xtgqURgd69EejZc9N/s1SC+xOriYAIGEVA4teocMoZETCDAAXv4vIQFlc2WDW7fFiNbz6z4b0QZgDc7IXEbzvDmZUFP/ceZv1wr14IDhiAwI47Wi/vUBMBEXA/AYlf98dQHoiAqwmwJjcShZXJnVdWjzmlDVhXG3a1T04xXuI3tZEI9OmDrMGDEdx1100P1bE8QrtJpBayRhMBGwhI/NoAWVOIgAhsTYBZ3PhuDGuqw1hVHcb6ujAc/s4I14VR4jdNIeMWaz17bqoX7tcPAW631r27HqBLE24NKwKpJiDxm2qiGk8ERKBZAnxYbUVVCIsrGqwH1MpDUVQ2RFTKkMb1IvGbRrjxoVkiwTfQde2KrH79kMXyiD59tKWaDeg1hQi0l4DEb3vJ6TgREIGECBTXhfHDxjrMKq23XjLh3Y3HEsKV0k4SvynF2fZgPp/Vh/sJZw8diuy994a/c+e2j1MPERABWwlI/NqKW5OJgNkEWLZQGYqgvD6CZVUhLCwPqX43gyGX+M0gfEsF+zZtp7brrlaJBLPD1kNzm0Vyhq3T9CLgWQISv54NvRwXgdQRYA0v99tdUR3CupoINtSFUa+tGVIHuJ0jSfy2E1waDuOWadxGzb/ddpt2j+BLNrSfcBpIa0gRaJuAxG/bjNRDBESgBQKl9WF8u74O88obrBdPhKIqa3DSYpH4dVI0Ntvi91sPxnEbteCQIZtKI7SFmgMDJZNMJiDxa3J05ZsIpJgAH1qrCkWxtiaMH4vrrGyvanhTDDmFw0n8phBmuoby+5G1007I3msvq0TCxy3U+DpmNREQgbQRkPhNG1oNLALmEKDgXV4VsnZr4O/iuog5zhnsicSvu4LL7dKy+vdH1oAB1m9mh9VEQARST0DiN/VMNaIIGENgfTzDWxWyMr6q43VXaCV+3RWvuLW+3Fxrx4jgLrsge599rK3U1ERABFJHQOI3dSw1kgi4ngB3a6iPxrCyqgFfravFymq9ac3NQZX4dXP0Ntvu81lvlcs98ED4e/SALydHu0UYEFa5kFkCEr+Z5a/ZRcARBFjLu7Y2jBWVIcwt0+uFHRGUFBgh8ZsCiE4ZgiKYL9HYeedNb5XjizS0W4RToiM7XEZA4tdlAZO5IpBKAtFYDAvKGzCrpN7aj7eiIaoH2FIJOMNjSfxmOADpmJ6vVu7cGf7evZE9ZAiydtlFb5NLB2eNaTQBiV+jwyvnRKB5AtyhYU5pPT5eXY2yhqgwGUpA4tfQwDZyi6UQuUcdheCgQSqHMD/c8jBFBCSQ5D26AAAgAElEQVR+UwRSw4iA0wlwD94NdREsq2jAzJJ6lNRrxwanx6yj9kn8dpSge47nNmnBvfdG1vbbI9CjBxAIuMd4WSoCNhOQ+LUZuKYTAbsJxGIxLK4MYXZpPVZWhVCuTK/dIcjYfBK/GUOfmYlZEtGjh/Uq5eBuuyHA7dL0KuXMxEKzOpqAxK+jwyPjRKBjBNbUhPDBymqsrY1Yb19T8xYBiV9vxXuLtz6f9aIM1gWzJCKrb1+PgpDbItA8AYlfrQwRMIxATTiKDbVhfLuhznqYTc27BCR+vRv7xp4Hd90V2QccgEDPnvDl5QmKCHiegMSv55eAAJhCoDYctcQuf5ZWNiCk59hMCW27/ZD4bTc68w7MyUFw4EAEBw+2tkvzZWeb56M8EoEECUj8JghK3UTAqQS4XdmM4np8t6HWqudtUHmDU0Nlu10Sv7Yjd/yEfEkGX6OcM2KEJYTVRMCLBCR+vRh1+WwEgbpIDKuqQnh/VbV2bjAioql3QuI39UxNGpEvy8g94ggEevUCX6msJgJeISDx65VIy09jCNRHYlhcUY+fShqwpLIBSvQaE9qUOyLxm3Kk5g3o9yNrp50Q3GsvBHfaadPrk9VEwHACEr+GB1jumUVgUUUDvllXizW1YVAEq4lAawQkfrU+EiXAzK9/u+2QO2IEsvr3T/Qw9RMBVxKQ+HVl2GS0lwgws1vVEMHbK6tB8asmAokSkPhNlJT6NSYQ3GMP5B57LPz5+XprnJaGkQQkfo0Mq5wygQBF77rasPUa4unFdcr0mhBUm32Q+LUZuEHT+fLzkT18uPVQXGCbbSSCDYqtXAEkfrUKRMCBBMobIvh6fS0WVzSgtF57ljkwRK4wSeLXFWFytJH+nj1h7RM8bBj8hYWOtlXGiUCiBCR+EyWlfiJgE4GZJXV4f2W1lelVVa9N0A2dRuLX0MDa7RbfGJefb5VCZO+xh92zaz4RSDkBid+UI9WAIpA8gXA0hrU1YXy+tgaLK0PJD6AjRKAZAhK/WhapJpC1667WHsGB3r3hCwRSPbzGEwFbCEj82oJZk4hAywQ21kXw/YZazC2rR01YuV6tldQRkPhNHUuN9D8CvsJC8KG4HJZCdOsmNCLgOgISv64LmQw2hUAsFsM3G+qs2t7qUFQlDqYE1kF+SPw6KBimmeL3w19UhJyRI5G9996meSd/DCcg8Wt4gOWe8wiwxGF9bdh6M9uq6rDzDJRFxhCQ+DUmlI52hC/JyD3qKAS6dwdUCuHoWMm4TQQkfrUSRMBGAhvrwvhhYx1+KqnX1mU2cvfqVBK/Xo28/X77CgoQ3Gcf5AwZAj9FsJoIOJiAxK+DgyPTzCIwo7gOX66rRWl9RCUOZoXWsd5I/Do2NGYaxlKIbt2Qe+ihCO65p5k+yisjCEj8GhFGOeFUAnx8rS4cxdsrqq0H2tREwE4CEr920tZcjQlkDxmCHL4lLjdXYETAcQQkfh0XEhlkCoGGSAzzy+ut7ctK9KIKU8LqKj8kfl0VLuOM5Qsy+EBccNAg+IJB4/yTQ+4lIPHr3tjJcgcT4PZln6yuxpLKEBr4nmI1EcgAAYnfDEDXlFsR8OXmImvQIOSOGgV/ly6iIwKOICDx64gwyAiTCMwuqcPUFVUI6a3EJoXVlb5I/LoybGYanZuL/F/+EsGBA830T165ioDEr6vCJWOdTGBDbQRfrqvBrFLV9jo5Tl6yTeLXS9F2ga8+H7KHDUPO8OHaEcIF4TLZRIlfk6Mr32whwJdVzCypt15WwXIHNRFwCgGJX6dEQnY0JsBXI2cfdJD1ljifzyc4ImA7AYlf25FrQpMI8IUV76yswpzSBoRU22tSaI3wReLXiDAa6QQfgAsOGYLcY4+FTy/GMDLGTnZK4tfJ0ZFtjiUQiwEb6sJ4e0WV3tLm2CjJMIlfrQGnEwj064e8449HoGdPQFlgp4fLGPskfo0JpRyxiwCzvdOL6/DV+lpUNOipNru4a57kCUj8Js9MR9hPwN+5M3IOPhjZe+8NZGXZb4Bm9BwBiV/PhVwOd4RATTiKt5ZXWVuYqcyhIyR1rB0EJH7toKw5UkGAZRCBnXdG3gkn6MUYqQCqMVolIPGrBSICCRBgOe/62hBeXlKJcmV7EyCmLk4gIPHrhCjIhmQI+Hv0QP64cQj06KEyiGTAqW9SBCR+k8Klzl4kUB+JYUZxHT5bW4O6iF5Y4cU14FafJX7dGjlv2+0rKEDu4YdbD8T5VAbh7cWQJu8lftMEVsOaQYBlDu+urMKCshDCfMpNTQRcREDi10XBkqlbEfBlZyNrzz2Rd/TR4H+riUAqCUj8ppKmxjKKQGUoiqcWlKG0Xg+1GRVYDzkj8euhYBvqaqBvXxRMmABfTo6hHsqtTBCQ+M0Edc3paAKRWAyLyhvw3spqVOgdxY6OlYxrnYDEr1aICQT8PXsi77jjkLX99qoDNiGgDvBB4tcBQZAJziFA4fvF2hp8u6FO9b3OCYssaScBid92gtNhjiPg79QJ2dwObdgwvRXOcdFxn0ESv+6LmSxOE4FINIbXl1VifnkD9LK2NEHWsLYSkPi1FbcmSzeBQMDaCzj3uOMkgNPN2vDxJX4ND7DcS4xASX0Yby2vxvKqUGIHqJcIuICAxK8LgiQTkyYQ3HVX67XIfDmGmgi0h4DEb3uo6RijCCyrDOH9VVVYXxsxyi85IwISv1oDphLgg3B5o0cj0KePqS7KrzQSkPhNI1wN7XwCC8vr8ebyanBLMzURMI2AxK9pEZU/jQkw85s3diyy+vUTGBFIioDEb1K41NkUAqzpnV9Wb9X46r0VpkRVfjQlIPGrNWE8gexsFIwbh6wBAwC/33h35WBqCEj8poajRnERgXA0hu821OLTtbUI6ck2F0VOpiZLQOI3WWLq70YCvtxc5BxxBHL23hsIBNzogmy2mYDEr83ANV1mCXArs/dXVmNGST0ogtVEwGQCEr8mR1e+NSbAt8BxGzSKYJ/PJzgi0CoBiV8tEM8QoNZ9bWkl5pbVe8ZnOeptAhK/3o6/F73P3mcf5B1/vEogvBj8JHyW+E0Clrq6l0B5fQTvr67G/LIG9zohy0UgSQISv0kCU3cjCAT33BO5Rx0Ff1GREf7IidQTkPhNPVON6DACpfURvLmsEiuqww6zTOaIQHoJSPyml69Gdy6BrEGDkHfiifAXFjrXSFmWMQISvxlDr4ntIFAbiuKxBeWgAFYTAa8RkPj1WsTlb2MC3AO44Nxz4QsGBUYEtiIg8asFYSyB0vowXllShXW1yvgaG2Q51ioBiV8tEK8TyNpxR+SddBL8nTp5HYX8b0RA4lfLwUgCG+rCeHNZFdbUSPgaGWA5lRABid+EMKmT4QS4B3DemDHwd+1quKdyL1ECEr+JklI/1xAob4jg2YUVKFGpg2tiJkPTQ0DiNz1cNar7CPh790bBhAnwFxS4z3hZnHICEr8pR6oBM0mgrD6C5xZXoKRONb6ZjIPmdgYBiV9nxEFWOINAoHdv5I8frxIIZ4Qjo1ZI/GYUvyZPJYH1tWG8ubwKa1XqkEqsGsvFBCR+XRw8mZ4WAoG+fa1dIALbbJOW8TWoOwhI/LojTrKyDQLM9L64pALFyvhqrYjAFgISv1oMIvBzAv5tt0XBGWdoGzQPLw6JXw8H3xTXq7md2fwylDdETXFJfohASghI/KYEowYxkAAzwAVnnQW+FlnNewQkfr0Xc6M8rmiI4HW+wKJKuzoYFVg5kxICEr8pwahBDCWQNXiw9SpkPQRnaIBbcUvi13sxN8bj+kgMry6twOKKkDE+yRERSCUBid9U0tRYxhHw+RDcfXerBlgvwjAuuq06JPHrrXgb5e2LiyuwoLzBKJ/kjAikkoDEbyppaixTCQSHDkX+SSeZ6p78aoaAxK+WhesIhKIxfLy6Bt9sqHWd7TJYBOwkIPFrJ23N5WYC2SNHInfECPiystzshmxPkIDEb4Kg1M0ZBGKxGD5ZW4Mv19UiGnOGTbJCBJxKQOLXqZGRXY4jEAgg59BDkXPIIfD5fI4zTwalloDEb2p5arQ0E2C296NV1YhI+KaZtIY3gYDErwlRlA+2EcjKQt5xxyF7771tm1ITZYaAxG9muGvWJAlQ684va7AecFPGN0l46u5ZAhK/ng29HG8vgWDQeg1y1vbbt3cEHecCAhK/LgiSTASWVYbw6tJK1IS1l6/WgwgkSkDiN1FS6icC/yPg79YN+ePGIdCrl7AYSkDi19DAmuRWRUMUTy0oQ5leYmFSWOWLDQQkfm2ArCmMJBDo3Rv555wDf26ukf553SmJX6+vAIf7H47G8Oyicr3EwuFxknnOJCDx68y4yCp3EMjadVfkjx2rHSDcEa6krJT4TQqXOttJIBKN4b1V1fhhY52d02ouETCGgMSvMaGUIxkikD1iBPIOPxzw+zNkgaZNBwGJ33RQ1ZgpIfD1+hpMW12jnR1SQlODeJGAxK8Xoy6fU0ogKwu5Rx+NnGHDUjqsBsssAYnfzPLX7C0QWF4VwlMLysVHBESgAwQkfjsAT4eKQJyAz4eC885DVr9+YmIIAYlfQwJpkhsb68J4bmEFKkLa2cGkuMoX+wlI/NrPXDOaScDaAeKssxDo0sVMBz3mlcSvxwLudHe5ldkLiyqwuibsdFNlnwg4noDEr+NDJANdRCBr552Rf+qpegDORTFryVSJXwOCaJILry+txKzSepNcki8ikDECEr8ZQ6+JTSTg81mvQM497DATvfOUTxK/ngq3s52dVVKP15dVOttIWScCLiIg8euiYMlUdxDw+5E/YQKCAwa4w15Z2SwBiV8tDEcQWFcTwvOLK1GlOl9HxENGmEFA4teMOMoLZxHwd++O/DPOQKBbN2cZJmsSJiDxmzAqdUwXAe7n+8SCcqxRnW+6EGtcjxKQ+PVo4OV22gkEBgxAwYQJ8Gn/37SzTscEEr/poKoxEyYQiwEfr6nGF+tqEz5GHUVABBIjIPGbGCf1EoH2EMg57DDkHnoo4PO153Adk0ECEr8ZhK+pgYXlDXhlaSX4GmM1ERCB1BKQ+E0tT40mAo0J+IJB5I0bh+BOOwmMywhI/LosYCaZW9EQwZPzy1GuOl+TwipfHERA4tdBwZApRhJg/W/hBRfAl5dnpH+mOiXxa2pkHe4X87zcz3dRRYPDLZV5IuBeAhK/7o2dLHcPgez99kPeccep/ME9IYPEr4uCZZKp322sxbsrqk1ySb6IgOMISPw6LiQyyEQC3P5s/HiVP7gothK/LgqWKaYW10Xw5IIy1IRV52tKTOWHMwlI/DozLrLKPAIsfyg491z4CwvNc85AjyR+DQyq0116bmEFFleq3MHpcZJ97icg8ev+GMoD9xAI7r038k880T0Ge9hSiV8PBz8Trs8qqcPry6oyMbXmFAHPEZD49VzI5XAmCfh8m8ofBg3KpBWaOwECEr8JQFKX1BCwdndYUI7yhmhqBtQoIiACrRKQ+NUCEQF7Cfi7dUPBOefA36mTvRNrtqQISPwmhUudO0LgjaUV+KlU5Q4dYahjRSAZAhK/ydBSXxFIDQGVP6SGYzpHkfhNJ12NvYXAkooGPLuoQkREQARsJCDxayNsTSUCcQI+HwrOPx9ZffuKiUMJSPw6NDAmmVUTjuKpBeXYWBcxyS35IgKOJyDx6/gQyUBDCQT69UPBWWeBb4FTcx4BiV/nxcQ4iz5YVYWv19cZ55ccEgGnE5D4dXqEZJ+xBHw+5I4ejZxhw4x10c2OSfy6OXousL24LowH5pRBO/q6IFgy0TgCEr/GhVQOuYiALzcXRVdcoVcfOzBmEr8ODIopJkVjwMtLKrCgXA+5mRJT+eEuAhK/7oqXrDWPQHDffZF//PF69bHDQivx67CAmGTOwvIGvLSkAhTBaiIgAvYTkPi1n7lmFIGtCASDKJgwAVnbby8wDiIg8eugYJhmygNzSvWQm2lBlT+uIiDx66pwyVhDCfj79EHRRRcZ6p073ZL4dWfcHG/1jxtr8daKasfbKQNFwGQCEr8mR1e+uYlA3kknIXvoUDeZbLStEr9GhzczznFrs0fnlelNbpnBr1lFYAsBiV8tBhFwBgG++a1w4kT4cnKcYZDHrZD49fgCSIf7H6+uxufratMxtMYUARFIgoDEbxKw1FUE0kwg99hjkbP//mmeRcMnQkDiNxFK6pMwgYqGiLW1WYOeckuYmTqKQLoISPymi6zGFYHkCfiKilB46aXw5+Ymf7COSCkBid+U4tRgbyyrxE8l9QIhAiLgAAISvw4IgkwQgUYEckaNQu4hh4hJhglI/GY4ACZNv74mjMfmlyMc095mJsVVvriXgMSve2Mny80k4MvPR+HkyfDn55vpoEu8kvh1SaCcbibl7utLKzC7VC+0cHqsZJ93CEj8eifW8tQ9BLIPPhh5Rx7pHoMNtFTi18CgZsKl9bVhPDZPWd9MsNecItASAYlfrQ0RcB4BX14eCi6+GIHOnZ1nnEcskvj1SKDT7SazvrOU9U03Zo0vAkkRkPhNCpc6i4BtBLKHD0fe6NG2zaeJtiYg8asV0WECZfUR3De7tMPjaAAREIHUEpD4TS1PjSYCKSMQCKDTtdeCWWA1+wlI/NrP3LgZpy6vwvTiOuP8kkMi4HYCEr9uj6DsN5lAzsiRyD3sMJNddKxvEr+ODY07DGPW9+F5ZaiPaIcHd0RMVnqJgMSvl6ItX91GgPv+Fl16KXza99f20En82o7crAk/WFWNr9frbW5mRVXemEJA4teUSMoPUwnkHn88cvbbz1T3HOuXxK9jQ+N8w2rCUfxndqmyvs4PlSz0KAGJX48GXm67hoB/m21QNHEikJXlGptNMFTi14QoZsgHZnyZ+VUTARFwJgGJX2fGRVaJQGMC+ePGITh4sKDYSEDi10bYJk0Vi8Xw3zmlKKmPmuSWfBEBowhI/BoVTjljKIFAv34oPP98Q71zplsSv86Mi+OtWlrZgGcWVjjeThkoAl4mIPHr5ejLdzcRKDj/fGT16+cmk11tq8Svq8OXOeNfXlKBeWV6lXHmIqCZRaBtAhK/bTNSDxFwAoHgHnsgf+xYJ5jiCRskfj0R5tQ6WV4fwQNzyxCKanuz1JLVaCKQWgISv6nlqdFEIF0EfNnZKLriCvgKCtI1hcZtREDiV8shaQKfrqnBp2trkj5OB4iACNhLQOLXXt6aTQQ6QiB39GjkDB/ekSF0bIIEJH4TBKVumwgw2/vgnDKUNUSERAREwOEEJH4dHiCZJwKNCAS23RaFF14I+P3ikmYCEr9pBmza8PPL6vHSkkrT3JI/ImAkAYlfI8Mqp0wl4POh4IILkLXddqZ66Bi/JH4dEwp3GPLswnIsqQy5w1hZKQIeJyDx6/EFIPddRyB7v/2Qd/zxrrPbbQZL/LotYhm0t7IhintmlyCm59wyGAVNLQKJE5D4TZyVeoqAEwj48vNRdOWV4ANwaukjIPGbPrbGjfzt+lq8pze6GRdXOWQuAYlfc2Mrz8wlkHfKKcjeay9zHXSAZxK/DgiCW0x4fH4ZVlWH3WKu7BQBzxOQ+PX8EhAAFxLI6t8fBeec40LL3WOyxK97YpVRSysaIrhnVmlGbdDkIiACyRGQ+E2Ol3qLgCMI+HwouuYa+AsLHWGOiUZI/JoY1TT49PW6WnywujoNI2tIERCBdBGQ+E0XWY0rAuklkHfCCcjed9/0TuLh0SV+PRz8ZFx/dF4Z1tSo5CEZZuorApkmIPGb6QhofhFoH4GsgQNRMGFC+w7WUW0SkPhtE5E6lNVHcN9slTxoJYiA2whI/LotYrJXBDYT8PvR6frr4cvJEZI0EJD4TQNU04b8Yl0Npq3W64xNi6v8MZ+AxK/5MZaH5hLIP+UUBLXrQ1oCLPGbFqxmDfrw3DKsq1XJg1lRlTdeICDx64Uoy0dTCWQNHoyCceNMdS+jfkn8ZhS/8ycvb4jgXu3y4PxAyUIRaIaAxK+WhQi4mEAwuKn0ISvLxU4403SJX2fGxTFWTd9Yh6krqhxjjwwRARFInIDEb+Ks1FMEnEgg/7TTENx1Vyea5mqbJH5dHb70G//KkkrMLatP/0SaQQREIOUEJH5TjlQDioCtBIJDhyL/pJNsndMLk0n8eiHK7fQxFovh3zNLUBOJtXMEHSYCIpBJAhK/maSvuUWg4wR8nTqh09VXd3wgjbAVAYlfLYgWCaytCeGReeUiJAIi4FICEr8uDZzMFoFGBAovvxyBbt3EJIUEJH5TCNO0ob5cV4OPtMWZaWGVPx4iIPHroWDLVWMJ5I0Zg+x99jHWv0w4JvGbCeoumfPpBeVYVhVyibUyUwREoCkBiV+tCRFwP4HgHnsgf+xY9zviIA8kfh0UDCeZEo7GcMeMYoRV7uuksMgWEUiKgMRvUrjUWQQcScBXVLSp7tfnc6R9bjRK4teNUbPB5iUVDXh2UYUNM2kKERCBdBGQ+E0XWY0rAvYSKJw8GYEePeyd1ODZJH4NDm5HXPtodTW+XFfbkSF0rAiIQIYJSPxmOACaXgRSRCD3uOOQM2xYikbTMBK/WgPNEnhqQTmWq95Xq0MEXE1A4tfV4ZPxIrCFQHC33ZB/6qkikiICEr8pAmnSMNFYDHfOLEGd9vc1KazyxYMEJH49GHS5bCQB1f2mNqwSv6nlacRoJXVh3D+nzAhf5IQIeJmAxK+Xoy/fTSNQdM018BcVmeZWRvyR+M0IdmdPOru0Dq8trXK2kbJOBESgTQISv20iUgcRcA2B/DPOQHDQINfY62RDJX6dHJ0M2fbByip8vaEuQ7NrWhEQgVQRkPhNFUmNIwKZJ5A7ahRyDjkk84YYYIHErwFBTLULTy4ow4qqcKqH1XgiIAI2E5D4tRm4phOBNBLI2m03FOiht5QQlvhNCUZzBonFYvjnjBI0RPV2C3OiKk+8SkDi16uRl98mEvB17YpOV1xhomu2+yTxaztyZ09YXBfBf+eUOttIWScCIpAQAYnfhDCpkwi4hkCnG26ALyfHNfY61VCJX6dGJkN2zSqpx+vLKjM0u6YVARFIJQGJ31TS1FgikHkCBeeei6wddsi8IS63QOLX5QFMtfnTVlfjC73ZLdVYNZ4IZISAxG9GsGtSEUgbgdxjj0XO/vunbXyvDCzx65VIJ+jnq0sqMKesIcHe6iYCIuBkAhK/To6ObBOB5AkE99kH+WPGJH+gjtiKgMSvFsRWBB6ZW4q1tRFREQERMICAxK8BQZQLItCIQNaOO6LgrLPEpIMEJH47CNC0w++YUazXGpsWVPnjWQISv54NvRw3lIC/a1cUaceHDkdX4rfDCM0ZoC4cxR0zS8xxSJ6IgMcJSPx6fAHIffMI+P3odNNN8Pl85vlmo0cSvzbCdvpUa2vCeGRemdPNlH0iIAIJEpD4TRCUuomAiwgUXXUV/J07u8hi55kq8eu8mGTMorml9XhlqbY5y1gANLEIpJiAxG+KgWo4EXAAAW131vEgSPx2nKExI3y5rgYfra4xxh85IgJeJyDx6/UVIP9NJJB38snIHjLERNds80ni1zbUzp/oreVV+LG4zvmGykIREIGECEj8JoRJnUTAVQRyRo5E7mGHucrm9hq7ceNGVFZWYsCAAe0dotnjJH5TitPdgz27sBxLKkPudkLWi4AIbCEg8avFIALmEQgOHYr8k06yxbGpU6fip59+suby+/0oKirCLrvsgoMPPhhZWVlpt+EPf/gDXnnlFfz4448pnUviN6U43T3Yw3NLsU57/Lo7iLJeBBoRkPjVchAB8wgEBgxA4dln2+LYueeei7lz5+I3v/kNIpEIli5divvvvx9XXHEFLr300rTbIPGbdsSa4L5ZJShriAqECIiAIQQkfg0JpNwQgUYE/L16oWjSJFuYUPyWlZVZ2Vc2CuBf/OIXWLFiBb7//nvU1NTg9ttvx7PPPguWKPTv3x+XXXYZzjjjDCszvGbNGlx99dX48ssvrb69e/fGNddcA47LdsMNN+Ctt96y+vXo0QMnnHACfve736GwsND6e1Px29DQYInvBx98ECtXrsR2222Hs88+25ozOzs7YSbK/CaMyvyO/5xRjPpIzHxH5aEIeISAxK9HAi03PUXAV1SETtdcY4vPFKkse6BgjcViWL58OW677TZLAFOEnnnmmSgoKMBVV12FXr16Yd68ebj44ostwXvRRRfhvPPOs4554IEHrJKJdevWgQJ27733tux/7bXXMHjwYHTt2tUS1Nddd51VVnHPPfc0K36vv/56KxP9+9//HjvssAOWLVtmzT1y5EjccsstCTOR+E0Yldkdo7EYbv+xGJK+ZsdZ3nmLgMSvt+Itbz1CICsLnX/7W1ucpfhlve2kSZNQW1tridVAIIBHH30U4XAYAwcOxFFHHYXu3btvseerr75Cv3798MEHH+Duu+/GnXfeiTFjxmDIkCEYPny4JW7j7fPPP8ebb76JtWvXoq6uDnPmzEFxcbFVXtE081tfX2/Ns88++2D77bffMsasWbNQXl6OxYsXJ8xE4jdhVGZ3rA1H8S+93c3sIMs7zxGQ+PVcyFt0+M7PPsMtH3yAi4YPx5+POcbqt76yEn94/318vHgxqhoaMLB7d1w1YgTGDB6cELjmxuSBv3/nHTwzfToKsrPx21Gj8Ms999wy3muzZ+O5GTPwxOmnJzSHOjVPoNONN8IXDKYdT7zs4eWXX7bmCoVCGDZsmJXZZcb2gAMOwLvvvos+ffpsZUtubi523HFHRKNRq6Th7bffxocffohXX33VqhW+9dZbQZF82GGH4cYbb8SRRx6JTp064fnnn8cdd9xhlVo0Fb/MGrNs4pFHHrFsaNxYYrHzzjsnzEPiN2FUZncsqYvg/jmlZjsp70TAYwQkfj0W8GbcjUSjeOrHH/H6nDlYV1WFA7ffHreOHm31HHX//ejbuTN+d8QR6JSTg4+XLMHkV1/FS2edhRH9+7IvjbwAACAASURBVLcIr7UxX5g5E7dPm4anTj8dqysrMf7pp/Hl5MnWPN+tWoU/vvceHhw7FttsrulUhNpHoOiaa+AvKmrfwUkc1bTml4dSxLLc4b333rPKH8aOHYvJkyejS5cuVjaYwpVilIJ44cKFlqhlDS+FMIUts8EUxPfeey/+/Oc/47vvvrP6bNiwAZdffjk+/vjjZsUv52Z5A0U1a4FZI8xSDGZ9KcpZb5xok/hNlJTh/dZUh/Do/HLDvZR7IuAtAhK/3op3c94+/v33eGv+fNw2ejQmvvQS9uzde4v4PeieezByxx3xu1GjkBcMYvqaNRjz6KN45vTTcXAr+6q2Niazug98/TVePeccFNfUYMS99+Ljiy9GJBbD9VOn4qZRozBk220VmA4SKJw8GYEePTo4StuHNyd+KWInTJiAkpISK2vL2l+KUD5wxpIICl8+uMafP/7xj1bNLxu3Slu/fj1Gjx5tlVEsWbLEqg+mMGY5A2uHKYCnTJnSovidPXs2/vGPf1gPzzWe76CDDsI555zTtkObe0j8JozK7I5LKhrw7KIKs52UdyLgMQISvx4LeBN3p86di1unTcNzZ5yBXkVFOP7hh7cSv4uKi3H9m29izoYNCAYCQCxmidNT9tgDWX5/s/DaGrMuHLbKK75esQJBvx+nDhmC0/fcE7944glcd+ihWFNRgaemT0fXvDzcfOSR2KlRrai3o5Wc9wUXXYSsJqUGyY2QWG/W31LsbrPNNlsdUFFRYb18gtndqqoq64dZXwrcYDCIzp07Iycnx8rKUqjybz6fz/o3PtwW3yOYWWIey8ZSifgxffv2tf6Nx7PWmOUO8VZdXW3NzWwvx+R8zBzn5eUl5hQAid+EUZndcU5pPV5dWmm2k/JOBDxGQOLXYwFv5O6CjRtx9IMP4o4TTsDAzRnCy155BYN69MCVI0Zg5x49MOnllxGORnHlQQehU24uPlm6FP/30Ud4YOxYHNJM5retMXfv1Qu+Jsjrw2Hc/N576F1YaJVccM4PJ0605vrT++9bJRF+X9OjvBu3RD0vOPtsZKX4rWeJzm1CP4lfE6KYAh9mFNfhzeWbrr7UREAEzCAg8WtGHNvjxcy1a/HQN99YmbF4e3PePHTPy8P+FKEHHIDhd92FLy+9FLv27Lmlz8mPPYb+XbvijjFjfjZtW2P+7fjjfyZk7/r8cywpLcVfjzkGD377Lb5YtgyPnXYaKuvr0e+vf8XyG26whLdacgTyx49HMIkHvJIb3fzeEr/mxzghD6cX12GqxG9CrNRJBNxCQOLXLZFKvZ2ssW0Ih7ca+BePPw5mZ/909NFWxveAu++2Hmy7esQIS4B+unQprpsyBRSx4/bayzr22ilTMGKHHaxSiLbGZN1w4/bGnDnWw3b3nnIKOufmYtrixbj0lVfw/Jln4vPly0Fh/N3llyPQQolF6qmYM2L+6acj2GjLMHM8s8cTiV97ODt+Folfx4dIBopA0gQkfpNGZvQBE555BoN79rS2H2NbWlqKv338Mb5ftQo1oRD6demCC/bbDyfvvvsWDofffz9O2X13XHHwwc2yaTpmvNPG6mqc+uSTeGb8eKveON4oeB/7/nt0z8/H/40ejb308Fu71pzEb7uwbTlI4rdj/Iw5WuLXmFDKERHYQkDiV4tBBMwkkH/aaQjuuquZztnglcSvDZDdMIXErxuiJBtFIDkCEr/J8VJvEXALAYnfjkVK4rdj/Iw5evrGOkxdoQfejAmoHBEBEojFcMmU+4BoVDxEQAQMIiDx27FgSvx2jJ8xR0v8ti+UG5YuxMZlC7c6ODu/AAOHHWL9W9maFShfvwZ1VRWIhsPY+eAjEMhq+5WUofo6rF88H9WlGxGNRJCdl49td9kDeUWdrXGLVyyxfti6b78juvf935ttaivKsHbBbPTf58CtnvRun4c6yu0EJn38FHxlenuj2+Mo+0WgMQGJ346tB4nfjvEz5ugfN9bhLWV+k47ne/fdhm9efhwjJlyy5dj8zl2x74njrf//+TMPYMPSBagpL8GMt1/B76ct3CJgW5osVFuDqXf+CfVVFei2/QAEc3IRqq/HHkecgF477oLydavxzI0TMWAfPoASw+LvPsf4v96Pzr36WJuRv377jZYYPnj8RPj0FHXSMTXtgAt/nILg8qWmuSV/RMDTBPLHjUNw8GBPM+iI8xK/HaFn0LESv+0LJsXv7I/exOVPfbDVAHHRGaqrtV77uGz613jo0lMTEr8f/PdvmP/ZBzj3rmcRzM2Dz+9DLBKBzx+APxDAT++/jo8e+hcueWSqJX7vOXc0Rl1wNXYfdQI+e+p+bFi2AGN+9VcEsrLa55SOMorAhIWfoGj2DKN8kjMi4HUCEr8dWwESvx3jZ8zRKntoXyg/fuxufP/Gsyjo0g3w+ZHXqQuGnzwBOx04En5/YMugi7/9DP+deHJC4vf2Mfuh3577WlnbsjUrLQG83W5DMeKMi1HQtTtKVy3HY9echeOu+oMlrN+8448455+Po3jlEnz08L9w6h/vAksf4POh67b9kFNQ2D7ndJQRBE5cMx3bffOpEb7ICREQgU0EtNVZx1aCxG/H+Blz9OySery2TK83TjagFJyRUAgsdWioqcaCL6fh3ftuxVl/fxQ7DBneLvF70/7boXPPbTH25jvQc8DOqNiwzipl6LXTbjj5N/9njbl67gys+Ol767/77bGP9fude/6Koy65AZ88cS96D9wV9TXVqKssx5jr/wJ/QFngZGNrSv9DSxdj9094l0BNBETAFAIF55yDrP7/e9bDFL/s8iMp8fu73/0Or732Gq688kqcf/75W2z84IMPcPXVV2P69Ol22W3N8+qrr+L3v/+99d98heM222yDAw88EFdddRW6detmqy2JTvbNN9/gwgsvxKeffoqiRht/J3p8uvotLG/AC4sr0jW8Z8aNRiO4c/wo7H74cThq0q/bJX7/evSe2HH4CJz253u3HP/pk/fh86fux/VTNgnexo1Z3ocvH48xv7oFddWVePMfN2PyE+8gGgrhtjH7YdJDr6PHDjt5JgZydGsCu9VswMj3nhMWERABgwgUTpyIgF4Q0u6IJiV+zz33XEtwBgIBfPvtt+i/+arjlVdewSmnnGLdgmWrq6tDWVkZ6uvrrb75+fno2rWrJVArKipQWVmJ7bbbzupbU1OD9evXo3v37lvE4Nq1a5GTk2Md01p75JFHLCG+cOFC60GfOXPmYOLEiejduzemTZuG6upqlJSUoEePHigtLbXs6du3L7Kysqx/59y0OTc31xLLwc2vZqyqqtrquHA4bPWhjTw23ng8/QyFQpafhYWF6Ny585Yn7JcuXWodU1tba/3Qp48++gjjx4+3LhQ6depkHcOxaU+/fv22ejqfXPx+v2V/utvyygY8tVDiN1nOFJ4sS2AtLndl4M4Od084CqOvuhnDTp5g/VssGsGS777Ag5f+Er99bw7yijpZmdh4XXBl8Xpk5+Yhp2DTW5BevuU6rJ4zAxfc9wKCufmIhBqszC8fdDv/7q1FDHeFeP7mK7DLwYdj3zHjMfeTdzH1zj/isifetea+dfRQS/z2GqgHI5KNrSn9u4fqMG7qg6a4Iz9EQAQAFF5xBQJtaCSBaplA0uI3LiZXr16NF154wRJvjcVveXk5brnlFkvQUrhRFFJ4MlN83HHH4eWXX8bkyZOxaNEi5OXl4e6778avfvUrXHvttfjTn/5kidi99trL6nPJJf97gr45Fyh+meWlAI232267DTfccIMlsJ9//nlcdtll1tjFxcXWv/HvH3/8MR588EErU0wbaetRRx1ljcX/z3F5HP8//aVgX7lyJc4880xcdNFF1lT0/y9/+YslsHkMG/+bxxxwwAHW/6fYP+ecc9ClSxfrb/vssw/eeOMNvPnmm5gwYQKys7Nx8MEHY9ddd8UJJ5yAzz//3PpvNoplZrFPO+00/OY3v0n7Gl5XE8LD88rTPo9pE7xyy3XI69wFwZw8RMIhrJ47E116b4djr7wZOfkFWPjlNCz8ehrK1q7C9LdewsFnTERWdg72PPJEq46X7a4zj8ReR5+MQ8+5zPr/pWtWWmKX25p122571FaUY/2SBTh68m/Qd/Mx7BeNhMEH7iKRCI69/CZrvdVWluPpGy5CL5Y9VFehvqYK4/7f3QhsvrAzjb/8aZuALxbDpLceAEINbXdWDxEQAVcQKLr+evjz8lxhqxONTFr8Umjef//9GDVqFM444wzceOONW4lfCt+vvvoKd911l5WxbGhowIsvvoibb74Zixcv3pJ9femll3DEEUdY4+yyyy5Wpnb27Nn46aefsO+++2LJkiXo06dPq8yait9Vq1bh7LPPtoTqrFmz8MQTT1ii++mnn8YxxxxjZXYpgvfbbz9LuP7yl7+0xPn333+Pk08+2fJj5MiRlvjlcQ8//LD17xQV7777rlWu8OWXX1r2MsPMf6dfzFAzC0yfp0yZgq+//nqL+D399NPx97//fUvm+5NPPsHRRx+NdevWWaKYwpk/tIXZ5wceeMA6ljZfd911mDlzpi0lHKX1EfxntvYCTfZDyv10KTgpfLl/LwVr934DrGwwW8nKpShZuexnw/YcuAs6bdPb+velP3xp/Xe3Rnv1VpcWW/v4creIrJxcdNm2r1UH3LjFolEsn/kteu+021YPtVWsX2M9/Obz+bHNgEEo6NI9WbfU3zACkz5/Dr6NGwzzSu6IgEcJ+HzodNNN2sqyA+Fvl/ilSGTNKoXrd999Z2Vx42UPw4YNs4Qnb+U3bhSHP/74o5XZpNDr2bMn/vznP1vlDxSCO+64o5WRpSh+++23QZHYVqNIPe+88yxhyfIFljUcdNBBuPfeezFo0CBLxF588cVWGQaFKhtrlseOHWv9G4VvvO29996WD6wh5nHM8HK8eFaX/TjPHXfcYWVzmTXmGPFSCf6dWWv+G7PFLPXgnBTgzBjHG8seDj/8cCsbTvEbbyyDoCgnS5ZmDBkyxCqP4MWFHa0uHMUdM0vsmEpziIAI2Ezg/JlvIWfJIptn1XQiIAJpIZCdjc423BFOi+0OGbTd4pf283b8+++/bwlMZkUpQCk+d955Z9x6660/c5GZYNbMMqv561//2ipPmDp1Kl5//XVLbFL0UZyyJIAP0LXV4jW/8+bNs4QmxSlLCeKtubIIis8jjzwSa9assQQsG7PTu+2225ZSBx5HfyjKWbPLxpKJbbfdFo8//rglkpmVvuCCC6zyjKatV69elj38YZkHs8fxRoHP7DIFctOa5lNPPdXK8rIE44orrrCyvvH522LR0b8zdrdPL0Z0U9m2mgiIgEEExi/5Al1m/vxhSYNclCsi4BkCvk6d0CkBjeQZIO1wtEPilyUQY8aMAR8QY1aXAorClqKW9bsUeXzIi/WxLGdgSQIbhd8OO+xgPZh20003WZlUZnsnTZpkidK5c+dueZiuNZ+aE7eN+zf3d4rYww47DEOHDrUEODPUFLT33HOPlW1mBjoufmkPRTgzxP/+978tYf7FF19Y5Ry33367VaJAkT98+HBL6C5fvtwquWBmm6058Tt//nwr+80yCh7HzHE8S06GFL4Uz8z6/va3v21HSNt/yJ0zS1ATjrZ/AB0pAiLgSALHr5uF7b/6yJG2ySgREIHkCPh79kRRG89EJTei93p3SPwSF4Uqb9Eze0rxy4dvKCIpCinm2Ch0KZIpdOOND3hR8G7YsMG6/c8dE1gKwXIF1gzHyxRSLX45HsU4H7JjFpjz8kE02ktBzBbPKN93331WbTAFOf/Gmt74A2ncAYJi+F//+pe1ywRF7MCBA60SB2bCWxK/LI3glnFPPfWUVfpAkcsyDTbyYx01uVBI82FCO9sDc0qxsS5i55SaSwREwAYCB1Usx5CPXrdhJk0hAiKQbgKBHXZA4bnnpnsao8dPSvwaTaKRc21llNPBgWKamXQ+mMfyB2bP7W5PLyjDsqqw3dNqPhEQgTQTGFRXgiPfeTrNs2h4ERABOwgE99oL+aecYsdUxs7haPH7t7/9zcqONtf40BoztulomRC/fNCOtcvc4ozzZ+IlHW8ur8SM4vp0INWYIiACGSRQGGnAWVP+m0ELNLUIiECqCOQccghyR41K1XCeHMfR4pf73lIMNtf4gBofQEtH476+3Pt3p53seysWt3ZjyQgfcGvr5R7p8JljframBp+srUnX8BpXBEQggwQuefchbiCeQQs0tQiIQCoI5I0Zg+w0Jf9SYZ8bxnC0+HUDQJNsnFVSh9eXVZnkknwRARHYTGDiVy8isG6teIiACLicQP5ZZyG4444u9yKz5kv8Zpa/o2ZfVRXC4wv0ljdHBUXGiECKCJw7+z3kLZyXotE0jAiIQKYIFF52GQKbt2HNlA1un1fi1+0RTKH91aEo/v2TXnSRQqQaSgQcQ2Dcsq/Rffo3jrFHhoiACLSDAN/uduON8GVlteNgHRInIPGrtbAVgb//uBEhvehCq0IEjCNw7Pq5GPDl+8b5JYdEwEsEfIWF6HTttV5yOS2+SvymBat7B9Vev+6NnSwXgdYIDKtchf0+fEWQREAEXEwg0LcvCi+4wMUeOMN0iV9nxMExVrywqBwLK0KOsUeGiIAIpIbADvXlOO7tJ1IzmEYRARHICIHgnnsi/xe/yMjcJk0q8WtSNFPgy3srq/DthroUjKQhREAEnEQgOxbBBa/f5ySTZIsIiECSBHKPPBI5Bx+c5FHq3pSAxK/WxFYEpm+sw9QV2u5My0IETCQw6YNH4avS59vE2MonbxAomDABWQMHesPZNHop8ZtGuG4cem1NGI/MK3Oj6bJZBESgDQIXffsqslavFCcREAGXEii69lr4Cwtdar1zzJb4dU4sHGFJJBrDP2cUI6wdHxwRDxkhAqkkcPa8j1Awb1Yqh9RYIiACNhHQTg+pAy3xmzqWxoz0yNwyrK0NG+OPHBEBEdhEYOyK79Hzhy+EQwREwIUEsnbaCQVnnulCy51nssSv82KScYveWl6JH4vrM26HDBABEUgtgSOKF2Dnz95J7aAaTQREwBYCOSNGIPeII2yZy/RJJH5Nj3A7/PthYy3eXlHdjiN1iAiIgJMJDK1eiwPff9HJJso2ERCBFgjkjx2L4B57iE8KCEj8pgCiaUOsrQnhkXnlprklf0TA8wR6h6pwytRHPc9BAETAjQQKJ09GoEcPN5ruOJslfh0XkswbFIrG8K+ZxQhHM2+LLBABEUgdgaxYFBe9eT8QiaRuUI0kAiKQdgK+3FwU/epX8Pn9aZ/LCxNI/Hohyu3w8eG5pVhXqxNkO9DpEBFwNIFJHz8JX5m2M3R0kGScCDQhkDVoEArOOENcUkRA4jdFIE0b5u0VVfhho970Zlpc5Y8IXPjjFASXLxUIERABFxHIPeoo5Bx0kIssdrapEr/Ojk/GrJtXVo+Xl1RmbH5NLAIikB4CZy78BJ1mz0jP4BpVBEQgLQQKL7oIgT590jK2FweV+PVi1BPwuSYcxV0/lSCql10kQEtdRMA9BE5aPR19vv3UPQbLUhHwOAFfXh6KrrkGvqwsj5NInfsSv6ljadxIj84rw5oavezCuMDKIU8TGFmyGLt9OtXTDOS8CLiJgOp9Ux8tid/UMzVmxI9WV+PLdbXG+CNHREAEgN1qNmDke88JhQiIgEsIqN439YGS+E09U2NGXFrZgGcWVhjjjxwRAREAukdqMW7KQ0IhAiLgEgKq9019oCR+U8/UmBHD0Sj+NbMU3PdXTQREwAwCfsRw8VsPAA0NZjgkL0TAYALc37fTddcBgYDBXtrvmsSv/cxdNeMzC8uxtDLkKptlrAiIQOsEJn32LHzFG4VJBETA4QSyBg9GwbhxDrfSfeZJ/LovZrZazJpf1v6qiYAImEPg/BlvIWfpInMckiciYCiBvJNPRvaQIYZ6lzm3JH4zx94VM6+rCePheXoblCuCJSNFIEECpy/5HF1n/pBgb3UTARHICIFAwNrizJ+fn5HpTZ5U4tfk6KbIt/tmlaCsIZqi0TSMCIhApgmcsPYn9Pt6WqbN0PwiIAKtEAgMGIDCs88WozQQkPhNA1TThvxwVTW+Wq8tz0yLq/zxLoGDypdjyLTXvQtAnouACwjkHnsscvbf3wWWus9EiV/3xcx2i9fWhPDIvHLb59WEIiAC6SEwqK4ER77zdHoG16giIAIdJ+DzoeiKK+Dv0qXjY2mEnxGQ+NWiaJMANzq7f3YpSusjbfZVBxEQAecTKIw04Kwp/3W+obJQBDxKINCnD7i/r1p6CEj8poercaNOW12NL/S2N+PiKoe8S+CSdx4E6uq8C0Cei4CDCeSMGoXcQw5xsIXuNk3i193xs836tTVhPKJdH2zjrYlEIN0EJn71IgLr1qZ7Go0vAiKQLAGfD4WTJiHQs2eyR6p/ggQkfhME5fVufMnbA3NKUaLSB68vBflvCIHzZr+H3IXzDPFGboiAOQSskocLLwR8PnOccpgnEr8OC4iTzVHpg5OjI9tEIDkCpy77Gj2mf5PcQeotAiKQdgJ5o0cje/jwtM/j5Qkkfr0c/SR9X7d51wc+AKcmAiLgbgLHbpiLAV+8724nZL0ImEYgOxtFl10Gf1GRaZ45yh+JX0eFw9nGsPTh8fllWFMTdrahsk4ERKBNAsMrV2HfD19ps586iIAI2EcguNtuyD/1VPsm9OhMEr8eDXx73f5xYy3eWlHd3sN1nAiIgEMI7NBQgePeetwh1sgMERABEsg/80wEd9pJMNJMQOI3zYBNG74uHMV/5pSiNqziB9NiK3+8RSA3GsZ5U+4HYvoseyvy8tapBHxdulglD75AwKkmGmOXxK8xobTPkbdXVOGHjdof1D7imkkE0kNg0gePwldVlZ7BNaoIiEBSBHIOOQS5o0YldYw6t4+AxG/7uHn6qPW1YTw0t8zTDOS8CJhA4KJvX0XW6pUmuCIfRMD1BIouvxz+bt1c74cbHJD4dUOUHGgjH3xbVa0H3xwYGpkkAgkTOHvuRyiYPyvh/uooAiKQHgKB/v1ReM456Rlco/6MgMSvFkW7CMwsqcOUZbpd2i54OkgEHEJg7Mrv0fP7LxxijcwQAe8SyD/9dAR32cW7AGz2XOLXZuCmTBeOxnD3rBI9+GZKQOWHJwkcWbwQgz5725O+y2kRcAoBf48eKLrkEsDvd4pJxtsh8Wt8iNPn4PurqvDNej34lj7CGlkE0ktgaPVaHPj+i+mdRKOLgAi0SiD3+OORs99+omQjAYlfG2GbNlVxXRiPzCtDKGqaZ/JHBLxBoHeoCqdMfdQbzspLEXAgAV9REYouvRS+3FwHWmeuSRK/5sbWFs/eWFqJn0rrbZlLk4iACKSWQCAWw8Qp9wFRXcGmlqxGE4HECOQceihyDz88sc7qlTICEr8pQ+nNgTbWbdr2jK8+VhMBEXAfgUnTnoSvXFsXui9ystj1BLKyUHTllfAXFrreFbc5IPHrtog50N6Xl1RgXlmDAy2TSSIgAm0RuPDHNxBcvqytbvq7CIhAigkEhw5F/kknpXhUDZcIAYnfRCipT6sE1taE8ei8Mij5q4UiAu4jcOaCT9Bpzgz3GS6LRcDNBHw+FFx8MbJ69XKzF661XeLXtaFzluHPLyrHooqQs4ySNSIgAm0SOGn1dPT59tM2+6mDCIhA6ghkDR6MgnHjUjegRkqKgMRvUrjUuSUCy6tCeGZhuWp/tUREwGUERpYuxm6fTHWZ1TJXBFxMIBhEwXnnIWvbbV3shLtNl/h1d/wcYz0feHt2UTmWVSr765igyBARSIDA7jUbcOh7zyXQU11EQARSQSC4117IP+WUVAylMdpJQOK3neB02M8JLKlowLOLKoRGBETARQS6R2oxbspDLrJYpoqAiwn4/SicPBmBbt1c7IT7TZf4dX8MHeXB0wvKsaxK2V9HBUXGiEBrBGIxXPLWf4GQPrdaKCKQbgLBffdF/gknpHsajd8GAYlfLZGUElhVFcLTiyoQ1sa/KeWqwUQgnQQu/uxZ+Is3pnMKjS0CnifAt7gVXHSRsr4OWAkSvw4IgkkmxGLAm8srMbNEb30zKa7yxWwC5894CzlLF5ntpLwTgQwTyN5/f+Qde2yGrdD0JCDxq3WQcgLlDRE8MKcMIWV/U85WA4pAOgiMX/w5uvz0QzqG1pgiIAIkkJ2Nossv19vcHLIaJH4dEgjTzJi2uhpfrKs1zS35IwJGEjh+3U/Y/qtpRvomp0TACQRyRo5E7mGHOcEU2aDMr9ZAugjUhKJ4eF4ZKkPRdE2hcUVABFJE4ODyZdhr2hspGk3DiIAINCbg79EDhRdcANb8qjmDgDK/zoiDkVZ8v6EW76ysNtI3OSUCJhEYVFeMI995xiSX5IsIOIZA/qmnIrjbbo6xR4ao5ldrII0EuOPDY/PKsL4uksZZNLQIiEBHCRRF6jFhygMdHUbHi4AINCGQNXAg8s88Ez6fT2wcRECZXwcFw0RTFpY34MXFFYiZ6Jx8EgGDCFzyzkNAner0DQqpXMkwAV92tvUa40Dv3hm2RNM3JSDxqzWRVgIUvS8vrsD88oa0zqPBRUAEOkZg4pcvILB+XccG0dEiIAJbCOQceCByjz5aRBxIQOLXgUExzaTSuggenV+Guojyv6bFVv6YQ+Dc2e8hb+E8cxySJyKQQQK+Tp1QOGkS/Hl5GbRCU7dEQOJXa8MWAl+vq8EHq2tsmUuTiIAIJE9g3NKv0H3Gt8kfqCNEQAR+RiDvpJOQPXSoyDiUgMSvQwNjmll8+O3JBWVYU6OH30yLrfwxg8CxG+ZiwBfvm+GMvBCBDBIIDByIwvHjgUAgg1Zo6tYISPxqfdhGYFV1CE8vrACFsJoIiICzCAyvXIl9P3zVWUbJGhFwGQFfTg4KLroIge7dXWa5t8yV+PVWvDPu7YerqvHVej1RnvFAyAARaEJgRucnowAAGhNJREFUh/pyHPf2E+IiAiLQAQK5o0cjZ/jwDoygQ+0gIPFrB2XNsYUAH3p7cn4ZNmjvX60KEXAUgZxoGOdPuR+I6c6MowIjY1xDIGunnZA/bhx8waBrbPaqoRK/Xo18Bv1eVtmAZxdVQNUPGQyCphaBZghc8sGjQFWV2IiACCRLIBhE4SWXINC1a7JHqn8GCEj8ZgC6pgTeXVGF7zbWCYUIiICDCEz89hUEVq9ykEUyRQRcQMDnQ+4xxyBn//1dYKxMJAGJX62DjBCoDUfx3KIKrKkJZ2R+TSoCIvBzAmfP/RAF82cLjQiIQBIEVO6QBCyHdJX4dUggvGhGcV0ED84tVfmDF4Mvnx1JYOzK79Hz+y8caZuMEgFHEsjKQtHkyfB36eJI82RU8wQkfrUyMkrgm/W1+HB1tQRwRqOgyUVgE4Ejixdg0GfvCIcIiEAiBAIB6/XF2t0hEVjO6iPx66x4eM4a7vn7xrJKzC1r8JzvclgEnEZgaNVaHPjBi04zS/aIgCMJBIcMQf6YMXqZhSOj07pREr8uDJppJleHonh4bhmqwlHTXJM/IuAqAn0aqnDSW4+6ymYZKwKZIODv3h0FF14If25uJqbXnB0kIPHbQYA6PDUEFpbX45WlVXr7W2pwahQRaBeBQCyKiVP+A0R1IdougDrIEwSst7hNmIBA376e8NdEJyV+TYyqC32KxWL4aHWN3v7mwtjJZLMITJr2JHzlZWY5JW9EIFUEuK3ZsceqzjdVPDM0jsRvhsBr2p8TqI/E8PyiCqysDgmPCIhAhghc+MMbCK5YlqHZNa0IOJtAcM89kXfiifBlZTnbUFnXKgGJXy0QRxEob4jgkbllqI3oFauOCoyM8QyBCQs/QdHsGZ7xV46KQKIEuJ1Z4aRJYNmDmrsJSPy6O35GWr+w/P+3d+5PUlRZHv9mZj2b5tm8GaAB0eEhO6AhisIY6Aw4gkOEisFqrOODQP6ijdEZx53QGHV11RnkqYwoIgoMgo0oj6abpqHfdHW9q/KxcbOaDXHRrurOzMq8+c2Iiupu773nnM+5P3y5njy3ZHeAKFAAS5lfBuVvAluunsKs44f97SS9IwGPCSjJJBqeegqR+fM9tkxzbhCg+HWDKtccEwFx5nuyN4/9V7JjWoeTSYAEaifw6+utWPrZntoncgYJyEpA1Plu3oz4ypWyRhi6uCh+Q5fy4AS853Iap/qLwXGYnpKABASW53ux9sDbEkTCEEjAGQKxe+9FcsMGZxbjKr4gQPHrizTQiVsRKBkW3mlN4XJGJyASIAGPCDTpeWzd/apH1miGBPxNIHLHHWh44gm+4ObvNNXsHcVvzcg4wUsCA0UD714cQn/R8NIsbZFAaAmoloUde18Byuy6EtpNwMBtAtqcOWjYuhXqhAkkIhkBil/JEipjONeyOl4/Pwi+/yZjdhmTHwns+PwtqP19fnSNPpGAJwSURALjtm+HNmWKJ/ZoxFsCFL/e8qa1URL4uq+AjzqzvAFulPw4jQRqIfDC6T2ItbXWMoVjSUAaAqKVWfLxxxFdvFiamBjIzQQofrkjAkHAtIAjXTkc6c5B/MyHBEjAPQLbWo9gUstJ9wxwZRLwKwFNQ/K3v0Xsnnv86iH9coAAxa8DELmENwR0U1yBnMXx3oI3BmmFBEJKYFN3C+Z+eSik0TPsMBOIr1mDxPr1gKaFGYP0sVP8Sp9iuQI0LQvvXUpDXITBA2C5csto/ENgTaod/3Zol38coick4DYBRUFkyZJKZwdFcdsa168zAYrfOieA5msnkNdN/KMtg9Z0qfbJnEECJDAigcWFATy8/28jjuMAEpCFQHTJEiQfewziRTc+8hOg+JU/x1JGmC6ZeO/SEK7m2ANYygQzqLoSGG+U8MyHr9TVBxonAa8IRBYtQsOWLVAaG70ySTt1JkDxW+cE0PzoCWTLJv7y/XVkyiyAGD1FziSBWxPYuf/PQIH19dwfchNQm5rQuH07RIcHPuEhQPEbnlxLGenVbBkftKWRKplSxsegSKBeBHYcfRdqT1e9zNMuCbhOQJ02DQ1PPQWtqcl1WzTgLwIUv/7KB70ZBYG2dAl/b0sjp/MEeBT4OIUEbkngD2c+QvLi96RDAlISUKdMQfKJJxCZNUvK+BjUzxOg+OUOkYLAlUwZb15IgfpXinQyCB8Q2Nr2JZpOH/eBJ3SBBBwmEIth3PPPIzJjhsMLc7mgEKD4DUqm6OeIBC4MlbCnPYOszhKIEWFxAAmMQGBjz1ksOHqQnEhAKgLK+PFIbtmC6MKFUsXFYGojQPFbGy+O9jkB0f93b0cGmTIFsM9TRfd8TuCe9BXc9c8PfO4l3SOB6gmokyYhsWkToosWVT+JI6UkQPErZVrDG5So+hUlEP/dOoSSwRrg8O4ERj5WAs3FFB7Z9/pYl+F8EvAFAaWhAQ1PP43I7Nm+8IdO1JcAxW99+dO6SwTES3DvX0qjQAHsEmEuKzuBhKnjuQ9fBiz+I1L2XMsen+jfO27bNmgUvrKnuur4KH6rRsWBQSNwIVXEvo4s0iyBCFrq6K9PCOz8+DUgm/WJN3SDBGonIPr4JjdvRmT+/Nonc4a0BCh+pU0tAxMELqfLeK8tDXElMh8SIIHaCGw//j4iVztrm8TRJOATAqLGt2HrVmhsZ+aTjPjHDYpf/+SCnrhEQFyE8dbFIRRZAuESYS4rK4Fnv/sEDefOyBoe45KYgDJunN3OTJsyReIoGdpoCVD8jpYc5wWKgHgJbv+VLHryeqD8prMkUE8Cj3ecwPSTR+vpAm2TQM0ExEmvKHXgiW/N6EIzgeI3NKlmoH0FA/suZ9CRLRMGCZBAFQQe7j+PxZ/vr2Ikh5CAPwhoCxag4dFHIWp9+ZDATxGg+OXeCBUB0f7srYspdGZ5AhyqxDPYURFYle3C6o/fHdVcTiIBrwlozc12VwclFvPaNO0FjADFb8ASRnfHTkDU/u65nMa5VAkmuziNHShXkJbA7HIGv9/zX9LGx8AkIaBpiC5ZYpc6UPhKklOXw6D4dRkwl/cnAdH/94uuHI715imA/ZkieuUDAlHLxIu7XwYMwwfe0AUSuAUBTUP8/vsRX7MGSjxORCRQFQGK36owcZCMBHTTwr968zh4NSdjeIyJBBwh8NKh16GkUo6sxUVIwFECimKf9kZXrICiaY4uzcXkJkDxK3d+GV0VBE705nG4K4e8zhqIKnBxSMgIvHhyF6Id7SGLmuH6nYBoZZbYuBGx5cv97ir98yEBil8fJoUueU/g/GARn17LobfA/73rPX1a9DOBZ85/ivFnv/Gzi/QtZATENcWJ9esRWbQoZJEzXKcIUPw6RZLrBJ7AQEHHno4sOjJshRb4ZDIAxwhs6TyFWScOO7YeFyKBsRCI3H47Eo88Am3SpLEsw7khJ0DxG/INwPBvJiDqgP/RnsZ5doLg1iABm8CD11ux5LM9pEEC9SWgaYitWIHEpk1QVLW+vtB64AlQ/AY+hQzAaQKGZeFodw7HewusA3YaLtcLHIFluV6s++jtwPlNh+UhoDQ22h0dYvfcQ+ErT1rrGgnFb13x07hfCZiWhYtDJRy4ksVQyfSrm/SLBFwn0KTnsHX3X1y3QwMkcCsC4qa25KOPItLcDCgKIZGAIwQofh3ByEVkJZAuG3jjXAqDFMCypphxVUFg5+4/AjpvRawCFYc4SECdMQONzz4LJZl0cFUuRQIAxS93AQmMQCBbNnHgSgYXhsoQNcF8SCBsBHYcfgvqQF/Ywma8dSIgbmmLiBvbNm6EkkjUyQualZkAxa/M2WVsjhEoGRZaBgr4vCuPrM4yCMfAcqFAEHj+9F7E2y4Gwlc6GWwCysSJSDz4IKLLlkGJRoMdDL33LQGKX9+mho75jYBlAf0FA+9dGkJ/kf2A/ZYf+uMegX9vPYKJLSfdM8CVSQCANmsWGp58EqpoY8b6Xu4JFwlQ/LoIl0vLSaBomNjXkcWFVAkllkHImWRGdROBTV0tmPvVIVIhAVcIKPE4IsuXI7lhA097XSHMRX9MgOKXe4IERkFAtENr6S/ii548BnkKPAqCnBIkAven2rHi0K4guUxfA0JAnTYN8QceqFxTzP69Acla8N2k+A1+DhlBnQiIV9/6C7p9Csxb4eqUBJr1hMDt+X48dOBNT2zRSHgIRBYvRmLjRmiTJ7PMITxp90WkFL++SAOdCDIB0RP4oytZtAwUWQYR5ETS958kMEEv4undfyIhEnCEgChziN59NxIPPQSFtb2OMOUitRGg+K2NF0eTwC0JWJaFs4NFHOsp4FqO/VC5TeQjsHP/n4FCQb7AGJF3BBQFkfnzEbvvPohTXwpf79DT0s0EKH65I0jAQQKi/vdffQUc681DdIfgQwKyENhx9B2oPd2yhMM4vCYQjSK+bh1iK1ZAnTDBa+u0RwI3EaD45YYgARcItKdLeP9SGnmDCtgFvFyyDgSeO3MAiYvn6mCZJgNNQFEgeveO27YN2vTpgQ6FzstDgOJXnlwyEp8RSJUMHL6Ww/lUCQWKYJ9lh+7USmBr+1doOnWs1mkcH2ICSmOjfVlF4te/5hXFId4Hfgyd4tePWaFP0hAQ1yFfHCrhaHeetcDSZDWcgWzsOYsFRw+GM3hGXTMBbf58xNeuRbS5GdC0mudzAgm4SYDi1026XJsEhgmUDBOfXsvheC9fGOKmCCaB1UMdWPXJ34PpPL32lICo7RW9e3k9safYaawGAhS/NcDiUBIYKwFxCixKIXryOlgJMVaanO8lgebiIB7Z94aXJmkrSASiUWhz5iCxfj0ic+cGyXP6GkICFL8hTDpDri+BTNnEt9eL+LqvgAHeDlffZNB61QQSZhnPffgK2MakamShGajNnGn37Y0tWwYlkQhN3Aw0uAQofoObO3oeYAKiDVq6bOCL7jxO9rEUIsCpDJXrOz9+DchmQxUzg/0ZAqqK+H33IbZ6NdTGRt7Sxs0SGAIUv4FJFR2VlUB7uoyPOzPoLxgshZA1yZLEtf3Y+4hc65QkGoYxagKRiN22LPm739mlDnxIIGgEKH6DljH6KyWBvG7idH8B3wwU0VcwpIyRQQWfwH98dxDjzp0NfiCMYNQEhOiNrlyJ2K9+xRKHUVPkxHoToPitdwZonwSGCYhSCFEDfKq/gOO9eZi8H4N7w2cEHu84juknv/SZV3THEwLihjZR4iBuaJsyhSUOnkCnEbcIUPy6RZbrksAYCHTndexuz6CvwK4QY8DIqQ4TeLjvHBYfOeDwqlzO1wQ0DZHmZiQ3b4Y6caKvXaVzJFAtAYrfaklxHAl4TMCwLHw7UETLQBGd2TJ0ngR7nAGa+zGBlZlruPfg/xBMGAjEYojMm4fYXXchcscdUBQlDFEzxpAQoPgNSaIZZnAJiNZobemSfUFGV04PbiD0PPAEZpfS+P3evwY+Dgbw8wS0efMQX73aPvFVGhqIiwSkI0DxK11KGZCsBMSlGKIe+JPOLEosCJY1zb6OS7Us7Nj1n+z16+ssjcG5eBzJDRvsul5eSTwGjpzqewIUv75PER0kgZsJiJPgo905XBgqI1U0wGoI7hAvCbx06HUoqZSXJmnLTQKqCnXyZERuuw0JcSWx6NfLhwQkJ0DxK3mCGZ6cBITgFSUQ3w9WaoKFIOZDAl4QePHkLkQ72r0wRRsuE1CnTkV0xQpEFy+GuKWNDwmEhQDFb1gyzTilJCBeihPCV9wSJ9qj6dTAUubZT0E9c/4zjD972k8u0ZcaCYgriOPr1iF2552Vml5VrXEFDieBYBOg+A12/ug9CfwfgXTJxJHuHC4OlWxBzLJgbg43CGzpPIVZJw67sTTXdJOAKG8YPx7RZcsQe+ABqMmkm9a4Ngn4mgDFr6/TQ+dIoHYCvXkd3w0W7ZrgbnaHqB0gZ/wsgQcHWrHk8B5SChABUdIQ+eUvbeGrTZ0aIM/pKgm4Q4Di1x2uXJUE6kpAnPoOlQ20p8v4oiuHwRLrIeqaEImML8/1Yu1Hb0sUkbyhiJpecStbZMGCygUVLG+QN9mMrCYCFL814eJgEggeAVEXfLK3gC97csjrgC7uUeZDAqMkMFXP48ndr45yNqe5TUCJRqFMnIjEunWILF/OyyncBs71A0mA4jeQaaPTJFA7gZxu4txwOcS1rI4s346rHSJnwO71u/cVoFwmDR8RUCdMgDZ3LiJLliAqbmSLRHzkHV0hAX8RoPj1Vz7oDQm4TqBgmOjLGzg/VEJLfwFZ3pvsOnPZDLz0+ZtQ+vtlCyuQ8SjjxyO2cqXdrkydPh1KLBbIOOg0CXhJgOLXS9q0RQI+I6CbFk70Fey64IK4Qo4PCVRB4IXTexBra61iJIe4RiAeR2LtWsRWr+Ypr2uQubCsBCh+Zc0s4yKBGgiUDAvfXi/aXSJ68wZLImpgF8ah21qPYFLLyTCGXr+YFQWitEGc7kZFacPSpVDi8fr5Q8skEGACFL8BTh5dJwGnCRQNC1ezZbRnyriQKqGvYDhtgutJQGBTVwvmfnVIgkgCEIKiQPvFL+w6XlHTq82aBfFSGx8SIIHRE6D4HT07ziQBaQmICoiyYaEzW8ax3jza0ny5SdpkjyKw+wfbseLTXaOYySm1EBCCN7ZmDbQbtbxsVVYLPo4lgZ8kQPHLzUECJDAigf6Cga/7C7g0fHsc64NHRCb1gDsKA1i//29Sx1iP4MS1w0pjIyK33Yb43XdDbWqqhxu0SQLSE6D4lT7FDJAEnCOQLZvoyJRxefgjRDFfk3OOb1BWmmAU8fSHfwqKu/72U1WhzZhRaVM2b579LWp7+ZAACbhHgOLXPbZcmQSkJSC6RIg+wV1ZHacGimgbKoF3yEmb7v8XmAILL+1/FSgUwhO005HGYogtXYronXfaJ7zKuHHs2uA0Y65HAj9BgOKXW4MESGDMBDJlA2cGimi5XkS6ZKJkWhBXLPORl8COo+9A7emWN0CnI1NVuzuDMnky4qtW2aKXPXmdhsz1SKA6AhS/1XHiKBIggSoImJaFazndLosQt8j15A0Mltgxogp0gRvyhzMHkLx4LnB+e+2wOnky1GnToM2Zg+jChVBnz4bCF9e8TgPtkcBNBCh+uSFIgARcIVDQLaRKBnoLut02rXWobJ8I85GDwFNtX2LK6eNyBONwFEpDg/3SWmTRIrtTg6jhFX/jQwIk4A8CFL/+yAO9IAHpCZRNC2cGCnbXCHEibFngy3IBzvojPWfRfPRggCNw0HVFATTNFruxVats4cvTXQf5cikScJgAxa/DQLkcCZDAyATEifDldKVrxEDRwFDJRKZsUgyPjM43I1anr2DVPz/wjT+eOqIo9gtq6qRJUKdOtcsZIgsX2n/jQwIk4H8CFL/+zxE9JAFpCYgiiHRJ1AWb6C/ouJLVcSWj2+USfPxNYEFxEBv3veFvJx32TnRlELetifpdbepU2PW8EycC4uSXDwmQQGAIUPwGJlV0lATkJiCEsHhhzjCBnryOs4NFfHe9ZLdU4+M/AjFTxwu7/ug/xxz2SLysFhUtyZYutU967XIGTaPgdZgzlyMBLwlQ/HpJm7ZIgARqImBZll0f3J4p25drpEomcrqJvG5CXMHMp74Edn78GpDN1tcJp6xHoxA3rKkNDXYpQ2TBAruGVwhePiRAAnIRoPiVK5+MhgSkJiDqgkV5xEBRfBvoK+joKxh2vTAf7wlsP/Y+Itc6vTfshEVFqZQtiPIF0Yqsqanyu/geP94JC1yDBEjApwQofn2aGLpFAiTw8wTELXOidZr4pIqG/fJce7ps9xnmqbA3u+fZ7w6i4dxZb4w5YEWc7Grz5yPS3GxfJWzfqhaLVS6bEKUMfEiABEJBgOI3FGlmkCQQHgKGaaErr+NqVkdntmyXTQiBLMSyaLdGYezcXnii4wSmnTzq3IJOrBSJVK4JFmUMkYh9qhsRgnfBAqgzZ0Lhy2lOUOYaJBBoAhS/gU4fnScBEhiJgBC9opvEQEHH9aJp3zgnWqsNie+yiSLV8EgIf/K//6bvHG47cmDU852YqDQ22mUKysSJ9mUSdvuxKVMqJQyTJ0OJRp0wwzVIgAQkIkDxK1EyGQoJkMDIBAzLsgWvuIGuYFT6Cw+I+uGiYX/3Fw0K4pEx2iNWZa5i9cH3qhw99mF2iYJoNybqcmfOrNye1tgIJR63X1YTH/Dq4LGD5gokIDkBil/JE8zwSIAEaicgToW7cjq6cga68zq6czqKpmVfwiE6UFS+eUPdnFIaj+39a+2AfzxDlCIMf+yyBFW1rwPWZs6EOmOG/W3/zM4LY2fNFUiABEDxy01AAiRAAiMQEII3o5sYLJp2qUSmZNj9hzPlyimyEMYl8W2Ydn2x+JsZglZsUcvAix++DJhVdNvQtMoJbTwOxGJQxbf4XZzmitvSRNmCKFkY/gjxy4cESIAE3CBA8esGVa5JAiQQCgLi9NcWu8Pi1xbAwz/nygbSuolc2ULeMJG3Sy3M4XKLSpcKGZ6XPnkdylDK7pYgBKtdfpBM2v1yFVGLe6MmN5msCN1h8XvjZ7vTAksVZNgKjIEEAkOA4jcwqaKjJEACQSJgS9sflEZUiiUq5RLiEZ0nsmXTFsj2d7nyu6hBLhmmLaLFCbIQyeVhUe2VXlYBxDQFUVVBVFMQUxUkVAUNURXjIurwt4JxEQVzCkOINQzX2yoK7It+b3RU+EE5Q5ByR19JgATkJkDxK3d+GR0JkIBEBMTLeroBlK1K2zbxEbc/i7/feH54nnxDgFd0+M0nzRFFQUQVHyAqftYUVP4GaGwHJtGuYSgkQAI/JkDxyz1BAiRAAiRAAiRAAiQQGgIUv6FJNQMlARIgARIgARIgARKg+OUeIAESIAESIAESIAESCA0Bit/QpJqBkgAJkAAJkAAJkAAJCPH7DTGQAAmQAAmQAAmQAAmQQBgI/C9/o8Rc9anyvgAAAABJRU5ErkJggg=="/>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p:cNvPicPr>
            <a:picLocks noChangeAspect="1"/>
          </p:cNvPicPr>
          <p:nvPr/>
        </p:nvPicPr>
        <p:blipFill>
          <a:blip r:embed="rId3"/>
          <a:stretch>
            <a:fillRect/>
          </a:stretch>
        </p:blipFill>
        <p:spPr>
          <a:xfrm>
            <a:off x="1008740" y="1336477"/>
            <a:ext cx="4039252" cy="3335536"/>
          </a:xfrm>
          <a:prstGeom prst="rect">
            <a:avLst/>
          </a:prstGeom>
        </p:spPr>
      </p:pic>
      <p:sp>
        <p:nvSpPr>
          <p:cNvPr id="13" name="TextBox 12"/>
          <p:cNvSpPr txBox="1"/>
          <p:nvPr/>
        </p:nvSpPr>
        <p:spPr>
          <a:xfrm>
            <a:off x="5279231" y="1600201"/>
            <a:ext cx="3157538" cy="1600438"/>
          </a:xfrm>
          <a:prstGeom prst="rect">
            <a:avLst/>
          </a:prstGeom>
          <a:noFill/>
        </p:spPr>
        <p:txBody>
          <a:bodyPr wrap="square" rtlCol="0">
            <a:spAutoFit/>
          </a:bodyPr>
          <a:lstStyle/>
          <a:p>
            <a:pPr marL="285750" indent="-285750">
              <a:buFont typeface="Arial" panose="020B0604020202020204" pitchFamily="34" charset="0"/>
              <a:buChar char="•"/>
            </a:pPr>
            <a:r>
              <a:rPr lang="en-US" dirty="0"/>
              <a:t>The houses which are Almost Ready but unfurnished has the highest price as compared to the houses which are ready to move but are not furnished similar trends are seen for Semi Furnished and Furnished houses</a:t>
            </a:r>
          </a:p>
        </p:txBody>
      </p:sp>
      <p:sp>
        <p:nvSpPr>
          <p:cNvPr id="14" name="TextBox 13"/>
          <p:cNvSpPr txBox="1"/>
          <p:nvPr/>
        </p:nvSpPr>
        <p:spPr>
          <a:xfrm>
            <a:off x="5413795" y="3464363"/>
            <a:ext cx="3373018" cy="954107"/>
          </a:xfrm>
          <a:prstGeom prst="rect">
            <a:avLst/>
          </a:prstGeom>
          <a:noFill/>
        </p:spPr>
        <p:txBody>
          <a:bodyPr wrap="square" rtlCol="0">
            <a:spAutoFit/>
          </a:bodyPr>
          <a:lstStyle/>
          <a:p>
            <a:pPr marL="285750" indent="-285750">
              <a:buFont typeface="Arial" panose="020B0604020202020204" pitchFamily="34" charset="0"/>
              <a:buChar char="•"/>
            </a:pPr>
            <a:r>
              <a:rPr lang="en-US" dirty="0"/>
              <a:t>For Almost ready houses Unfurnished houses has highest average prices followed by semi-furnished and then furnished.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554" y="259746"/>
            <a:ext cx="6611100" cy="548700"/>
          </a:xfrm>
        </p:spPr>
        <p:txBody>
          <a:bodyPr/>
          <a:lstStyle/>
          <a:p>
            <a:r>
              <a:rPr lang="en-US" sz="1400" dirty="0"/>
              <a:t>2. What is the </a:t>
            </a:r>
            <a:r>
              <a:rPr lang="en-US" sz="1400" dirty="0" err="1"/>
              <a:t>Distibution</a:t>
            </a:r>
            <a:r>
              <a:rPr lang="en-US" sz="1400" dirty="0"/>
              <a:t> of the total price by transaction type?</a:t>
            </a:r>
          </a:p>
        </p:txBody>
      </p:sp>
      <p:pic>
        <p:nvPicPr>
          <p:cNvPr id="4" name="Picture 3"/>
          <p:cNvPicPr>
            <a:picLocks noChangeAspect="1"/>
          </p:cNvPicPr>
          <p:nvPr/>
        </p:nvPicPr>
        <p:blipFill>
          <a:blip r:embed="rId2"/>
          <a:stretch>
            <a:fillRect/>
          </a:stretch>
        </p:blipFill>
        <p:spPr>
          <a:xfrm>
            <a:off x="575086" y="1264444"/>
            <a:ext cx="3854179" cy="3386137"/>
          </a:xfrm>
          <a:prstGeom prst="rect">
            <a:avLst/>
          </a:prstGeom>
        </p:spPr>
      </p:pic>
      <p:sp>
        <p:nvSpPr>
          <p:cNvPr id="6" name="TextBox 5"/>
          <p:cNvSpPr txBox="1"/>
          <p:nvPr/>
        </p:nvSpPr>
        <p:spPr>
          <a:xfrm>
            <a:off x="4629150" y="1393031"/>
            <a:ext cx="3764756" cy="1169551"/>
          </a:xfrm>
          <a:prstGeom prst="rect">
            <a:avLst/>
          </a:prstGeom>
          <a:noFill/>
        </p:spPr>
        <p:txBody>
          <a:bodyPr wrap="square" rtlCol="0">
            <a:spAutoFit/>
          </a:bodyPr>
          <a:lstStyle/>
          <a:p>
            <a:pPr marL="285750" indent="-285750">
              <a:buFont typeface="Arial" panose="020B0604020202020204" pitchFamily="34" charset="0"/>
              <a:buChar char="•"/>
            </a:pPr>
            <a:r>
              <a:rPr lang="en-US" dirty="0"/>
              <a:t>To find this we have plotted a Pie chart, transaction is divided into two categories New Property and Resale, our aim here to find which one of them has more average price</a:t>
            </a:r>
          </a:p>
        </p:txBody>
      </p:sp>
      <p:sp>
        <p:nvSpPr>
          <p:cNvPr id="7" name="TextBox 6"/>
          <p:cNvSpPr txBox="1"/>
          <p:nvPr/>
        </p:nvSpPr>
        <p:spPr>
          <a:xfrm>
            <a:off x="4864894" y="2986089"/>
            <a:ext cx="3529012" cy="954107"/>
          </a:xfrm>
          <a:prstGeom prst="rect">
            <a:avLst/>
          </a:prstGeom>
          <a:noFill/>
        </p:spPr>
        <p:txBody>
          <a:bodyPr wrap="square" rtlCol="0">
            <a:spAutoFit/>
          </a:bodyPr>
          <a:lstStyle/>
          <a:p>
            <a:pPr marL="285750" indent="-285750" fontAlgn="base">
              <a:buFont typeface="Arial" panose="020B0604020202020204" pitchFamily="34" charset="0"/>
              <a:buChar char="•"/>
            </a:pPr>
            <a:r>
              <a:rPr lang="en-US" dirty="0"/>
              <a:t>The Pie chart makes it clearer that the new houses have a higher average price than the resale houses. </a:t>
            </a:r>
          </a:p>
          <a:p>
            <a:pPr fontAlgn="base"/>
            <a:r>
              <a:rPr lang="en-US" dirty="0"/>
              <a:t> </a:t>
            </a:r>
          </a:p>
        </p:txBody>
      </p:sp>
    </p:spTree>
    <p:extLst>
      <p:ext uri="{BB962C8B-B14F-4D97-AF65-F5344CB8AC3E}">
        <p14:creationId xmlns:p14="http://schemas.microsoft.com/office/powerpoint/2010/main" val="3640828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z="1600" dirty="0"/>
              <a:t>3. Does the number of rooms affect the price of a house? </a:t>
            </a:r>
            <a:br>
              <a:rPr lang="en-US" sz="1600" dirty="0"/>
            </a:br>
            <a:r>
              <a:rPr lang="en-US" sz="1600" dirty="0"/>
              <a:t> </a:t>
            </a:r>
            <a:br>
              <a:rPr lang="en-US" sz="1600" dirty="0"/>
            </a:br>
            <a:endParaRPr lang="en-US" sz="1600" dirty="0"/>
          </a:p>
        </p:txBody>
      </p:sp>
      <p:pic>
        <p:nvPicPr>
          <p:cNvPr id="3" name="Picture 2"/>
          <p:cNvPicPr>
            <a:picLocks noChangeAspect="1"/>
          </p:cNvPicPr>
          <p:nvPr/>
        </p:nvPicPr>
        <p:blipFill>
          <a:blip r:embed="rId2"/>
          <a:stretch>
            <a:fillRect/>
          </a:stretch>
        </p:blipFill>
        <p:spPr>
          <a:xfrm>
            <a:off x="935833" y="803273"/>
            <a:ext cx="4154490" cy="4154490"/>
          </a:xfrm>
          <a:prstGeom prst="rect">
            <a:avLst/>
          </a:prstGeom>
        </p:spPr>
      </p:pic>
      <p:sp>
        <p:nvSpPr>
          <p:cNvPr id="4" name="TextBox 3"/>
          <p:cNvSpPr txBox="1"/>
          <p:nvPr/>
        </p:nvSpPr>
        <p:spPr>
          <a:xfrm>
            <a:off x="5507831" y="911029"/>
            <a:ext cx="2621757" cy="1384995"/>
          </a:xfrm>
          <a:prstGeom prst="rect">
            <a:avLst/>
          </a:prstGeom>
          <a:noFill/>
        </p:spPr>
        <p:txBody>
          <a:bodyPr wrap="square" rtlCol="0">
            <a:spAutoFit/>
          </a:bodyPr>
          <a:lstStyle/>
          <a:p>
            <a:pPr marL="285750" indent="-285750">
              <a:buFont typeface="Arial" panose="020B0604020202020204" pitchFamily="34" charset="0"/>
              <a:buChar char="•"/>
            </a:pPr>
            <a:r>
              <a:rPr lang="en-US" dirty="0"/>
              <a:t>The </a:t>
            </a:r>
            <a:r>
              <a:rPr lang="en-US" dirty="0" err="1"/>
              <a:t>pairplot</a:t>
            </a:r>
            <a:r>
              <a:rPr lang="en-US" dirty="0"/>
              <a:t> displays the relationship between six variables: area, BHK, bathroom, parking, price per square foot, and total price</a:t>
            </a:r>
          </a:p>
        </p:txBody>
      </p:sp>
      <p:sp>
        <p:nvSpPr>
          <p:cNvPr id="5" name="TextBox 4"/>
          <p:cNvSpPr txBox="1"/>
          <p:nvPr/>
        </p:nvSpPr>
        <p:spPr>
          <a:xfrm>
            <a:off x="5722144" y="2664621"/>
            <a:ext cx="2207419" cy="2246769"/>
          </a:xfrm>
          <a:prstGeom prst="rect">
            <a:avLst/>
          </a:prstGeom>
          <a:noFill/>
        </p:spPr>
        <p:txBody>
          <a:bodyPr wrap="square" rtlCol="0">
            <a:spAutoFit/>
          </a:bodyPr>
          <a:lstStyle/>
          <a:p>
            <a:pPr marL="285750" indent="-285750">
              <a:buFont typeface="Arial" panose="020B0604020202020204" pitchFamily="34" charset="0"/>
              <a:buChar char="•"/>
            </a:pPr>
            <a:r>
              <a:rPr lang="en-US" dirty="0"/>
              <a:t>Looking at the graph, the BHK and Prices have a strong positive correlation. Along with BHK, Area, Bathroom, parking and per square foot also have strong positive correlation with prices </a:t>
            </a:r>
          </a:p>
        </p:txBody>
      </p:sp>
    </p:spTree>
    <p:extLst>
      <p:ext uri="{BB962C8B-B14F-4D97-AF65-F5344CB8AC3E}">
        <p14:creationId xmlns:p14="http://schemas.microsoft.com/office/powerpoint/2010/main" val="893104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 Does the BHK per area really affect the price of the apartment, od prices for BHK are standard and are not related to the area of BHK?</a:t>
            </a:r>
            <a:r>
              <a:rPr lang="en-US" dirty="0"/>
              <a:t> </a:t>
            </a:r>
          </a:p>
        </p:txBody>
      </p:sp>
      <p:pic>
        <p:nvPicPr>
          <p:cNvPr id="3" name="Picture 2"/>
          <p:cNvPicPr>
            <a:picLocks noChangeAspect="1"/>
          </p:cNvPicPr>
          <p:nvPr/>
        </p:nvPicPr>
        <p:blipFill>
          <a:blip r:embed="rId2"/>
          <a:stretch>
            <a:fillRect/>
          </a:stretch>
        </p:blipFill>
        <p:spPr>
          <a:xfrm>
            <a:off x="771451" y="1373856"/>
            <a:ext cx="4464917" cy="3319588"/>
          </a:xfrm>
          <a:prstGeom prst="rect">
            <a:avLst/>
          </a:prstGeom>
        </p:spPr>
      </p:pic>
      <p:sp>
        <p:nvSpPr>
          <p:cNvPr id="4" name="TextBox 3"/>
          <p:cNvSpPr txBox="1"/>
          <p:nvPr/>
        </p:nvSpPr>
        <p:spPr>
          <a:xfrm>
            <a:off x="5382815" y="1263931"/>
            <a:ext cx="2050256" cy="1384995"/>
          </a:xfrm>
          <a:prstGeom prst="rect">
            <a:avLst/>
          </a:prstGeom>
          <a:noFill/>
        </p:spPr>
        <p:txBody>
          <a:bodyPr wrap="square" rtlCol="0">
            <a:spAutoFit/>
          </a:bodyPr>
          <a:lstStyle/>
          <a:p>
            <a:pPr marL="285750" indent="-285750">
              <a:buFont typeface="Arial" panose="020B0604020202020204" pitchFamily="34" charset="0"/>
              <a:buChar char="•"/>
            </a:pPr>
            <a:r>
              <a:rPr lang="en-US" sz="1200" dirty="0"/>
              <a:t>As shown below in the </a:t>
            </a:r>
            <a:r>
              <a:rPr lang="en-US" sz="1200" dirty="0" err="1"/>
              <a:t>Heatmap</a:t>
            </a:r>
            <a:r>
              <a:rPr lang="en-US" sz="1200" dirty="0"/>
              <a:t>, we can see BHK Ratio which states a good correlation with the Price of the house, the correlation ins (0.41)</a:t>
            </a:r>
          </a:p>
        </p:txBody>
      </p:sp>
      <p:sp>
        <p:nvSpPr>
          <p:cNvPr id="6" name="Rectangle 5"/>
          <p:cNvSpPr/>
          <p:nvPr/>
        </p:nvSpPr>
        <p:spPr>
          <a:xfrm>
            <a:off x="5293520" y="3033650"/>
            <a:ext cx="3178968" cy="1200329"/>
          </a:xfrm>
          <a:prstGeom prst="rect">
            <a:avLst/>
          </a:prstGeom>
        </p:spPr>
        <p:txBody>
          <a:bodyPr wrap="square">
            <a:spAutoFit/>
          </a:bodyPr>
          <a:lstStyle/>
          <a:p>
            <a:pPr marL="285750" indent="-285750" fontAlgn="base">
              <a:buFont typeface="Arial" panose="020B0604020202020204" pitchFamily="34" charset="0"/>
              <a:buChar char="•"/>
            </a:pPr>
            <a:r>
              <a:rPr lang="en-US" sz="1200" dirty="0"/>
              <a:t>The following plot shows the price of house increases for BHK as the area of BHK increases, that is the bigger BHK house the more expensive it is. Also, we can see some outliers in the graph. </a:t>
            </a:r>
          </a:p>
          <a:p>
            <a:pPr fontAlgn="base"/>
            <a:r>
              <a:rPr lang="en-US" sz="1200" dirty="0"/>
              <a:t> </a:t>
            </a:r>
          </a:p>
        </p:txBody>
      </p:sp>
    </p:spTree>
    <p:extLst>
      <p:ext uri="{BB962C8B-B14F-4D97-AF65-F5344CB8AC3E}">
        <p14:creationId xmlns:p14="http://schemas.microsoft.com/office/powerpoint/2010/main" val="3937432664"/>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1944</TotalTime>
  <Words>668</Words>
  <Application>Microsoft Office PowerPoint</Application>
  <PresentationFormat>On-screen Show (16:9)</PresentationFormat>
  <Paragraphs>69</Paragraphs>
  <Slides>18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Roboto Condensed Light</vt:lpstr>
      <vt:lpstr>Fjalla One</vt:lpstr>
      <vt:lpstr>Barlow Semi Condensed</vt:lpstr>
      <vt:lpstr>Barlow Semi Condensed Medium</vt:lpstr>
      <vt:lpstr>Arial</vt:lpstr>
      <vt:lpstr>Technology Consulting by Slidesgo</vt:lpstr>
      <vt:lpstr>Analyzing the factors influencing housing prices in India</vt:lpstr>
      <vt:lpstr>TEAM MEMBERS</vt:lpstr>
      <vt:lpstr>Table of Contents</vt:lpstr>
      <vt:lpstr>Exploratory Analysis</vt:lpstr>
      <vt:lpstr>PowerPoint Presentation</vt:lpstr>
      <vt:lpstr>Understanding the Problem</vt:lpstr>
      <vt:lpstr>2. What is the Distibution of the total price by transaction type?</vt:lpstr>
      <vt:lpstr>3. Does the number of rooms affect the price of a house?    </vt:lpstr>
      <vt:lpstr>4. Does the BHK per area really affect the price of the apartment, od prices for BHK are standard and are not related to the area of BHK? </vt:lpstr>
      <vt:lpstr>5. How does the Furnishing variable in the dataset is related to the Price of the house </vt:lpstr>
      <vt:lpstr>6. Are there any outliers in the dataset and what is the spread of the data?</vt:lpstr>
      <vt:lpstr>Heat Map to find Co-relations</vt:lpstr>
      <vt:lpstr>PowerPoint Presentation</vt:lpstr>
      <vt:lpstr>Model processing</vt:lpstr>
      <vt:lpstr>Linear Regression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HOUSING PREDICTIONS</dc:title>
  <dc:creator>keerthi j</dc:creator>
  <cp:lastModifiedBy>Veena</cp:lastModifiedBy>
  <cp:revision>17</cp:revision>
  <dcterms:modified xsi:type="dcterms:W3CDTF">2023-12-10T23:44:56Z</dcterms:modified>
</cp:coreProperties>
</file>