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Sorts Mill Goudy" panose="020B060402020202020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f85632975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4f85632975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f85632975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4f8563297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f85632975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4f85632975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f85632975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4f85632975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f85632975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4f85632975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f85632975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4f85632975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f85632975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4f85632975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f85632975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4f8563297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f85632975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4f8563297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f85632975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4f85632975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f85632975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4f85632975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f85632975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4f85632975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580400" y="822724"/>
            <a:ext cx="5983200" cy="156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412000" y="2959328"/>
            <a:ext cx="4320000" cy="137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i="0"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/>
            </a:lvl2pPr>
            <a:lvl3pPr lvl="2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/>
            </a:lvl4pPr>
            <a:lvl5pPr lvl="4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369500" y="2644330"/>
            <a:ext cx="4050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" name="Google Shape;63;p14"/>
          <p:cNvGrpSpPr/>
          <p:nvPr/>
        </p:nvGrpSpPr>
        <p:grpSpPr>
          <a:xfrm rot="2700000">
            <a:off x="7595770" y="3133680"/>
            <a:ext cx="475060" cy="1396604"/>
            <a:chOff x="5959192" y="333389"/>
            <a:chExt cx="633413" cy="1862138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8" extrusionOk="0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98" extrusionOk="0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67" name="Google Shape;67;p14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42500" y="1729350"/>
            <a:ext cx="34776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923938" y="1729350"/>
            <a:ext cx="34776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venir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77852" y="486978"/>
            <a:ext cx="255311" cy="255311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 rot="10800000">
            <a:off x="809625" y="732436"/>
            <a:ext cx="693293" cy="783985"/>
            <a:chOff x="6200905" y="2967038"/>
            <a:chExt cx="924390" cy="1045314"/>
          </a:xfrm>
        </p:grpSpPr>
        <p:grpSp>
          <p:nvGrpSpPr>
            <p:cNvPr id="82" name="Google Shape;82;p16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83" name="Google Shape;83;p1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8" extrusionOk="0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avLst/>
                <a:gdLst/>
                <a:ahLst/>
                <a:cxnLst/>
                <a:rect l="l" t="t" r="r" b="b"/>
                <a:pathLst>
                  <a:path w="66" h="298" extrusionOk="0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5" name="Google Shape;85;p16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6" name="Google Shape;86;p16"/>
            <p:cNvGrpSpPr/>
            <p:nvPr/>
          </p:nvGrpSpPr>
          <p:grpSpPr>
            <a:xfrm rot="-27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8" extrusionOk="0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avLst/>
                <a:gdLst/>
                <a:ahLst/>
                <a:cxnLst/>
                <a:rect l="l" t="t" r="r" b="b"/>
                <a:pathLst>
                  <a:path w="66" h="298" extrusionOk="0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9" name="Google Shape;89;p16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90" name="Google Shape;90;p16"/>
          <p:cNvCxnSpPr/>
          <p:nvPr/>
        </p:nvCxnSpPr>
        <p:spPr>
          <a:xfrm rot="5400000">
            <a:off x="4369500" y="2571751"/>
            <a:ext cx="4050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3696300" cy="306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4705652" y="1264444"/>
            <a:ext cx="3696300" cy="306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742049" y="1302549"/>
            <a:ext cx="3696300" cy="49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0" cap="none"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 b="1"/>
            </a:lvl2pPr>
            <a:lvl3pPr marL="1371600" lvl="2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 b="1"/>
            </a:lvl4pPr>
            <a:lvl5pPr marL="2286000" lvl="4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742050" y="1823442"/>
            <a:ext cx="3696300" cy="25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3"/>
          </p:nvPr>
        </p:nvSpPr>
        <p:spPr>
          <a:xfrm>
            <a:off x="4705650" y="1302549"/>
            <a:ext cx="369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0" cap="none"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 b="1"/>
            </a:lvl2pPr>
            <a:lvl3pPr marL="1371600" lvl="2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 b="1"/>
            </a:lvl4pPr>
            <a:lvl5pPr marL="2286000" lvl="4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"/>
          </p:nvPr>
        </p:nvSpPr>
        <p:spPr>
          <a:xfrm>
            <a:off x="4705650" y="1823443"/>
            <a:ext cx="3696300" cy="25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742501" y="716756"/>
            <a:ext cx="2648700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rts Mill Goud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083638" y="661988"/>
            <a:ext cx="4320000" cy="367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·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2pPr>
            <a:lvl3pPr marL="1371600" lvl="2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·"/>
              <a:defRPr sz="1800"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venir"/>
              <a:buNone/>
              <a:defRPr sz="1500"/>
            </a:lvl4pPr>
            <a:lvl5pPr marL="2286000" lvl="4" indent="-32385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·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742051" y="1938569"/>
            <a:ext cx="2648700" cy="239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sz="1100"/>
            </a:lvl2pPr>
            <a:lvl3pPr marL="1371600" lvl="2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venir"/>
              <a:buNone/>
              <a:defRPr sz="800"/>
            </a:lvl4pPr>
            <a:lvl5pPr marL="2286000" lvl="4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123" name="Google Shape;123;p21"/>
          <p:cNvCxnSpPr/>
          <p:nvPr/>
        </p:nvCxnSpPr>
        <p:spPr>
          <a:xfrm>
            <a:off x="3734991" y="405000"/>
            <a:ext cx="0" cy="43335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742500" y="716592"/>
            <a:ext cx="2648700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rts Mill Goud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>
            <a:spLocks noGrp="1"/>
          </p:cNvSpPr>
          <p:nvPr>
            <p:ph type="pic" idx="2"/>
          </p:nvPr>
        </p:nvSpPr>
        <p:spPr>
          <a:xfrm>
            <a:off x="4152900" y="405001"/>
            <a:ext cx="4586288" cy="392887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742500" y="1938569"/>
            <a:ext cx="2648700" cy="246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sz="1100"/>
            </a:lvl2pPr>
            <a:lvl3pPr marL="1371600" lvl="2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venir"/>
              <a:buNone/>
              <a:defRPr sz="800"/>
            </a:lvl4pPr>
            <a:lvl5pPr marL="2286000" lvl="4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3734991" y="405000"/>
            <a:ext cx="0" cy="43335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 rot="5400000">
            <a:off x="3056928" y="-1050435"/>
            <a:ext cx="3030143" cy="7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ts Mill Goudy"/>
              <a:buNone/>
              <a:defRPr sz="2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nir"/>
              <a:buNone/>
              <a:defRPr sz="15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278606" y="3114675"/>
            <a:ext cx="4564856" cy="184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orts Mill Goudy"/>
              <a:buNone/>
            </a:pPr>
            <a:r>
              <a:rPr lang="pl" sz="4500"/>
              <a:t>E</a:t>
            </a:r>
            <a:r>
              <a:rPr lang="pl" sz="4500" b="0" i="0"/>
              <a:t>-commerce product matching</a:t>
            </a:r>
            <a:endParaRPr sz="450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4991101" y="3431975"/>
            <a:ext cx="3338510" cy="129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err="1"/>
              <a:t>Jivanshu</a:t>
            </a:r>
            <a:r>
              <a:rPr lang="en-IN" dirty="0"/>
              <a:t> </a:t>
            </a:r>
            <a:r>
              <a:rPr lang="en-IN" dirty="0" err="1"/>
              <a:t>Popli</a:t>
            </a:r>
            <a:endParaRPr lang="en-IN" dirty="0"/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Mehul Gulati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Vansh Kapila</a:t>
            </a:r>
            <a:endParaRPr dirty="0"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t="22943" b="25804"/>
          <a:stretch/>
        </p:blipFill>
        <p:spPr>
          <a:xfrm>
            <a:off x="15" y="8"/>
            <a:ext cx="9143983" cy="30110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 rot="5400000">
            <a:off x="4369500" y="4077294"/>
            <a:ext cx="4050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Take a model trained on some task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(product matching).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Generate representations using the model – offers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embeddings.</a:t>
            </a:r>
            <a:endParaRPr/>
          </a:p>
          <a:p>
            <a:pPr marL="342900" lvl="0" indent="-3365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Train another classifier that takes the representations(embeddings) and predicts some properties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l" b="1" i="0">
                <a:latin typeface="Arial"/>
                <a:ea typeface="Arial"/>
                <a:cs typeface="Arial"/>
                <a:sym typeface="Arial"/>
              </a:rPr>
              <a:t>probing task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.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342900" lvl="0" indent="-3365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 the classifier performs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well, the model 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has learned to predict using this property.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742050" y="217294"/>
            <a:ext cx="866943" cy="866943"/>
          </a:xfrm>
          <a:prstGeom prst="ellipse">
            <a:avLst/>
          </a:prstGeom>
          <a:solidFill>
            <a:srgbClr val="41AFAB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4" descr="Magnifying glass"/>
          <p:cNvSpPr/>
          <p:nvPr/>
        </p:nvSpPr>
        <p:spPr>
          <a:xfrm>
            <a:off x="924108" y="399353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Probing – How it works?</a:t>
            </a:r>
            <a:endParaRPr sz="34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667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03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l" b="0" i="0" dirty="0">
                <a:latin typeface="Arial"/>
                <a:ea typeface="Arial"/>
                <a:cs typeface="Arial"/>
                <a:sym typeface="Arial"/>
              </a:rPr>
              <a:t>The relationship of the length of the concatenated input to the embedding of the offer.</a:t>
            </a:r>
            <a:endParaRPr dirty="0"/>
          </a:p>
          <a:p>
            <a:pPr marL="266700" lvl="0" indent="-2603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l" b="0" i="0" dirty="0">
                <a:latin typeface="Arial"/>
                <a:ea typeface="Arial"/>
                <a:cs typeface="Arial"/>
                <a:sym typeface="Arial"/>
              </a:rPr>
              <a:t>The impact of keyword content in the offer description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03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Pseudoword identification</a:t>
            </a:r>
            <a:endParaRPr dirty="0"/>
          </a:p>
        </p:txBody>
      </p:sp>
      <p:sp>
        <p:nvSpPr>
          <p:cNvPr id="248" name="Google Shape;248;p35"/>
          <p:cNvSpPr/>
          <p:nvPr/>
        </p:nvSpPr>
        <p:spPr>
          <a:xfrm>
            <a:off x="742050" y="217294"/>
            <a:ext cx="866943" cy="866943"/>
          </a:xfrm>
          <a:prstGeom prst="ellipse">
            <a:avLst/>
          </a:prstGeom>
          <a:solidFill>
            <a:srgbClr val="41AFAB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 descr="Magnifying glass"/>
          <p:cNvSpPr/>
          <p:nvPr/>
        </p:nvSpPr>
        <p:spPr>
          <a:xfrm>
            <a:off x="924108" y="399353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Probing tasks </a:t>
            </a:r>
            <a:endParaRPr sz="34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 amt="7000"/>
          </a:blip>
          <a:srcRect t="5892" b="6557"/>
          <a:stretch/>
        </p:blipFill>
        <p:spPr>
          <a:xfrm>
            <a:off x="25" y="-1"/>
            <a:ext cx="91439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656325" y="2090154"/>
            <a:ext cx="76599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ts Mill Goudy"/>
              <a:buNone/>
            </a:pPr>
            <a:r>
              <a:rPr lang="pl" sz="4700" b="1"/>
              <a:t>Thank You!</a:t>
            </a:r>
            <a:endParaRPr sz="4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ts Mill Goudy"/>
              <a:buNone/>
            </a:pPr>
            <a:r>
              <a:rPr lang="pl" sz="3300"/>
              <a:t>Product matching</a:t>
            </a:r>
            <a:endParaRPr sz="3300"/>
          </a:p>
        </p:txBody>
      </p:sp>
      <p:pic>
        <p:nvPicPr>
          <p:cNvPr id="158" name="Google Shape;158;p26" descr="Improving Data Quality with Product Similarity Search | by Evi Lazaridou |  commercetools tec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6365" y="2571750"/>
            <a:ext cx="4617095" cy="18329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896365" y="4404717"/>
            <a:ext cx="4572000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https://techblog.commercetools.com/improving-data-quality-with-product-similarity-search-d037c7212071</a:t>
            </a:r>
            <a:endParaRPr sz="1100"/>
          </a:p>
        </p:txBody>
      </p:sp>
      <p:sp>
        <p:nvSpPr>
          <p:cNvPr id="160" name="Google Shape;160;p26"/>
          <p:cNvSpPr txBox="1"/>
          <p:nvPr/>
        </p:nvSpPr>
        <p:spPr>
          <a:xfrm>
            <a:off x="406153" y="1264444"/>
            <a:ext cx="8522563" cy="91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</a:pPr>
            <a:r>
              <a:rPr lang="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matching exact products from different offers based strictly on the product's title, description, and attributes.</a:t>
            </a:r>
            <a:endParaRPr sz="1100"/>
          </a:p>
        </p:txBody>
      </p:sp>
      <p:sp>
        <p:nvSpPr>
          <p:cNvPr id="161" name="Google Shape;161;p26"/>
          <p:cNvSpPr txBox="1"/>
          <p:nvPr/>
        </p:nvSpPr>
        <p:spPr>
          <a:xfrm>
            <a:off x="2577474" y="3017313"/>
            <a:ext cx="1123579" cy="276999"/>
          </a:xfrm>
          <a:prstGeom prst="rect">
            <a:avLst/>
          </a:prstGeom>
          <a:solidFill>
            <a:srgbClr val="F0F1F3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577474" y="3740557"/>
            <a:ext cx="1123579" cy="276999"/>
          </a:xfrm>
          <a:prstGeom prst="rect">
            <a:avLst/>
          </a:prstGeom>
          <a:solidFill>
            <a:srgbClr val="F0F1F3"/>
          </a:solidFill>
          <a:ln w="10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44242" y="3349734"/>
            <a:ext cx="1578404" cy="27699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product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ts Mill Goudy"/>
              <a:buNone/>
            </a:pPr>
            <a:r>
              <a:rPr lang="pl" sz="3300"/>
              <a:t>Dataset</a:t>
            </a:r>
            <a:endParaRPr sz="330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742050" y="1264451"/>
            <a:ext cx="76599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2667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·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Web Data Commons – Training Dataset and Gold Standard for Large-Scale Product Matching dataset ( WDC) </a:t>
            </a:r>
            <a:endParaRPr/>
          </a:p>
          <a:p>
            <a:pPr marL="266700" lvl="0" indent="-2730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Four Categories: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Cameras, Computers, Watches, and Shoes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2730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Attributes: title, description, brand, price, etc  </a:t>
            </a:r>
            <a:endParaRPr/>
          </a:p>
          <a:p>
            <a:pPr marL="266700" lvl="0" indent="-2730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Each offer is linked to a specific product (</a:t>
            </a:r>
            <a:r>
              <a:rPr lang="pl" i="0">
                <a:latin typeface="Arial"/>
                <a:ea typeface="Arial"/>
                <a:cs typeface="Arial"/>
                <a:sym typeface="Arial"/>
              </a:rPr>
              <a:t>cluster_id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marL="266700" lvl="0" indent="-2730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Each observation is a </a:t>
            </a:r>
            <a:r>
              <a:rPr lang="pl" b="1" i="0">
                <a:latin typeface="Arial"/>
                <a:ea typeface="Arial"/>
                <a:cs typeface="Arial"/>
                <a:sym typeface="Arial"/>
              </a:rPr>
              <a:t>pair of such offers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and a label indicating whether these two offers are for the same product (a </a:t>
            </a:r>
            <a:r>
              <a:rPr lang="pl" b="1" i="0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 pair) or not (a </a:t>
            </a:r>
            <a:r>
              <a:rPr lang="pl" b="1" i="0"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 pair).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The resulting gold standard datasets consist of 150 positive and 400 negative pairs for each category.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ts Mill Goudy"/>
              <a:buNone/>
            </a:pPr>
            <a:r>
              <a:rPr lang="pl" sz="3300"/>
              <a:t>Embeddings</a:t>
            </a:r>
            <a:endParaRPr sz="3300"/>
          </a:p>
        </p:txBody>
      </p:sp>
      <p:sp>
        <p:nvSpPr>
          <p:cNvPr id="175" name="Google Shape;175;p28"/>
          <p:cNvSpPr txBox="1"/>
          <p:nvPr/>
        </p:nvSpPr>
        <p:spPr>
          <a:xfrm>
            <a:off x="742051" y="1755572"/>
            <a:ext cx="3379408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representation of words for text analysis, in the form of a real-valued vector that encodes the meaning of the word.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words that are closer in the vector space are expected to be similar in meaning.</a:t>
            </a:r>
            <a:endParaRPr sz="1100"/>
          </a:p>
        </p:txBody>
      </p:sp>
      <p:grpSp>
        <p:nvGrpSpPr>
          <p:cNvPr id="176" name="Google Shape;176;p28"/>
          <p:cNvGrpSpPr/>
          <p:nvPr/>
        </p:nvGrpSpPr>
        <p:grpSpPr>
          <a:xfrm>
            <a:off x="4265533" y="1393031"/>
            <a:ext cx="4083128" cy="3343274"/>
            <a:chOff x="5687378" y="1857375"/>
            <a:chExt cx="5444171" cy="4457699"/>
          </a:xfrm>
        </p:grpSpPr>
        <p:grpSp>
          <p:nvGrpSpPr>
            <p:cNvPr id="177" name="Google Shape;177;p28"/>
            <p:cNvGrpSpPr/>
            <p:nvPr/>
          </p:nvGrpSpPr>
          <p:grpSpPr>
            <a:xfrm>
              <a:off x="5687378" y="1857375"/>
              <a:ext cx="5444171" cy="4457699"/>
              <a:chOff x="5687378" y="1857375"/>
              <a:chExt cx="5444171" cy="4457699"/>
            </a:xfrm>
          </p:grpSpPr>
          <p:pic>
            <p:nvPicPr>
              <p:cNvPr id="178" name="Google Shape;178;p28" descr="On word embeddings - Part 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687378" y="1857375"/>
                <a:ext cx="5444171" cy="4457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" name="Google Shape;179;p28"/>
              <p:cNvSpPr txBox="1"/>
              <p:nvPr/>
            </p:nvSpPr>
            <p:spPr>
              <a:xfrm>
                <a:off x="9232776" y="2032986"/>
                <a:ext cx="1100831" cy="276999"/>
              </a:xfrm>
              <a:prstGeom prst="rect">
                <a:avLst/>
              </a:prstGeom>
              <a:solidFill>
                <a:srgbClr val="C0E0B5"/>
              </a:solidFill>
              <a:ln w="10775" cap="flat" cmpd="sng">
                <a:solidFill>
                  <a:schemeClr val="lt1">
                    <a:alpha val="92941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1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0" name="Google Shape;180;p28"/>
              <p:cNvSpPr txBox="1"/>
              <p:nvPr/>
            </p:nvSpPr>
            <p:spPr>
              <a:xfrm>
                <a:off x="5953959" y="2793373"/>
                <a:ext cx="917358" cy="353943"/>
              </a:xfrm>
              <a:prstGeom prst="rect">
                <a:avLst/>
              </a:prstGeom>
              <a:solidFill>
                <a:srgbClr val="F3E3E3"/>
              </a:solidFill>
              <a:ln w="10775" cap="flat" cmpd="sng">
                <a:solidFill>
                  <a:schemeClr val="lt1">
                    <a:alpha val="89803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2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1" name="Google Shape;181;p28"/>
              <p:cNvSpPr txBox="1"/>
              <p:nvPr/>
            </p:nvSpPr>
            <p:spPr>
              <a:xfrm>
                <a:off x="8689761" y="2516374"/>
                <a:ext cx="917358" cy="276999"/>
              </a:xfrm>
              <a:prstGeom prst="rect">
                <a:avLst/>
              </a:prstGeom>
              <a:solidFill>
                <a:srgbClr val="D7F0EF"/>
              </a:solidFill>
              <a:ln w="10775" cap="flat" cmpd="sng">
                <a:solidFill>
                  <a:schemeClr val="lt1">
                    <a:alpha val="92941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3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2" name="Google Shape;182;p28"/>
              <p:cNvSpPr txBox="1"/>
              <p:nvPr/>
            </p:nvSpPr>
            <p:spPr>
              <a:xfrm>
                <a:off x="8315418" y="5497809"/>
                <a:ext cx="917358" cy="276999"/>
              </a:xfrm>
              <a:prstGeom prst="rect">
                <a:avLst/>
              </a:prstGeom>
              <a:solidFill>
                <a:srgbClr val="C1C1E9"/>
              </a:solidFill>
              <a:ln w="10775" cap="flat" cmpd="sng">
                <a:solidFill>
                  <a:schemeClr val="lt1">
                    <a:alpha val="92941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6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3" name="Google Shape;183;p28"/>
              <p:cNvSpPr txBox="1"/>
              <p:nvPr/>
            </p:nvSpPr>
            <p:spPr>
              <a:xfrm>
                <a:off x="8583395" y="3103582"/>
                <a:ext cx="944700" cy="276900"/>
              </a:xfrm>
              <a:prstGeom prst="rect">
                <a:avLst/>
              </a:prstGeom>
              <a:solidFill>
                <a:srgbClr val="DC96DC"/>
              </a:solidFill>
              <a:ln w="10775" cap="flat" cmpd="sng">
                <a:solidFill>
                  <a:schemeClr val="lt1">
                    <a:alpha val="92941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4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4" name="Google Shape;184;p28"/>
              <p:cNvSpPr txBox="1"/>
              <p:nvPr/>
            </p:nvSpPr>
            <p:spPr>
              <a:xfrm>
                <a:off x="9387224" y="4174030"/>
                <a:ext cx="917358" cy="276999"/>
              </a:xfrm>
              <a:prstGeom prst="rect">
                <a:avLst/>
              </a:prstGeom>
              <a:solidFill>
                <a:srgbClr val="E4E3B3"/>
              </a:solidFill>
              <a:ln w="10775" cap="flat" cmpd="sng">
                <a:solidFill>
                  <a:schemeClr val="lt1">
                    <a:alpha val="92941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5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185" name="Google Shape;185;p28"/>
            <p:cNvCxnSpPr/>
            <p:nvPr/>
          </p:nvCxnSpPr>
          <p:spPr>
            <a:xfrm rot="10800000">
              <a:off x="8114190" y="1857375"/>
              <a:ext cx="0" cy="3194019"/>
            </a:xfrm>
            <a:prstGeom prst="straightConnector1">
              <a:avLst/>
            </a:prstGeom>
            <a:noFill/>
            <a:ln w="19050" cap="flat" cmpd="sng">
              <a:solidFill>
                <a:srgbClr val="6B748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6" name="Google Shape;186;p28"/>
            <p:cNvCxnSpPr/>
            <p:nvPr/>
          </p:nvCxnSpPr>
          <p:spPr>
            <a:xfrm>
              <a:off x="8114190" y="5051394"/>
              <a:ext cx="3017357" cy="658999"/>
            </a:xfrm>
            <a:prstGeom prst="straightConnector1">
              <a:avLst/>
            </a:prstGeom>
            <a:noFill/>
            <a:ln w="19050" cap="flat" cmpd="sng">
              <a:solidFill>
                <a:srgbClr val="6B748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7" name="Google Shape;187;p28"/>
            <p:cNvCxnSpPr/>
            <p:nvPr/>
          </p:nvCxnSpPr>
          <p:spPr>
            <a:xfrm flipH="1">
              <a:off x="6738152" y="5051394"/>
              <a:ext cx="1376037" cy="1263680"/>
            </a:xfrm>
            <a:prstGeom prst="straightConnector1">
              <a:avLst/>
            </a:prstGeom>
            <a:noFill/>
            <a:ln w="19050" cap="flat" cmpd="sng">
              <a:solidFill>
                <a:srgbClr val="6B748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rts Mill Goudy"/>
              <a:buNone/>
            </a:pPr>
            <a:r>
              <a:rPr lang="pl" sz="2700"/>
              <a:t>Product Matching Architectures</a:t>
            </a:r>
            <a:endParaRPr sz="2700"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742050" y="1264451"/>
            <a:ext cx="7659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 sz="1800" b="0" i="0">
                <a:latin typeface="Arial"/>
                <a:ea typeface="Arial"/>
                <a:cs typeface="Arial"/>
                <a:sym typeface="Arial"/>
              </a:rPr>
              <a:t>Pre-trained BERT-based models for the classification task: </a:t>
            </a:r>
            <a:endParaRPr/>
          </a:p>
          <a:p>
            <a:pPr marL="266700" lvl="0" indent="-2667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pl" sz="1800" b="0" i="0">
                <a:latin typeface="Arial"/>
                <a:ea typeface="Arial"/>
                <a:cs typeface="Arial"/>
                <a:sym typeface="Arial"/>
              </a:rPr>
              <a:t>BERT 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·"/>
            </a:pPr>
            <a:r>
              <a:rPr lang="pl" sz="1800" b="0" i="0">
                <a:latin typeface="Arial"/>
                <a:ea typeface="Arial"/>
                <a:cs typeface="Arial"/>
                <a:sym typeface="Arial"/>
              </a:rPr>
              <a:t>XLM-RoBERTa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1524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l" sz="1800"/>
              <a:t> </a:t>
            </a:r>
            <a:endParaRPr sz="1800"/>
          </a:p>
          <a:p>
            <a:pPr marL="266700" lvl="0" indent="-1524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Problems to solve: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Neural Machine Translation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Question Answering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Text summarization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 descr="Fine-tuning Pre-trained BERT Models — gluonnlp 0.10.0 docum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20" y="1878806"/>
            <a:ext cx="3606947" cy="308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rts Mill Goudy"/>
              <a:buNone/>
            </a:pPr>
            <a:r>
              <a:rPr lang="pl" sz="2700"/>
              <a:t>Architectures </a:t>
            </a:r>
            <a:endParaRPr sz="2700"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966944" cy="33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b="1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pl" b="1" i="0">
                <a:latin typeface="Arial"/>
                <a:ea typeface="Arial"/>
                <a:cs typeface="Arial"/>
                <a:sym typeface="Arial"/>
              </a:rPr>
              <a:t>:</a:t>
            </a:r>
            <a:endParaRPr b="1" i="0">
              <a:latin typeface="Arial"/>
              <a:ea typeface="Arial"/>
              <a:cs typeface="Arial"/>
              <a:sym typeface="Arial"/>
            </a:endParaRPr>
          </a:p>
          <a:p>
            <a:pPr marL="342900" lvl="0" indent="-3349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token [CLS] - needed for the classification task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342900" lvl="0" indent="-3349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data of the first offer (title, attribute values, descriptions, attribute names, and units),</a:t>
            </a:r>
            <a:endParaRPr/>
          </a:p>
          <a:p>
            <a:pPr marL="342900" lvl="0" indent="-3349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token [SEP] – separator,</a:t>
            </a:r>
            <a:endParaRPr/>
          </a:p>
          <a:p>
            <a:pPr marL="342900" lvl="0" indent="-3349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data of the second offer (title, attribute values, descriptions, attribute names, and units)</a:t>
            </a:r>
            <a:endParaRPr/>
          </a:p>
          <a:p>
            <a:pPr marL="342900" lvl="0" indent="-3349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token [SEP] - marking the end.</a:t>
            </a:r>
            <a:br>
              <a:rPr lang="pl" b="0" i="0">
                <a:solidFill>
                  <a:srgbClr val="5D6879"/>
                </a:solidFill>
                <a:latin typeface="Lato"/>
                <a:ea typeface="Lato"/>
                <a:cs typeface="Lato"/>
                <a:sym typeface="Lato"/>
              </a:rPr>
            </a:b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pl" b="1" i="0"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2 classes to distinguish corresponding and non-corresponding pairs of the offer.</a:t>
            </a:r>
            <a:endParaRPr/>
          </a:p>
          <a:p>
            <a:pPr marL="2667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42050" y="297000"/>
            <a:ext cx="76599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rts Mill Goudy"/>
              <a:buNone/>
            </a:pPr>
            <a:r>
              <a:rPr lang="pl" sz="2700" cap="none">
                <a:latin typeface="Sorts Mill Goudy"/>
                <a:ea typeface="Sorts Mill Goudy"/>
                <a:cs typeface="Sorts Mill Goudy"/>
                <a:sym typeface="Sorts Mill Goudy"/>
              </a:rPr>
              <a:t>Explaining embedding space</a:t>
            </a:r>
            <a:endParaRPr/>
          </a:p>
        </p:txBody>
      </p:sp>
      <p:cxnSp>
        <p:nvCxnSpPr>
          <p:cNvPr id="207" name="Google Shape;207;p31"/>
          <p:cNvCxnSpPr/>
          <p:nvPr/>
        </p:nvCxnSpPr>
        <p:spPr>
          <a:xfrm>
            <a:off x="4364737" y="1420374"/>
            <a:ext cx="4050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8" name="Google Shape;208;p31"/>
          <p:cNvGrpSpPr/>
          <p:nvPr/>
        </p:nvGrpSpPr>
        <p:grpSpPr>
          <a:xfrm>
            <a:off x="1883157" y="2784130"/>
            <a:ext cx="5377685" cy="711939"/>
            <a:chOff x="1431476" y="745298"/>
            <a:chExt cx="7170246" cy="949252"/>
          </a:xfrm>
        </p:grpSpPr>
        <p:sp>
          <p:nvSpPr>
            <p:cNvPr id="209" name="Google Shape;209;p31"/>
            <p:cNvSpPr/>
            <p:nvPr/>
          </p:nvSpPr>
          <p:spPr>
            <a:xfrm>
              <a:off x="1431476" y="745298"/>
              <a:ext cx="949252" cy="949252"/>
            </a:xfrm>
            <a:prstGeom prst="ellipse">
              <a:avLst/>
            </a:prstGeom>
            <a:solidFill>
              <a:srgbClr val="43B38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 rot="2700000">
              <a:off x="1630819" y="944641"/>
              <a:ext cx="550566" cy="55056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2584140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 txBox="1"/>
            <p:nvPr/>
          </p:nvSpPr>
          <p:spPr>
            <a:xfrm>
              <a:off x="2584140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pl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Similarity Measures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211535" y="745298"/>
              <a:ext cx="949252" cy="949252"/>
            </a:xfrm>
            <a:prstGeom prst="ellipse">
              <a:avLst/>
            </a:prstGeom>
            <a:solidFill>
              <a:srgbClr val="41AFA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410878" y="944641"/>
              <a:ext cx="550566" cy="55056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364199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6364199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pl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Probing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/>
              <a:t>Similarity measures</a:t>
            </a:r>
            <a:endParaRPr sz="3400"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6670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Examine the similarity of offers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66700" lvl="0" indent="-2603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Calculate metrics between </a:t>
            </a:r>
            <a:r>
              <a:rPr lang="pl" b="0" i="0">
                <a:latin typeface="Arial"/>
                <a:ea typeface="Arial"/>
                <a:cs typeface="Arial"/>
                <a:sym typeface="Arial"/>
              </a:rPr>
              <a:t>extracted embeddings of each offer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2603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 b="0" i="0">
                <a:latin typeface="Arial"/>
                <a:ea typeface="Arial"/>
                <a:cs typeface="Arial"/>
                <a:sym typeface="Arial"/>
              </a:rPr>
              <a:t>e.g. co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sine similarity function</a:t>
            </a: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742050" y="247680"/>
            <a:ext cx="866943" cy="866943"/>
          </a:xfrm>
          <a:prstGeom prst="ellipse">
            <a:avLst/>
          </a:prstGeom>
          <a:solidFill>
            <a:srgbClr val="43B38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 descr="Maksymalizuj z wypełnieniem pełnym"/>
          <p:cNvSpPr/>
          <p:nvPr/>
        </p:nvSpPr>
        <p:spPr>
          <a:xfrm rot="2700000">
            <a:off x="924108" y="429738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2" descr="Machine Learning Fundamentals: Cosine Similarity and Cosine Distance | by  Sindhu Seelam | Geek Culture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0148" y="2895437"/>
            <a:ext cx="4743704" cy="195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2602222" y="4847033"/>
            <a:ext cx="4570890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https://medium.com/geekculture/cosine-similarity-and-cosine-distance-48eed889a5c4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667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pl" sz="1800" b="0" i="0">
                <a:latin typeface="Arial"/>
                <a:ea typeface="Arial"/>
                <a:cs typeface="Arial"/>
                <a:sym typeface="Arial"/>
              </a:rPr>
              <a:t>Its task is to examine </a:t>
            </a:r>
            <a:r>
              <a:rPr lang="pl" sz="1800" b="1" i="0"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pl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800" b="1" i="0"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pl" sz="1800" b="0" i="0">
                <a:latin typeface="Arial"/>
                <a:ea typeface="Arial"/>
                <a:cs typeface="Arial"/>
                <a:sym typeface="Arial"/>
              </a:rPr>
              <a:t> is contained in the word embeddings created by the model.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Comparing various state-of-the-art embeddings under the lens of the proposed probing tasks.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Probing semantic embeddings with neural-network based classifiers is like looking into a black box with a lens that is itself a black box.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66700" lvl="0" indent="-1651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742050" y="217294"/>
            <a:ext cx="866943" cy="866943"/>
          </a:xfrm>
          <a:prstGeom prst="ellipse">
            <a:avLst/>
          </a:prstGeom>
          <a:solidFill>
            <a:srgbClr val="41AFAB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 descr="Magnifying glass"/>
          <p:cNvSpPr/>
          <p:nvPr/>
        </p:nvSpPr>
        <p:spPr>
          <a:xfrm>
            <a:off x="924108" y="399353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Probing</a:t>
            </a:r>
            <a:endParaRPr sz="34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A301B"/>
      </a:dk2>
      <a:lt2>
        <a:srgbClr val="F0F1F3"/>
      </a:lt2>
      <a:accent1>
        <a:srgbClr val="AAA156"/>
      </a:accent1>
      <a:accent2>
        <a:srgbClr val="8CAC42"/>
      </a:accent2>
      <a:accent3>
        <a:srgbClr val="66B349"/>
      </a:accent3>
      <a:accent4>
        <a:srgbClr val="3FB750"/>
      </a:accent4>
      <a:accent5>
        <a:srgbClr val="45B482"/>
      </a:accent5>
      <a:accent6>
        <a:srgbClr val="43B0AD"/>
      </a:accent6>
      <a:hlink>
        <a:srgbClr val="6D75B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Lato</vt:lpstr>
      <vt:lpstr>Arial</vt:lpstr>
      <vt:lpstr>Avenir</vt:lpstr>
      <vt:lpstr>Sorts Mill Goudy</vt:lpstr>
      <vt:lpstr>Simple Light</vt:lpstr>
      <vt:lpstr>FrostyVTI</vt:lpstr>
      <vt:lpstr>E-commerce product matching</vt:lpstr>
      <vt:lpstr>Product matching</vt:lpstr>
      <vt:lpstr>Dataset</vt:lpstr>
      <vt:lpstr>Embeddings</vt:lpstr>
      <vt:lpstr>Product Matching Architectures</vt:lpstr>
      <vt:lpstr>Architectures </vt:lpstr>
      <vt:lpstr>Explaining embedding space</vt:lpstr>
      <vt:lpstr>Similarity measures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product matching</dc:title>
  <cp:lastModifiedBy>Vansh Kapila</cp:lastModifiedBy>
  <cp:revision>2</cp:revision>
  <dcterms:modified xsi:type="dcterms:W3CDTF">2023-04-08T16:21:37Z</dcterms:modified>
</cp:coreProperties>
</file>