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83" d="100"/>
          <a:sy n="83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79490" y="0"/>
            <a:ext cx="184731" cy="92333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09600" y="990600"/>
            <a:ext cx="10134600" cy="156966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SHORTEST PATH </a:t>
            </a:r>
            <a:r>
              <a:rPr lang="en-US" sz="4800" b="1" i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WARSHaLL’S</a:t>
            </a:r>
            <a:endParaRPr lang="en-US" sz="4800" b="1" i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4800" b="1" i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ALGORITHM</a:t>
            </a:r>
            <a:endParaRPr 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895600"/>
            <a:ext cx="8991600" cy="378565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4800" b="1" i="1" u="dbl" dirty="0" smtClean="0"/>
              <a:t>Shortest Path  </a:t>
            </a:r>
          </a:p>
          <a:p>
            <a:pPr algn="just"/>
            <a:r>
              <a:rPr lang="en-US" sz="3200" dirty="0" smtClean="0"/>
              <a:t>                                              In Graph theory </a:t>
            </a:r>
            <a:r>
              <a:rPr lang="en-US" sz="3200" smtClean="0"/>
              <a:t>, the shortest </a:t>
            </a:r>
            <a:r>
              <a:rPr lang="en-US" sz="3200" dirty="0" smtClean="0"/>
              <a:t>path involve finding the shortest path between two vertices in a graph .  Algorithm’s such as The Floyd Warshall’s and different variations of</a:t>
            </a:r>
          </a:p>
          <a:p>
            <a:pPr algn="just"/>
            <a:r>
              <a:rPr lang="en-US" sz="3200" dirty="0" smtClean="0"/>
              <a:t> Dijkstra’s algorithm are used to find solutions to</a:t>
            </a:r>
          </a:p>
          <a:p>
            <a:pPr algn="just"/>
            <a:r>
              <a:rPr lang="en-US" sz="3200" dirty="0" smtClean="0"/>
              <a:t> the shortest  path problem.</a:t>
            </a:r>
            <a:endParaRPr lang="en-US" sz="3200" dirty="0"/>
          </a:p>
        </p:txBody>
      </p:sp>
      <p:sp>
        <p:nvSpPr>
          <p:cNvPr id="8" name="Half Frame 7"/>
          <p:cNvSpPr/>
          <p:nvPr/>
        </p:nvSpPr>
        <p:spPr>
          <a:xfrm rot="10800000">
            <a:off x="3962400" y="3048000"/>
            <a:ext cx="914400" cy="762000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>
            <a:off x="0" y="2743200"/>
            <a:ext cx="609600" cy="914400"/>
          </a:xfrm>
          <a:prstGeom prst="half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990600"/>
            <a:ext cx="28696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0 =</a:t>
            </a:r>
            <a:r>
              <a:rPr lang="en-US" sz="2000" dirty="0" smtClean="0"/>
              <a:t>  1      0    9    -4      ∞</a:t>
            </a:r>
          </a:p>
          <a:p>
            <a:r>
              <a:rPr lang="en-US" sz="2000" dirty="0" smtClean="0"/>
              <a:t>         2      6    0     ∞     2</a:t>
            </a:r>
          </a:p>
          <a:p>
            <a:r>
              <a:rPr lang="en-US" sz="2000" dirty="0" smtClean="0"/>
              <a:t>         3      ∞   5      0    ∞</a:t>
            </a:r>
          </a:p>
          <a:p>
            <a:r>
              <a:rPr lang="en-US" sz="2000" dirty="0" smtClean="0"/>
              <a:t>         4      ∞   ∞    1      0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609600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1      2     3      4</a:t>
            </a:r>
            <a:endParaRPr lang="en-US" sz="2000" dirty="0"/>
          </a:p>
        </p:txBody>
      </p:sp>
      <p:sp>
        <p:nvSpPr>
          <p:cNvPr id="6" name="Double Bracket 5"/>
          <p:cNvSpPr/>
          <p:nvPr/>
        </p:nvSpPr>
        <p:spPr>
          <a:xfrm>
            <a:off x="1219200" y="1066800"/>
            <a:ext cx="19050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2286000" cy="30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685800" y="1371600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2514600"/>
            <a:ext cx="4332148" cy="52322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/>
              <a:t>Shortest path distance via 1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3352800" y="914400"/>
            <a:ext cx="3200400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1</a:t>
            </a:r>
            <a:r>
              <a:rPr lang="en-US" sz="2000" dirty="0" smtClean="0"/>
              <a:t> </a:t>
            </a:r>
            <a:r>
              <a:rPr lang="en-US" sz="2000" baseline="30000" dirty="0" smtClean="0"/>
              <a:t>=</a:t>
            </a:r>
            <a:r>
              <a:rPr lang="en-US" sz="2000" dirty="0" smtClean="0"/>
              <a:t>  1      0    9    -4     ∞</a:t>
            </a:r>
          </a:p>
          <a:p>
            <a:r>
              <a:rPr lang="en-US" sz="2000" dirty="0" smtClean="0"/>
              <a:t>         2     6    0      ?      ?</a:t>
            </a:r>
          </a:p>
          <a:p>
            <a:r>
              <a:rPr lang="en-US" sz="2000" dirty="0" smtClean="0"/>
              <a:t>         3     ∞   ?      0      ?</a:t>
            </a:r>
          </a:p>
          <a:p>
            <a:r>
              <a:rPr lang="en-US" sz="2000" dirty="0" smtClean="0"/>
              <a:t>         4     ∞   ?      ?       0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343400" y="60960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1      2     3      4</a:t>
            </a:r>
            <a:endParaRPr lang="en-US" sz="2000" dirty="0"/>
          </a:p>
        </p:txBody>
      </p:sp>
      <p:sp>
        <p:nvSpPr>
          <p:cNvPr id="14" name="Double Bracket 13"/>
          <p:cNvSpPr/>
          <p:nvPr/>
        </p:nvSpPr>
        <p:spPr>
          <a:xfrm>
            <a:off x="4343400" y="990600"/>
            <a:ext cx="19050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3276600"/>
            <a:ext cx="4488729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1</a:t>
            </a:r>
            <a:r>
              <a:rPr lang="en-US" sz="2000" dirty="0" smtClean="0"/>
              <a:t> [2,3] =D</a:t>
            </a:r>
            <a:r>
              <a:rPr lang="en-US" sz="2000" baseline="30000" dirty="0" smtClean="0"/>
              <a:t> 0</a:t>
            </a:r>
            <a:r>
              <a:rPr lang="en-US" sz="2000" dirty="0" smtClean="0"/>
              <a:t> [2,3]       D</a:t>
            </a:r>
            <a:r>
              <a:rPr lang="en-US" sz="2000" baseline="30000" dirty="0" smtClean="0"/>
              <a:t> 0</a:t>
            </a:r>
            <a:r>
              <a:rPr lang="en-US" sz="2000" dirty="0" smtClean="0"/>
              <a:t> [2,1] + D</a:t>
            </a:r>
            <a:r>
              <a:rPr lang="en-US" sz="2000" baseline="30000" dirty="0" smtClean="0"/>
              <a:t> 0</a:t>
            </a:r>
            <a:r>
              <a:rPr lang="en-US" sz="2000" dirty="0" smtClean="0"/>
              <a:t> [1,3]</a:t>
            </a:r>
          </a:p>
          <a:p>
            <a:r>
              <a:rPr lang="en-US" sz="2000" dirty="0" smtClean="0"/>
              <a:t>                       ∞        6      +    (-4)</a:t>
            </a:r>
          </a:p>
          <a:p>
            <a:r>
              <a:rPr lang="en-US" sz="2000" dirty="0" smtClean="0"/>
              <a:t>                       ∞    &gt;        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" y="4572000"/>
            <a:ext cx="45720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1</a:t>
            </a:r>
            <a:r>
              <a:rPr lang="en-US" dirty="0" smtClean="0"/>
              <a:t> [2,4] =D</a:t>
            </a:r>
            <a:r>
              <a:rPr lang="en-US" baseline="30000" dirty="0" smtClean="0"/>
              <a:t> 0</a:t>
            </a:r>
            <a:r>
              <a:rPr lang="en-US" dirty="0" smtClean="0"/>
              <a:t> [2,4]       D</a:t>
            </a:r>
            <a:r>
              <a:rPr lang="en-US" baseline="30000" dirty="0" smtClean="0"/>
              <a:t> 0</a:t>
            </a:r>
            <a:r>
              <a:rPr lang="en-US" dirty="0" smtClean="0"/>
              <a:t> [2,1] + D</a:t>
            </a:r>
            <a:r>
              <a:rPr lang="en-US" baseline="30000" dirty="0" smtClean="0"/>
              <a:t> 0</a:t>
            </a:r>
            <a:r>
              <a:rPr lang="en-US" dirty="0" smtClean="0"/>
              <a:t> [1,4]</a:t>
            </a:r>
          </a:p>
          <a:p>
            <a:r>
              <a:rPr lang="en-US" dirty="0" smtClean="0"/>
              <a:t>                       2                   6      +    ∞</a:t>
            </a:r>
          </a:p>
          <a:p>
            <a:r>
              <a:rPr lang="en-US" dirty="0" smtClean="0"/>
              <a:t>                       2            &lt;             ∞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5791200"/>
            <a:ext cx="45720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1</a:t>
            </a:r>
            <a:r>
              <a:rPr lang="en-US" dirty="0" smtClean="0"/>
              <a:t> [3,2] =D</a:t>
            </a:r>
            <a:r>
              <a:rPr lang="en-US" baseline="30000" dirty="0" smtClean="0"/>
              <a:t> 0</a:t>
            </a:r>
            <a:r>
              <a:rPr lang="en-US" dirty="0" smtClean="0"/>
              <a:t> [3,2]       D</a:t>
            </a:r>
            <a:r>
              <a:rPr lang="en-US" baseline="30000" dirty="0" smtClean="0"/>
              <a:t> 0</a:t>
            </a:r>
            <a:r>
              <a:rPr lang="en-US" dirty="0" smtClean="0"/>
              <a:t> [3,1] + D</a:t>
            </a:r>
            <a:r>
              <a:rPr lang="en-US" baseline="30000" dirty="0" smtClean="0"/>
              <a:t> 0</a:t>
            </a:r>
            <a:r>
              <a:rPr lang="en-US" dirty="0" smtClean="0"/>
              <a:t> [1,2]</a:t>
            </a:r>
          </a:p>
          <a:p>
            <a:r>
              <a:rPr lang="en-US" dirty="0" smtClean="0"/>
              <a:t>                       5                          +   9</a:t>
            </a:r>
          </a:p>
          <a:p>
            <a:r>
              <a:rPr lang="en-US" dirty="0" smtClean="0"/>
              <a:t>                       5            &lt;          ∞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38400" y="609600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53000" y="3276600"/>
            <a:ext cx="4114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1</a:t>
            </a:r>
            <a:r>
              <a:rPr lang="en-US" dirty="0" smtClean="0"/>
              <a:t> [3,4] =D</a:t>
            </a:r>
            <a:r>
              <a:rPr lang="en-US" baseline="30000" dirty="0" smtClean="0"/>
              <a:t> 0</a:t>
            </a:r>
            <a:r>
              <a:rPr lang="en-US" dirty="0" smtClean="0"/>
              <a:t> [3,4]       D</a:t>
            </a:r>
            <a:r>
              <a:rPr lang="en-US" baseline="30000" dirty="0" smtClean="0"/>
              <a:t> 0</a:t>
            </a:r>
            <a:r>
              <a:rPr lang="en-US" dirty="0" smtClean="0"/>
              <a:t> [3,1] + D</a:t>
            </a:r>
            <a:r>
              <a:rPr lang="en-US" baseline="30000" dirty="0" smtClean="0"/>
              <a:t> 0</a:t>
            </a:r>
            <a:r>
              <a:rPr lang="en-US" dirty="0" smtClean="0"/>
              <a:t> [1,4]</a:t>
            </a:r>
          </a:p>
          <a:p>
            <a:r>
              <a:rPr lang="en-US" dirty="0" smtClean="0"/>
              <a:t>                       ∞                   ∞      +    ∞</a:t>
            </a:r>
          </a:p>
          <a:p>
            <a:r>
              <a:rPr lang="en-US" dirty="0" smtClean="0"/>
              <a:t>                       ∞           =              ∞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4572000"/>
            <a:ext cx="4114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1</a:t>
            </a:r>
            <a:r>
              <a:rPr lang="en-US" dirty="0" smtClean="0"/>
              <a:t> [4,3] =D</a:t>
            </a:r>
            <a:r>
              <a:rPr lang="en-US" baseline="30000" dirty="0" smtClean="0"/>
              <a:t> 0</a:t>
            </a:r>
            <a:r>
              <a:rPr lang="en-US" dirty="0" smtClean="0"/>
              <a:t> [4,3]       D</a:t>
            </a:r>
            <a:r>
              <a:rPr lang="en-US" baseline="30000" dirty="0" smtClean="0"/>
              <a:t> 0</a:t>
            </a:r>
            <a:r>
              <a:rPr lang="en-US" dirty="0" smtClean="0"/>
              <a:t> [4,1] + D</a:t>
            </a:r>
            <a:r>
              <a:rPr lang="en-US" baseline="30000" dirty="0" smtClean="0"/>
              <a:t> 0</a:t>
            </a:r>
            <a:r>
              <a:rPr lang="en-US" dirty="0" smtClean="0"/>
              <a:t> [1,3]</a:t>
            </a:r>
          </a:p>
          <a:p>
            <a:r>
              <a:rPr lang="en-US" dirty="0" smtClean="0"/>
              <a:t>                       1                  ∞      +    (-4)</a:t>
            </a:r>
          </a:p>
          <a:p>
            <a:r>
              <a:rPr lang="en-US" dirty="0" smtClean="0"/>
              <a:t>                       1            &lt;            ∞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76800" y="5791200"/>
            <a:ext cx="41910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1</a:t>
            </a:r>
            <a:r>
              <a:rPr lang="en-US" dirty="0" smtClean="0"/>
              <a:t> [4,2] =D</a:t>
            </a:r>
            <a:r>
              <a:rPr lang="en-US" baseline="30000" dirty="0" smtClean="0"/>
              <a:t> 0</a:t>
            </a:r>
            <a:r>
              <a:rPr lang="en-US" dirty="0" smtClean="0"/>
              <a:t> [4,2]       D</a:t>
            </a:r>
            <a:r>
              <a:rPr lang="en-US" baseline="30000" dirty="0" smtClean="0"/>
              <a:t> 0</a:t>
            </a:r>
            <a:r>
              <a:rPr lang="en-US" dirty="0" smtClean="0"/>
              <a:t> [4,1] + D</a:t>
            </a:r>
            <a:r>
              <a:rPr lang="en-US" baseline="30000" dirty="0" smtClean="0"/>
              <a:t> 0</a:t>
            </a:r>
            <a:r>
              <a:rPr lang="en-US" dirty="0" smtClean="0"/>
              <a:t> [1,2]</a:t>
            </a:r>
          </a:p>
          <a:p>
            <a:r>
              <a:rPr lang="en-US" dirty="0" smtClean="0"/>
              <a:t>                       ∞                  ∞      +    9</a:t>
            </a:r>
          </a:p>
          <a:p>
            <a:r>
              <a:rPr lang="en-US" dirty="0" smtClean="0"/>
              <a:t>                       ∞         =             ∞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4600" y="990600"/>
            <a:ext cx="335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0 =</a:t>
            </a:r>
            <a:r>
              <a:rPr lang="en-US" sz="2000" dirty="0" smtClean="0"/>
              <a:t>  1      0    9    -4     ∞</a:t>
            </a:r>
          </a:p>
          <a:p>
            <a:r>
              <a:rPr lang="en-US" sz="2000" dirty="0" smtClean="0"/>
              <a:t>         2      6    0     2     2</a:t>
            </a:r>
          </a:p>
          <a:p>
            <a:r>
              <a:rPr lang="en-US" sz="2000" dirty="0" smtClean="0"/>
              <a:t>         3      ∞   5     0     ∞</a:t>
            </a:r>
          </a:p>
          <a:p>
            <a:r>
              <a:rPr lang="en-US" sz="2000" dirty="0" smtClean="0"/>
              <a:t>         4      ∞   ∞    1      0 </a:t>
            </a:r>
            <a:endParaRPr lang="en-US" sz="2000" dirty="0"/>
          </a:p>
        </p:txBody>
      </p:sp>
      <p:sp>
        <p:nvSpPr>
          <p:cNvPr id="23" name="Double Bracket 22"/>
          <p:cNvSpPr/>
          <p:nvPr/>
        </p:nvSpPr>
        <p:spPr>
          <a:xfrm>
            <a:off x="7315200" y="1066800"/>
            <a:ext cx="17526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91400" y="685800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1      2     3      4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43800" y="2286000"/>
            <a:ext cx="1256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Answer</a:t>
            </a:r>
            <a:endParaRPr lang="en-US" sz="2400" b="1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66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1 =</a:t>
            </a:r>
            <a:r>
              <a:rPr lang="en-US" sz="2000" dirty="0" smtClean="0"/>
              <a:t>  1       0     9    -4     ∞</a:t>
            </a:r>
          </a:p>
          <a:p>
            <a:r>
              <a:rPr lang="en-US" sz="2000" dirty="0" smtClean="0"/>
              <a:t>         2      6     0     2      2</a:t>
            </a:r>
          </a:p>
          <a:p>
            <a:r>
              <a:rPr lang="en-US" sz="2000" dirty="0" smtClean="0"/>
              <a:t>         3      ∞    5     0     ∞</a:t>
            </a:r>
          </a:p>
          <a:p>
            <a:r>
              <a:rPr lang="en-US" sz="2000" dirty="0" smtClean="0"/>
              <a:t>         4      ∞   ∞    1      0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143000" y="68580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1      2     3      4</a:t>
            </a:r>
            <a:endParaRPr lang="en-US" sz="2000" dirty="0"/>
          </a:p>
        </p:txBody>
      </p:sp>
      <p:sp>
        <p:nvSpPr>
          <p:cNvPr id="4" name="Double Bracket 3"/>
          <p:cNvSpPr/>
          <p:nvPr/>
        </p:nvSpPr>
        <p:spPr>
          <a:xfrm>
            <a:off x="1066800" y="1143000"/>
            <a:ext cx="19050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219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</a:t>
            </a:r>
            <a:r>
              <a:rPr lang="en-US" sz="2000" baseline="30000" dirty="0" smtClean="0"/>
              <a:t>=</a:t>
            </a:r>
            <a:r>
              <a:rPr lang="en-US" sz="2000" dirty="0" smtClean="0"/>
              <a:t>  1      0     9      ?      ?</a:t>
            </a:r>
          </a:p>
          <a:p>
            <a:r>
              <a:rPr lang="en-US" sz="2000" dirty="0" smtClean="0"/>
              <a:t>         2     6      0      2      2</a:t>
            </a:r>
          </a:p>
          <a:p>
            <a:r>
              <a:rPr lang="en-US" sz="2000" dirty="0" smtClean="0"/>
              <a:t>         3     ?      5      0      ?</a:t>
            </a:r>
          </a:p>
          <a:p>
            <a:r>
              <a:rPr lang="en-US" sz="2000" dirty="0" smtClean="0"/>
              <a:t>         4     ?     ∞      ?     0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14800" y="76200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1      2     3      4</a:t>
            </a:r>
            <a:endParaRPr lang="en-US" sz="2000" dirty="0"/>
          </a:p>
        </p:txBody>
      </p:sp>
      <p:sp>
        <p:nvSpPr>
          <p:cNvPr id="7" name="Double Bracket 6"/>
          <p:cNvSpPr/>
          <p:nvPr/>
        </p:nvSpPr>
        <p:spPr>
          <a:xfrm>
            <a:off x="4114800" y="1219200"/>
            <a:ext cx="1905000" cy="1219200"/>
          </a:xfrm>
          <a:prstGeom prst="bracketPair">
            <a:avLst>
              <a:gd name="adj" fmla="val 159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1219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2 =</a:t>
            </a:r>
            <a:r>
              <a:rPr lang="en-US" sz="2000" dirty="0" smtClean="0"/>
              <a:t>  1      0     9    -4     11</a:t>
            </a:r>
          </a:p>
          <a:p>
            <a:r>
              <a:rPr lang="en-US" sz="2000" dirty="0" smtClean="0"/>
              <a:t>         2      6     0     2     2</a:t>
            </a:r>
          </a:p>
          <a:p>
            <a:r>
              <a:rPr lang="en-US" sz="2000" dirty="0" smtClean="0"/>
              <a:t>         3      11     5     0     7</a:t>
            </a:r>
          </a:p>
          <a:p>
            <a:r>
              <a:rPr lang="en-US" sz="2000" dirty="0" smtClean="0"/>
              <a:t>         4      ∞   ∞    1      0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086600" y="83820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1      2     3      4</a:t>
            </a:r>
            <a:endParaRPr lang="en-US" sz="2000" dirty="0"/>
          </a:p>
        </p:txBody>
      </p:sp>
      <p:sp>
        <p:nvSpPr>
          <p:cNvPr id="10" name="Double Bracket 9"/>
          <p:cNvSpPr/>
          <p:nvPr/>
        </p:nvSpPr>
        <p:spPr>
          <a:xfrm>
            <a:off x="7162800" y="1295400"/>
            <a:ext cx="18288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2743200"/>
            <a:ext cx="4648200" cy="52322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Shortest</a:t>
            </a:r>
            <a:r>
              <a:rPr lang="en-US" dirty="0" smtClean="0"/>
              <a:t> </a:t>
            </a:r>
            <a:r>
              <a:rPr lang="en-US" sz="2800" dirty="0" smtClean="0"/>
              <a:t>path</a:t>
            </a:r>
            <a:r>
              <a:rPr lang="en-US" dirty="0" smtClean="0"/>
              <a:t> </a:t>
            </a:r>
            <a:r>
              <a:rPr lang="en-US" sz="2800" dirty="0" smtClean="0"/>
              <a:t>distance</a:t>
            </a:r>
            <a:r>
              <a:rPr lang="en-US" dirty="0" smtClean="0"/>
              <a:t> </a:t>
            </a:r>
            <a:r>
              <a:rPr lang="en-US" sz="2800" dirty="0" smtClean="0"/>
              <a:t>via 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3429001"/>
            <a:ext cx="4572000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[1,3] =D</a:t>
            </a:r>
            <a:r>
              <a:rPr lang="en-US" sz="2000" baseline="30000" dirty="0" smtClean="0"/>
              <a:t> 1</a:t>
            </a:r>
            <a:r>
              <a:rPr lang="en-US" sz="2000" dirty="0" smtClean="0"/>
              <a:t> [1,3]       D</a:t>
            </a:r>
            <a:r>
              <a:rPr lang="en-US" sz="2000" baseline="30000" dirty="0" smtClean="0"/>
              <a:t> 1</a:t>
            </a:r>
            <a:r>
              <a:rPr lang="en-US" sz="2000" dirty="0" smtClean="0"/>
              <a:t> [1,2] + D</a:t>
            </a:r>
            <a:r>
              <a:rPr lang="en-US" sz="2000" baseline="30000" dirty="0" smtClean="0"/>
              <a:t> 1</a:t>
            </a:r>
            <a:r>
              <a:rPr lang="en-US" sz="2000" dirty="0" smtClean="0"/>
              <a:t> [2,3]</a:t>
            </a:r>
          </a:p>
          <a:p>
            <a:r>
              <a:rPr lang="en-US" sz="2000" dirty="0" smtClean="0"/>
              <a:t>                       -4                9    +    2</a:t>
            </a:r>
          </a:p>
          <a:p>
            <a:r>
              <a:rPr lang="en-US" sz="2000" dirty="0" smtClean="0"/>
              <a:t>                       -4        &lt;           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" y="4648200"/>
            <a:ext cx="45720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2</a:t>
            </a:r>
            <a:r>
              <a:rPr lang="en-US" dirty="0" smtClean="0"/>
              <a:t> [1,4] =D</a:t>
            </a:r>
            <a:r>
              <a:rPr lang="en-US" baseline="30000" dirty="0" smtClean="0"/>
              <a:t> 1</a:t>
            </a:r>
            <a:r>
              <a:rPr lang="en-US" dirty="0" smtClean="0"/>
              <a:t> [1,4]       D</a:t>
            </a:r>
            <a:r>
              <a:rPr lang="en-US" baseline="30000" dirty="0" smtClean="0"/>
              <a:t> 1</a:t>
            </a:r>
            <a:r>
              <a:rPr lang="en-US" dirty="0" smtClean="0"/>
              <a:t> [1,2] + D</a:t>
            </a:r>
            <a:r>
              <a:rPr lang="en-US" baseline="30000" dirty="0" smtClean="0"/>
              <a:t> 1</a:t>
            </a:r>
            <a:r>
              <a:rPr lang="en-US" dirty="0" smtClean="0"/>
              <a:t> [2,4]</a:t>
            </a:r>
          </a:p>
          <a:p>
            <a:r>
              <a:rPr lang="en-US" dirty="0" smtClean="0"/>
              <a:t>                       ∞                   9   +    2</a:t>
            </a:r>
          </a:p>
          <a:p>
            <a:r>
              <a:rPr lang="en-US" dirty="0" smtClean="0"/>
              <a:t>                       ∞           &gt;          11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5791200"/>
            <a:ext cx="45720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2</a:t>
            </a:r>
            <a:r>
              <a:rPr lang="en-US" dirty="0" smtClean="0"/>
              <a:t> [3,1] =D</a:t>
            </a:r>
            <a:r>
              <a:rPr lang="en-US" baseline="30000" dirty="0" smtClean="0"/>
              <a:t> 1</a:t>
            </a:r>
            <a:r>
              <a:rPr lang="en-US" dirty="0" smtClean="0"/>
              <a:t> [3,1]       D</a:t>
            </a:r>
            <a:r>
              <a:rPr lang="en-US" baseline="30000" dirty="0" smtClean="0"/>
              <a:t> 1</a:t>
            </a:r>
            <a:r>
              <a:rPr lang="en-US" dirty="0" smtClean="0"/>
              <a:t> [3,2] + D</a:t>
            </a:r>
            <a:r>
              <a:rPr lang="en-US" baseline="30000" dirty="0" smtClean="0"/>
              <a:t> 1</a:t>
            </a:r>
            <a:r>
              <a:rPr lang="en-US" dirty="0" smtClean="0"/>
              <a:t> [2,1]</a:t>
            </a:r>
          </a:p>
          <a:p>
            <a:r>
              <a:rPr lang="en-US" dirty="0" smtClean="0"/>
              <a:t>                       ∞                5      +   6</a:t>
            </a:r>
          </a:p>
          <a:p>
            <a:r>
              <a:rPr lang="en-US" dirty="0" smtClean="0"/>
              <a:t>                       ∞           &gt;         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3429000"/>
            <a:ext cx="4114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2</a:t>
            </a:r>
            <a:r>
              <a:rPr lang="en-US" dirty="0" smtClean="0"/>
              <a:t> [3,4] =D</a:t>
            </a:r>
            <a:r>
              <a:rPr lang="en-US" baseline="30000" dirty="0" smtClean="0"/>
              <a:t> 1</a:t>
            </a:r>
            <a:r>
              <a:rPr lang="en-US" dirty="0" smtClean="0"/>
              <a:t> [3,4]       D</a:t>
            </a:r>
            <a:r>
              <a:rPr lang="en-US" baseline="30000" dirty="0" smtClean="0"/>
              <a:t> 1</a:t>
            </a:r>
            <a:r>
              <a:rPr lang="en-US" dirty="0" smtClean="0"/>
              <a:t> [3,2] + D</a:t>
            </a:r>
            <a:r>
              <a:rPr lang="en-US" baseline="30000" dirty="0" smtClean="0"/>
              <a:t> 1</a:t>
            </a:r>
            <a:r>
              <a:rPr lang="en-US" dirty="0" smtClean="0"/>
              <a:t> [2,4]</a:t>
            </a:r>
          </a:p>
          <a:p>
            <a:r>
              <a:rPr lang="en-US" dirty="0" smtClean="0"/>
              <a:t>                       ∞                   5      +    2</a:t>
            </a:r>
          </a:p>
          <a:p>
            <a:r>
              <a:rPr lang="en-US" dirty="0" smtClean="0"/>
              <a:t>                       ∞           &gt;             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6800" y="4648200"/>
            <a:ext cx="4114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2</a:t>
            </a:r>
            <a:r>
              <a:rPr lang="en-US" dirty="0" smtClean="0"/>
              <a:t> [4,1] =D</a:t>
            </a:r>
            <a:r>
              <a:rPr lang="en-US" baseline="30000" dirty="0" smtClean="0"/>
              <a:t> 1</a:t>
            </a:r>
            <a:r>
              <a:rPr lang="en-US" dirty="0" smtClean="0"/>
              <a:t> [4,1]       D</a:t>
            </a:r>
            <a:r>
              <a:rPr lang="en-US" baseline="30000" dirty="0" smtClean="0"/>
              <a:t> 1</a:t>
            </a:r>
            <a:r>
              <a:rPr lang="en-US" dirty="0" smtClean="0"/>
              <a:t> [4,2] + D</a:t>
            </a:r>
            <a:r>
              <a:rPr lang="en-US" baseline="30000" dirty="0" smtClean="0"/>
              <a:t> 1</a:t>
            </a:r>
            <a:r>
              <a:rPr lang="en-US" dirty="0" smtClean="0"/>
              <a:t> [2,1]</a:t>
            </a:r>
          </a:p>
          <a:p>
            <a:r>
              <a:rPr lang="en-US" dirty="0" smtClean="0"/>
              <a:t>                       ∞                  ∞      +    6</a:t>
            </a:r>
          </a:p>
          <a:p>
            <a:r>
              <a:rPr lang="en-US" dirty="0" smtClean="0"/>
              <a:t>                       ∞            =             ∞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5791200"/>
            <a:ext cx="41910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 2</a:t>
            </a:r>
            <a:r>
              <a:rPr lang="en-US" dirty="0" smtClean="0"/>
              <a:t> [4,3] =D</a:t>
            </a:r>
            <a:r>
              <a:rPr lang="en-US" baseline="30000" dirty="0" smtClean="0"/>
              <a:t> 1</a:t>
            </a:r>
            <a:r>
              <a:rPr lang="en-US" dirty="0" smtClean="0"/>
              <a:t> [4,3]       D</a:t>
            </a:r>
            <a:r>
              <a:rPr lang="en-US" baseline="30000" dirty="0" smtClean="0"/>
              <a:t> 1</a:t>
            </a:r>
            <a:r>
              <a:rPr lang="en-US" dirty="0" smtClean="0"/>
              <a:t> [4,2] + D</a:t>
            </a:r>
            <a:r>
              <a:rPr lang="en-US" baseline="30000" dirty="0" smtClean="0"/>
              <a:t> 1</a:t>
            </a:r>
            <a:r>
              <a:rPr lang="en-US" dirty="0" smtClean="0"/>
              <a:t> [2,3]</a:t>
            </a:r>
          </a:p>
          <a:p>
            <a:r>
              <a:rPr lang="en-US" dirty="0" smtClean="0"/>
              <a:t>                       1                  ∞      +    2</a:t>
            </a:r>
          </a:p>
          <a:p>
            <a:r>
              <a:rPr lang="en-US" dirty="0" smtClean="0"/>
              <a:t>                       1         &lt;             ∞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1447800"/>
            <a:ext cx="2362200" cy="30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990600" y="1447800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91400" y="2590800"/>
            <a:ext cx="1431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Answer</a:t>
            </a:r>
            <a:endParaRPr lang="en-US" sz="2800" b="1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514600"/>
            <a:ext cx="4383444" cy="52322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/>
              <a:t>Shortest path distance via 3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2 =</a:t>
            </a:r>
            <a:r>
              <a:rPr lang="en-US" sz="2000" dirty="0" smtClean="0"/>
              <a:t>  1      0     9    -4     11</a:t>
            </a:r>
          </a:p>
          <a:p>
            <a:r>
              <a:rPr lang="en-US" sz="2000" dirty="0" smtClean="0"/>
              <a:t>         2      6     0    2      2</a:t>
            </a:r>
          </a:p>
          <a:p>
            <a:r>
              <a:rPr lang="en-US" sz="2000" dirty="0" smtClean="0"/>
              <a:t>         3      11     5    0      7</a:t>
            </a:r>
          </a:p>
          <a:p>
            <a:r>
              <a:rPr lang="en-US" sz="2000" dirty="0" smtClean="0"/>
              <a:t>         4      ∞   ∞    1      0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0" y="838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3 =</a:t>
            </a:r>
            <a:r>
              <a:rPr lang="en-US" sz="2000" dirty="0" smtClean="0"/>
              <a:t>  1      0      1    -4      3</a:t>
            </a:r>
          </a:p>
          <a:p>
            <a:r>
              <a:rPr lang="en-US" sz="2000" dirty="0" smtClean="0"/>
              <a:t>         2      6      0     2     2</a:t>
            </a:r>
          </a:p>
          <a:p>
            <a:r>
              <a:rPr lang="en-US" sz="2000" dirty="0" smtClean="0"/>
              <a:t>         3      11      5     0     7</a:t>
            </a:r>
          </a:p>
          <a:p>
            <a:r>
              <a:rPr lang="en-US" sz="2000" dirty="0" smtClean="0"/>
              <a:t>         4      12     6     1      0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71800" y="8382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</a:t>
            </a:r>
            <a:r>
              <a:rPr lang="en-US" sz="2000" baseline="30000" dirty="0" smtClean="0"/>
              <a:t>=</a:t>
            </a:r>
            <a:r>
              <a:rPr lang="en-US" sz="2000" dirty="0" smtClean="0"/>
              <a:t>  1      0     ?      -4      ?</a:t>
            </a:r>
          </a:p>
          <a:p>
            <a:r>
              <a:rPr lang="en-US" sz="2000" dirty="0" smtClean="0"/>
              <a:t>         2     ?      0       2      ?</a:t>
            </a:r>
          </a:p>
          <a:p>
            <a:r>
              <a:rPr lang="en-US" sz="2000" dirty="0" smtClean="0"/>
              <a:t>         3     11      5      0      7</a:t>
            </a:r>
          </a:p>
          <a:p>
            <a:r>
              <a:rPr lang="en-US" sz="2000" dirty="0" smtClean="0"/>
              <a:t>         4     ?      ?       1      0 </a:t>
            </a:r>
            <a:endParaRPr lang="en-US" sz="2000" dirty="0"/>
          </a:p>
        </p:txBody>
      </p:sp>
      <p:sp>
        <p:nvSpPr>
          <p:cNvPr id="8" name="Double Bracket 7"/>
          <p:cNvSpPr/>
          <p:nvPr/>
        </p:nvSpPr>
        <p:spPr>
          <a:xfrm>
            <a:off x="1066800" y="914400"/>
            <a:ext cx="19050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3962400" y="914400"/>
            <a:ext cx="19050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Bracket 9"/>
          <p:cNvSpPr/>
          <p:nvPr/>
        </p:nvSpPr>
        <p:spPr>
          <a:xfrm>
            <a:off x="7086600" y="914400"/>
            <a:ext cx="19050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45720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1      2     3      4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143000" y="45720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1      2     3      4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038600" y="45720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1      2     3      4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1371600" y="1219200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" y="1524000"/>
            <a:ext cx="2362200" cy="30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209800"/>
            <a:ext cx="1431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Answer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3276600"/>
            <a:ext cx="4453463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[1,2] =D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[1,2]      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[1,3] +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[3,2]</a:t>
            </a:r>
          </a:p>
          <a:p>
            <a:r>
              <a:rPr lang="en-US" sz="2000" dirty="0" smtClean="0"/>
              <a:t>                       9                -4     +   5</a:t>
            </a:r>
          </a:p>
          <a:p>
            <a:r>
              <a:rPr lang="en-US" sz="2000" dirty="0" smtClean="0"/>
              <a:t>                       9        &gt;             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" y="4495800"/>
            <a:ext cx="4487126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[1,4] =D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[1,4]      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[1,3] +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[3,4]</a:t>
            </a:r>
          </a:p>
          <a:p>
            <a:r>
              <a:rPr lang="en-US" sz="2000" dirty="0" smtClean="0"/>
              <a:t>                       11                -4    +    7</a:t>
            </a:r>
          </a:p>
          <a:p>
            <a:r>
              <a:rPr lang="en-US" sz="2000" dirty="0" smtClean="0"/>
              <a:t>                       11            &gt;          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5715000"/>
            <a:ext cx="4453463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[2,1] =D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[2,1]      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[2,3] +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[3,1]</a:t>
            </a:r>
          </a:p>
          <a:p>
            <a:r>
              <a:rPr lang="en-US" sz="2000" dirty="0" smtClean="0"/>
              <a:t>                       6               2    +    11</a:t>
            </a:r>
          </a:p>
          <a:p>
            <a:r>
              <a:rPr lang="en-US" sz="2000" dirty="0" smtClean="0"/>
              <a:t>                       6        &lt;           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5715000"/>
            <a:ext cx="444544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[1,3] =D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[1,3]      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[1,2] +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[2,3]</a:t>
            </a:r>
          </a:p>
          <a:p>
            <a:r>
              <a:rPr lang="en-US" sz="2000" dirty="0" smtClean="0"/>
              <a:t>                       -4                9    +    2</a:t>
            </a:r>
          </a:p>
          <a:p>
            <a:r>
              <a:rPr lang="en-US" sz="2000" dirty="0" smtClean="0"/>
              <a:t>                       -4        &lt;           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495800"/>
            <a:ext cx="444544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[1,3] =D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[1,3]      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[1,2] +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[2,3]</a:t>
            </a:r>
          </a:p>
          <a:p>
            <a:r>
              <a:rPr lang="en-US" sz="2000" dirty="0" smtClean="0"/>
              <a:t>                       -4                9    +    2</a:t>
            </a:r>
          </a:p>
          <a:p>
            <a:r>
              <a:rPr lang="en-US" sz="2000" dirty="0" smtClean="0"/>
              <a:t>                       -4        &lt;           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8200" y="3276600"/>
            <a:ext cx="4495800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[2,4] =D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[2,4]    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[2,3] + D</a:t>
            </a:r>
            <a:r>
              <a:rPr lang="en-US" sz="2000" baseline="30000" dirty="0" smtClean="0"/>
              <a:t> 2</a:t>
            </a:r>
            <a:r>
              <a:rPr lang="en-US" sz="2000" dirty="0" smtClean="0"/>
              <a:t> [3,4]</a:t>
            </a:r>
          </a:p>
          <a:p>
            <a:r>
              <a:rPr lang="en-US" sz="2000" dirty="0" smtClean="0"/>
              <a:t>                       -4              9    +    2</a:t>
            </a:r>
          </a:p>
          <a:p>
            <a:r>
              <a:rPr lang="en-US" sz="2000" dirty="0" smtClean="0"/>
              <a:t>                       -4       &lt;           11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4 =</a:t>
            </a:r>
            <a:r>
              <a:rPr lang="en-US" sz="2000" dirty="0" smtClean="0"/>
              <a:t>  1      0      1    -4      3</a:t>
            </a:r>
          </a:p>
          <a:p>
            <a:r>
              <a:rPr lang="en-US" sz="2000" dirty="0" smtClean="0"/>
              <a:t>         2      6      0     2     2</a:t>
            </a:r>
          </a:p>
          <a:p>
            <a:r>
              <a:rPr lang="en-US" sz="2000" dirty="0" smtClean="0"/>
              <a:t>         3      11      5     0     7</a:t>
            </a:r>
          </a:p>
          <a:p>
            <a:r>
              <a:rPr lang="en-US" sz="2000" dirty="0" smtClean="0"/>
              <a:t>         4      12     6     1      0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019800" y="685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4 =</a:t>
            </a:r>
            <a:r>
              <a:rPr lang="en-US" sz="2000" dirty="0" smtClean="0"/>
              <a:t>  1      0      1    -4      3</a:t>
            </a:r>
          </a:p>
          <a:p>
            <a:r>
              <a:rPr lang="en-US" sz="2000" dirty="0" smtClean="0"/>
              <a:t>         2      6      0     2     2</a:t>
            </a:r>
          </a:p>
          <a:p>
            <a:r>
              <a:rPr lang="en-US" sz="2000" dirty="0" smtClean="0"/>
              <a:t>         3      11      5     0     7</a:t>
            </a:r>
          </a:p>
          <a:p>
            <a:r>
              <a:rPr lang="en-US" sz="2000" dirty="0" smtClean="0"/>
              <a:t>         4      12     6     1      0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685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 </a:t>
            </a:r>
            <a:r>
              <a:rPr lang="en-US" sz="2000" baseline="30000" dirty="0" smtClean="0"/>
              <a:t>=</a:t>
            </a:r>
            <a:r>
              <a:rPr lang="en-US" sz="2000" dirty="0" smtClean="0"/>
              <a:t>  1      0     ?      ?       3</a:t>
            </a:r>
          </a:p>
          <a:p>
            <a:r>
              <a:rPr lang="en-US" sz="2000" dirty="0" smtClean="0"/>
              <a:t>         2     ?      0      ?       2</a:t>
            </a:r>
          </a:p>
          <a:p>
            <a:r>
              <a:rPr lang="en-US" sz="2000" dirty="0" smtClean="0"/>
              <a:t>         3     ?      ?       0      7</a:t>
            </a:r>
          </a:p>
          <a:p>
            <a:r>
              <a:rPr lang="en-US" sz="2000" dirty="0" smtClean="0"/>
              <a:t>         4     12      6     1      0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010400" y="30480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1      2     3      4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14800" y="304800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1      2      3       4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90600" y="30480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1      2     3      4</a:t>
            </a:r>
            <a:endParaRPr lang="en-US" sz="2000" dirty="0"/>
          </a:p>
        </p:txBody>
      </p:sp>
      <p:sp>
        <p:nvSpPr>
          <p:cNvPr id="8" name="Double Bracket 7"/>
          <p:cNvSpPr/>
          <p:nvPr/>
        </p:nvSpPr>
        <p:spPr>
          <a:xfrm>
            <a:off x="990600" y="762000"/>
            <a:ext cx="19050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4038600" y="762000"/>
            <a:ext cx="19050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uble Bracket 9"/>
          <p:cNvSpPr/>
          <p:nvPr/>
        </p:nvSpPr>
        <p:spPr>
          <a:xfrm>
            <a:off x="7010400" y="762000"/>
            <a:ext cx="19050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1676400"/>
            <a:ext cx="2362200" cy="30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1828800" y="1066800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2286000"/>
            <a:ext cx="4383444" cy="52322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/>
              <a:t>Shortest path distance via 4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7315200" y="2057400"/>
            <a:ext cx="1431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Answer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124200"/>
            <a:ext cx="4453463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 [1,2] =D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[1,2]      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[1,4] +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[4,2]</a:t>
            </a:r>
          </a:p>
          <a:p>
            <a:r>
              <a:rPr lang="en-US" sz="2000" dirty="0" smtClean="0"/>
              <a:t>                       1                    3     +   6</a:t>
            </a:r>
          </a:p>
          <a:p>
            <a:r>
              <a:rPr lang="en-US" sz="2000" dirty="0" smtClean="0"/>
              <a:t>                       1             &lt;              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3060" y="3124200"/>
            <a:ext cx="4600940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 [2,3] =D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[2,3]      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[2,4] +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[4,3]</a:t>
            </a:r>
          </a:p>
          <a:p>
            <a:r>
              <a:rPr lang="en-US" sz="2000" dirty="0" smtClean="0"/>
              <a:t>                       2                     3     +   1</a:t>
            </a:r>
          </a:p>
          <a:p>
            <a:r>
              <a:rPr lang="en-US" sz="2000" dirty="0" smtClean="0"/>
              <a:t>                       2           &lt;          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4419600"/>
            <a:ext cx="4466287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 [3,1] =D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[3,1]      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[3,4] +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[4,1]</a:t>
            </a:r>
          </a:p>
          <a:p>
            <a:r>
              <a:rPr lang="en-US" sz="2000" dirty="0" smtClean="0"/>
              <a:t>                       11                  7     +   12</a:t>
            </a:r>
          </a:p>
          <a:p>
            <a:r>
              <a:rPr lang="en-US" sz="2000" dirty="0" smtClean="0"/>
              <a:t>                       11          &lt;             19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419600"/>
            <a:ext cx="4466287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 [1,3] =D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[1,3]      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[1,4] +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[4,3]</a:t>
            </a:r>
          </a:p>
          <a:p>
            <a:r>
              <a:rPr lang="en-US" sz="2000" dirty="0" smtClean="0"/>
              <a:t>                       -4                3     +     1</a:t>
            </a:r>
          </a:p>
          <a:p>
            <a:r>
              <a:rPr lang="en-US" sz="2000" dirty="0" smtClean="0"/>
              <a:t>                       -4         &lt;            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5715000"/>
            <a:ext cx="4490332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 [2,1] =D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[2,1]      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[2,4] +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[4,1]</a:t>
            </a:r>
          </a:p>
          <a:p>
            <a:r>
              <a:rPr lang="en-US" sz="2000" dirty="0" smtClean="0"/>
              <a:t>                       6                    2     +   12</a:t>
            </a:r>
          </a:p>
          <a:p>
            <a:r>
              <a:rPr lang="en-US" sz="2000" dirty="0" smtClean="0"/>
              <a:t>                       6            &lt;          14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5715000"/>
            <a:ext cx="4572000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30000" dirty="0" smtClean="0"/>
              <a:t> 4</a:t>
            </a:r>
            <a:r>
              <a:rPr lang="en-US" sz="2000" dirty="0" smtClean="0"/>
              <a:t> [3,2] =D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[3,2]      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[3,4] + D</a:t>
            </a:r>
            <a:r>
              <a:rPr lang="en-US" sz="2000" baseline="30000" dirty="0" smtClean="0"/>
              <a:t> 3</a:t>
            </a:r>
            <a:r>
              <a:rPr lang="en-US" sz="2000" dirty="0" smtClean="0"/>
              <a:t> [4,2]</a:t>
            </a:r>
          </a:p>
          <a:p>
            <a:r>
              <a:rPr lang="en-US" sz="2000" dirty="0" smtClean="0"/>
              <a:t>                       5                     7     +   6</a:t>
            </a:r>
          </a:p>
          <a:p>
            <a:r>
              <a:rPr lang="en-US" sz="2000" dirty="0" smtClean="0"/>
              <a:t>                       5            &lt;          13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2636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800" b="1" i="1" u="sng" dirty="0" smtClean="0"/>
              <a:t>For Example-</a:t>
            </a:r>
            <a:endParaRPr lang="en-US" sz="2800" b="1" i="1" u="sng" dirty="0"/>
          </a:p>
        </p:txBody>
      </p:sp>
      <p:sp>
        <p:nvSpPr>
          <p:cNvPr id="3" name="Oval 2"/>
          <p:cNvSpPr/>
          <p:nvPr/>
        </p:nvSpPr>
        <p:spPr>
          <a:xfrm>
            <a:off x="1371600" y="1905000"/>
            <a:ext cx="10668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A</a:t>
            </a:r>
            <a:endParaRPr lang="en-US" sz="4400" b="1" dirty="0"/>
          </a:p>
        </p:txBody>
      </p:sp>
      <p:sp>
        <p:nvSpPr>
          <p:cNvPr id="5" name="Oval 4"/>
          <p:cNvSpPr/>
          <p:nvPr/>
        </p:nvSpPr>
        <p:spPr>
          <a:xfrm>
            <a:off x="2895600" y="3200400"/>
            <a:ext cx="10668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</a:t>
            </a:r>
            <a:endParaRPr lang="en-US" sz="4400" b="1" dirty="0"/>
          </a:p>
        </p:txBody>
      </p:sp>
      <p:sp>
        <p:nvSpPr>
          <p:cNvPr id="6" name="Oval 5"/>
          <p:cNvSpPr/>
          <p:nvPr/>
        </p:nvSpPr>
        <p:spPr>
          <a:xfrm>
            <a:off x="5410200" y="381000"/>
            <a:ext cx="10668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D</a:t>
            </a:r>
            <a:endParaRPr lang="en-US" sz="4400" b="1" dirty="0"/>
          </a:p>
        </p:txBody>
      </p:sp>
      <p:sp>
        <p:nvSpPr>
          <p:cNvPr id="7" name="Oval 6"/>
          <p:cNvSpPr/>
          <p:nvPr/>
        </p:nvSpPr>
        <p:spPr>
          <a:xfrm>
            <a:off x="5181600" y="2667000"/>
            <a:ext cx="10668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E</a:t>
            </a:r>
            <a:endParaRPr lang="en-US" sz="4400" b="1" dirty="0"/>
          </a:p>
        </p:txBody>
      </p:sp>
      <p:sp>
        <p:nvSpPr>
          <p:cNvPr id="8" name="Oval 7"/>
          <p:cNvSpPr/>
          <p:nvPr/>
        </p:nvSpPr>
        <p:spPr>
          <a:xfrm>
            <a:off x="7620000" y="1600200"/>
            <a:ext cx="10668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F</a:t>
            </a:r>
            <a:endParaRPr lang="en-US" sz="4400" b="1" dirty="0"/>
          </a:p>
        </p:txBody>
      </p:sp>
      <p:sp>
        <p:nvSpPr>
          <p:cNvPr id="11" name="Oval 10"/>
          <p:cNvSpPr/>
          <p:nvPr/>
        </p:nvSpPr>
        <p:spPr>
          <a:xfrm>
            <a:off x="2971800" y="457200"/>
            <a:ext cx="1066800" cy="9906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B</a:t>
            </a:r>
            <a:endParaRPr lang="en-US" sz="44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86000" y="1219200"/>
            <a:ext cx="685800" cy="7620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2895600"/>
            <a:ext cx="609600" cy="5334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38600" y="3200400"/>
            <a:ext cx="1066800" cy="3810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14800" y="838200"/>
            <a:ext cx="121920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7000" y="1143000"/>
            <a:ext cx="1143000" cy="6096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45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8495564">
            <a:off x="2221164" y="1419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2622592" flipH="1">
            <a:off x="2431104" y="2838376"/>
            <a:ext cx="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05200" y="1600200"/>
            <a:ext cx="0" cy="1447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715000" y="1447800"/>
            <a:ext cx="152400" cy="10668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04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20479220">
            <a:off x="4394598" y="30103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91200" y="18288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1507432">
            <a:off x="6916599" y="106201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200" y="44196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shortest path problem can be defined for graphs Whether undirected ,directed , or mixed. It is defined here</a:t>
            </a:r>
          </a:p>
          <a:p>
            <a:pPr algn="just"/>
            <a:r>
              <a:rPr lang="en-US" sz="2800" dirty="0" smtClean="0"/>
              <a:t>for undirected graphs; for directed graphs the definition of path requires that consecutive vertices be connected by an appropriate directed edge.                            </a:t>
            </a:r>
            <a:endParaRPr lang="en-US" sz="28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0" y="3048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Blip>
                <a:blip r:embed="rId2"/>
              </a:buBlip>
            </a:pPr>
            <a:r>
              <a:rPr lang="en-US" sz="3200" b="1" i="1" dirty="0" smtClean="0"/>
              <a:t>These are the following types of shortest path problem :-</a:t>
            </a:r>
            <a:endParaRPr lang="en-US" sz="3200" b="1" i="1" dirty="0"/>
          </a:p>
        </p:txBody>
      </p:sp>
      <p:sp>
        <p:nvSpPr>
          <p:cNvPr id="3" name="Rectangle 2"/>
          <p:cNvSpPr/>
          <p:nvPr/>
        </p:nvSpPr>
        <p:spPr>
          <a:xfrm>
            <a:off x="2362200" y="1524000"/>
            <a:ext cx="41148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Shortest path problems</a:t>
            </a:r>
            <a:endParaRPr lang="en-US" sz="28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67200" y="2438400"/>
            <a:ext cx="0" cy="106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3505200"/>
            <a:ext cx="7696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05400" y="4572000"/>
            <a:ext cx="1905000" cy="182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Single-destination </a:t>
            </a:r>
          </a:p>
          <a:p>
            <a:pPr algn="ctr"/>
            <a:r>
              <a:rPr lang="en-US" sz="2400" b="1" dirty="0" smtClean="0"/>
              <a:t>Shortest path </a:t>
            </a:r>
          </a:p>
          <a:p>
            <a:pPr algn="ctr"/>
            <a:r>
              <a:rPr lang="en-US" sz="2400" b="1" dirty="0" smtClean="0"/>
              <a:t>problem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67400" y="3505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4495800"/>
            <a:ext cx="1676400" cy="182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Single-pair </a:t>
            </a:r>
          </a:p>
          <a:p>
            <a:pPr algn="ctr"/>
            <a:r>
              <a:rPr lang="en-US" sz="2400" b="1" dirty="0" smtClean="0"/>
              <a:t>Shortest path</a:t>
            </a:r>
          </a:p>
          <a:p>
            <a:pPr algn="ctr"/>
            <a:r>
              <a:rPr lang="en-US" sz="2400" b="1" dirty="0" smtClean="0"/>
              <a:t>problem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2000" y="3505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4572000"/>
            <a:ext cx="1752600" cy="182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Single-source </a:t>
            </a:r>
          </a:p>
          <a:p>
            <a:pPr algn="ctr"/>
            <a:r>
              <a:rPr lang="en-US" sz="2400" b="1" dirty="0" smtClean="0"/>
              <a:t>Shortest path</a:t>
            </a:r>
          </a:p>
          <a:p>
            <a:pPr algn="ctr"/>
            <a:r>
              <a:rPr lang="en-US" sz="2400" b="1" dirty="0" smtClean="0"/>
              <a:t>problem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52800" y="3505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7600" y="4572000"/>
            <a:ext cx="1676400" cy="182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All -pair  </a:t>
            </a:r>
          </a:p>
          <a:p>
            <a:pPr algn="ctr"/>
            <a:r>
              <a:rPr lang="en-US" sz="2800" b="1" dirty="0" smtClean="0"/>
              <a:t>Shortest path</a:t>
            </a:r>
          </a:p>
          <a:p>
            <a:pPr algn="ctr"/>
            <a:r>
              <a:rPr lang="en-US" sz="2800" b="1" dirty="0" smtClean="0"/>
              <a:t>problem</a:t>
            </a:r>
            <a:endParaRPr lang="en-US" sz="28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58200" y="3505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49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3200" b="1" i="1" dirty="0" smtClean="0"/>
              <a:t>Let’s discuss the types of short path problems:-</a:t>
            </a:r>
            <a:endParaRPr lang="en-US" sz="3200" b="1" i="1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0" y="1066800"/>
            <a:ext cx="2895600" cy="1143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Single-pair shortest path problem</a:t>
            </a:r>
            <a:endParaRPr lang="en-US" sz="2400" b="1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0" y="2514600"/>
            <a:ext cx="2895600" cy="12192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Single-source shortest path problem</a:t>
            </a:r>
            <a:endParaRPr lang="en-US" sz="2400" b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0" y="3962400"/>
            <a:ext cx="2971800" cy="12192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Single-destination shortest path problem</a:t>
            </a:r>
            <a:endParaRPr lang="en-US" sz="2400" b="1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0" y="5486400"/>
            <a:ext cx="3048000" cy="12192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All-pair shortest path problem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219200"/>
            <a:ext cx="5354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The single-pair shortest path (SPSP) problem ,</a:t>
            </a:r>
          </a:p>
          <a:p>
            <a:pPr algn="just"/>
            <a:r>
              <a:rPr lang="en-US" sz="2000" dirty="0" smtClean="0"/>
              <a:t>Consists of finding the shortest path between a</a:t>
            </a:r>
          </a:p>
          <a:p>
            <a:pPr algn="just"/>
            <a:r>
              <a:rPr lang="en-US" sz="2000" dirty="0" smtClean="0"/>
              <a:t> single pair of vertices 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12954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:- 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971800" y="2895600"/>
            <a:ext cx="478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:-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124200" y="5715000"/>
            <a:ext cx="478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:-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4191000"/>
            <a:ext cx="60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:-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667000"/>
            <a:ext cx="5549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The single-source shortest path (SSSP) problem ,</a:t>
            </a:r>
          </a:p>
          <a:p>
            <a:pPr algn="just"/>
            <a:r>
              <a:rPr lang="en-US" sz="2000" dirty="0" smtClean="0"/>
              <a:t> requires finding the shortest path from a source</a:t>
            </a:r>
          </a:p>
          <a:p>
            <a:pPr algn="just"/>
            <a:r>
              <a:rPr lang="en-US" sz="2000" dirty="0" smtClean="0"/>
              <a:t> node to all other nodes in a weighted graph 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4038600"/>
            <a:ext cx="5519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The single-destination shortest path (SDSP) </a:t>
            </a:r>
          </a:p>
          <a:p>
            <a:pPr algn="just"/>
            <a:r>
              <a:rPr lang="en-US" sz="2000" dirty="0" smtClean="0"/>
              <a:t>problem , in which we have to find shortest path</a:t>
            </a:r>
          </a:p>
          <a:p>
            <a:pPr algn="just"/>
            <a:r>
              <a:rPr lang="en-US" sz="2000" dirty="0" smtClean="0"/>
              <a:t> from all vertices in the directed graph to a single</a:t>
            </a:r>
          </a:p>
          <a:p>
            <a:pPr algn="just"/>
            <a:r>
              <a:rPr lang="en-US" sz="2000" dirty="0" smtClean="0"/>
              <a:t> destination vertex v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5200" y="5638800"/>
            <a:ext cx="5916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/>
              <a:t>The goal of All-pair shortest path (APSP) problem ,</a:t>
            </a:r>
          </a:p>
          <a:p>
            <a:pPr algn="just"/>
            <a:r>
              <a:rPr lang="en-US" sz="2000" dirty="0" smtClean="0"/>
              <a:t>is to find the shortest path between all pairs of </a:t>
            </a:r>
          </a:p>
          <a:p>
            <a:pPr algn="just"/>
            <a:r>
              <a:rPr lang="en-US" sz="2000" dirty="0" smtClean="0"/>
              <a:t>nodes of the graph .</a:t>
            </a:r>
            <a:endParaRPr lang="en-US" sz="20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752" y="838200"/>
            <a:ext cx="9039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Blip>
                <a:blip r:embed="rId2"/>
              </a:buBlip>
            </a:pPr>
            <a:r>
              <a:rPr lang="en-US" sz="4800" b="1" i="1" dirty="0" smtClean="0"/>
              <a:t>Floyd  Warshall’s Algorithm :-</a:t>
            </a:r>
            <a:endParaRPr lang="en-US" sz="48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" y="1905000"/>
            <a:ext cx="91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           Let G be a directed graph with n nodes</a:t>
            </a:r>
            <a:r>
              <a:rPr lang="en-US" sz="2400" baseline="-25000" dirty="0" smtClean="0"/>
              <a:t>,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…….. V </a:t>
            </a:r>
            <a:r>
              <a:rPr lang="en-US" sz="2400" baseline="-25000" dirty="0" smtClean="0"/>
              <a:t>n </a:t>
            </a:r>
            <a:r>
              <a:rPr lang="en-US" sz="2400" dirty="0" smtClean="0"/>
              <a:t>, Suppose G is weighted , i.e suppose each edge e in G is assigned a non-negative number w(e) called the weight or length of the edge e . Then G may  be maintained in memory by its weight matrix</a:t>
            </a:r>
          </a:p>
          <a:p>
            <a:pPr algn="just"/>
            <a:r>
              <a:rPr lang="en-US" sz="2400" dirty="0" smtClean="0"/>
              <a:t> W= ( w </a:t>
            </a:r>
            <a:r>
              <a:rPr lang="en-US" sz="2400" baseline="-25000" dirty="0" smtClean="0"/>
              <a:t>ij </a:t>
            </a:r>
            <a:r>
              <a:rPr lang="en-US" sz="2400" dirty="0" smtClean="0"/>
              <a:t>), defined as follows :-</a:t>
            </a:r>
          </a:p>
          <a:p>
            <a:pPr algn="just"/>
            <a:endParaRPr lang="en-US" sz="24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267200"/>
            <a:ext cx="931345" cy="523220"/>
          </a:xfrm>
          <a:prstGeom prst="rect">
            <a:avLst/>
          </a:prstGeom>
          <a:noFill/>
          <a:ln cmpd="dbl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 </a:t>
            </a:r>
            <a:r>
              <a:rPr lang="en-US" baseline="-25000" dirty="0" smtClean="0"/>
              <a:t>ij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2209800" y="4038600"/>
            <a:ext cx="533400" cy="1066800"/>
          </a:xfrm>
          <a:prstGeom prst="leftBrace">
            <a:avLst>
              <a:gd name="adj1" fmla="val 8333"/>
              <a:gd name="adj2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4191000"/>
            <a:ext cx="4385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W(e) if there is an edge e from v</a:t>
            </a:r>
            <a:r>
              <a:rPr lang="en-US" sz="2000" baseline="-25000" dirty="0" smtClean="0"/>
              <a:t> i</a:t>
            </a:r>
            <a:r>
              <a:rPr lang="en-US" sz="2000" dirty="0" smtClean="0"/>
              <a:t> to v</a:t>
            </a:r>
            <a:r>
              <a:rPr lang="en-US" sz="2000" baseline="-25000" dirty="0" smtClean="0"/>
              <a:t> j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648200"/>
            <a:ext cx="409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 if there is no edge e from v</a:t>
            </a:r>
            <a:r>
              <a:rPr lang="en-US" sz="2000" baseline="-25000" dirty="0" smtClean="0"/>
              <a:t> i</a:t>
            </a:r>
            <a:r>
              <a:rPr lang="en-US" sz="2000" dirty="0" smtClean="0"/>
              <a:t> to v</a:t>
            </a:r>
            <a:r>
              <a:rPr lang="en-US" sz="2000" baseline="-25000" dirty="0" smtClean="0"/>
              <a:t> j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486400"/>
            <a:ext cx="812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Shortest path from vertex v</a:t>
            </a:r>
            <a:r>
              <a:rPr lang="en-US" sz="2400" baseline="-25000" dirty="0" smtClean="0"/>
              <a:t> i</a:t>
            </a:r>
            <a:r>
              <a:rPr lang="en-US" sz="2400" dirty="0" smtClean="0"/>
              <a:t> to v</a:t>
            </a:r>
            <a:r>
              <a:rPr lang="en-US" sz="2400" baseline="-25000" dirty="0" smtClean="0"/>
              <a:t> j</a:t>
            </a:r>
            <a:r>
              <a:rPr lang="en-US" sz="2400" dirty="0" smtClean="0"/>
              <a:t> is a path for which the sum</a:t>
            </a:r>
          </a:p>
          <a:p>
            <a:r>
              <a:rPr lang="en-US" sz="2400" dirty="0" smtClean="0"/>
              <a:t> of the weights of the edges on the path is minimum .</a:t>
            </a:r>
            <a:endParaRPr lang="en-US" sz="2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888" y="914400"/>
            <a:ext cx="89341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path matrix P tells us whether or not there are paths </a:t>
            </a:r>
          </a:p>
          <a:p>
            <a:r>
              <a:rPr lang="en-US" sz="2800" dirty="0" smtClean="0"/>
              <a:t>between nodes . Now we want to find a matrix Q which</a:t>
            </a:r>
          </a:p>
          <a:p>
            <a:r>
              <a:rPr lang="en-US" sz="2800" dirty="0" smtClean="0"/>
              <a:t> tells us the lengths of the shortest paths between the </a:t>
            </a:r>
          </a:p>
          <a:p>
            <a:r>
              <a:rPr lang="en-US" sz="2800" dirty="0" smtClean="0"/>
              <a:t>nodes or, more exactly, a matrix Q = ( q</a:t>
            </a:r>
            <a:r>
              <a:rPr lang="en-US" sz="2800" baseline="-25000" dirty="0" smtClean="0"/>
              <a:t> ij  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                          where :-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3276600"/>
            <a:ext cx="87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baseline="-25000" dirty="0" smtClean="0"/>
              <a:t>ij</a:t>
            </a:r>
            <a:r>
              <a:rPr lang="en-US" dirty="0" smtClean="0"/>
              <a:t>  </a:t>
            </a:r>
            <a:r>
              <a:rPr lang="en-US" sz="2800" b="1" dirty="0" smtClean="0"/>
              <a:t>=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429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Length of a shortest path from v</a:t>
            </a:r>
            <a:r>
              <a:rPr lang="en-US" sz="2400" baseline="-25000" dirty="0" smtClean="0"/>
              <a:t> i</a:t>
            </a:r>
            <a:r>
              <a:rPr lang="en-US" sz="2400" dirty="0" smtClean="0"/>
              <a:t> to v</a:t>
            </a:r>
            <a:r>
              <a:rPr lang="en-US" sz="2400" baseline="-25000" dirty="0" smtClean="0"/>
              <a:t> j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4122" y="4180344"/>
            <a:ext cx="8919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Warshall’s algorithm can be modified further to obtain a </a:t>
            </a:r>
          </a:p>
          <a:p>
            <a:pPr algn="just"/>
            <a:r>
              <a:rPr lang="en-US" sz="2800" dirty="0" smtClean="0"/>
              <a:t>matrix which gives the lengths of shortest paths between</a:t>
            </a:r>
          </a:p>
          <a:p>
            <a:pPr algn="just"/>
            <a:r>
              <a:rPr lang="en-US" sz="2800" dirty="0" smtClean="0"/>
              <a:t> the nodes . For this purpose, let A be the adjacency </a:t>
            </a:r>
          </a:p>
          <a:p>
            <a:pPr algn="just"/>
            <a:r>
              <a:rPr lang="en-US" sz="2800" dirty="0" smtClean="0"/>
              <a:t> matrix of the graph . Replace all those elements of A</a:t>
            </a:r>
          </a:p>
          <a:p>
            <a:pPr algn="just"/>
            <a:r>
              <a:rPr lang="en-US" sz="2800" dirty="0" smtClean="0"/>
              <a:t> which are 0 by ∞,which shows that there is no edge</a:t>
            </a:r>
          </a:p>
          <a:p>
            <a:pPr algn="just"/>
            <a:r>
              <a:rPr lang="en-US" sz="2800" dirty="0" smtClean="0"/>
              <a:t> between the nodes .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833830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 : MINIMAL (W,N,Q)</a:t>
            </a:r>
          </a:p>
          <a:p>
            <a:r>
              <a:rPr lang="en-US" dirty="0" smtClean="0"/>
              <a:t>Given a weighted graph G with N nodes . Given W is the weighted matrix </a:t>
            </a:r>
          </a:p>
          <a:p>
            <a:r>
              <a:rPr lang="en-US" dirty="0" smtClean="0"/>
              <a:t>Of size N*N, in which the </a:t>
            </a:r>
            <a:r>
              <a:rPr lang="en-US" sz="2000" dirty="0" smtClean="0"/>
              <a:t>0 elements are replaced by ∞ (infinity) the</a:t>
            </a:r>
          </a:p>
          <a:p>
            <a:r>
              <a:rPr lang="en-US" sz="2000" dirty="0" smtClean="0"/>
              <a:t>Matrix Q produced by this algorithm shows the minimum length of paths </a:t>
            </a:r>
          </a:p>
          <a:p>
            <a:r>
              <a:rPr lang="en-US" sz="2000" dirty="0" smtClean="0"/>
              <a:t>Between the nodes.</a:t>
            </a:r>
          </a:p>
          <a:p>
            <a:endParaRPr lang="en-US" sz="2000" dirty="0" smtClean="0"/>
          </a:p>
          <a:p>
            <a:r>
              <a:rPr lang="en-US" sz="2000" dirty="0" smtClean="0"/>
              <a:t>Step 1  :- [Initialize]</a:t>
            </a:r>
          </a:p>
          <a:p>
            <a:r>
              <a:rPr lang="en-US" sz="2000" dirty="0" smtClean="0"/>
              <a:t>                 Q : = W</a:t>
            </a:r>
          </a:p>
          <a:p>
            <a:r>
              <a:rPr lang="en-US" sz="2000" dirty="0" smtClean="0"/>
              <a:t>Step 2  :- [Perform a pass]</a:t>
            </a:r>
          </a:p>
          <a:p>
            <a:r>
              <a:rPr lang="en-US" sz="2000" dirty="0" smtClean="0"/>
              <a:t>                 Repeat step 3 &amp; 4 for k= 1 to N</a:t>
            </a:r>
          </a:p>
          <a:p>
            <a:r>
              <a:rPr lang="en-US" sz="2000" dirty="0" smtClean="0"/>
              <a:t>Step 3  :-  [Process Rows]</a:t>
            </a:r>
          </a:p>
          <a:p>
            <a:r>
              <a:rPr lang="en-US" sz="2000" dirty="0" smtClean="0"/>
              <a:t>                  Repeat step 4 for i = 1 to N</a:t>
            </a:r>
          </a:p>
          <a:p>
            <a:r>
              <a:rPr lang="en-US" sz="2000" dirty="0" smtClean="0"/>
              <a:t>Step 4  :-  [Process columns]</a:t>
            </a:r>
          </a:p>
          <a:p>
            <a:r>
              <a:rPr lang="en-US" sz="2000" dirty="0" smtClean="0"/>
              <a:t>                 Repeat for j = 1 to N</a:t>
            </a:r>
          </a:p>
          <a:p>
            <a:r>
              <a:rPr lang="en-US" sz="2000" dirty="0" smtClean="0"/>
              <a:t>                 set Q[i ,j] : = MIN(Q[i, j],Q[i, k]+Q[k,j])</a:t>
            </a:r>
          </a:p>
          <a:p>
            <a:r>
              <a:rPr lang="en-US" sz="2000" dirty="0" smtClean="0"/>
              <a:t>                 [end of for loop]</a:t>
            </a:r>
          </a:p>
          <a:p>
            <a:r>
              <a:rPr lang="en-US" sz="2000" dirty="0" smtClean="0"/>
              <a:t>                 [end of step 3 for loop]</a:t>
            </a:r>
          </a:p>
          <a:p>
            <a:r>
              <a:rPr lang="en-US" sz="2000" dirty="0" smtClean="0"/>
              <a:t>                 [end of step 2 for loop]</a:t>
            </a:r>
          </a:p>
          <a:p>
            <a:r>
              <a:rPr lang="en-US" sz="2000" dirty="0" smtClean="0"/>
              <a:t>Step 5  :-  [Finished]</a:t>
            </a:r>
          </a:p>
          <a:p>
            <a:r>
              <a:rPr lang="en-US" sz="2000" dirty="0" smtClean="0"/>
              <a:t>                  Exit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953000" y="2133600"/>
            <a:ext cx="685800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953000" y="3429000"/>
            <a:ext cx="685800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6934200" y="2133600"/>
            <a:ext cx="685800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7010400" y="3429000"/>
            <a:ext cx="685800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endParaRPr lang="en-US" sz="2800" b="1" dirty="0"/>
          </a:p>
        </p:txBody>
      </p:sp>
      <p:cxnSp>
        <p:nvCxnSpPr>
          <p:cNvPr id="8" name="Straight Arrow Connector 7"/>
          <p:cNvCxnSpPr>
            <a:stCxn id="3" idx="6"/>
            <a:endCxn id="5" idx="2"/>
          </p:cNvCxnSpPr>
          <p:nvPr/>
        </p:nvCxnSpPr>
        <p:spPr>
          <a:xfrm>
            <a:off x="5638800" y="2438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" idx="0"/>
          </p:cNvCxnSpPr>
          <p:nvPr/>
        </p:nvCxnSpPr>
        <p:spPr>
          <a:xfrm>
            <a:off x="5295900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6"/>
          </p:cNvCxnSpPr>
          <p:nvPr/>
        </p:nvCxnSpPr>
        <p:spPr>
          <a:xfrm flipH="1">
            <a:off x="56388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</p:cNvCxnSpPr>
          <p:nvPr/>
        </p:nvCxnSpPr>
        <p:spPr>
          <a:xfrm>
            <a:off x="7277100" y="27432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4" idx="7"/>
          </p:cNvCxnSpPr>
          <p:nvPr/>
        </p:nvCxnSpPr>
        <p:spPr>
          <a:xfrm flipH="1">
            <a:off x="5538367" y="2653926"/>
            <a:ext cx="1496266" cy="864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 flipV="1">
            <a:off x="5562600" y="2667000"/>
            <a:ext cx="1548233" cy="851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205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2895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3124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72200" y="37338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72200" y="26670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315200" y="289560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10200" y="4191000"/>
            <a:ext cx="295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Adjacency matrix :-</a:t>
            </a:r>
            <a:endParaRPr lang="en-US" sz="2400" b="1" dirty="0"/>
          </a:p>
        </p:txBody>
      </p:sp>
      <p:sp>
        <p:nvSpPr>
          <p:cNvPr id="27" name="Double Bracket 26"/>
          <p:cNvSpPr/>
          <p:nvPr/>
        </p:nvSpPr>
        <p:spPr>
          <a:xfrm>
            <a:off x="6705600" y="5029200"/>
            <a:ext cx="2057400" cy="15240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31902" y="4572000"/>
            <a:ext cx="321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weighted matrix W of G is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5562600"/>
            <a:ext cx="81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 =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5181600"/>
            <a:ext cx="201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0      3        7         0</a:t>
            </a:r>
          </a:p>
          <a:p>
            <a:r>
              <a:rPr lang="en-US" dirty="0" smtClean="0"/>
              <a:t>0      0        5         2</a:t>
            </a:r>
          </a:p>
          <a:p>
            <a:r>
              <a:rPr lang="en-US" dirty="0" smtClean="0"/>
              <a:t>0      0        0         0</a:t>
            </a:r>
          </a:p>
          <a:p>
            <a:r>
              <a:rPr lang="en-US" dirty="0" smtClean="0"/>
              <a:t>4      0        1          0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0" y="0"/>
            <a:ext cx="33152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4400" b="1" dirty="0" smtClean="0"/>
              <a:t>Algorithm</a:t>
            </a:r>
            <a:endParaRPr lang="en-US" sz="44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24200"/>
            <a:ext cx="20574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Constantia" pitchFamily="18" charset="0"/>
              <a:buChar char="Θ"/>
            </a:pPr>
            <a:r>
              <a:rPr lang="en-US" sz="3600" b="1" dirty="0" smtClean="0"/>
              <a:t> Note</a:t>
            </a:r>
            <a:r>
              <a:rPr lang="en-US" dirty="0" smtClean="0"/>
              <a:t> </a:t>
            </a:r>
            <a:r>
              <a:rPr lang="en-US" sz="3600" b="1" dirty="0" smtClean="0"/>
              <a:t>:-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5626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/>
              <a:t>All 0 are replaced by ∞ infinity but diagonals                   are always zero 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4800600"/>
            <a:ext cx="7365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/>
              <a:t>We always put minimum value in the answer.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357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Blip>
                <a:blip r:embed="rId2"/>
              </a:buBlip>
            </a:pPr>
            <a:r>
              <a:rPr lang="en-US" sz="4000" b="1" dirty="0" smtClean="0"/>
              <a:t>Formula for Shortest Path Warshall’s</a:t>
            </a:r>
          </a:p>
          <a:p>
            <a:pPr algn="ctr"/>
            <a:r>
              <a:rPr lang="en-US" sz="4000" b="1" dirty="0" smtClean="0"/>
              <a:t>Algorithm :-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86000"/>
            <a:ext cx="8770863" cy="584775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D</a:t>
            </a:r>
            <a:r>
              <a:rPr lang="en-US" sz="3200" b="1" baseline="30000" dirty="0" smtClean="0"/>
              <a:t> k</a:t>
            </a:r>
            <a:r>
              <a:rPr lang="en-US" sz="3200" b="1" dirty="0" smtClean="0"/>
              <a:t> [i,j] = min. { D</a:t>
            </a:r>
            <a:r>
              <a:rPr lang="en-US" sz="3200" b="1" baseline="30000" dirty="0" smtClean="0"/>
              <a:t> k-1</a:t>
            </a:r>
            <a:r>
              <a:rPr lang="en-US" sz="3200" b="1" dirty="0" smtClean="0"/>
              <a:t> [i,j], D</a:t>
            </a:r>
            <a:r>
              <a:rPr lang="en-US" sz="3200" b="1" baseline="30000" dirty="0" smtClean="0"/>
              <a:t> k-1</a:t>
            </a:r>
            <a:r>
              <a:rPr lang="en-US" sz="3200" b="1" dirty="0" smtClean="0"/>
              <a:t> [i,k] +D</a:t>
            </a:r>
            <a:r>
              <a:rPr lang="en-US" sz="3200" b="1" baseline="30000" dirty="0" smtClean="0"/>
              <a:t> k-1</a:t>
            </a:r>
            <a:r>
              <a:rPr lang="en-US" sz="3200" b="1" dirty="0" smtClean="0"/>
              <a:t> [k,j] }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038600"/>
            <a:ext cx="8900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/>
              <a:t>The values in dash lines is same as it is in other matrix .</a:t>
            </a:r>
            <a:endParaRPr lang="en-US" sz="28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3600" b="1" dirty="0" smtClean="0"/>
              <a:t>Let’s take an easy example of All pairs of </a:t>
            </a:r>
          </a:p>
          <a:p>
            <a:r>
              <a:rPr lang="en-US" sz="3600" b="1" dirty="0" smtClean="0"/>
              <a:t>  shortest path </a:t>
            </a:r>
            <a:r>
              <a:rPr lang="en-US" sz="3600" b="1" dirty="0" err="1" smtClean="0"/>
              <a:t>warshall’s</a:t>
            </a:r>
            <a:r>
              <a:rPr lang="en-US" sz="3600" b="1" dirty="0" smtClean="0"/>
              <a:t> Algorithm :-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1143000" y="2209800"/>
            <a:ext cx="9906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sz="4400" b="1" dirty="0"/>
          </a:p>
        </p:txBody>
      </p:sp>
      <p:sp>
        <p:nvSpPr>
          <p:cNvPr id="4" name="Oval 3"/>
          <p:cNvSpPr/>
          <p:nvPr/>
        </p:nvSpPr>
        <p:spPr>
          <a:xfrm>
            <a:off x="1143000" y="3886200"/>
            <a:ext cx="9906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3</a:t>
            </a:r>
            <a:endParaRPr lang="en-US" sz="4400" b="1" dirty="0"/>
          </a:p>
        </p:txBody>
      </p:sp>
      <p:sp>
        <p:nvSpPr>
          <p:cNvPr id="5" name="Oval 4"/>
          <p:cNvSpPr/>
          <p:nvPr/>
        </p:nvSpPr>
        <p:spPr>
          <a:xfrm>
            <a:off x="4495800" y="3886200"/>
            <a:ext cx="9906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4</a:t>
            </a:r>
            <a:endParaRPr lang="en-US" sz="4400" b="1" dirty="0"/>
          </a:p>
        </p:txBody>
      </p:sp>
      <p:sp>
        <p:nvSpPr>
          <p:cNvPr id="6" name="Oval 5"/>
          <p:cNvSpPr/>
          <p:nvPr/>
        </p:nvSpPr>
        <p:spPr>
          <a:xfrm>
            <a:off x="4419600" y="2133600"/>
            <a:ext cx="9906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2</a:t>
            </a:r>
            <a:endParaRPr lang="en-US" sz="4400" b="1" dirty="0"/>
          </a:p>
        </p:txBody>
      </p:sp>
      <p:cxnSp>
        <p:nvCxnSpPr>
          <p:cNvPr id="8" name="Straight Arrow Connector 7"/>
          <p:cNvCxnSpPr>
            <a:stCxn id="3" idx="4"/>
            <a:endCxn id="4" idx="0"/>
          </p:cNvCxnSpPr>
          <p:nvPr/>
        </p:nvCxnSpPr>
        <p:spPr>
          <a:xfrm>
            <a:off x="1638300" y="3124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953000" y="3048000"/>
            <a:ext cx="381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6"/>
          </p:cNvCxnSpPr>
          <p:nvPr/>
        </p:nvCxnSpPr>
        <p:spPr>
          <a:xfrm flipH="1">
            <a:off x="2133600" y="43434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33600" y="2971800"/>
            <a:ext cx="2507270" cy="1200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 flipV="1">
            <a:off x="3200400" y="533400"/>
            <a:ext cx="76200" cy="3276600"/>
          </a:xfrm>
          <a:prstGeom prst="curvedConnector3">
            <a:avLst>
              <a:gd name="adj1" fmla="val 808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 flipH="1" flipV="1">
            <a:off x="3187491" y="1613109"/>
            <a:ext cx="170889" cy="2431070"/>
          </a:xfrm>
          <a:prstGeom prst="curvedConnector4">
            <a:avLst>
              <a:gd name="adj1" fmla="val -133771"/>
              <a:gd name="adj2" fmla="val 988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48000" y="1600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581400" y="34290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200400" y="43434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295400" y="32766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953000" y="327660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048000" y="28194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4876800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Adjacency Matrix :-</a:t>
            </a:r>
            <a:endParaRPr lang="en-US" sz="2400" b="1" dirty="0"/>
          </a:p>
        </p:txBody>
      </p:sp>
      <p:sp>
        <p:nvSpPr>
          <p:cNvPr id="75" name="Double Bracket 74"/>
          <p:cNvSpPr/>
          <p:nvPr/>
        </p:nvSpPr>
        <p:spPr>
          <a:xfrm>
            <a:off x="2057400" y="5486400"/>
            <a:ext cx="1981200" cy="12192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66800" y="579120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 =</a:t>
            </a:r>
            <a:endParaRPr lang="en-US" sz="2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057400" y="54102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      9      -4      0</a:t>
            </a:r>
          </a:p>
          <a:p>
            <a:pPr marL="342900" indent="-342900">
              <a:buAutoNum type="arabicPlain" startAt="6"/>
            </a:pPr>
            <a:r>
              <a:rPr lang="en-US" sz="2000" dirty="0" smtClean="0"/>
              <a:t>  0        0      2</a:t>
            </a:r>
          </a:p>
          <a:p>
            <a:pPr marL="342900" indent="-342900"/>
            <a:r>
              <a:rPr lang="en-US" sz="2000" dirty="0" smtClean="0"/>
              <a:t>0     5         0      0</a:t>
            </a:r>
          </a:p>
          <a:p>
            <a:pPr marL="342900" indent="-342900"/>
            <a:r>
              <a:rPr lang="en-US" sz="2000" dirty="0" smtClean="0"/>
              <a:t>0      0        1       0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1752600" y="54102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752600" y="63246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752600" y="6019800"/>
            <a:ext cx="256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752600" y="571500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733800" y="51054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200400" y="510540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590800" y="510540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057400" y="51054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19600" y="5334000"/>
            <a:ext cx="4413901" cy="52322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dirty="0" smtClean="0"/>
              <a:t>Shortest path distance via 0</a:t>
            </a:r>
            <a:endParaRPr lang="en-US" sz="28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837</TotalTime>
  <Words>2048</Words>
  <Application>Microsoft Office PowerPoint</Application>
  <PresentationFormat>On-screen Show (4:3)</PresentationFormat>
  <Paragraphs>292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</dc:creator>
  <cp:lastModifiedBy>AR</cp:lastModifiedBy>
  <cp:revision>38</cp:revision>
  <dcterms:created xsi:type="dcterms:W3CDTF">2006-08-16T00:00:00Z</dcterms:created>
  <dcterms:modified xsi:type="dcterms:W3CDTF">2024-03-31T09:17:35Z</dcterms:modified>
</cp:coreProperties>
</file>