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62" r:id="rId3"/>
    <p:sldId id="282" r:id="rId4"/>
    <p:sldId id="279" r:id="rId5"/>
    <p:sldId id="273" r:id="rId6"/>
    <p:sldId id="277" r:id="rId7"/>
    <p:sldId id="260" r:id="rId8"/>
    <p:sldId id="264" r:id="rId9"/>
    <p:sldId id="268" r:id="rId10"/>
    <p:sldId id="270" r:id="rId11"/>
    <p:sldId id="267" r:id="rId12"/>
    <p:sldId id="271" r:id="rId13"/>
    <p:sldId id="272" r:id="rId14"/>
    <p:sldId id="281" r:id="rId15"/>
    <p:sldId id="278" r:id="rId16"/>
    <p:sldId id="276" r:id="rId17"/>
    <p:sldId id="283" r:id="rId18"/>
  </p:sldIdLst>
  <p:sldSz cx="12192000" cy="6858000"/>
  <p:notesSz cx="6858000" cy="1390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6EDFF-E3EA-8843-A7FD-89A523B0F9CE}" v="7757" dt="2019-02-05T02:05:47.369"/>
    <p1510:client id="{4B0E7BD1-0F69-0895-33D1-F90BDD349DE0}" v="2" dt="2019-02-04T23:52:44.934"/>
    <p1510:client id="{AAA07992-2F8A-66C8-B436-364717980D14}" v="1" dt="2019-02-04T20:46:29.260"/>
    <p1510:client id="{11BA3654-CDB4-5B66-150D-EAE343D30212}" v="7" dt="2019-02-04T03:20:49.753"/>
    <p1510:client id="{EE0B9F43-C918-DCF9-C3CF-FC79CC8BA93B}" v="46" dt="2019-02-04T22:07:06.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efcom-my.sharepoint.com/personal/vgaffuri2018_student_hult_edu/Documents/Web%20Analytics%20Case%20Student%20Spreadsheet.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'[Web Analytics Case Student Spreadsheet.xls]Financials'!$U$17</c:f>
              <c:strCache>
                <c:ptCount val="1"/>
                <c:pt idx="0">
                  <c:v>Costs</c:v>
                </c:pt>
              </c:strCache>
            </c:strRef>
          </c:tx>
          <c:spPr>
            <a:solidFill>
              <a:schemeClr val="accent1"/>
            </a:solidFill>
            <a:ln>
              <a:noFill/>
            </a:ln>
            <a:effectLst/>
          </c:spPr>
          <c:invertIfNegative val="0"/>
          <c:dLbls>
            <c:dLbl>
              <c:idx val="0"/>
              <c:tx>
                <c:rich>
                  <a:bodyPr/>
                  <a:lstStyle/>
                  <a:p>
                    <a:r>
                      <a:rPr lang="en-US"/>
                      <a:t>$ 5.7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5A-1441-BDA9-F11882EDC557}"/>
                </c:ext>
              </c:extLst>
            </c:dLbl>
            <c:dLbl>
              <c:idx val="1"/>
              <c:tx>
                <c:rich>
                  <a:bodyPr/>
                  <a:lstStyle/>
                  <a:p>
                    <a:r>
                      <a:rPr lang="en-US"/>
                      <a:t>$ 7.8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5A-1441-BDA9-F11882EDC557}"/>
                </c:ext>
              </c:extLst>
            </c:dLbl>
            <c:dLbl>
              <c:idx val="2"/>
              <c:tx>
                <c:rich>
                  <a:bodyPr/>
                  <a:lstStyle/>
                  <a:p>
                    <a:r>
                      <a:rPr lang="en-US"/>
                      <a:t>$ 5.5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85A-1441-BDA9-F11882EDC557}"/>
                </c:ext>
              </c:extLst>
            </c:dLbl>
            <c:dLbl>
              <c:idx val="3"/>
              <c:tx>
                <c:rich>
                  <a:bodyPr/>
                  <a:lstStyle/>
                  <a:p>
                    <a:r>
                      <a:rPr lang="en-US"/>
                      <a:t>$</a:t>
                    </a:r>
                    <a:r>
                      <a:rPr lang="en-US" baseline="0"/>
                      <a:t> </a:t>
                    </a:r>
                    <a:r>
                      <a:rPr lang="en-US"/>
                      <a:t>3.6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85A-1441-BDA9-F11882EDC55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'[Web Analytics Case Student Spreadsheet.xls]Financials'!$T$18:$T$21</c:f>
              <c:strCache>
                <c:ptCount val="4"/>
                <c:pt idx="0">
                  <c:v>Web Launch</c:v>
                </c:pt>
                <c:pt idx="1">
                  <c:v>Pre-Promotion</c:v>
                </c:pt>
                <c:pt idx="2">
                  <c:v>Promotion</c:v>
                </c:pt>
                <c:pt idx="3">
                  <c:v>Post-Promotion</c:v>
                </c:pt>
              </c:strCache>
            </c:strRef>
          </c:cat>
          <c:val>
            <c:numRef>
              <c:f>'[Web Analytics Case Student Spreadsheet.xls]Financials'!$U$18:$U$21</c:f>
              <c:numCache>
                <c:formatCode>"$"#,##0</c:formatCode>
                <c:ptCount val="4"/>
                <c:pt idx="0">
                  <c:v>5712234.0219999989</c:v>
                </c:pt>
                <c:pt idx="1">
                  <c:v>7862011.1649999991</c:v>
                </c:pt>
                <c:pt idx="2">
                  <c:v>5515972.1160000004</c:v>
                </c:pt>
                <c:pt idx="3">
                  <c:v>3649550.7350000003</c:v>
                </c:pt>
              </c:numCache>
            </c:numRef>
          </c:val>
          <c:extLst>
            <c:ext xmlns:c16="http://schemas.microsoft.com/office/drawing/2014/chart" uri="{C3380CC4-5D6E-409C-BE32-E72D297353CC}">
              <c16:uniqueId val="{00000000-B85A-1441-BDA9-F11882EDC557}"/>
            </c:ext>
          </c:extLst>
        </c:ser>
        <c:ser>
          <c:idx val="1"/>
          <c:order val="1"/>
          <c:tx>
            <c:strRef>
              <c:f>'[Web Analytics Case Student Spreadsheet.xls]Financials'!$V$17</c:f>
              <c:strCache>
                <c:ptCount val="1"/>
                <c:pt idx="0">
                  <c:v>Profit</c:v>
                </c:pt>
              </c:strCache>
            </c:strRef>
          </c:tx>
          <c:spPr>
            <a:solidFill>
              <a:schemeClr val="accent2"/>
            </a:solidFill>
            <a:ln>
              <a:noFill/>
            </a:ln>
            <a:effectLst/>
          </c:spPr>
          <c:invertIfNegative val="0"/>
          <c:dLbls>
            <c:dLbl>
              <c:idx val="0"/>
              <c:tx>
                <c:rich>
                  <a:bodyPr/>
                  <a:lstStyle/>
                  <a:p>
                    <a:r>
                      <a:rPr lang="en-US"/>
                      <a:t>$ 2.8</a:t>
                    </a:r>
                    <a:r>
                      <a:rPr lang="en-US" baseline="0"/>
                      <a:t> M</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85A-1441-BDA9-F11882EDC557}"/>
                </c:ext>
              </c:extLst>
            </c:dLbl>
            <c:dLbl>
              <c:idx val="1"/>
              <c:tx>
                <c:rich>
                  <a:bodyPr/>
                  <a:lstStyle/>
                  <a:p>
                    <a:r>
                      <a:rPr lang="en-US"/>
                      <a:t>$ 3.5</a:t>
                    </a:r>
                    <a:r>
                      <a:rPr lang="en-US" baseline="0"/>
                      <a:t> M</a:t>
                    </a:r>
                    <a:endParaRPr lang="en-US"/>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85A-1441-BDA9-F11882EDC557}"/>
                </c:ext>
              </c:extLst>
            </c:dLbl>
            <c:dLbl>
              <c:idx val="2"/>
              <c:tx>
                <c:rich>
                  <a:bodyPr/>
                  <a:lstStyle/>
                  <a:p>
                    <a:r>
                      <a:rPr lang="en-US"/>
                      <a:t>$ 2.2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85A-1441-BDA9-F11882EDC557}"/>
                </c:ext>
              </c:extLst>
            </c:dLbl>
            <c:dLbl>
              <c:idx val="3"/>
              <c:tx>
                <c:rich>
                  <a:bodyPr/>
                  <a:lstStyle/>
                  <a:p>
                    <a:r>
                      <a:rPr lang="en-US"/>
                      <a:t>$ 1.5 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85A-1441-BDA9-F11882EDC55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'[Web Analytics Case Student Spreadsheet.xls]Financials'!$T$18:$T$21</c:f>
              <c:strCache>
                <c:ptCount val="4"/>
                <c:pt idx="0">
                  <c:v>Web Launch</c:v>
                </c:pt>
                <c:pt idx="1">
                  <c:v>Pre-Promotion</c:v>
                </c:pt>
                <c:pt idx="2">
                  <c:v>Promotion</c:v>
                </c:pt>
                <c:pt idx="3">
                  <c:v>Post-Promotion</c:v>
                </c:pt>
              </c:strCache>
            </c:strRef>
          </c:cat>
          <c:val>
            <c:numRef>
              <c:f>'[Web Analytics Case Student Spreadsheet.xls]Financials'!$V$18:$V$21</c:f>
              <c:numCache>
                <c:formatCode>"$"#,##0</c:formatCode>
                <c:ptCount val="4"/>
                <c:pt idx="0">
                  <c:v>2803267.6999999997</c:v>
                </c:pt>
                <c:pt idx="1">
                  <c:v>3358572.6999999997</c:v>
                </c:pt>
                <c:pt idx="2">
                  <c:v>2242808.3000000003</c:v>
                </c:pt>
                <c:pt idx="3">
                  <c:v>1554641.5</c:v>
                </c:pt>
              </c:numCache>
            </c:numRef>
          </c:val>
          <c:extLst>
            <c:ext xmlns:c16="http://schemas.microsoft.com/office/drawing/2014/chart" uri="{C3380CC4-5D6E-409C-BE32-E72D297353CC}">
              <c16:uniqueId val="{00000001-B85A-1441-BDA9-F11882EDC557}"/>
            </c:ext>
          </c:extLst>
        </c:ser>
        <c:dLbls>
          <c:showLegendKey val="0"/>
          <c:showVal val="0"/>
          <c:showCatName val="0"/>
          <c:showSerName val="0"/>
          <c:showPercent val="0"/>
          <c:showBubbleSize val="0"/>
        </c:dLbls>
        <c:gapWidth val="42"/>
        <c:overlap val="100"/>
        <c:axId val="414133951"/>
        <c:axId val="442663695"/>
      </c:barChart>
      <c:catAx>
        <c:axId val="41413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442663695"/>
        <c:crosses val="autoZero"/>
        <c:auto val="1"/>
        <c:lblAlgn val="ctr"/>
        <c:lblOffset val="100"/>
        <c:noMultiLvlLbl val="0"/>
      </c:catAx>
      <c:valAx>
        <c:axId val="442663695"/>
        <c:scaling>
          <c:orientation val="minMax"/>
        </c:scaling>
        <c:delete val="1"/>
        <c:axPos val="l"/>
        <c:numFmt formatCode="&quot;$&quot;#,##0" sourceLinked="1"/>
        <c:majorTickMark val="none"/>
        <c:minorTickMark val="none"/>
        <c:tickLblPos val="nextTo"/>
        <c:crossAx val="414133951"/>
        <c:crosses val="autoZero"/>
        <c:crossBetween val="between"/>
      </c:valAx>
      <c:spPr>
        <a:noFill/>
        <a:ln>
          <a:noFill/>
        </a:ln>
        <a:effectLst/>
      </c:spPr>
    </c:plotArea>
    <c:legend>
      <c:legendPos val="r"/>
      <c:layout>
        <c:manualLayout>
          <c:xMode val="edge"/>
          <c:yMode val="edge"/>
          <c:x val="0.66423381594314534"/>
          <c:y val="3.9285533482687506E-2"/>
          <c:w val="0.14612053941304723"/>
          <c:h val="0.1983378634919947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EA592-F867-F245-AC4A-8EF3501150CF}"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C4D1E-8FB3-F843-A5EC-493B3ABA2EC3}" type="slidenum">
              <a:rPr lang="en-US" smtClean="0"/>
              <a:t>‹#›</a:t>
            </a:fld>
            <a:endParaRPr lang="en-US"/>
          </a:p>
        </p:txBody>
      </p:sp>
    </p:spTree>
    <p:extLst>
      <p:ext uri="{BB962C8B-B14F-4D97-AF65-F5344CB8AC3E}">
        <p14:creationId xmlns:p14="http://schemas.microsoft.com/office/powerpoint/2010/main" val="15882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1</a:t>
            </a:fld>
            <a:endParaRPr lang="en-US"/>
          </a:p>
        </p:txBody>
      </p:sp>
    </p:spTree>
    <p:extLst>
      <p:ext uri="{BB962C8B-B14F-4D97-AF65-F5344CB8AC3E}">
        <p14:creationId xmlns:p14="http://schemas.microsoft.com/office/powerpoint/2010/main" val="163477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700"/>
              </a:spcBef>
              <a:buFont typeface="Arial"/>
              <a:buChar char="•"/>
            </a:pPr>
            <a:r>
              <a:rPr lang="en-US"/>
              <a:t>Conversion to sales: make the website more interesting for the audience.</a:t>
            </a:r>
          </a:p>
          <a:p>
            <a:pPr marL="228600" indent="-228600">
              <a:lnSpc>
                <a:spcPct val="110000"/>
              </a:lnSpc>
              <a:spcBef>
                <a:spcPts val="700"/>
              </a:spcBef>
              <a:buFont typeface="Arial"/>
              <a:buChar char="•"/>
            </a:pPr>
            <a:r>
              <a:rPr lang="en-US"/>
              <a:t>Change the promotion strategy, is not having impact in revenues and profits.</a:t>
            </a:r>
          </a:p>
          <a:p>
            <a:pPr marL="228600" indent="-228600">
              <a:lnSpc>
                <a:spcPct val="110000"/>
              </a:lnSpc>
              <a:spcBef>
                <a:spcPts val="700"/>
              </a:spcBef>
              <a:buFont typeface="Arial"/>
              <a:buChar char="•"/>
            </a:pPr>
            <a:r>
              <a:rPr lang="en-US"/>
              <a:t>Review the list purchased (25K) seems to be bad quality because of the bounce rate during the promotion period.</a:t>
            </a:r>
          </a:p>
          <a:p>
            <a:pPr marL="228600" indent="-228600">
              <a:lnSpc>
                <a:spcPct val="110000"/>
              </a:lnSpc>
              <a:spcBef>
                <a:spcPts val="700"/>
              </a:spcBef>
              <a:buFont typeface="Arial"/>
              <a:buChar char="•"/>
            </a:pPr>
            <a:r>
              <a:rPr lang="en-US"/>
              <a:t>Choose Google as service purchased to guide visits to the site</a:t>
            </a:r>
          </a:p>
          <a:p>
            <a:pPr marL="228600" indent="-228600">
              <a:lnSpc>
                <a:spcPct val="110000"/>
              </a:lnSpc>
              <a:spcBef>
                <a:spcPts val="700"/>
              </a:spcBef>
              <a:buFont typeface="Arial"/>
              <a:buChar char="•"/>
            </a:pPr>
            <a:r>
              <a:rPr lang="en-US"/>
              <a:t>Collect data regarding the conversion into sales of the visits --- this is in the further exploration</a:t>
            </a:r>
            <a:endParaRPr lang="en-US">
              <a:cs typeface="Calibri"/>
            </a:endParaRPr>
          </a:p>
          <a:p>
            <a:pPr marL="228600" indent="-228600">
              <a:lnSpc>
                <a:spcPct val="110000"/>
              </a:lnSpc>
              <a:spcBef>
                <a:spcPts val="700"/>
              </a:spcBef>
              <a:buFont typeface="Arial"/>
              <a:buChar char="•"/>
            </a:pPr>
            <a:r>
              <a:rPr lang="en-US"/>
              <a:t>Look for possible clients from North America and South America because of the queries from those regions.</a:t>
            </a:r>
          </a:p>
        </p:txBody>
      </p:sp>
      <p:sp>
        <p:nvSpPr>
          <p:cNvPr id="4" name="Slide Number Placeholder 3"/>
          <p:cNvSpPr>
            <a:spLocks noGrp="1"/>
          </p:cNvSpPr>
          <p:nvPr>
            <p:ph type="sldNum" sz="quarter" idx="5"/>
          </p:nvPr>
        </p:nvSpPr>
        <p:spPr/>
        <p:txBody>
          <a:bodyPr/>
          <a:lstStyle/>
          <a:p>
            <a:fld id="{D63C4D1E-8FB3-F843-A5EC-493B3ABA2EC3}" type="slidenum">
              <a:rPr lang="en-US" smtClean="0"/>
              <a:t>12</a:t>
            </a:fld>
            <a:endParaRPr lang="en-US"/>
          </a:p>
        </p:txBody>
      </p:sp>
    </p:spTree>
    <p:extLst>
      <p:ext uri="{BB962C8B-B14F-4D97-AF65-F5344CB8AC3E}">
        <p14:creationId xmlns:p14="http://schemas.microsoft.com/office/powerpoint/2010/main" val="111588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700"/>
              </a:spcBef>
              <a:buFont typeface="Arial"/>
              <a:buChar char="•"/>
            </a:pPr>
            <a:r>
              <a:rPr lang="en-US"/>
              <a:t>More data regarding to the sales and where they come from, to see the proportion of sales that come from new customers and from where they are from.</a:t>
            </a:r>
          </a:p>
          <a:p>
            <a:pPr marL="228600" indent="-228600">
              <a:lnSpc>
                <a:spcPct val="110000"/>
              </a:lnSpc>
              <a:spcBef>
                <a:spcPts val="700"/>
              </a:spcBef>
              <a:buFont typeface="Arial"/>
              <a:buChar char="•"/>
            </a:pPr>
            <a:r>
              <a:rPr lang="en-US"/>
              <a:t>Look for the data regarding the variation of prices of the raw material to how this could also impact the profits, compare with revenue (sales).</a:t>
            </a:r>
          </a:p>
          <a:p>
            <a:pPr marL="228600" indent="-228600">
              <a:lnSpc>
                <a:spcPct val="110000"/>
              </a:lnSpc>
              <a:spcBef>
                <a:spcPts val="700"/>
              </a:spcBef>
              <a:buFont typeface="Arial"/>
              <a:buChar char="•"/>
            </a:pPr>
            <a:r>
              <a:rPr lang="en-US"/>
              <a:t>Conversion to sales from the traffic sources purchased, like google, yahoo, etc.</a:t>
            </a:r>
          </a:p>
          <a:p>
            <a:pPr marL="228600" indent="-228600">
              <a:lnSpc>
                <a:spcPct val="110000"/>
              </a:lnSpc>
              <a:spcBef>
                <a:spcPts val="700"/>
              </a:spcBef>
              <a:buFont typeface="Arial"/>
              <a:buChar char="•"/>
            </a:pPr>
            <a:r>
              <a:rPr lang="en-US"/>
              <a:t>Measure the time between the visit in the website and the pounds sold.</a:t>
            </a:r>
          </a:p>
          <a:p>
            <a:pPr marL="228600" indent="-228600">
              <a:lnSpc>
                <a:spcPct val="110000"/>
              </a:lnSpc>
              <a:spcBef>
                <a:spcPts val="700"/>
              </a:spcBef>
              <a:buFont typeface="Arial"/>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D63C4D1E-8FB3-F843-A5EC-493B3ABA2EC3}" type="slidenum">
              <a:rPr lang="en-US" smtClean="0"/>
              <a:t>13</a:t>
            </a:fld>
            <a:endParaRPr lang="en-US"/>
          </a:p>
        </p:txBody>
      </p:sp>
    </p:spTree>
    <p:extLst>
      <p:ext uri="{BB962C8B-B14F-4D97-AF65-F5344CB8AC3E}">
        <p14:creationId xmlns:p14="http://schemas.microsoft.com/office/powerpoint/2010/main" val="311489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14</a:t>
            </a:fld>
            <a:endParaRPr lang="en-US"/>
          </a:p>
        </p:txBody>
      </p:sp>
    </p:spTree>
    <p:extLst>
      <p:ext uri="{BB962C8B-B14F-4D97-AF65-F5344CB8AC3E}">
        <p14:creationId xmlns:p14="http://schemas.microsoft.com/office/powerpoint/2010/main" val="3764229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the data from initial period to post promotion period, we can see that the number of page views significantly increased during the promotion period, and then dropped again to the same level it was during the initial and pre promotion period. This graph tells us that sending the individual brochures did have an impact in making product and contact information available, adding legitimacy to their brand, and increasing website traffic. However, this does not mean that the promotion does, in fact, drive new sales.</a:t>
            </a:r>
          </a:p>
        </p:txBody>
      </p:sp>
      <p:sp>
        <p:nvSpPr>
          <p:cNvPr id="4" name="Slide Number Placeholder 3"/>
          <p:cNvSpPr>
            <a:spLocks noGrp="1"/>
          </p:cNvSpPr>
          <p:nvPr>
            <p:ph type="sldNum" sz="quarter" idx="5"/>
          </p:nvPr>
        </p:nvSpPr>
        <p:spPr/>
        <p:txBody>
          <a:bodyPr/>
          <a:lstStyle/>
          <a:p>
            <a:fld id="{D63C4D1E-8FB3-F843-A5EC-493B3ABA2EC3}" type="slidenum">
              <a:rPr lang="en-US" smtClean="0"/>
              <a:t>17</a:t>
            </a:fld>
            <a:endParaRPr lang="en-US"/>
          </a:p>
        </p:txBody>
      </p:sp>
    </p:spTree>
    <p:extLst>
      <p:ext uri="{BB962C8B-B14F-4D97-AF65-F5344CB8AC3E}">
        <p14:creationId xmlns:p14="http://schemas.microsoft.com/office/powerpoint/2010/main" val="49129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342900" indent="-342900">
              <a:buAutoNum type="alphaLcParenR"/>
            </a:pPr>
            <a:r>
              <a:rPr lang="en-US"/>
              <a:t>Drive new sales</a:t>
            </a:r>
          </a:p>
          <a:p>
            <a:pPr marL="342900" indent="-342900">
              <a:buAutoNum type="alphaLcParenR"/>
            </a:pPr>
            <a:r>
              <a:rPr lang="en-US"/>
              <a:t>Make product and contact information available</a:t>
            </a:r>
          </a:p>
          <a:p>
            <a:pPr marL="342900" indent="-342900">
              <a:buAutoNum type="alphaLcParenR"/>
            </a:pPr>
            <a:r>
              <a:rPr lang="en-US"/>
              <a:t>Give or add legitimacy</a:t>
            </a:r>
          </a:p>
          <a:p>
            <a:endParaRPr lang="en-US"/>
          </a:p>
          <a:p>
            <a:endParaRPr lang="en-US">
              <a:cs typeface="Calibri"/>
            </a:endParaRPr>
          </a:p>
          <a:p>
            <a:endParaRPr lang="en-US">
              <a:cs typeface="Calibri"/>
            </a:endParaRPr>
          </a:p>
          <a:p>
            <a:endParaRPr lang="en-US">
              <a:cs typeface="Calibri"/>
            </a:endParaRPr>
          </a:p>
          <a:p>
            <a:endParaRPr lang="en-US">
              <a:cs typeface="Calibri"/>
            </a:endParaRPr>
          </a:p>
          <a:p>
            <a:endParaRPr lang="en-US"/>
          </a:p>
          <a:p>
            <a:r>
              <a:rPr lang="en-US"/>
              <a:t>- Using the analysis form the data available we can say that the promotion was not good, because despite the fact the company receives more unique visits the pounds sold, revenue and margin went down in the promotional period.</a:t>
            </a:r>
          </a:p>
          <a:p>
            <a:r>
              <a:rPr lang="en-US"/>
              <a:t>- The pre promotional period, with less visits reflects more revenues and more margin.</a:t>
            </a:r>
            <a:endParaRPr lang="en-US">
              <a:cs typeface="Calibri"/>
            </a:endParaRPr>
          </a:p>
          <a:p>
            <a:pPr marL="171450" indent="-171450">
              <a:buFontTx/>
              <a:buChar char="-"/>
            </a:pPr>
            <a:r>
              <a:rPr lang="en-US"/>
              <a:t>We can see that clearly the promo had no effects in terms of sales but had an effect in terms of visits to the website. Gave visibility buy not conversion to sales. RECOMMENDATION: try to make the website more engage to the people that visits it.</a:t>
            </a:r>
            <a:endParaRPr lang="en-US">
              <a:cs typeface="Calibri"/>
            </a:endParaRPr>
          </a:p>
          <a:p>
            <a:pPr marL="171450" indent="-171450">
              <a:buFontTx/>
              <a:buChar char="-"/>
            </a:pPr>
            <a:r>
              <a:rPr lang="en-US"/>
              <a:t>Also we can see that the bounce rate is quite high during the promotion period (77%) against the pre-promotion period (65%) which means the lists purchased for 25K wasn’t of a good quality. RECOMMENDATION: review the lists purchased in order to be sure they are of a good quality, ad ensure a low bounce rate, to make a better impact.</a:t>
            </a:r>
            <a:endParaRPr lang="en-US">
              <a:cs typeface="Calibri"/>
            </a:endParaRPr>
          </a:p>
          <a:p>
            <a:pPr marL="171450" indent="-171450">
              <a:buFontTx/>
              <a:buChar char="-"/>
            </a:pPr>
            <a:r>
              <a:rPr lang="en-US"/>
              <a:t>FURTHER EXPLORATION: </a:t>
            </a:r>
            <a:endParaRPr lang="en-US">
              <a:cs typeface="Calibri"/>
            </a:endParaRPr>
          </a:p>
          <a:p>
            <a:pPr marL="628650" lvl="1" indent="-171450">
              <a:buFontTx/>
              <a:buChar char="-"/>
            </a:pPr>
            <a:r>
              <a:rPr lang="en-US"/>
              <a:t>We don’t’ exactly where the sales (revenues) came from , we need more data collection here to see if actually the ones that are buying are new customers who enter through the web or if they are current customers, need to have the distribution of sales.</a:t>
            </a:r>
            <a:endParaRPr lang="en-US">
              <a:cs typeface="Calibri"/>
            </a:endParaRPr>
          </a:p>
          <a:p>
            <a:pPr marL="628650" lvl="1" indent="-171450">
              <a:buFontTx/>
              <a:buChar char="-"/>
            </a:pPr>
            <a:r>
              <a:rPr lang="en-US"/>
              <a:t>LOOK FOR THE VARIATION IN THE PRICE OF METALS AND WHO THIS IMPACT THE REVENUES</a:t>
            </a:r>
            <a:endParaRPr lang="en-US">
              <a:cs typeface="Calibri"/>
            </a:endParaRPr>
          </a:p>
          <a:p>
            <a:pPr marL="628650" lvl="1" indent="-171450">
              <a:buFontTx/>
              <a:buChar char="-"/>
            </a:pPr>
            <a:r>
              <a:rPr lang="en-US"/>
              <a:t>CONVERTION TO SALES FROM THE TRAFFIC SOURCES</a:t>
            </a:r>
            <a:endParaRPr lang="en-US">
              <a:cs typeface="Calibri"/>
            </a:endParaRPr>
          </a:p>
          <a:p>
            <a:pPr marL="171450" lvl="0" indent="-171450">
              <a:buFontTx/>
              <a:buChar char="-"/>
            </a:pPr>
            <a:r>
              <a:rPr lang="en-US"/>
              <a:t>CHARTS NEEDED:</a:t>
            </a:r>
            <a:endParaRPr lang="en-US">
              <a:cs typeface="Calibri"/>
            </a:endParaRPr>
          </a:p>
          <a:p>
            <a:pPr marL="628650" lvl="1" indent="-171450">
              <a:buFontTx/>
              <a:buChar char="-"/>
            </a:pPr>
            <a:r>
              <a:rPr lang="en-US"/>
              <a:t>HORIZONTAL BAR CHART WITH THE DEMOGRAPHICS ABOUT VISIT FROM THE WEB SITES AND THE REGIONS</a:t>
            </a:r>
            <a:endParaRPr lang="en-US">
              <a:cs typeface="Calibri"/>
            </a:endParaRPr>
          </a:p>
          <a:p>
            <a:pPr marL="1085850" lvl="2" indent="-171450">
              <a:buFontTx/>
              <a:buChar char="-"/>
            </a:pPr>
            <a:r>
              <a:rPr lang="en-US"/>
              <a:t>WHERE TO FOCUS WITH THE REGIONS, AND THE WEBS THAT WE USE TO ADD</a:t>
            </a:r>
            <a:endParaRPr lang="en-US">
              <a:cs typeface="Calibri"/>
            </a:endParaRPr>
          </a:p>
          <a:p>
            <a:pPr marL="628650" lvl="1" indent="-171450">
              <a:buFontTx/>
              <a:buChar char="-"/>
            </a:pPr>
            <a:endParaRPr lang="en-US"/>
          </a:p>
          <a:p>
            <a:pPr marL="628650" lvl="1" indent="-171450">
              <a:buFontTx/>
              <a:buChar char="-"/>
            </a:pPr>
            <a:endParaRPr lang="en-US"/>
          </a:p>
          <a:p>
            <a:pPr marL="628650" lvl="1" indent="-171450">
              <a:buFontTx/>
              <a:buChar char="-"/>
            </a:pPr>
            <a:endParaRPr lang="en-US"/>
          </a:p>
          <a:p>
            <a:pPr marL="628650" lvl="1" indent="-171450">
              <a:buFontTx/>
              <a:buChar char="-"/>
            </a:pPr>
            <a:endParaRPr lang="en-US"/>
          </a:p>
          <a:p>
            <a:pPr marL="628650" lvl="1" indent="-171450">
              <a:buFontTx/>
              <a:buChar char="-"/>
            </a:pPr>
            <a:endParaRPr lang="en-US"/>
          </a:p>
          <a:p>
            <a:pPr marL="628650" lvl="1" indent="-171450">
              <a:buFontTx/>
              <a:buChar char="-"/>
            </a:pPr>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2</a:t>
            </a:fld>
            <a:endParaRPr lang="en-US"/>
          </a:p>
        </p:txBody>
      </p:sp>
    </p:spTree>
    <p:extLst>
      <p:ext uri="{BB962C8B-B14F-4D97-AF65-F5344CB8AC3E}">
        <p14:creationId xmlns:p14="http://schemas.microsoft.com/office/powerpoint/2010/main" val="335577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Overview of the website info</a:t>
            </a:r>
          </a:p>
        </p:txBody>
      </p:sp>
      <p:sp>
        <p:nvSpPr>
          <p:cNvPr id="4" name="Slide Number Placeholder 3"/>
          <p:cNvSpPr>
            <a:spLocks noGrp="1"/>
          </p:cNvSpPr>
          <p:nvPr>
            <p:ph type="sldNum" sz="quarter" idx="5"/>
          </p:nvPr>
        </p:nvSpPr>
        <p:spPr/>
        <p:txBody>
          <a:bodyPr/>
          <a:lstStyle/>
          <a:p>
            <a:fld id="{D63C4D1E-8FB3-F843-A5EC-493B3ABA2EC3}" type="slidenum">
              <a:rPr lang="en-US" smtClean="0"/>
              <a:t>5</a:t>
            </a:fld>
            <a:endParaRPr lang="en-US"/>
          </a:p>
        </p:txBody>
      </p:sp>
    </p:spTree>
    <p:extLst>
      <p:ext uri="{BB962C8B-B14F-4D97-AF65-F5344CB8AC3E}">
        <p14:creationId xmlns:p14="http://schemas.microsoft.com/office/powerpoint/2010/main" val="1259032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Using the data from initial period to post promotion period, we can see that the number of page views significantly increased during the promotion period, and then dropped again to the same level as it was during the initial and pre promotion period. This graph tells us that sending the individual brochures did have an impact in making product and contact information available, adding legitimacy to their brand, and increasing website traffic. However, this does not mean that the promotion does, in fact, drive new sales.</a:t>
            </a:r>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6</a:t>
            </a:fld>
            <a:endParaRPr lang="en-US"/>
          </a:p>
        </p:txBody>
      </p:sp>
    </p:spTree>
    <p:extLst>
      <p:ext uri="{BB962C8B-B14F-4D97-AF65-F5344CB8AC3E}">
        <p14:creationId xmlns:p14="http://schemas.microsoft.com/office/powerpoint/2010/main" val="3301743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May 2008 to August 2009, there is a stable trend on the overall number of unique visitors to QA's website. When the professionally produced brochures were sent to potential customers in promotion period,  there was a slight increase in website traffic during the promotion period as we have also seen in the earlier graph on page views. However, the number of visits went back to normal after the promotion period.</a:t>
            </a:r>
          </a:p>
          <a:p>
            <a:endParaRPr lang="en-US"/>
          </a:p>
          <a:p>
            <a:r>
              <a:rPr lang="en-US"/>
              <a:t>On the other hand, the number of inquiries is relatively stable through the same time frame, without a significant change in trend during the promotion period. This leads us to the conclusion that traditional promotions do increase web traffic to a certain extent but does not generate enough interest or curiosity for visitors to actually explore the website's content and inquire about their products – which is what should supposedly lead to sales.</a:t>
            </a:r>
            <a:endParaRPr lang="en-US">
              <a:cs typeface="Calibri"/>
            </a:endParaRPr>
          </a:p>
        </p:txBody>
      </p:sp>
      <p:sp>
        <p:nvSpPr>
          <p:cNvPr id="4" name="Slide Number Placeholder 3"/>
          <p:cNvSpPr>
            <a:spLocks noGrp="1"/>
          </p:cNvSpPr>
          <p:nvPr>
            <p:ph type="sldNum" sz="quarter" idx="5"/>
          </p:nvPr>
        </p:nvSpPr>
        <p:spPr/>
        <p:txBody>
          <a:bodyPr/>
          <a:lstStyle/>
          <a:p>
            <a:fld id="{D63C4D1E-8FB3-F843-A5EC-493B3ABA2EC3}" type="slidenum">
              <a:rPr lang="en-US" smtClean="0"/>
              <a:t>7</a:t>
            </a:fld>
            <a:endParaRPr lang="en-US"/>
          </a:p>
        </p:txBody>
      </p:sp>
    </p:spTree>
    <p:extLst>
      <p:ext uri="{BB962C8B-B14F-4D97-AF65-F5344CB8AC3E}">
        <p14:creationId xmlns:p14="http://schemas.microsoft.com/office/powerpoint/2010/main" val="362535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Margin (-2%)</a:t>
            </a:r>
            <a:r>
              <a:rPr lang="en-US">
                <a:sym typeface="Wingdings" pitchFamily="2" charset="2"/>
              </a:rPr>
              <a:t> =&gt; - Revenue (-31%)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visits (+236%) =&gt; NO + sales (-2% margin , -3% Pounds Sold)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8</a:t>
            </a:fld>
            <a:endParaRPr lang="en-US"/>
          </a:p>
        </p:txBody>
      </p:sp>
    </p:spTree>
    <p:extLst>
      <p:ext uri="{BB962C8B-B14F-4D97-AF65-F5344CB8AC3E}">
        <p14:creationId xmlns:p14="http://schemas.microsoft.com/office/powerpoint/2010/main" val="1592761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Margin (-2%)</a:t>
            </a:r>
            <a:r>
              <a:rPr lang="en-US">
                <a:sym typeface="Wingdings" pitchFamily="2" charset="2"/>
              </a:rPr>
              <a:t> =&gt; - Revenue (-31%)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visits (+236%) =&gt; NO + sales (-2% margin , -3% Pounds Sold)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9</a:t>
            </a:fld>
            <a:endParaRPr lang="en-US"/>
          </a:p>
        </p:txBody>
      </p:sp>
    </p:spTree>
    <p:extLst>
      <p:ext uri="{BB962C8B-B14F-4D97-AF65-F5344CB8AC3E}">
        <p14:creationId xmlns:p14="http://schemas.microsoft.com/office/powerpoint/2010/main" val="401482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Margin (-2%)</a:t>
            </a:r>
            <a:r>
              <a:rPr lang="en-US">
                <a:sym typeface="Wingdings" pitchFamily="2" charset="2"/>
              </a:rPr>
              <a:t> =&gt; - Revenue (-31%)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visits (+236%) =&gt; NO + sales (-2% margin , -3% Pounds Sold)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ym typeface="Wingdings" pitchFamily="2" charset="2"/>
            </a:endParaRPr>
          </a:p>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10</a:t>
            </a:fld>
            <a:endParaRPr lang="en-US"/>
          </a:p>
        </p:txBody>
      </p:sp>
    </p:spTree>
    <p:extLst>
      <p:ext uri="{BB962C8B-B14F-4D97-AF65-F5344CB8AC3E}">
        <p14:creationId xmlns:p14="http://schemas.microsoft.com/office/powerpoint/2010/main" val="280145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Promotion Period =&gt; + visits (+236%) =&gt; NO + sales (-2% margin , -3% Pounds Sold)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ym typeface="Wingdings" pitchFamily="2" charset="2"/>
              </a:rPr>
              <a:t>- Revenue (-31%)</a:t>
            </a:r>
            <a:endParaRPr lang="en-US"/>
          </a:p>
          <a:p>
            <a:endParaRPr lang="en-US"/>
          </a:p>
        </p:txBody>
      </p:sp>
      <p:sp>
        <p:nvSpPr>
          <p:cNvPr id="4" name="Slide Number Placeholder 3"/>
          <p:cNvSpPr>
            <a:spLocks noGrp="1"/>
          </p:cNvSpPr>
          <p:nvPr>
            <p:ph type="sldNum" sz="quarter" idx="5"/>
          </p:nvPr>
        </p:nvSpPr>
        <p:spPr/>
        <p:txBody>
          <a:bodyPr/>
          <a:lstStyle/>
          <a:p>
            <a:fld id="{D63C4D1E-8FB3-F843-A5EC-493B3ABA2EC3}" type="slidenum">
              <a:rPr lang="en-US" smtClean="0"/>
              <a:t>11</a:t>
            </a:fld>
            <a:endParaRPr lang="en-US"/>
          </a:p>
        </p:txBody>
      </p:sp>
    </p:spTree>
    <p:extLst>
      <p:ext uri="{BB962C8B-B14F-4D97-AF65-F5344CB8AC3E}">
        <p14:creationId xmlns:p14="http://schemas.microsoft.com/office/powerpoint/2010/main" val="403006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9541251-9FA5-5B41-A194-993B04526ABF}" type="datetimeFigureOut">
              <a:rPr lang="en-US" smtClean="0"/>
              <a:t>2/4/19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DBAF61C-BCA2-6D47-93B5-681D5021345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57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41251-9FA5-5B41-A194-993B04526ABF}"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159043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41251-9FA5-5B41-A194-993B04526ABF}"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344910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541251-9FA5-5B41-A194-993B04526ABF}"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398468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9541251-9FA5-5B41-A194-993B04526ABF}" type="datetimeFigureOut">
              <a:rPr lang="en-US" smtClean="0"/>
              <a:t>2/4/19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DBAF61C-BCA2-6D47-93B5-681D5021345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150577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541251-9FA5-5B41-A194-993B04526ABF}"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82652279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541251-9FA5-5B41-A194-993B04526ABF}" type="datetimeFigureOut">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405830978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41251-9FA5-5B41-A194-993B04526ABF}"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344533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41251-9FA5-5B41-A194-993B04526ABF}"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404954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A9541251-9FA5-5B41-A194-993B04526ABF}" type="datetimeFigureOut">
              <a:rPr lang="en-US" smtClean="0"/>
              <a:t>2/4/19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DBAF61C-BCA2-6D47-93B5-681D5021345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85707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A9541251-9FA5-5B41-A194-993B04526ABF}" type="datetimeFigureOut">
              <a:rPr lang="en-US" smtClean="0"/>
              <a:t>2/4/19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DBAF61C-BCA2-6D47-93B5-681D50213453}" type="slidenum">
              <a:rPr lang="en-US" smtClean="0"/>
              <a:t>‹#›</a:t>
            </a:fld>
            <a:endParaRPr lang="en-US"/>
          </a:p>
        </p:txBody>
      </p:sp>
    </p:spTree>
    <p:extLst>
      <p:ext uri="{BB962C8B-B14F-4D97-AF65-F5344CB8AC3E}">
        <p14:creationId xmlns:p14="http://schemas.microsoft.com/office/powerpoint/2010/main" val="213409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9541251-9FA5-5B41-A194-993B04526ABF}" type="datetimeFigureOut">
              <a:rPr lang="en-US" smtClean="0"/>
              <a:t>2/4/19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DBAF61C-BCA2-6D47-93B5-681D5021345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5095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CA71505E-6D83-4D7B-B88A-7D7C2DB42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82174A2F-5CC0-47EE-BFEA-6199C2BD7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7C615D28-8D37-47CB-9D5B-9ACFDA30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4D42E-F95F-0440-847D-001344D540F4}"/>
              </a:ext>
            </a:extLst>
          </p:cNvPr>
          <p:cNvSpPr>
            <a:spLocks noGrp="1"/>
          </p:cNvSpPr>
          <p:nvPr>
            <p:ph type="ctrTitle"/>
          </p:nvPr>
        </p:nvSpPr>
        <p:spPr>
          <a:xfrm>
            <a:off x="875255" y="1955471"/>
            <a:ext cx="7918876" cy="3530600"/>
          </a:xfrm>
        </p:spPr>
        <p:txBody>
          <a:bodyPr vert="horz" lIns="91440" tIns="45720" rIns="91440" bIns="45720" rtlCol="0" anchor="t">
            <a:normAutofit/>
          </a:bodyPr>
          <a:lstStyle/>
          <a:p>
            <a:pPr algn="l"/>
            <a:r>
              <a:rPr lang="en-US" sz="6600" spc="200"/>
              <a:t>Quality Alloy INC</a:t>
            </a:r>
            <a:br>
              <a:rPr lang="en-US" sz="6600" spc="200"/>
            </a:br>
            <a:br>
              <a:rPr lang="en-US" sz="6600" spc="200"/>
            </a:br>
            <a:r>
              <a:rPr lang="en-US" sz="6600" spc="200"/>
              <a:t>Promotion Analysis</a:t>
            </a:r>
          </a:p>
        </p:txBody>
      </p:sp>
      <p:sp>
        <p:nvSpPr>
          <p:cNvPr id="18" name="Freeform: Shape 17">
            <a:extLst>
              <a:ext uri="{FF2B5EF4-FFF2-40B4-BE49-F238E27FC236}">
                <a16:creationId xmlns:a16="http://schemas.microsoft.com/office/drawing/2014/main" id="{41FDC264-1201-436C-919B-101837D60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72465" cy="6858000"/>
          </a:xfrm>
          <a:custGeom>
            <a:avLst/>
            <a:gdLst>
              <a:gd name="connsiteX0" fmla="*/ 0 w 672465"/>
              <a:gd name="connsiteY0" fmla="*/ 0 h 6858000"/>
              <a:gd name="connsiteX1" fmla="*/ 496253 w 672465"/>
              <a:gd name="connsiteY1" fmla="*/ 0 h 6858000"/>
              <a:gd name="connsiteX2" fmla="*/ 497840 w 672465"/>
              <a:gd name="connsiteY2" fmla="*/ 68263 h 6858000"/>
              <a:gd name="connsiteX3" fmla="*/ 505778 w 672465"/>
              <a:gd name="connsiteY3" fmla="*/ 128588 h 6858000"/>
              <a:gd name="connsiteX4" fmla="*/ 516890 w 672465"/>
              <a:gd name="connsiteY4" fmla="*/ 180975 h 6858000"/>
              <a:gd name="connsiteX5" fmla="*/ 531178 w 672465"/>
              <a:gd name="connsiteY5" fmla="*/ 227013 h 6858000"/>
              <a:gd name="connsiteX6" fmla="*/ 547053 w 672465"/>
              <a:gd name="connsiteY6" fmla="*/ 268288 h 6858000"/>
              <a:gd name="connsiteX7" fmla="*/ 566103 w 672465"/>
              <a:gd name="connsiteY7" fmla="*/ 304800 h 6858000"/>
              <a:gd name="connsiteX8" fmla="*/ 585153 w 672465"/>
              <a:gd name="connsiteY8" fmla="*/ 342900 h 6858000"/>
              <a:gd name="connsiteX9" fmla="*/ 604203 w 672465"/>
              <a:gd name="connsiteY9" fmla="*/ 381000 h 6858000"/>
              <a:gd name="connsiteX10" fmla="*/ 620078 w 672465"/>
              <a:gd name="connsiteY10" fmla="*/ 417513 h 6858000"/>
              <a:gd name="connsiteX11" fmla="*/ 635953 w 672465"/>
              <a:gd name="connsiteY11" fmla="*/ 458788 h 6858000"/>
              <a:gd name="connsiteX12" fmla="*/ 651828 w 672465"/>
              <a:gd name="connsiteY12" fmla="*/ 504825 h 6858000"/>
              <a:gd name="connsiteX13" fmla="*/ 662940 w 672465"/>
              <a:gd name="connsiteY13" fmla="*/ 557213 h 6858000"/>
              <a:gd name="connsiteX14" fmla="*/ 669290 w 672465"/>
              <a:gd name="connsiteY14" fmla="*/ 617538 h 6858000"/>
              <a:gd name="connsiteX15" fmla="*/ 672465 w 672465"/>
              <a:gd name="connsiteY15" fmla="*/ 685800 h 6858000"/>
              <a:gd name="connsiteX16" fmla="*/ 669290 w 672465"/>
              <a:gd name="connsiteY16" fmla="*/ 754063 h 6858000"/>
              <a:gd name="connsiteX17" fmla="*/ 662940 w 672465"/>
              <a:gd name="connsiteY17" fmla="*/ 814388 h 6858000"/>
              <a:gd name="connsiteX18" fmla="*/ 651828 w 672465"/>
              <a:gd name="connsiteY18" fmla="*/ 866775 h 6858000"/>
              <a:gd name="connsiteX19" fmla="*/ 635953 w 672465"/>
              <a:gd name="connsiteY19" fmla="*/ 912813 h 6858000"/>
              <a:gd name="connsiteX20" fmla="*/ 620078 w 672465"/>
              <a:gd name="connsiteY20" fmla="*/ 954088 h 6858000"/>
              <a:gd name="connsiteX21" fmla="*/ 604203 w 672465"/>
              <a:gd name="connsiteY21" fmla="*/ 990600 h 6858000"/>
              <a:gd name="connsiteX22" fmla="*/ 585153 w 672465"/>
              <a:gd name="connsiteY22" fmla="*/ 1028700 h 6858000"/>
              <a:gd name="connsiteX23" fmla="*/ 566103 w 672465"/>
              <a:gd name="connsiteY23" fmla="*/ 1066800 h 6858000"/>
              <a:gd name="connsiteX24" fmla="*/ 547053 w 672465"/>
              <a:gd name="connsiteY24" fmla="*/ 1103313 h 6858000"/>
              <a:gd name="connsiteX25" fmla="*/ 531178 w 672465"/>
              <a:gd name="connsiteY25" fmla="*/ 1144588 h 6858000"/>
              <a:gd name="connsiteX26" fmla="*/ 516890 w 672465"/>
              <a:gd name="connsiteY26" fmla="*/ 1190625 h 6858000"/>
              <a:gd name="connsiteX27" fmla="*/ 505778 w 672465"/>
              <a:gd name="connsiteY27" fmla="*/ 1243013 h 6858000"/>
              <a:gd name="connsiteX28" fmla="*/ 497840 w 672465"/>
              <a:gd name="connsiteY28" fmla="*/ 1303338 h 6858000"/>
              <a:gd name="connsiteX29" fmla="*/ 496253 w 672465"/>
              <a:gd name="connsiteY29" fmla="*/ 1371600 h 6858000"/>
              <a:gd name="connsiteX30" fmla="*/ 497840 w 672465"/>
              <a:gd name="connsiteY30" fmla="*/ 1439863 h 6858000"/>
              <a:gd name="connsiteX31" fmla="*/ 505778 w 672465"/>
              <a:gd name="connsiteY31" fmla="*/ 1500188 h 6858000"/>
              <a:gd name="connsiteX32" fmla="*/ 516890 w 672465"/>
              <a:gd name="connsiteY32" fmla="*/ 1552575 h 6858000"/>
              <a:gd name="connsiteX33" fmla="*/ 531178 w 672465"/>
              <a:gd name="connsiteY33" fmla="*/ 1598613 h 6858000"/>
              <a:gd name="connsiteX34" fmla="*/ 547053 w 672465"/>
              <a:gd name="connsiteY34" fmla="*/ 1639888 h 6858000"/>
              <a:gd name="connsiteX35" fmla="*/ 566103 w 672465"/>
              <a:gd name="connsiteY35" fmla="*/ 1676400 h 6858000"/>
              <a:gd name="connsiteX36" fmla="*/ 585153 w 672465"/>
              <a:gd name="connsiteY36" fmla="*/ 1714500 h 6858000"/>
              <a:gd name="connsiteX37" fmla="*/ 604203 w 672465"/>
              <a:gd name="connsiteY37" fmla="*/ 1752600 h 6858000"/>
              <a:gd name="connsiteX38" fmla="*/ 620078 w 672465"/>
              <a:gd name="connsiteY38" fmla="*/ 1789113 h 6858000"/>
              <a:gd name="connsiteX39" fmla="*/ 635953 w 672465"/>
              <a:gd name="connsiteY39" fmla="*/ 1830388 h 6858000"/>
              <a:gd name="connsiteX40" fmla="*/ 651828 w 672465"/>
              <a:gd name="connsiteY40" fmla="*/ 1876425 h 6858000"/>
              <a:gd name="connsiteX41" fmla="*/ 662940 w 672465"/>
              <a:gd name="connsiteY41" fmla="*/ 1928813 h 6858000"/>
              <a:gd name="connsiteX42" fmla="*/ 669290 w 672465"/>
              <a:gd name="connsiteY42" fmla="*/ 1989138 h 6858000"/>
              <a:gd name="connsiteX43" fmla="*/ 672465 w 672465"/>
              <a:gd name="connsiteY43" fmla="*/ 2057400 h 6858000"/>
              <a:gd name="connsiteX44" fmla="*/ 669290 w 672465"/>
              <a:gd name="connsiteY44" fmla="*/ 2125663 h 6858000"/>
              <a:gd name="connsiteX45" fmla="*/ 662940 w 672465"/>
              <a:gd name="connsiteY45" fmla="*/ 2185988 h 6858000"/>
              <a:gd name="connsiteX46" fmla="*/ 651828 w 672465"/>
              <a:gd name="connsiteY46" fmla="*/ 2238375 h 6858000"/>
              <a:gd name="connsiteX47" fmla="*/ 635953 w 672465"/>
              <a:gd name="connsiteY47" fmla="*/ 2284413 h 6858000"/>
              <a:gd name="connsiteX48" fmla="*/ 620078 w 672465"/>
              <a:gd name="connsiteY48" fmla="*/ 2325688 h 6858000"/>
              <a:gd name="connsiteX49" fmla="*/ 604203 w 672465"/>
              <a:gd name="connsiteY49" fmla="*/ 2362200 h 6858000"/>
              <a:gd name="connsiteX50" fmla="*/ 585153 w 672465"/>
              <a:gd name="connsiteY50" fmla="*/ 2400300 h 6858000"/>
              <a:gd name="connsiteX51" fmla="*/ 566103 w 672465"/>
              <a:gd name="connsiteY51" fmla="*/ 2438400 h 6858000"/>
              <a:gd name="connsiteX52" fmla="*/ 547053 w 672465"/>
              <a:gd name="connsiteY52" fmla="*/ 2474913 h 6858000"/>
              <a:gd name="connsiteX53" fmla="*/ 531178 w 672465"/>
              <a:gd name="connsiteY53" fmla="*/ 2516188 h 6858000"/>
              <a:gd name="connsiteX54" fmla="*/ 516890 w 672465"/>
              <a:gd name="connsiteY54" fmla="*/ 2562225 h 6858000"/>
              <a:gd name="connsiteX55" fmla="*/ 505778 w 672465"/>
              <a:gd name="connsiteY55" fmla="*/ 2614613 h 6858000"/>
              <a:gd name="connsiteX56" fmla="*/ 497840 w 672465"/>
              <a:gd name="connsiteY56" fmla="*/ 2674938 h 6858000"/>
              <a:gd name="connsiteX57" fmla="*/ 496253 w 672465"/>
              <a:gd name="connsiteY57" fmla="*/ 2743200 h 6858000"/>
              <a:gd name="connsiteX58" fmla="*/ 497840 w 672465"/>
              <a:gd name="connsiteY58" fmla="*/ 2811463 h 6858000"/>
              <a:gd name="connsiteX59" fmla="*/ 505778 w 672465"/>
              <a:gd name="connsiteY59" fmla="*/ 2871788 h 6858000"/>
              <a:gd name="connsiteX60" fmla="*/ 516890 w 672465"/>
              <a:gd name="connsiteY60" fmla="*/ 2924175 h 6858000"/>
              <a:gd name="connsiteX61" fmla="*/ 531178 w 672465"/>
              <a:gd name="connsiteY61" fmla="*/ 2970213 h 6858000"/>
              <a:gd name="connsiteX62" fmla="*/ 547053 w 672465"/>
              <a:gd name="connsiteY62" fmla="*/ 3011488 h 6858000"/>
              <a:gd name="connsiteX63" fmla="*/ 566103 w 672465"/>
              <a:gd name="connsiteY63" fmla="*/ 3048000 h 6858000"/>
              <a:gd name="connsiteX64" fmla="*/ 585153 w 672465"/>
              <a:gd name="connsiteY64" fmla="*/ 3086100 h 6858000"/>
              <a:gd name="connsiteX65" fmla="*/ 604203 w 672465"/>
              <a:gd name="connsiteY65" fmla="*/ 3124200 h 6858000"/>
              <a:gd name="connsiteX66" fmla="*/ 620078 w 672465"/>
              <a:gd name="connsiteY66" fmla="*/ 3160713 h 6858000"/>
              <a:gd name="connsiteX67" fmla="*/ 635953 w 672465"/>
              <a:gd name="connsiteY67" fmla="*/ 3201988 h 6858000"/>
              <a:gd name="connsiteX68" fmla="*/ 651828 w 672465"/>
              <a:gd name="connsiteY68" fmla="*/ 3248025 h 6858000"/>
              <a:gd name="connsiteX69" fmla="*/ 662940 w 672465"/>
              <a:gd name="connsiteY69" fmla="*/ 3300413 h 6858000"/>
              <a:gd name="connsiteX70" fmla="*/ 669290 w 672465"/>
              <a:gd name="connsiteY70" fmla="*/ 3360738 h 6858000"/>
              <a:gd name="connsiteX71" fmla="*/ 672465 w 672465"/>
              <a:gd name="connsiteY71" fmla="*/ 3427413 h 6858000"/>
              <a:gd name="connsiteX72" fmla="*/ 669290 w 672465"/>
              <a:gd name="connsiteY72" fmla="*/ 3497263 h 6858000"/>
              <a:gd name="connsiteX73" fmla="*/ 662940 w 672465"/>
              <a:gd name="connsiteY73" fmla="*/ 3557588 h 6858000"/>
              <a:gd name="connsiteX74" fmla="*/ 651828 w 672465"/>
              <a:gd name="connsiteY74" fmla="*/ 3609975 h 6858000"/>
              <a:gd name="connsiteX75" fmla="*/ 635953 w 672465"/>
              <a:gd name="connsiteY75" fmla="*/ 3656013 h 6858000"/>
              <a:gd name="connsiteX76" fmla="*/ 620078 w 672465"/>
              <a:gd name="connsiteY76" fmla="*/ 3697288 h 6858000"/>
              <a:gd name="connsiteX77" fmla="*/ 604203 w 672465"/>
              <a:gd name="connsiteY77" fmla="*/ 3733800 h 6858000"/>
              <a:gd name="connsiteX78" fmla="*/ 585153 w 672465"/>
              <a:gd name="connsiteY78" fmla="*/ 3771900 h 6858000"/>
              <a:gd name="connsiteX79" fmla="*/ 566103 w 672465"/>
              <a:gd name="connsiteY79" fmla="*/ 3810000 h 6858000"/>
              <a:gd name="connsiteX80" fmla="*/ 547053 w 672465"/>
              <a:gd name="connsiteY80" fmla="*/ 3846513 h 6858000"/>
              <a:gd name="connsiteX81" fmla="*/ 531178 w 672465"/>
              <a:gd name="connsiteY81" fmla="*/ 3887788 h 6858000"/>
              <a:gd name="connsiteX82" fmla="*/ 516890 w 672465"/>
              <a:gd name="connsiteY82" fmla="*/ 3933825 h 6858000"/>
              <a:gd name="connsiteX83" fmla="*/ 505778 w 672465"/>
              <a:gd name="connsiteY83" fmla="*/ 3986213 h 6858000"/>
              <a:gd name="connsiteX84" fmla="*/ 497840 w 672465"/>
              <a:gd name="connsiteY84" fmla="*/ 4046538 h 6858000"/>
              <a:gd name="connsiteX85" fmla="*/ 496253 w 672465"/>
              <a:gd name="connsiteY85" fmla="*/ 4114800 h 6858000"/>
              <a:gd name="connsiteX86" fmla="*/ 497840 w 672465"/>
              <a:gd name="connsiteY86" fmla="*/ 4183063 h 6858000"/>
              <a:gd name="connsiteX87" fmla="*/ 505778 w 672465"/>
              <a:gd name="connsiteY87" fmla="*/ 4243388 h 6858000"/>
              <a:gd name="connsiteX88" fmla="*/ 516890 w 672465"/>
              <a:gd name="connsiteY88" fmla="*/ 4295775 h 6858000"/>
              <a:gd name="connsiteX89" fmla="*/ 531178 w 672465"/>
              <a:gd name="connsiteY89" fmla="*/ 4341813 h 6858000"/>
              <a:gd name="connsiteX90" fmla="*/ 547053 w 672465"/>
              <a:gd name="connsiteY90" fmla="*/ 4383088 h 6858000"/>
              <a:gd name="connsiteX91" fmla="*/ 566103 w 672465"/>
              <a:gd name="connsiteY91" fmla="*/ 4419600 h 6858000"/>
              <a:gd name="connsiteX92" fmla="*/ 604203 w 672465"/>
              <a:gd name="connsiteY92" fmla="*/ 4495800 h 6858000"/>
              <a:gd name="connsiteX93" fmla="*/ 620078 w 672465"/>
              <a:gd name="connsiteY93" fmla="*/ 4532313 h 6858000"/>
              <a:gd name="connsiteX94" fmla="*/ 635953 w 672465"/>
              <a:gd name="connsiteY94" fmla="*/ 4573588 h 6858000"/>
              <a:gd name="connsiteX95" fmla="*/ 651828 w 672465"/>
              <a:gd name="connsiteY95" fmla="*/ 4619625 h 6858000"/>
              <a:gd name="connsiteX96" fmla="*/ 662940 w 672465"/>
              <a:gd name="connsiteY96" fmla="*/ 4672013 h 6858000"/>
              <a:gd name="connsiteX97" fmla="*/ 669290 w 672465"/>
              <a:gd name="connsiteY97" fmla="*/ 4732338 h 6858000"/>
              <a:gd name="connsiteX98" fmla="*/ 672465 w 672465"/>
              <a:gd name="connsiteY98" fmla="*/ 4800600 h 6858000"/>
              <a:gd name="connsiteX99" fmla="*/ 669290 w 672465"/>
              <a:gd name="connsiteY99" fmla="*/ 4868863 h 6858000"/>
              <a:gd name="connsiteX100" fmla="*/ 662940 w 672465"/>
              <a:gd name="connsiteY100" fmla="*/ 4929188 h 6858000"/>
              <a:gd name="connsiteX101" fmla="*/ 651828 w 672465"/>
              <a:gd name="connsiteY101" fmla="*/ 4981575 h 6858000"/>
              <a:gd name="connsiteX102" fmla="*/ 635953 w 672465"/>
              <a:gd name="connsiteY102" fmla="*/ 5027613 h 6858000"/>
              <a:gd name="connsiteX103" fmla="*/ 620078 w 672465"/>
              <a:gd name="connsiteY103" fmla="*/ 5068888 h 6858000"/>
              <a:gd name="connsiteX104" fmla="*/ 604203 w 672465"/>
              <a:gd name="connsiteY104" fmla="*/ 5105400 h 6858000"/>
              <a:gd name="connsiteX105" fmla="*/ 585153 w 672465"/>
              <a:gd name="connsiteY105" fmla="*/ 5143500 h 6858000"/>
              <a:gd name="connsiteX106" fmla="*/ 566103 w 672465"/>
              <a:gd name="connsiteY106" fmla="*/ 5181600 h 6858000"/>
              <a:gd name="connsiteX107" fmla="*/ 547053 w 672465"/>
              <a:gd name="connsiteY107" fmla="*/ 5218113 h 6858000"/>
              <a:gd name="connsiteX108" fmla="*/ 531178 w 672465"/>
              <a:gd name="connsiteY108" fmla="*/ 5259388 h 6858000"/>
              <a:gd name="connsiteX109" fmla="*/ 516890 w 672465"/>
              <a:gd name="connsiteY109" fmla="*/ 5305425 h 6858000"/>
              <a:gd name="connsiteX110" fmla="*/ 505778 w 672465"/>
              <a:gd name="connsiteY110" fmla="*/ 5357813 h 6858000"/>
              <a:gd name="connsiteX111" fmla="*/ 497840 w 672465"/>
              <a:gd name="connsiteY111" fmla="*/ 5418138 h 6858000"/>
              <a:gd name="connsiteX112" fmla="*/ 496253 w 672465"/>
              <a:gd name="connsiteY112" fmla="*/ 5486400 h 6858000"/>
              <a:gd name="connsiteX113" fmla="*/ 497840 w 672465"/>
              <a:gd name="connsiteY113" fmla="*/ 5554663 h 6858000"/>
              <a:gd name="connsiteX114" fmla="*/ 505778 w 672465"/>
              <a:gd name="connsiteY114" fmla="*/ 5614988 h 6858000"/>
              <a:gd name="connsiteX115" fmla="*/ 516890 w 672465"/>
              <a:gd name="connsiteY115" fmla="*/ 5667375 h 6858000"/>
              <a:gd name="connsiteX116" fmla="*/ 531178 w 672465"/>
              <a:gd name="connsiteY116" fmla="*/ 5713413 h 6858000"/>
              <a:gd name="connsiteX117" fmla="*/ 547053 w 672465"/>
              <a:gd name="connsiteY117" fmla="*/ 5754688 h 6858000"/>
              <a:gd name="connsiteX118" fmla="*/ 566103 w 672465"/>
              <a:gd name="connsiteY118" fmla="*/ 5791200 h 6858000"/>
              <a:gd name="connsiteX119" fmla="*/ 585153 w 672465"/>
              <a:gd name="connsiteY119" fmla="*/ 5829300 h 6858000"/>
              <a:gd name="connsiteX120" fmla="*/ 604203 w 672465"/>
              <a:gd name="connsiteY120" fmla="*/ 5867400 h 6858000"/>
              <a:gd name="connsiteX121" fmla="*/ 620078 w 672465"/>
              <a:gd name="connsiteY121" fmla="*/ 5903913 h 6858000"/>
              <a:gd name="connsiteX122" fmla="*/ 635953 w 672465"/>
              <a:gd name="connsiteY122" fmla="*/ 5945188 h 6858000"/>
              <a:gd name="connsiteX123" fmla="*/ 651828 w 672465"/>
              <a:gd name="connsiteY123" fmla="*/ 5991225 h 6858000"/>
              <a:gd name="connsiteX124" fmla="*/ 662940 w 672465"/>
              <a:gd name="connsiteY124" fmla="*/ 6043613 h 6858000"/>
              <a:gd name="connsiteX125" fmla="*/ 669290 w 672465"/>
              <a:gd name="connsiteY125" fmla="*/ 6103938 h 6858000"/>
              <a:gd name="connsiteX126" fmla="*/ 672465 w 672465"/>
              <a:gd name="connsiteY126" fmla="*/ 6172200 h 6858000"/>
              <a:gd name="connsiteX127" fmla="*/ 669290 w 672465"/>
              <a:gd name="connsiteY127" fmla="*/ 6240463 h 6858000"/>
              <a:gd name="connsiteX128" fmla="*/ 662940 w 672465"/>
              <a:gd name="connsiteY128" fmla="*/ 6300788 h 6858000"/>
              <a:gd name="connsiteX129" fmla="*/ 651828 w 672465"/>
              <a:gd name="connsiteY129" fmla="*/ 6353175 h 6858000"/>
              <a:gd name="connsiteX130" fmla="*/ 635953 w 672465"/>
              <a:gd name="connsiteY130" fmla="*/ 6399213 h 6858000"/>
              <a:gd name="connsiteX131" fmla="*/ 620078 w 672465"/>
              <a:gd name="connsiteY131" fmla="*/ 6440488 h 6858000"/>
              <a:gd name="connsiteX132" fmla="*/ 604203 w 672465"/>
              <a:gd name="connsiteY132" fmla="*/ 6477000 h 6858000"/>
              <a:gd name="connsiteX133" fmla="*/ 585153 w 672465"/>
              <a:gd name="connsiteY133" fmla="*/ 6515100 h 6858000"/>
              <a:gd name="connsiteX134" fmla="*/ 566103 w 672465"/>
              <a:gd name="connsiteY134" fmla="*/ 6553200 h 6858000"/>
              <a:gd name="connsiteX135" fmla="*/ 547053 w 672465"/>
              <a:gd name="connsiteY135" fmla="*/ 6589713 h 6858000"/>
              <a:gd name="connsiteX136" fmla="*/ 531178 w 672465"/>
              <a:gd name="connsiteY136" fmla="*/ 6630988 h 6858000"/>
              <a:gd name="connsiteX137" fmla="*/ 516890 w 672465"/>
              <a:gd name="connsiteY137" fmla="*/ 6677025 h 6858000"/>
              <a:gd name="connsiteX138" fmla="*/ 505778 w 672465"/>
              <a:gd name="connsiteY138" fmla="*/ 6729413 h 6858000"/>
              <a:gd name="connsiteX139" fmla="*/ 497840 w 672465"/>
              <a:gd name="connsiteY139" fmla="*/ 6789738 h 6858000"/>
              <a:gd name="connsiteX140" fmla="*/ 496253 w 672465"/>
              <a:gd name="connsiteY140" fmla="*/ 6858000 h 6858000"/>
              <a:gd name="connsiteX141" fmla="*/ 0 w 672465"/>
              <a:gd name="connsiteY1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72465" h="6858000">
                <a:moveTo>
                  <a:pt x="0" y="0"/>
                </a:moveTo>
                <a:lnTo>
                  <a:pt x="496253" y="0"/>
                </a:lnTo>
                <a:lnTo>
                  <a:pt x="497840" y="68263"/>
                </a:lnTo>
                <a:lnTo>
                  <a:pt x="505778" y="128588"/>
                </a:lnTo>
                <a:lnTo>
                  <a:pt x="516890" y="180975"/>
                </a:lnTo>
                <a:lnTo>
                  <a:pt x="531178" y="227013"/>
                </a:lnTo>
                <a:lnTo>
                  <a:pt x="547053" y="268288"/>
                </a:lnTo>
                <a:lnTo>
                  <a:pt x="566103" y="304800"/>
                </a:lnTo>
                <a:lnTo>
                  <a:pt x="585153" y="342900"/>
                </a:lnTo>
                <a:lnTo>
                  <a:pt x="604203" y="381000"/>
                </a:lnTo>
                <a:lnTo>
                  <a:pt x="620078" y="417513"/>
                </a:lnTo>
                <a:lnTo>
                  <a:pt x="635953" y="458788"/>
                </a:lnTo>
                <a:lnTo>
                  <a:pt x="651828" y="504825"/>
                </a:lnTo>
                <a:lnTo>
                  <a:pt x="662940" y="557213"/>
                </a:lnTo>
                <a:lnTo>
                  <a:pt x="669290" y="617538"/>
                </a:lnTo>
                <a:lnTo>
                  <a:pt x="672465" y="685800"/>
                </a:lnTo>
                <a:lnTo>
                  <a:pt x="669290" y="754063"/>
                </a:lnTo>
                <a:lnTo>
                  <a:pt x="662940" y="814388"/>
                </a:lnTo>
                <a:lnTo>
                  <a:pt x="651828" y="866775"/>
                </a:lnTo>
                <a:lnTo>
                  <a:pt x="635953" y="912813"/>
                </a:lnTo>
                <a:lnTo>
                  <a:pt x="620078" y="954088"/>
                </a:lnTo>
                <a:lnTo>
                  <a:pt x="604203" y="990600"/>
                </a:lnTo>
                <a:lnTo>
                  <a:pt x="585153" y="1028700"/>
                </a:lnTo>
                <a:lnTo>
                  <a:pt x="566103" y="1066800"/>
                </a:lnTo>
                <a:lnTo>
                  <a:pt x="547053" y="1103313"/>
                </a:lnTo>
                <a:lnTo>
                  <a:pt x="531178" y="1144588"/>
                </a:lnTo>
                <a:lnTo>
                  <a:pt x="516890" y="1190625"/>
                </a:lnTo>
                <a:lnTo>
                  <a:pt x="505778" y="1243013"/>
                </a:lnTo>
                <a:lnTo>
                  <a:pt x="497840" y="1303338"/>
                </a:lnTo>
                <a:lnTo>
                  <a:pt x="496253" y="1371600"/>
                </a:lnTo>
                <a:lnTo>
                  <a:pt x="497840" y="1439863"/>
                </a:lnTo>
                <a:lnTo>
                  <a:pt x="505778" y="1500188"/>
                </a:lnTo>
                <a:lnTo>
                  <a:pt x="516890" y="1552575"/>
                </a:lnTo>
                <a:lnTo>
                  <a:pt x="531178" y="1598613"/>
                </a:lnTo>
                <a:lnTo>
                  <a:pt x="547053" y="1639888"/>
                </a:lnTo>
                <a:lnTo>
                  <a:pt x="566103" y="1676400"/>
                </a:lnTo>
                <a:lnTo>
                  <a:pt x="585153" y="1714500"/>
                </a:lnTo>
                <a:lnTo>
                  <a:pt x="604203" y="1752600"/>
                </a:lnTo>
                <a:lnTo>
                  <a:pt x="620078" y="1789113"/>
                </a:lnTo>
                <a:lnTo>
                  <a:pt x="635953" y="1830388"/>
                </a:lnTo>
                <a:lnTo>
                  <a:pt x="651828" y="1876425"/>
                </a:lnTo>
                <a:lnTo>
                  <a:pt x="662940" y="1928813"/>
                </a:lnTo>
                <a:lnTo>
                  <a:pt x="669290" y="1989138"/>
                </a:lnTo>
                <a:lnTo>
                  <a:pt x="672465" y="2057400"/>
                </a:lnTo>
                <a:lnTo>
                  <a:pt x="669290" y="2125663"/>
                </a:lnTo>
                <a:lnTo>
                  <a:pt x="662940" y="2185988"/>
                </a:lnTo>
                <a:lnTo>
                  <a:pt x="651828" y="2238375"/>
                </a:lnTo>
                <a:lnTo>
                  <a:pt x="635953" y="2284413"/>
                </a:lnTo>
                <a:lnTo>
                  <a:pt x="620078" y="2325688"/>
                </a:lnTo>
                <a:lnTo>
                  <a:pt x="604203" y="2362200"/>
                </a:lnTo>
                <a:lnTo>
                  <a:pt x="585153" y="2400300"/>
                </a:lnTo>
                <a:lnTo>
                  <a:pt x="566103" y="2438400"/>
                </a:lnTo>
                <a:lnTo>
                  <a:pt x="547053" y="2474913"/>
                </a:lnTo>
                <a:lnTo>
                  <a:pt x="531178" y="2516188"/>
                </a:lnTo>
                <a:lnTo>
                  <a:pt x="516890" y="2562225"/>
                </a:lnTo>
                <a:lnTo>
                  <a:pt x="505778" y="2614613"/>
                </a:lnTo>
                <a:lnTo>
                  <a:pt x="497840" y="2674938"/>
                </a:lnTo>
                <a:lnTo>
                  <a:pt x="496253" y="2743200"/>
                </a:lnTo>
                <a:lnTo>
                  <a:pt x="497840" y="2811463"/>
                </a:lnTo>
                <a:lnTo>
                  <a:pt x="505778" y="2871788"/>
                </a:lnTo>
                <a:lnTo>
                  <a:pt x="516890" y="2924175"/>
                </a:lnTo>
                <a:lnTo>
                  <a:pt x="531178" y="2970213"/>
                </a:lnTo>
                <a:lnTo>
                  <a:pt x="547053" y="3011488"/>
                </a:lnTo>
                <a:lnTo>
                  <a:pt x="566103" y="3048000"/>
                </a:lnTo>
                <a:lnTo>
                  <a:pt x="585153" y="3086100"/>
                </a:lnTo>
                <a:lnTo>
                  <a:pt x="604203" y="3124200"/>
                </a:lnTo>
                <a:lnTo>
                  <a:pt x="620078" y="3160713"/>
                </a:lnTo>
                <a:lnTo>
                  <a:pt x="635953" y="3201988"/>
                </a:lnTo>
                <a:lnTo>
                  <a:pt x="651828" y="3248025"/>
                </a:lnTo>
                <a:lnTo>
                  <a:pt x="662940" y="3300413"/>
                </a:lnTo>
                <a:lnTo>
                  <a:pt x="669290" y="3360738"/>
                </a:lnTo>
                <a:lnTo>
                  <a:pt x="672465" y="3427413"/>
                </a:lnTo>
                <a:lnTo>
                  <a:pt x="669290" y="3497263"/>
                </a:lnTo>
                <a:lnTo>
                  <a:pt x="662940" y="3557588"/>
                </a:lnTo>
                <a:lnTo>
                  <a:pt x="651828" y="3609975"/>
                </a:lnTo>
                <a:lnTo>
                  <a:pt x="635953" y="3656013"/>
                </a:lnTo>
                <a:lnTo>
                  <a:pt x="620078" y="3697288"/>
                </a:lnTo>
                <a:lnTo>
                  <a:pt x="604203" y="3733800"/>
                </a:lnTo>
                <a:lnTo>
                  <a:pt x="585153" y="3771900"/>
                </a:lnTo>
                <a:lnTo>
                  <a:pt x="566103" y="3810000"/>
                </a:lnTo>
                <a:lnTo>
                  <a:pt x="547053" y="3846513"/>
                </a:lnTo>
                <a:lnTo>
                  <a:pt x="531178" y="3887788"/>
                </a:lnTo>
                <a:lnTo>
                  <a:pt x="516890" y="3933825"/>
                </a:lnTo>
                <a:lnTo>
                  <a:pt x="505778" y="3986213"/>
                </a:lnTo>
                <a:lnTo>
                  <a:pt x="497840" y="4046538"/>
                </a:lnTo>
                <a:lnTo>
                  <a:pt x="496253" y="4114800"/>
                </a:lnTo>
                <a:lnTo>
                  <a:pt x="497840" y="4183063"/>
                </a:lnTo>
                <a:lnTo>
                  <a:pt x="505778" y="4243388"/>
                </a:lnTo>
                <a:lnTo>
                  <a:pt x="516890" y="4295775"/>
                </a:lnTo>
                <a:lnTo>
                  <a:pt x="531178" y="4341813"/>
                </a:lnTo>
                <a:lnTo>
                  <a:pt x="547053" y="4383088"/>
                </a:lnTo>
                <a:lnTo>
                  <a:pt x="566103" y="4419600"/>
                </a:lnTo>
                <a:lnTo>
                  <a:pt x="604203" y="4495800"/>
                </a:lnTo>
                <a:lnTo>
                  <a:pt x="620078" y="4532313"/>
                </a:lnTo>
                <a:lnTo>
                  <a:pt x="635953" y="4573588"/>
                </a:lnTo>
                <a:lnTo>
                  <a:pt x="651828" y="4619625"/>
                </a:lnTo>
                <a:lnTo>
                  <a:pt x="662940" y="4672013"/>
                </a:lnTo>
                <a:lnTo>
                  <a:pt x="669290" y="4732338"/>
                </a:lnTo>
                <a:lnTo>
                  <a:pt x="672465" y="4800600"/>
                </a:lnTo>
                <a:lnTo>
                  <a:pt x="669290" y="4868863"/>
                </a:lnTo>
                <a:lnTo>
                  <a:pt x="662940" y="4929188"/>
                </a:lnTo>
                <a:lnTo>
                  <a:pt x="651828" y="4981575"/>
                </a:lnTo>
                <a:lnTo>
                  <a:pt x="635953" y="5027613"/>
                </a:lnTo>
                <a:lnTo>
                  <a:pt x="620078" y="5068888"/>
                </a:lnTo>
                <a:lnTo>
                  <a:pt x="604203" y="5105400"/>
                </a:lnTo>
                <a:lnTo>
                  <a:pt x="585153" y="5143500"/>
                </a:lnTo>
                <a:lnTo>
                  <a:pt x="566103" y="5181600"/>
                </a:lnTo>
                <a:lnTo>
                  <a:pt x="547053" y="5218113"/>
                </a:lnTo>
                <a:lnTo>
                  <a:pt x="531178" y="5259388"/>
                </a:lnTo>
                <a:lnTo>
                  <a:pt x="516890" y="5305425"/>
                </a:lnTo>
                <a:lnTo>
                  <a:pt x="505778" y="5357813"/>
                </a:lnTo>
                <a:lnTo>
                  <a:pt x="497840" y="5418138"/>
                </a:lnTo>
                <a:lnTo>
                  <a:pt x="496253" y="5486400"/>
                </a:lnTo>
                <a:lnTo>
                  <a:pt x="497840" y="5554663"/>
                </a:lnTo>
                <a:lnTo>
                  <a:pt x="505778" y="5614988"/>
                </a:lnTo>
                <a:lnTo>
                  <a:pt x="516890" y="5667375"/>
                </a:lnTo>
                <a:lnTo>
                  <a:pt x="531178" y="5713413"/>
                </a:lnTo>
                <a:lnTo>
                  <a:pt x="547053" y="5754688"/>
                </a:lnTo>
                <a:lnTo>
                  <a:pt x="566103" y="5791200"/>
                </a:lnTo>
                <a:lnTo>
                  <a:pt x="585153" y="5829300"/>
                </a:lnTo>
                <a:lnTo>
                  <a:pt x="604203" y="5867400"/>
                </a:lnTo>
                <a:lnTo>
                  <a:pt x="620078" y="5903913"/>
                </a:lnTo>
                <a:lnTo>
                  <a:pt x="635953" y="5945188"/>
                </a:lnTo>
                <a:lnTo>
                  <a:pt x="651828" y="5991225"/>
                </a:lnTo>
                <a:lnTo>
                  <a:pt x="662940" y="6043613"/>
                </a:lnTo>
                <a:lnTo>
                  <a:pt x="669290" y="6103938"/>
                </a:lnTo>
                <a:lnTo>
                  <a:pt x="672465" y="6172200"/>
                </a:lnTo>
                <a:lnTo>
                  <a:pt x="669290" y="6240463"/>
                </a:lnTo>
                <a:lnTo>
                  <a:pt x="662940" y="6300788"/>
                </a:lnTo>
                <a:lnTo>
                  <a:pt x="651828" y="6353175"/>
                </a:lnTo>
                <a:lnTo>
                  <a:pt x="635953" y="6399213"/>
                </a:lnTo>
                <a:lnTo>
                  <a:pt x="620078" y="6440488"/>
                </a:lnTo>
                <a:lnTo>
                  <a:pt x="604203" y="6477000"/>
                </a:lnTo>
                <a:lnTo>
                  <a:pt x="585153" y="6515100"/>
                </a:lnTo>
                <a:lnTo>
                  <a:pt x="566103" y="6553200"/>
                </a:lnTo>
                <a:lnTo>
                  <a:pt x="547053" y="6589713"/>
                </a:lnTo>
                <a:lnTo>
                  <a:pt x="531178" y="6630988"/>
                </a:lnTo>
                <a:lnTo>
                  <a:pt x="516890" y="6677025"/>
                </a:lnTo>
                <a:lnTo>
                  <a:pt x="505778" y="6729413"/>
                </a:lnTo>
                <a:lnTo>
                  <a:pt x="497840" y="6789738"/>
                </a:lnTo>
                <a:lnTo>
                  <a:pt x="496253" y="6858000"/>
                </a:lnTo>
                <a:lnTo>
                  <a:pt x="0" y="6858000"/>
                </a:lnTo>
                <a:close/>
              </a:path>
            </a:pathLst>
          </a:custGeom>
          <a:solidFill>
            <a:schemeClr val="tx2"/>
          </a:solidFill>
          <a:ln w="0">
            <a:noFill/>
            <a:prstDash val="solid"/>
            <a:round/>
            <a:headEnd/>
            <a:tailEnd/>
          </a:ln>
        </p:spPr>
      </p:sp>
      <p:sp>
        <p:nvSpPr>
          <p:cNvPr id="20" name="Freeform: Shape 19">
            <a:extLst>
              <a:ext uri="{FF2B5EF4-FFF2-40B4-BE49-F238E27FC236}">
                <a16:creationId xmlns:a16="http://schemas.microsoft.com/office/drawing/2014/main" id="{D6B215F4-747D-4CC6-A400-179A94AB8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9668" y="0"/>
            <a:ext cx="4232332" cy="3701000"/>
          </a:xfrm>
          <a:custGeom>
            <a:avLst/>
            <a:gdLst>
              <a:gd name="connsiteX0" fmla="*/ 319701 w 4232332"/>
              <a:gd name="connsiteY0" fmla="*/ 0 h 3701000"/>
              <a:gd name="connsiteX1" fmla="*/ 4232332 w 4232332"/>
              <a:gd name="connsiteY1" fmla="*/ 0 h 3701000"/>
              <a:gd name="connsiteX2" fmla="*/ 4232332 w 4232332"/>
              <a:gd name="connsiteY2" fmla="*/ 3034486 h 3701000"/>
              <a:gd name="connsiteX3" fmla="*/ 4230268 w 4232332"/>
              <a:gd name="connsiteY3" fmla="*/ 3035198 h 3701000"/>
              <a:gd name="connsiteX4" fmla="*/ 4185051 w 4232332"/>
              <a:gd name="connsiteY4" fmla="*/ 3049231 h 3701000"/>
              <a:gd name="connsiteX5" fmla="*/ 4136714 w 4232332"/>
              <a:gd name="connsiteY5" fmla="*/ 3061706 h 3701000"/>
              <a:gd name="connsiteX6" fmla="*/ 4089935 w 4232332"/>
              <a:gd name="connsiteY6" fmla="*/ 3074180 h 3701000"/>
              <a:gd name="connsiteX7" fmla="*/ 4043158 w 4232332"/>
              <a:gd name="connsiteY7" fmla="*/ 3088214 h 3701000"/>
              <a:gd name="connsiteX8" fmla="*/ 3997940 w 4232332"/>
              <a:gd name="connsiteY8" fmla="*/ 3103806 h 3701000"/>
              <a:gd name="connsiteX9" fmla="*/ 3955840 w 4232332"/>
              <a:gd name="connsiteY9" fmla="*/ 3122518 h 3701000"/>
              <a:gd name="connsiteX10" fmla="*/ 3916860 w 4232332"/>
              <a:gd name="connsiteY10" fmla="*/ 3144346 h 3701000"/>
              <a:gd name="connsiteX11" fmla="*/ 3882555 w 4232332"/>
              <a:gd name="connsiteY11" fmla="*/ 3172413 h 3701000"/>
              <a:gd name="connsiteX12" fmla="*/ 3846692 w 4232332"/>
              <a:gd name="connsiteY12" fmla="*/ 3203599 h 3701000"/>
              <a:gd name="connsiteX13" fmla="*/ 3815506 w 4232332"/>
              <a:gd name="connsiteY13" fmla="*/ 3239461 h 3701000"/>
              <a:gd name="connsiteX14" fmla="*/ 3785881 w 4232332"/>
              <a:gd name="connsiteY14" fmla="*/ 3276884 h 3701000"/>
              <a:gd name="connsiteX15" fmla="*/ 3756254 w 4232332"/>
              <a:gd name="connsiteY15" fmla="*/ 3315864 h 3701000"/>
              <a:gd name="connsiteX16" fmla="*/ 3726629 w 4232332"/>
              <a:gd name="connsiteY16" fmla="*/ 3354846 h 3701000"/>
              <a:gd name="connsiteX17" fmla="*/ 3697003 w 4232332"/>
              <a:gd name="connsiteY17" fmla="*/ 3392268 h 3701000"/>
              <a:gd name="connsiteX18" fmla="*/ 3664258 w 4232332"/>
              <a:gd name="connsiteY18" fmla="*/ 3428131 h 3701000"/>
              <a:gd name="connsiteX19" fmla="*/ 3631513 w 4232332"/>
              <a:gd name="connsiteY19" fmla="*/ 3459315 h 3701000"/>
              <a:gd name="connsiteX20" fmla="*/ 3594093 w 4232332"/>
              <a:gd name="connsiteY20" fmla="*/ 3485823 h 3701000"/>
              <a:gd name="connsiteX21" fmla="*/ 3555111 w 4232332"/>
              <a:gd name="connsiteY21" fmla="*/ 3506094 h 3701000"/>
              <a:gd name="connsiteX22" fmla="*/ 3508332 w 4232332"/>
              <a:gd name="connsiteY22" fmla="*/ 3520128 h 3701000"/>
              <a:gd name="connsiteX23" fmla="*/ 3459994 w 4232332"/>
              <a:gd name="connsiteY23" fmla="*/ 3526365 h 3701000"/>
              <a:gd name="connsiteX24" fmla="*/ 3410100 w 4232332"/>
              <a:gd name="connsiteY24" fmla="*/ 3527923 h 3701000"/>
              <a:gd name="connsiteX25" fmla="*/ 3357084 w 4232332"/>
              <a:gd name="connsiteY25" fmla="*/ 3523245 h 3701000"/>
              <a:gd name="connsiteX26" fmla="*/ 3304070 w 4232332"/>
              <a:gd name="connsiteY26" fmla="*/ 3517009 h 3701000"/>
              <a:gd name="connsiteX27" fmla="*/ 3251054 w 4232332"/>
              <a:gd name="connsiteY27" fmla="*/ 3509211 h 3701000"/>
              <a:gd name="connsiteX28" fmla="*/ 3198040 w 4232332"/>
              <a:gd name="connsiteY28" fmla="*/ 3502976 h 3701000"/>
              <a:gd name="connsiteX29" fmla="*/ 3145024 w 4232332"/>
              <a:gd name="connsiteY29" fmla="*/ 3499857 h 3701000"/>
              <a:gd name="connsiteX30" fmla="*/ 3093569 w 4232332"/>
              <a:gd name="connsiteY30" fmla="*/ 3499857 h 3701000"/>
              <a:gd name="connsiteX31" fmla="*/ 3045233 w 4232332"/>
              <a:gd name="connsiteY31" fmla="*/ 3506094 h 3701000"/>
              <a:gd name="connsiteX32" fmla="*/ 2995337 w 4232332"/>
              <a:gd name="connsiteY32" fmla="*/ 3518569 h 3701000"/>
              <a:gd name="connsiteX33" fmla="*/ 2950118 w 4232332"/>
              <a:gd name="connsiteY33" fmla="*/ 3537278 h 3701000"/>
              <a:gd name="connsiteX34" fmla="*/ 2903340 w 4232332"/>
              <a:gd name="connsiteY34" fmla="*/ 3562227 h 3701000"/>
              <a:gd name="connsiteX35" fmla="*/ 2856564 w 4232332"/>
              <a:gd name="connsiteY35" fmla="*/ 3587176 h 3701000"/>
              <a:gd name="connsiteX36" fmla="*/ 2809785 w 4232332"/>
              <a:gd name="connsiteY36" fmla="*/ 3615241 h 3701000"/>
              <a:gd name="connsiteX37" fmla="*/ 2764565 w 4232332"/>
              <a:gd name="connsiteY37" fmla="*/ 3641749 h 3701000"/>
              <a:gd name="connsiteX38" fmla="*/ 2716230 w 4232332"/>
              <a:gd name="connsiteY38" fmla="*/ 3665138 h 3701000"/>
              <a:gd name="connsiteX39" fmla="*/ 2669451 w 4232332"/>
              <a:gd name="connsiteY39" fmla="*/ 3683850 h 3701000"/>
              <a:gd name="connsiteX40" fmla="*/ 2621114 w 4232332"/>
              <a:gd name="connsiteY40" fmla="*/ 3696324 h 3701000"/>
              <a:gd name="connsiteX41" fmla="*/ 2571219 w 4232332"/>
              <a:gd name="connsiteY41" fmla="*/ 3701000 h 3701000"/>
              <a:gd name="connsiteX42" fmla="*/ 2521322 w 4232332"/>
              <a:gd name="connsiteY42" fmla="*/ 3696324 h 3701000"/>
              <a:gd name="connsiteX43" fmla="*/ 2472985 w 4232332"/>
              <a:gd name="connsiteY43" fmla="*/ 3683850 h 3701000"/>
              <a:gd name="connsiteX44" fmla="*/ 2426209 w 4232332"/>
              <a:gd name="connsiteY44" fmla="*/ 3665138 h 3701000"/>
              <a:gd name="connsiteX45" fmla="*/ 2377871 w 4232332"/>
              <a:gd name="connsiteY45" fmla="*/ 3641749 h 3701000"/>
              <a:gd name="connsiteX46" fmla="*/ 2332651 w 4232332"/>
              <a:gd name="connsiteY46" fmla="*/ 3615241 h 3701000"/>
              <a:gd name="connsiteX47" fmla="*/ 2285874 w 4232332"/>
              <a:gd name="connsiteY47" fmla="*/ 3587176 h 3701000"/>
              <a:gd name="connsiteX48" fmla="*/ 2239096 w 4232332"/>
              <a:gd name="connsiteY48" fmla="*/ 3562227 h 3701000"/>
              <a:gd name="connsiteX49" fmla="*/ 2192319 w 4232332"/>
              <a:gd name="connsiteY49" fmla="*/ 3537278 h 3701000"/>
              <a:gd name="connsiteX50" fmla="*/ 2145542 w 4232332"/>
              <a:gd name="connsiteY50" fmla="*/ 3518569 h 3701000"/>
              <a:gd name="connsiteX51" fmla="*/ 2097204 w 4232332"/>
              <a:gd name="connsiteY51" fmla="*/ 3506094 h 3701000"/>
              <a:gd name="connsiteX52" fmla="*/ 2048867 w 4232332"/>
              <a:gd name="connsiteY52" fmla="*/ 3499857 h 3701000"/>
              <a:gd name="connsiteX53" fmla="*/ 1997410 w 4232332"/>
              <a:gd name="connsiteY53" fmla="*/ 3499857 h 3701000"/>
              <a:gd name="connsiteX54" fmla="*/ 1944396 w 4232332"/>
              <a:gd name="connsiteY54" fmla="*/ 3502976 h 3701000"/>
              <a:gd name="connsiteX55" fmla="*/ 1891382 w 4232332"/>
              <a:gd name="connsiteY55" fmla="*/ 3509211 h 3701000"/>
              <a:gd name="connsiteX56" fmla="*/ 1838366 w 4232332"/>
              <a:gd name="connsiteY56" fmla="*/ 3517009 h 3701000"/>
              <a:gd name="connsiteX57" fmla="*/ 1785350 w 4232332"/>
              <a:gd name="connsiteY57" fmla="*/ 3523245 h 3701000"/>
              <a:gd name="connsiteX58" fmla="*/ 1732336 w 4232332"/>
              <a:gd name="connsiteY58" fmla="*/ 3527923 h 3701000"/>
              <a:gd name="connsiteX59" fmla="*/ 1682442 w 4232332"/>
              <a:gd name="connsiteY59" fmla="*/ 3526365 h 3701000"/>
              <a:gd name="connsiteX60" fmla="*/ 1634105 w 4232332"/>
              <a:gd name="connsiteY60" fmla="*/ 3520128 h 3701000"/>
              <a:gd name="connsiteX61" fmla="*/ 1587326 w 4232332"/>
              <a:gd name="connsiteY61" fmla="*/ 3506094 h 3701000"/>
              <a:gd name="connsiteX62" fmla="*/ 1548345 w 4232332"/>
              <a:gd name="connsiteY62" fmla="*/ 3485823 h 3701000"/>
              <a:gd name="connsiteX63" fmla="*/ 1510922 w 4232332"/>
              <a:gd name="connsiteY63" fmla="*/ 3459315 h 3701000"/>
              <a:gd name="connsiteX64" fmla="*/ 1478179 w 4232332"/>
              <a:gd name="connsiteY64" fmla="*/ 3428131 h 3701000"/>
              <a:gd name="connsiteX65" fmla="*/ 1445433 w 4232332"/>
              <a:gd name="connsiteY65" fmla="*/ 3392268 h 3701000"/>
              <a:gd name="connsiteX66" fmla="*/ 1415807 w 4232332"/>
              <a:gd name="connsiteY66" fmla="*/ 3354846 h 3701000"/>
              <a:gd name="connsiteX67" fmla="*/ 1386182 w 4232332"/>
              <a:gd name="connsiteY67" fmla="*/ 3315864 h 3701000"/>
              <a:gd name="connsiteX68" fmla="*/ 1356556 w 4232332"/>
              <a:gd name="connsiteY68" fmla="*/ 3276884 h 3701000"/>
              <a:gd name="connsiteX69" fmla="*/ 1326930 w 4232332"/>
              <a:gd name="connsiteY69" fmla="*/ 3239461 h 3701000"/>
              <a:gd name="connsiteX70" fmla="*/ 1295744 w 4232332"/>
              <a:gd name="connsiteY70" fmla="*/ 3203599 h 3701000"/>
              <a:gd name="connsiteX71" fmla="*/ 1259881 w 4232332"/>
              <a:gd name="connsiteY71" fmla="*/ 3172413 h 3701000"/>
              <a:gd name="connsiteX72" fmla="*/ 1225577 w 4232332"/>
              <a:gd name="connsiteY72" fmla="*/ 3144346 h 3701000"/>
              <a:gd name="connsiteX73" fmla="*/ 1186596 w 4232332"/>
              <a:gd name="connsiteY73" fmla="*/ 3122518 h 3701000"/>
              <a:gd name="connsiteX74" fmla="*/ 1144496 w 4232332"/>
              <a:gd name="connsiteY74" fmla="*/ 3103806 h 3701000"/>
              <a:gd name="connsiteX75" fmla="*/ 1099278 w 4232332"/>
              <a:gd name="connsiteY75" fmla="*/ 3088214 h 3701000"/>
              <a:gd name="connsiteX76" fmla="*/ 1052499 w 4232332"/>
              <a:gd name="connsiteY76" fmla="*/ 3074180 h 3701000"/>
              <a:gd name="connsiteX77" fmla="*/ 1005723 w 4232332"/>
              <a:gd name="connsiteY77" fmla="*/ 3061706 h 3701000"/>
              <a:gd name="connsiteX78" fmla="*/ 957386 w 4232332"/>
              <a:gd name="connsiteY78" fmla="*/ 3049231 h 3701000"/>
              <a:gd name="connsiteX79" fmla="*/ 912167 w 4232332"/>
              <a:gd name="connsiteY79" fmla="*/ 3035198 h 3701000"/>
              <a:gd name="connsiteX80" fmla="*/ 866948 w 4232332"/>
              <a:gd name="connsiteY80" fmla="*/ 3019606 h 3701000"/>
              <a:gd name="connsiteX81" fmla="*/ 824850 w 4232332"/>
              <a:gd name="connsiteY81" fmla="*/ 3000894 h 3701000"/>
              <a:gd name="connsiteX82" fmla="*/ 787426 w 4232332"/>
              <a:gd name="connsiteY82" fmla="*/ 2977505 h 3701000"/>
              <a:gd name="connsiteX83" fmla="*/ 753122 w 4232332"/>
              <a:gd name="connsiteY83" fmla="*/ 2949439 h 3701000"/>
              <a:gd name="connsiteX84" fmla="*/ 725057 w 4232332"/>
              <a:gd name="connsiteY84" fmla="*/ 2915136 h 3701000"/>
              <a:gd name="connsiteX85" fmla="*/ 701668 w 4232332"/>
              <a:gd name="connsiteY85" fmla="*/ 2877713 h 3701000"/>
              <a:gd name="connsiteX86" fmla="*/ 682956 w 4232332"/>
              <a:gd name="connsiteY86" fmla="*/ 2835613 h 3701000"/>
              <a:gd name="connsiteX87" fmla="*/ 667364 w 4232332"/>
              <a:gd name="connsiteY87" fmla="*/ 2790396 h 3701000"/>
              <a:gd name="connsiteX88" fmla="*/ 653331 w 4232332"/>
              <a:gd name="connsiteY88" fmla="*/ 2745177 h 3701000"/>
              <a:gd name="connsiteX89" fmla="*/ 640857 w 4232332"/>
              <a:gd name="connsiteY89" fmla="*/ 2696840 h 3701000"/>
              <a:gd name="connsiteX90" fmla="*/ 628382 w 4232332"/>
              <a:gd name="connsiteY90" fmla="*/ 2650063 h 3701000"/>
              <a:gd name="connsiteX91" fmla="*/ 614349 w 4232332"/>
              <a:gd name="connsiteY91" fmla="*/ 2603285 h 3701000"/>
              <a:gd name="connsiteX92" fmla="*/ 598756 w 4232332"/>
              <a:gd name="connsiteY92" fmla="*/ 2558065 h 3701000"/>
              <a:gd name="connsiteX93" fmla="*/ 580044 w 4232332"/>
              <a:gd name="connsiteY93" fmla="*/ 2515965 h 3701000"/>
              <a:gd name="connsiteX94" fmla="*/ 558214 w 4232332"/>
              <a:gd name="connsiteY94" fmla="*/ 2476984 h 3701000"/>
              <a:gd name="connsiteX95" fmla="*/ 530150 w 4232332"/>
              <a:gd name="connsiteY95" fmla="*/ 2442681 h 3701000"/>
              <a:gd name="connsiteX96" fmla="*/ 498963 w 4232332"/>
              <a:gd name="connsiteY96" fmla="*/ 2406817 h 3701000"/>
              <a:gd name="connsiteX97" fmla="*/ 463101 w 4232332"/>
              <a:gd name="connsiteY97" fmla="*/ 2375633 h 3701000"/>
              <a:gd name="connsiteX98" fmla="*/ 424118 w 4232332"/>
              <a:gd name="connsiteY98" fmla="*/ 2346007 h 3701000"/>
              <a:gd name="connsiteX99" fmla="*/ 385138 w 4232332"/>
              <a:gd name="connsiteY99" fmla="*/ 2316382 h 3701000"/>
              <a:gd name="connsiteX100" fmla="*/ 346157 w 4232332"/>
              <a:gd name="connsiteY100" fmla="*/ 2286756 h 3701000"/>
              <a:gd name="connsiteX101" fmla="*/ 308733 w 4232332"/>
              <a:gd name="connsiteY101" fmla="*/ 2257129 h 3701000"/>
              <a:gd name="connsiteX102" fmla="*/ 272871 w 4232332"/>
              <a:gd name="connsiteY102" fmla="*/ 2224386 h 3701000"/>
              <a:gd name="connsiteX103" fmla="*/ 241686 w 4232332"/>
              <a:gd name="connsiteY103" fmla="*/ 2191641 h 3701000"/>
              <a:gd name="connsiteX104" fmla="*/ 215179 w 4232332"/>
              <a:gd name="connsiteY104" fmla="*/ 2154219 h 3701000"/>
              <a:gd name="connsiteX105" fmla="*/ 194909 w 4232332"/>
              <a:gd name="connsiteY105" fmla="*/ 2115238 h 3701000"/>
              <a:gd name="connsiteX106" fmla="*/ 180876 w 4232332"/>
              <a:gd name="connsiteY106" fmla="*/ 2068461 h 3701000"/>
              <a:gd name="connsiteX107" fmla="*/ 174638 w 4232332"/>
              <a:gd name="connsiteY107" fmla="*/ 2020123 h 3701000"/>
              <a:gd name="connsiteX108" fmla="*/ 173078 w 4232332"/>
              <a:gd name="connsiteY108" fmla="*/ 1970225 h 3701000"/>
              <a:gd name="connsiteX109" fmla="*/ 177756 w 4232332"/>
              <a:gd name="connsiteY109" fmla="*/ 1917211 h 3701000"/>
              <a:gd name="connsiteX110" fmla="*/ 183993 w 4232332"/>
              <a:gd name="connsiteY110" fmla="*/ 1864197 h 3701000"/>
              <a:gd name="connsiteX111" fmla="*/ 191789 w 4232332"/>
              <a:gd name="connsiteY111" fmla="*/ 1811182 h 3701000"/>
              <a:gd name="connsiteX112" fmla="*/ 198027 w 4232332"/>
              <a:gd name="connsiteY112" fmla="*/ 1758167 h 3701000"/>
              <a:gd name="connsiteX113" fmla="*/ 201146 w 4232332"/>
              <a:gd name="connsiteY113" fmla="*/ 1705153 h 3701000"/>
              <a:gd name="connsiteX114" fmla="*/ 201146 w 4232332"/>
              <a:gd name="connsiteY114" fmla="*/ 1653697 h 3701000"/>
              <a:gd name="connsiteX115" fmla="*/ 194909 w 4232332"/>
              <a:gd name="connsiteY115" fmla="*/ 1605362 h 3701000"/>
              <a:gd name="connsiteX116" fmla="*/ 182434 w 4232332"/>
              <a:gd name="connsiteY116" fmla="*/ 1557024 h 3701000"/>
              <a:gd name="connsiteX117" fmla="*/ 163723 w 4232332"/>
              <a:gd name="connsiteY117" fmla="*/ 1511804 h 3701000"/>
              <a:gd name="connsiteX118" fmla="*/ 140335 w 4232332"/>
              <a:gd name="connsiteY118" fmla="*/ 1465027 h 3701000"/>
              <a:gd name="connsiteX119" fmla="*/ 113826 w 4232332"/>
              <a:gd name="connsiteY119" fmla="*/ 1418251 h 3701000"/>
              <a:gd name="connsiteX120" fmla="*/ 85761 w 4232332"/>
              <a:gd name="connsiteY120" fmla="*/ 1371472 h 3701000"/>
              <a:gd name="connsiteX121" fmla="*/ 59253 w 4232332"/>
              <a:gd name="connsiteY121" fmla="*/ 1326252 h 3701000"/>
              <a:gd name="connsiteX122" fmla="*/ 35863 w 4232332"/>
              <a:gd name="connsiteY122" fmla="*/ 1277917 h 3701000"/>
              <a:gd name="connsiteX123" fmla="*/ 17153 w 4232332"/>
              <a:gd name="connsiteY123" fmla="*/ 1231139 h 3701000"/>
              <a:gd name="connsiteX124" fmla="*/ 4679 w 4232332"/>
              <a:gd name="connsiteY124" fmla="*/ 1182801 h 3701000"/>
              <a:gd name="connsiteX125" fmla="*/ 0 w 4232332"/>
              <a:gd name="connsiteY125" fmla="*/ 1132905 h 3701000"/>
              <a:gd name="connsiteX126" fmla="*/ 4679 w 4232332"/>
              <a:gd name="connsiteY126" fmla="*/ 1083010 h 3701000"/>
              <a:gd name="connsiteX127" fmla="*/ 17153 w 4232332"/>
              <a:gd name="connsiteY127" fmla="*/ 1034673 h 3701000"/>
              <a:gd name="connsiteX128" fmla="*/ 35863 w 4232332"/>
              <a:gd name="connsiteY128" fmla="*/ 987895 h 3701000"/>
              <a:gd name="connsiteX129" fmla="*/ 59253 w 4232332"/>
              <a:gd name="connsiteY129" fmla="*/ 939559 h 3701000"/>
              <a:gd name="connsiteX130" fmla="*/ 85761 w 4232332"/>
              <a:gd name="connsiteY130" fmla="*/ 894339 h 3701000"/>
              <a:gd name="connsiteX131" fmla="*/ 113826 w 4232332"/>
              <a:gd name="connsiteY131" fmla="*/ 847563 h 3701000"/>
              <a:gd name="connsiteX132" fmla="*/ 140335 w 4232332"/>
              <a:gd name="connsiteY132" fmla="*/ 800784 h 3701000"/>
              <a:gd name="connsiteX133" fmla="*/ 163723 w 4232332"/>
              <a:gd name="connsiteY133" fmla="*/ 754007 h 3701000"/>
              <a:gd name="connsiteX134" fmla="*/ 182434 w 4232332"/>
              <a:gd name="connsiteY134" fmla="*/ 708787 h 3701000"/>
              <a:gd name="connsiteX135" fmla="*/ 194909 w 4232332"/>
              <a:gd name="connsiteY135" fmla="*/ 660451 h 3701000"/>
              <a:gd name="connsiteX136" fmla="*/ 201146 w 4232332"/>
              <a:gd name="connsiteY136" fmla="*/ 612115 h 3701000"/>
              <a:gd name="connsiteX137" fmla="*/ 201146 w 4232332"/>
              <a:gd name="connsiteY137" fmla="*/ 560659 h 3701000"/>
              <a:gd name="connsiteX138" fmla="*/ 198027 w 4232332"/>
              <a:gd name="connsiteY138" fmla="*/ 507644 h 3701000"/>
              <a:gd name="connsiteX139" fmla="*/ 191789 w 4232332"/>
              <a:gd name="connsiteY139" fmla="*/ 454630 h 3701000"/>
              <a:gd name="connsiteX140" fmla="*/ 183993 w 4232332"/>
              <a:gd name="connsiteY140" fmla="*/ 401614 h 3701000"/>
              <a:gd name="connsiteX141" fmla="*/ 177756 w 4232332"/>
              <a:gd name="connsiteY141" fmla="*/ 348600 h 3701000"/>
              <a:gd name="connsiteX142" fmla="*/ 173078 w 4232332"/>
              <a:gd name="connsiteY142" fmla="*/ 295586 h 3701000"/>
              <a:gd name="connsiteX143" fmla="*/ 174638 w 4232332"/>
              <a:gd name="connsiteY143" fmla="*/ 245689 h 3701000"/>
              <a:gd name="connsiteX144" fmla="*/ 180876 w 4232332"/>
              <a:gd name="connsiteY144" fmla="*/ 197353 h 3701000"/>
              <a:gd name="connsiteX145" fmla="*/ 194909 w 4232332"/>
              <a:gd name="connsiteY145" fmla="*/ 150574 h 3701000"/>
              <a:gd name="connsiteX146" fmla="*/ 215179 w 4232332"/>
              <a:gd name="connsiteY146" fmla="*/ 111594 h 3701000"/>
              <a:gd name="connsiteX147" fmla="*/ 241686 w 4232332"/>
              <a:gd name="connsiteY147" fmla="*/ 74171 h 3701000"/>
              <a:gd name="connsiteX148" fmla="*/ 272871 w 4232332"/>
              <a:gd name="connsiteY148" fmla="*/ 41427 h 3701000"/>
              <a:gd name="connsiteX149" fmla="*/ 308733 w 4232332"/>
              <a:gd name="connsiteY149" fmla="*/ 8683 h 3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4232332" h="3701000">
                <a:moveTo>
                  <a:pt x="319701" y="0"/>
                </a:moveTo>
                <a:lnTo>
                  <a:pt x="4232332" y="0"/>
                </a:lnTo>
                <a:lnTo>
                  <a:pt x="4232332" y="3034486"/>
                </a:lnTo>
                <a:lnTo>
                  <a:pt x="4230268" y="3035198"/>
                </a:lnTo>
                <a:lnTo>
                  <a:pt x="4185051" y="3049231"/>
                </a:lnTo>
                <a:lnTo>
                  <a:pt x="4136714" y="3061706"/>
                </a:lnTo>
                <a:lnTo>
                  <a:pt x="4089935" y="3074180"/>
                </a:lnTo>
                <a:lnTo>
                  <a:pt x="4043158" y="3088214"/>
                </a:lnTo>
                <a:lnTo>
                  <a:pt x="3997940" y="3103806"/>
                </a:lnTo>
                <a:lnTo>
                  <a:pt x="3955840" y="3122518"/>
                </a:lnTo>
                <a:lnTo>
                  <a:pt x="3916860" y="3144346"/>
                </a:lnTo>
                <a:lnTo>
                  <a:pt x="3882555" y="3172413"/>
                </a:lnTo>
                <a:lnTo>
                  <a:pt x="3846692" y="3203599"/>
                </a:lnTo>
                <a:lnTo>
                  <a:pt x="3815506" y="3239461"/>
                </a:lnTo>
                <a:lnTo>
                  <a:pt x="3785881" y="3276884"/>
                </a:lnTo>
                <a:lnTo>
                  <a:pt x="3756254" y="3315864"/>
                </a:lnTo>
                <a:lnTo>
                  <a:pt x="3726629" y="3354846"/>
                </a:lnTo>
                <a:lnTo>
                  <a:pt x="3697003" y="3392268"/>
                </a:lnTo>
                <a:lnTo>
                  <a:pt x="3664258" y="3428131"/>
                </a:lnTo>
                <a:lnTo>
                  <a:pt x="3631513" y="3459315"/>
                </a:lnTo>
                <a:lnTo>
                  <a:pt x="3594093" y="3485823"/>
                </a:lnTo>
                <a:lnTo>
                  <a:pt x="3555111" y="3506094"/>
                </a:lnTo>
                <a:lnTo>
                  <a:pt x="3508332" y="3520128"/>
                </a:lnTo>
                <a:lnTo>
                  <a:pt x="3459994" y="3526365"/>
                </a:lnTo>
                <a:lnTo>
                  <a:pt x="3410100" y="3527923"/>
                </a:lnTo>
                <a:lnTo>
                  <a:pt x="3357084" y="3523245"/>
                </a:lnTo>
                <a:lnTo>
                  <a:pt x="3304070" y="3517009"/>
                </a:lnTo>
                <a:lnTo>
                  <a:pt x="3251054" y="3509211"/>
                </a:lnTo>
                <a:lnTo>
                  <a:pt x="3198040" y="3502976"/>
                </a:lnTo>
                <a:lnTo>
                  <a:pt x="3145024" y="3499857"/>
                </a:lnTo>
                <a:lnTo>
                  <a:pt x="3093569" y="3499857"/>
                </a:lnTo>
                <a:lnTo>
                  <a:pt x="3045233" y="3506094"/>
                </a:lnTo>
                <a:lnTo>
                  <a:pt x="2995337" y="3518569"/>
                </a:lnTo>
                <a:lnTo>
                  <a:pt x="2950118" y="3537278"/>
                </a:lnTo>
                <a:lnTo>
                  <a:pt x="2903340" y="3562227"/>
                </a:lnTo>
                <a:lnTo>
                  <a:pt x="2856564" y="3587176"/>
                </a:lnTo>
                <a:lnTo>
                  <a:pt x="2809785" y="3615241"/>
                </a:lnTo>
                <a:lnTo>
                  <a:pt x="2764565" y="3641749"/>
                </a:lnTo>
                <a:lnTo>
                  <a:pt x="2716230" y="3665138"/>
                </a:lnTo>
                <a:lnTo>
                  <a:pt x="2669451" y="3683850"/>
                </a:lnTo>
                <a:lnTo>
                  <a:pt x="2621114" y="3696324"/>
                </a:lnTo>
                <a:lnTo>
                  <a:pt x="2571219" y="3701000"/>
                </a:lnTo>
                <a:lnTo>
                  <a:pt x="2521322" y="3696324"/>
                </a:lnTo>
                <a:lnTo>
                  <a:pt x="2472985" y="3683850"/>
                </a:lnTo>
                <a:lnTo>
                  <a:pt x="2426209" y="3665138"/>
                </a:lnTo>
                <a:lnTo>
                  <a:pt x="2377871" y="3641749"/>
                </a:lnTo>
                <a:lnTo>
                  <a:pt x="2332651" y="3615241"/>
                </a:lnTo>
                <a:lnTo>
                  <a:pt x="2285874" y="3587176"/>
                </a:lnTo>
                <a:lnTo>
                  <a:pt x="2239096" y="3562227"/>
                </a:lnTo>
                <a:lnTo>
                  <a:pt x="2192319" y="3537278"/>
                </a:lnTo>
                <a:lnTo>
                  <a:pt x="2145542" y="3518569"/>
                </a:lnTo>
                <a:lnTo>
                  <a:pt x="2097204" y="3506094"/>
                </a:lnTo>
                <a:lnTo>
                  <a:pt x="2048867" y="3499857"/>
                </a:lnTo>
                <a:lnTo>
                  <a:pt x="1997410" y="3499857"/>
                </a:lnTo>
                <a:lnTo>
                  <a:pt x="1944396" y="3502976"/>
                </a:lnTo>
                <a:lnTo>
                  <a:pt x="1891382" y="3509211"/>
                </a:lnTo>
                <a:lnTo>
                  <a:pt x="1838366" y="3517009"/>
                </a:lnTo>
                <a:lnTo>
                  <a:pt x="1785350" y="3523245"/>
                </a:lnTo>
                <a:lnTo>
                  <a:pt x="1732336" y="3527923"/>
                </a:lnTo>
                <a:lnTo>
                  <a:pt x="1682442" y="3526365"/>
                </a:lnTo>
                <a:lnTo>
                  <a:pt x="1634105" y="3520128"/>
                </a:lnTo>
                <a:lnTo>
                  <a:pt x="1587326" y="3506094"/>
                </a:lnTo>
                <a:lnTo>
                  <a:pt x="1548345" y="3485823"/>
                </a:lnTo>
                <a:lnTo>
                  <a:pt x="1510922" y="3459315"/>
                </a:lnTo>
                <a:lnTo>
                  <a:pt x="1478179" y="3428131"/>
                </a:lnTo>
                <a:lnTo>
                  <a:pt x="1445433" y="3392268"/>
                </a:lnTo>
                <a:lnTo>
                  <a:pt x="1415807" y="3354846"/>
                </a:lnTo>
                <a:lnTo>
                  <a:pt x="1386182" y="3315864"/>
                </a:lnTo>
                <a:lnTo>
                  <a:pt x="1356556" y="3276884"/>
                </a:lnTo>
                <a:lnTo>
                  <a:pt x="1326930" y="3239461"/>
                </a:lnTo>
                <a:lnTo>
                  <a:pt x="1295744" y="3203599"/>
                </a:lnTo>
                <a:lnTo>
                  <a:pt x="1259881" y="3172413"/>
                </a:lnTo>
                <a:lnTo>
                  <a:pt x="1225577" y="3144346"/>
                </a:lnTo>
                <a:lnTo>
                  <a:pt x="1186596" y="3122518"/>
                </a:lnTo>
                <a:lnTo>
                  <a:pt x="1144496" y="3103806"/>
                </a:lnTo>
                <a:lnTo>
                  <a:pt x="1099278" y="3088214"/>
                </a:lnTo>
                <a:lnTo>
                  <a:pt x="1052499" y="3074180"/>
                </a:lnTo>
                <a:lnTo>
                  <a:pt x="1005723" y="3061706"/>
                </a:lnTo>
                <a:lnTo>
                  <a:pt x="957386" y="3049231"/>
                </a:lnTo>
                <a:lnTo>
                  <a:pt x="912167" y="3035198"/>
                </a:lnTo>
                <a:lnTo>
                  <a:pt x="866948" y="3019606"/>
                </a:lnTo>
                <a:lnTo>
                  <a:pt x="824850" y="3000894"/>
                </a:lnTo>
                <a:lnTo>
                  <a:pt x="787426" y="2977505"/>
                </a:lnTo>
                <a:lnTo>
                  <a:pt x="753122" y="2949439"/>
                </a:lnTo>
                <a:lnTo>
                  <a:pt x="725057" y="2915136"/>
                </a:lnTo>
                <a:lnTo>
                  <a:pt x="701668" y="2877713"/>
                </a:lnTo>
                <a:lnTo>
                  <a:pt x="682956" y="2835613"/>
                </a:lnTo>
                <a:lnTo>
                  <a:pt x="667364" y="2790396"/>
                </a:lnTo>
                <a:lnTo>
                  <a:pt x="653331" y="2745177"/>
                </a:lnTo>
                <a:lnTo>
                  <a:pt x="640857" y="2696840"/>
                </a:lnTo>
                <a:lnTo>
                  <a:pt x="628382" y="2650063"/>
                </a:lnTo>
                <a:lnTo>
                  <a:pt x="614349" y="2603285"/>
                </a:lnTo>
                <a:lnTo>
                  <a:pt x="598756" y="2558065"/>
                </a:lnTo>
                <a:lnTo>
                  <a:pt x="580044" y="2515965"/>
                </a:lnTo>
                <a:lnTo>
                  <a:pt x="558214" y="2476984"/>
                </a:lnTo>
                <a:lnTo>
                  <a:pt x="530150" y="2442681"/>
                </a:lnTo>
                <a:lnTo>
                  <a:pt x="498963" y="2406817"/>
                </a:lnTo>
                <a:lnTo>
                  <a:pt x="463101" y="2375633"/>
                </a:lnTo>
                <a:lnTo>
                  <a:pt x="424118" y="2346007"/>
                </a:lnTo>
                <a:lnTo>
                  <a:pt x="385138" y="2316382"/>
                </a:lnTo>
                <a:lnTo>
                  <a:pt x="346157" y="2286756"/>
                </a:lnTo>
                <a:lnTo>
                  <a:pt x="308733" y="2257129"/>
                </a:lnTo>
                <a:lnTo>
                  <a:pt x="272871" y="2224386"/>
                </a:lnTo>
                <a:lnTo>
                  <a:pt x="241686" y="2191641"/>
                </a:lnTo>
                <a:lnTo>
                  <a:pt x="215179" y="2154219"/>
                </a:lnTo>
                <a:lnTo>
                  <a:pt x="194909" y="2115238"/>
                </a:lnTo>
                <a:lnTo>
                  <a:pt x="180876" y="2068461"/>
                </a:lnTo>
                <a:lnTo>
                  <a:pt x="174638" y="2020123"/>
                </a:lnTo>
                <a:lnTo>
                  <a:pt x="173078" y="1970225"/>
                </a:lnTo>
                <a:lnTo>
                  <a:pt x="177756" y="1917211"/>
                </a:lnTo>
                <a:lnTo>
                  <a:pt x="183993" y="1864197"/>
                </a:lnTo>
                <a:lnTo>
                  <a:pt x="191789" y="1811182"/>
                </a:lnTo>
                <a:lnTo>
                  <a:pt x="198027" y="1758167"/>
                </a:lnTo>
                <a:lnTo>
                  <a:pt x="201146" y="1705153"/>
                </a:lnTo>
                <a:lnTo>
                  <a:pt x="201146" y="1653697"/>
                </a:lnTo>
                <a:lnTo>
                  <a:pt x="194909" y="1605362"/>
                </a:lnTo>
                <a:lnTo>
                  <a:pt x="182434" y="1557024"/>
                </a:lnTo>
                <a:lnTo>
                  <a:pt x="163723" y="1511804"/>
                </a:lnTo>
                <a:lnTo>
                  <a:pt x="140335" y="1465027"/>
                </a:lnTo>
                <a:lnTo>
                  <a:pt x="113826" y="1418251"/>
                </a:lnTo>
                <a:lnTo>
                  <a:pt x="85761" y="1371472"/>
                </a:lnTo>
                <a:lnTo>
                  <a:pt x="59253" y="1326252"/>
                </a:lnTo>
                <a:lnTo>
                  <a:pt x="35863" y="1277917"/>
                </a:lnTo>
                <a:lnTo>
                  <a:pt x="17153" y="1231139"/>
                </a:lnTo>
                <a:lnTo>
                  <a:pt x="4679" y="1182801"/>
                </a:lnTo>
                <a:lnTo>
                  <a:pt x="0" y="1132905"/>
                </a:lnTo>
                <a:lnTo>
                  <a:pt x="4679" y="1083010"/>
                </a:lnTo>
                <a:lnTo>
                  <a:pt x="17153" y="1034673"/>
                </a:lnTo>
                <a:lnTo>
                  <a:pt x="35863" y="987895"/>
                </a:lnTo>
                <a:lnTo>
                  <a:pt x="59253" y="939559"/>
                </a:lnTo>
                <a:lnTo>
                  <a:pt x="85761" y="894339"/>
                </a:lnTo>
                <a:lnTo>
                  <a:pt x="113826" y="847563"/>
                </a:lnTo>
                <a:lnTo>
                  <a:pt x="140335" y="800784"/>
                </a:lnTo>
                <a:lnTo>
                  <a:pt x="163723" y="754007"/>
                </a:lnTo>
                <a:lnTo>
                  <a:pt x="182434" y="708787"/>
                </a:lnTo>
                <a:lnTo>
                  <a:pt x="194909" y="660451"/>
                </a:lnTo>
                <a:lnTo>
                  <a:pt x="201146" y="612115"/>
                </a:lnTo>
                <a:lnTo>
                  <a:pt x="201146" y="560659"/>
                </a:lnTo>
                <a:lnTo>
                  <a:pt x="198027" y="507644"/>
                </a:lnTo>
                <a:lnTo>
                  <a:pt x="191789" y="454630"/>
                </a:lnTo>
                <a:lnTo>
                  <a:pt x="183993" y="401614"/>
                </a:lnTo>
                <a:lnTo>
                  <a:pt x="177756" y="348600"/>
                </a:lnTo>
                <a:lnTo>
                  <a:pt x="173078" y="295586"/>
                </a:lnTo>
                <a:lnTo>
                  <a:pt x="174638" y="245689"/>
                </a:lnTo>
                <a:lnTo>
                  <a:pt x="180876" y="197353"/>
                </a:lnTo>
                <a:lnTo>
                  <a:pt x="194909" y="150574"/>
                </a:lnTo>
                <a:lnTo>
                  <a:pt x="215179" y="111594"/>
                </a:lnTo>
                <a:lnTo>
                  <a:pt x="241686" y="74171"/>
                </a:lnTo>
                <a:lnTo>
                  <a:pt x="272871" y="41427"/>
                </a:lnTo>
                <a:lnTo>
                  <a:pt x="308733" y="868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2" name="Freeform: Shape 21">
            <a:extLst>
              <a:ext uri="{FF2B5EF4-FFF2-40B4-BE49-F238E27FC236}">
                <a16:creationId xmlns:a16="http://schemas.microsoft.com/office/drawing/2014/main" id="{C336FE1A-0BAD-4B17-A0E2-47F328026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5116" y="0"/>
            <a:ext cx="4116885" cy="3585722"/>
          </a:xfrm>
          <a:custGeom>
            <a:avLst/>
            <a:gdLst>
              <a:gd name="connsiteX0" fmla="*/ 371204 w 4116885"/>
              <a:gd name="connsiteY0" fmla="*/ 0 h 3585722"/>
              <a:gd name="connsiteX1" fmla="*/ 4116885 w 4116885"/>
              <a:gd name="connsiteY1" fmla="*/ 0 h 3585722"/>
              <a:gd name="connsiteX2" fmla="*/ 4116885 w 4116885"/>
              <a:gd name="connsiteY2" fmla="*/ 2920084 h 3585722"/>
              <a:gd name="connsiteX3" fmla="*/ 4083518 w 4116885"/>
              <a:gd name="connsiteY3" fmla="*/ 2934914 h 3585722"/>
              <a:gd name="connsiteX4" fmla="*/ 4040331 w 4116885"/>
              <a:gd name="connsiteY4" fmla="*/ 2949806 h 3585722"/>
              <a:gd name="connsiteX5" fmla="*/ 3997143 w 4116885"/>
              <a:gd name="connsiteY5" fmla="*/ 2963209 h 3585722"/>
              <a:gd name="connsiteX6" fmla="*/ 3950976 w 4116885"/>
              <a:gd name="connsiteY6" fmla="*/ 2975125 h 3585722"/>
              <a:gd name="connsiteX7" fmla="*/ 3906298 w 4116885"/>
              <a:gd name="connsiteY7" fmla="*/ 2987039 h 3585722"/>
              <a:gd name="connsiteX8" fmla="*/ 3861622 w 4116885"/>
              <a:gd name="connsiteY8" fmla="*/ 3000442 h 3585722"/>
              <a:gd name="connsiteX9" fmla="*/ 3818433 w 4116885"/>
              <a:gd name="connsiteY9" fmla="*/ 3015336 h 3585722"/>
              <a:gd name="connsiteX10" fmla="*/ 3778225 w 4116885"/>
              <a:gd name="connsiteY10" fmla="*/ 3033207 h 3585722"/>
              <a:gd name="connsiteX11" fmla="*/ 3740994 w 4116885"/>
              <a:gd name="connsiteY11" fmla="*/ 3054056 h 3585722"/>
              <a:gd name="connsiteX12" fmla="*/ 3708230 w 4116885"/>
              <a:gd name="connsiteY12" fmla="*/ 3080861 h 3585722"/>
              <a:gd name="connsiteX13" fmla="*/ 3673977 w 4116885"/>
              <a:gd name="connsiteY13" fmla="*/ 3110649 h 3585722"/>
              <a:gd name="connsiteX14" fmla="*/ 3644190 w 4116885"/>
              <a:gd name="connsiteY14" fmla="*/ 3144902 h 3585722"/>
              <a:gd name="connsiteX15" fmla="*/ 3615895 w 4116885"/>
              <a:gd name="connsiteY15" fmla="*/ 3180643 h 3585722"/>
              <a:gd name="connsiteX16" fmla="*/ 3587600 w 4116885"/>
              <a:gd name="connsiteY16" fmla="*/ 3217874 h 3585722"/>
              <a:gd name="connsiteX17" fmla="*/ 3559305 w 4116885"/>
              <a:gd name="connsiteY17" fmla="*/ 3255107 h 3585722"/>
              <a:gd name="connsiteX18" fmla="*/ 3531009 w 4116885"/>
              <a:gd name="connsiteY18" fmla="*/ 3290849 h 3585722"/>
              <a:gd name="connsiteX19" fmla="*/ 3499734 w 4116885"/>
              <a:gd name="connsiteY19" fmla="*/ 3325101 h 3585722"/>
              <a:gd name="connsiteX20" fmla="*/ 3468459 w 4116885"/>
              <a:gd name="connsiteY20" fmla="*/ 3354887 h 3585722"/>
              <a:gd name="connsiteX21" fmla="*/ 3432719 w 4116885"/>
              <a:gd name="connsiteY21" fmla="*/ 3380204 h 3585722"/>
              <a:gd name="connsiteX22" fmla="*/ 3395487 w 4116885"/>
              <a:gd name="connsiteY22" fmla="*/ 3399565 h 3585722"/>
              <a:gd name="connsiteX23" fmla="*/ 3350809 w 4116885"/>
              <a:gd name="connsiteY23" fmla="*/ 3412968 h 3585722"/>
              <a:gd name="connsiteX24" fmla="*/ 3304642 w 4116885"/>
              <a:gd name="connsiteY24" fmla="*/ 3418925 h 3585722"/>
              <a:gd name="connsiteX25" fmla="*/ 3256988 w 4116885"/>
              <a:gd name="connsiteY25" fmla="*/ 3420415 h 3585722"/>
              <a:gd name="connsiteX26" fmla="*/ 3206353 w 4116885"/>
              <a:gd name="connsiteY26" fmla="*/ 3415946 h 3585722"/>
              <a:gd name="connsiteX27" fmla="*/ 3155719 w 4116885"/>
              <a:gd name="connsiteY27" fmla="*/ 3409991 h 3585722"/>
              <a:gd name="connsiteX28" fmla="*/ 3105083 w 4116885"/>
              <a:gd name="connsiteY28" fmla="*/ 3402543 h 3585722"/>
              <a:gd name="connsiteX29" fmla="*/ 3054450 w 4116885"/>
              <a:gd name="connsiteY29" fmla="*/ 3396587 h 3585722"/>
              <a:gd name="connsiteX30" fmla="*/ 3003814 w 4116885"/>
              <a:gd name="connsiteY30" fmla="*/ 3393607 h 3585722"/>
              <a:gd name="connsiteX31" fmla="*/ 2954669 w 4116885"/>
              <a:gd name="connsiteY31" fmla="*/ 3393607 h 3585722"/>
              <a:gd name="connsiteX32" fmla="*/ 2908503 w 4116885"/>
              <a:gd name="connsiteY32" fmla="*/ 3399565 h 3585722"/>
              <a:gd name="connsiteX33" fmla="*/ 2860847 w 4116885"/>
              <a:gd name="connsiteY33" fmla="*/ 3411479 h 3585722"/>
              <a:gd name="connsiteX34" fmla="*/ 2817659 w 4116885"/>
              <a:gd name="connsiteY34" fmla="*/ 3429350 h 3585722"/>
              <a:gd name="connsiteX35" fmla="*/ 2772981 w 4116885"/>
              <a:gd name="connsiteY35" fmla="*/ 3453178 h 3585722"/>
              <a:gd name="connsiteX36" fmla="*/ 2728305 w 4116885"/>
              <a:gd name="connsiteY36" fmla="*/ 3477008 h 3585722"/>
              <a:gd name="connsiteX37" fmla="*/ 2683627 w 4116885"/>
              <a:gd name="connsiteY37" fmla="*/ 3503814 h 3585722"/>
              <a:gd name="connsiteX38" fmla="*/ 2640437 w 4116885"/>
              <a:gd name="connsiteY38" fmla="*/ 3529131 h 3585722"/>
              <a:gd name="connsiteX39" fmla="*/ 2594272 w 4116885"/>
              <a:gd name="connsiteY39" fmla="*/ 3551469 h 3585722"/>
              <a:gd name="connsiteX40" fmla="*/ 2549594 w 4116885"/>
              <a:gd name="connsiteY40" fmla="*/ 3569341 h 3585722"/>
              <a:gd name="connsiteX41" fmla="*/ 2503426 w 4116885"/>
              <a:gd name="connsiteY41" fmla="*/ 3581255 h 3585722"/>
              <a:gd name="connsiteX42" fmla="*/ 2455772 w 4116885"/>
              <a:gd name="connsiteY42" fmla="*/ 3585722 h 3585722"/>
              <a:gd name="connsiteX43" fmla="*/ 2408116 w 4116885"/>
              <a:gd name="connsiteY43" fmla="*/ 3581255 h 3585722"/>
              <a:gd name="connsiteX44" fmla="*/ 2361949 w 4116885"/>
              <a:gd name="connsiteY44" fmla="*/ 3569341 h 3585722"/>
              <a:gd name="connsiteX45" fmla="*/ 2317272 w 4116885"/>
              <a:gd name="connsiteY45" fmla="*/ 3551469 h 3585722"/>
              <a:gd name="connsiteX46" fmla="*/ 2271105 w 4116885"/>
              <a:gd name="connsiteY46" fmla="*/ 3529131 h 3585722"/>
              <a:gd name="connsiteX47" fmla="*/ 2227917 w 4116885"/>
              <a:gd name="connsiteY47" fmla="*/ 3503814 h 3585722"/>
              <a:gd name="connsiteX48" fmla="*/ 2183239 w 4116885"/>
              <a:gd name="connsiteY48" fmla="*/ 3477008 h 3585722"/>
              <a:gd name="connsiteX49" fmla="*/ 2138561 w 4116885"/>
              <a:gd name="connsiteY49" fmla="*/ 3453178 h 3585722"/>
              <a:gd name="connsiteX50" fmla="*/ 2093885 w 4116885"/>
              <a:gd name="connsiteY50" fmla="*/ 3429350 h 3585722"/>
              <a:gd name="connsiteX51" fmla="*/ 2049208 w 4116885"/>
              <a:gd name="connsiteY51" fmla="*/ 3411479 h 3585722"/>
              <a:gd name="connsiteX52" fmla="*/ 2003041 w 4116885"/>
              <a:gd name="connsiteY52" fmla="*/ 3399565 h 3585722"/>
              <a:gd name="connsiteX53" fmla="*/ 1956874 w 4116885"/>
              <a:gd name="connsiteY53" fmla="*/ 3393607 h 3585722"/>
              <a:gd name="connsiteX54" fmla="*/ 1907728 w 4116885"/>
              <a:gd name="connsiteY54" fmla="*/ 3393607 h 3585722"/>
              <a:gd name="connsiteX55" fmla="*/ 1857094 w 4116885"/>
              <a:gd name="connsiteY55" fmla="*/ 3396587 h 3585722"/>
              <a:gd name="connsiteX56" fmla="*/ 1806460 w 4116885"/>
              <a:gd name="connsiteY56" fmla="*/ 3402543 h 3585722"/>
              <a:gd name="connsiteX57" fmla="*/ 1755825 w 4116885"/>
              <a:gd name="connsiteY57" fmla="*/ 3409991 h 3585722"/>
              <a:gd name="connsiteX58" fmla="*/ 1705189 w 4116885"/>
              <a:gd name="connsiteY58" fmla="*/ 3415946 h 3585722"/>
              <a:gd name="connsiteX59" fmla="*/ 1654555 w 4116885"/>
              <a:gd name="connsiteY59" fmla="*/ 3420415 h 3585722"/>
              <a:gd name="connsiteX60" fmla="*/ 1606901 w 4116885"/>
              <a:gd name="connsiteY60" fmla="*/ 3418925 h 3585722"/>
              <a:gd name="connsiteX61" fmla="*/ 1560733 w 4116885"/>
              <a:gd name="connsiteY61" fmla="*/ 3412968 h 3585722"/>
              <a:gd name="connsiteX62" fmla="*/ 1516055 w 4116885"/>
              <a:gd name="connsiteY62" fmla="*/ 3399565 h 3585722"/>
              <a:gd name="connsiteX63" fmla="*/ 1478825 w 4116885"/>
              <a:gd name="connsiteY63" fmla="*/ 3380204 h 3585722"/>
              <a:gd name="connsiteX64" fmla="*/ 1443081 w 4116885"/>
              <a:gd name="connsiteY64" fmla="*/ 3354887 h 3585722"/>
              <a:gd name="connsiteX65" fmla="*/ 1411808 w 4116885"/>
              <a:gd name="connsiteY65" fmla="*/ 3325101 h 3585722"/>
              <a:gd name="connsiteX66" fmla="*/ 1380533 w 4116885"/>
              <a:gd name="connsiteY66" fmla="*/ 3290849 h 3585722"/>
              <a:gd name="connsiteX67" fmla="*/ 1352239 w 4116885"/>
              <a:gd name="connsiteY67" fmla="*/ 3255107 h 3585722"/>
              <a:gd name="connsiteX68" fmla="*/ 1323942 w 4116885"/>
              <a:gd name="connsiteY68" fmla="*/ 3217874 h 3585722"/>
              <a:gd name="connsiteX69" fmla="*/ 1295647 w 4116885"/>
              <a:gd name="connsiteY69" fmla="*/ 3180643 h 3585722"/>
              <a:gd name="connsiteX70" fmla="*/ 1267352 w 4116885"/>
              <a:gd name="connsiteY70" fmla="*/ 3144902 h 3585722"/>
              <a:gd name="connsiteX71" fmla="*/ 1237566 w 4116885"/>
              <a:gd name="connsiteY71" fmla="*/ 3110649 h 3585722"/>
              <a:gd name="connsiteX72" fmla="*/ 1203314 w 4116885"/>
              <a:gd name="connsiteY72" fmla="*/ 3080861 h 3585722"/>
              <a:gd name="connsiteX73" fmla="*/ 1170550 w 4116885"/>
              <a:gd name="connsiteY73" fmla="*/ 3054056 h 3585722"/>
              <a:gd name="connsiteX74" fmla="*/ 1133319 w 4116885"/>
              <a:gd name="connsiteY74" fmla="*/ 3033207 h 3585722"/>
              <a:gd name="connsiteX75" fmla="*/ 1093109 w 4116885"/>
              <a:gd name="connsiteY75" fmla="*/ 3015336 h 3585722"/>
              <a:gd name="connsiteX76" fmla="*/ 1049921 w 4116885"/>
              <a:gd name="connsiteY76" fmla="*/ 3000442 h 3585722"/>
              <a:gd name="connsiteX77" fmla="*/ 1005242 w 4116885"/>
              <a:gd name="connsiteY77" fmla="*/ 2987039 h 3585722"/>
              <a:gd name="connsiteX78" fmla="*/ 960566 w 4116885"/>
              <a:gd name="connsiteY78" fmla="*/ 2975125 h 3585722"/>
              <a:gd name="connsiteX79" fmla="*/ 914400 w 4116885"/>
              <a:gd name="connsiteY79" fmla="*/ 2963209 h 3585722"/>
              <a:gd name="connsiteX80" fmla="*/ 871211 w 4116885"/>
              <a:gd name="connsiteY80" fmla="*/ 2949806 h 3585722"/>
              <a:gd name="connsiteX81" fmla="*/ 828022 w 4116885"/>
              <a:gd name="connsiteY81" fmla="*/ 2934914 h 3585722"/>
              <a:gd name="connsiteX82" fmla="*/ 787813 w 4116885"/>
              <a:gd name="connsiteY82" fmla="*/ 2917043 h 3585722"/>
              <a:gd name="connsiteX83" fmla="*/ 752072 w 4116885"/>
              <a:gd name="connsiteY83" fmla="*/ 2894704 h 3585722"/>
              <a:gd name="connsiteX84" fmla="*/ 719306 w 4116885"/>
              <a:gd name="connsiteY84" fmla="*/ 2867898 h 3585722"/>
              <a:gd name="connsiteX85" fmla="*/ 692502 w 4116885"/>
              <a:gd name="connsiteY85" fmla="*/ 2835134 h 3585722"/>
              <a:gd name="connsiteX86" fmla="*/ 670163 w 4116885"/>
              <a:gd name="connsiteY86" fmla="*/ 2799391 h 3585722"/>
              <a:gd name="connsiteX87" fmla="*/ 652291 w 4116885"/>
              <a:gd name="connsiteY87" fmla="*/ 2759180 h 3585722"/>
              <a:gd name="connsiteX88" fmla="*/ 637399 w 4116885"/>
              <a:gd name="connsiteY88" fmla="*/ 2715993 h 3585722"/>
              <a:gd name="connsiteX89" fmla="*/ 623997 w 4116885"/>
              <a:gd name="connsiteY89" fmla="*/ 2672804 h 3585722"/>
              <a:gd name="connsiteX90" fmla="*/ 612083 w 4116885"/>
              <a:gd name="connsiteY90" fmla="*/ 2626638 h 3585722"/>
              <a:gd name="connsiteX91" fmla="*/ 600169 w 4116885"/>
              <a:gd name="connsiteY91" fmla="*/ 2581960 h 3585722"/>
              <a:gd name="connsiteX92" fmla="*/ 586764 w 4116885"/>
              <a:gd name="connsiteY92" fmla="*/ 2537281 h 3585722"/>
              <a:gd name="connsiteX93" fmla="*/ 571872 w 4116885"/>
              <a:gd name="connsiteY93" fmla="*/ 2494092 h 3585722"/>
              <a:gd name="connsiteX94" fmla="*/ 554000 w 4116885"/>
              <a:gd name="connsiteY94" fmla="*/ 2453882 h 3585722"/>
              <a:gd name="connsiteX95" fmla="*/ 533152 w 4116885"/>
              <a:gd name="connsiteY95" fmla="*/ 2416651 h 3585722"/>
              <a:gd name="connsiteX96" fmla="*/ 506346 w 4116885"/>
              <a:gd name="connsiteY96" fmla="*/ 2383887 h 3585722"/>
              <a:gd name="connsiteX97" fmla="*/ 476561 w 4116885"/>
              <a:gd name="connsiteY97" fmla="*/ 2349633 h 3585722"/>
              <a:gd name="connsiteX98" fmla="*/ 442308 w 4116885"/>
              <a:gd name="connsiteY98" fmla="*/ 2319849 h 3585722"/>
              <a:gd name="connsiteX99" fmla="*/ 405075 w 4116885"/>
              <a:gd name="connsiteY99" fmla="*/ 2291554 h 3585722"/>
              <a:gd name="connsiteX100" fmla="*/ 367844 w 4116885"/>
              <a:gd name="connsiteY100" fmla="*/ 2263257 h 3585722"/>
              <a:gd name="connsiteX101" fmla="*/ 330615 w 4116885"/>
              <a:gd name="connsiteY101" fmla="*/ 2234962 h 3585722"/>
              <a:gd name="connsiteX102" fmla="*/ 294872 w 4116885"/>
              <a:gd name="connsiteY102" fmla="*/ 2206664 h 3585722"/>
              <a:gd name="connsiteX103" fmla="*/ 260619 w 4116885"/>
              <a:gd name="connsiteY103" fmla="*/ 2175390 h 3585722"/>
              <a:gd name="connsiteX104" fmla="*/ 230835 w 4116885"/>
              <a:gd name="connsiteY104" fmla="*/ 2144116 h 3585722"/>
              <a:gd name="connsiteX105" fmla="*/ 205519 w 4116885"/>
              <a:gd name="connsiteY105" fmla="*/ 2108372 h 3585722"/>
              <a:gd name="connsiteX106" fmla="*/ 186158 w 4116885"/>
              <a:gd name="connsiteY106" fmla="*/ 2071141 h 3585722"/>
              <a:gd name="connsiteX107" fmla="*/ 172755 w 4116885"/>
              <a:gd name="connsiteY107" fmla="*/ 2026465 h 3585722"/>
              <a:gd name="connsiteX108" fmla="*/ 166797 w 4116885"/>
              <a:gd name="connsiteY108" fmla="*/ 1980297 h 3585722"/>
              <a:gd name="connsiteX109" fmla="*/ 165306 w 4116885"/>
              <a:gd name="connsiteY109" fmla="*/ 1932640 h 3585722"/>
              <a:gd name="connsiteX110" fmla="*/ 169775 w 4116885"/>
              <a:gd name="connsiteY110" fmla="*/ 1882006 h 3585722"/>
              <a:gd name="connsiteX111" fmla="*/ 175733 w 4116885"/>
              <a:gd name="connsiteY111" fmla="*/ 1831370 h 3585722"/>
              <a:gd name="connsiteX112" fmla="*/ 183178 w 4116885"/>
              <a:gd name="connsiteY112" fmla="*/ 1780735 h 3585722"/>
              <a:gd name="connsiteX113" fmla="*/ 189136 w 4116885"/>
              <a:gd name="connsiteY113" fmla="*/ 1730101 h 3585722"/>
              <a:gd name="connsiteX114" fmla="*/ 192116 w 4116885"/>
              <a:gd name="connsiteY114" fmla="*/ 1679466 h 3585722"/>
              <a:gd name="connsiteX115" fmla="*/ 192116 w 4116885"/>
              <a:gd name="connsiteY115" fmla="*/ 1630319 h 3585722"/>
              <a:gd name="connsiteX116" fmla="*/ 186158 w 4116885"/>
              <a:gd name="connsiteY116" fmla="*/ 1584152 h 3585722"/>
              <a:gd name="connsiteX117" fmla="*/ 174244 w 4116885"/>
              <a:gd name="connsiteY117" fmla="*/ 1537986 h 3585722"/>
              <a:gd name="connsiteX118" fmla="*/ 156372 w 4116885"/>
              <a:gd name="connsiteY118" fmla="*/ 1494795 h 3585722"/>
              <a:gd name="connsiteX119" fmla="*/ 134033 w 4116885"/>
              <a:gd name="connsiteY119" fmla="*/ 1450119 h 3585722"/>
              <a:gd name="connsiteX120" fmla="*/ 108716 w 4116885"/>
              <a:gd name="connsiteY120" fmla="*/ 1405442 h 3585722"/>
              <a:gd name="connsiteX121" fmla="*/ 81910 w 4116885"/>
              <a:gd name="connsiteY121" fmla="*/ 1360762 h 3585722"/>
              <a:gd name="connsiteX122" fmla="*/ 56594 w 4116885"/>
              <a:gd name="connsiteY122" fmla="*/ 1317574 h 3585722"/>
              <a:gd name="connsiteX123" fmla="*/ 34253 w 4116885"/>
              <a:gd name="connsiteY123" fmla="*/ 1271407 h 3585722"/>
              <a:gd name="connsiteX124" fmla="*/ 16383 w 4116885"/>
              <a:gd name="connsiteY124" fmla="*/ 1226729 h 3585722"/>
              <a:gd name="connsiteX125" fmla="*/ 4469 w 4116885"/>
              <a:gd name="connsiteY125" fmla="*/ 1180561 h 3585722"/>
              <a:gd name="connsiteX126" fmla="*/ 0 w 4116885"/>
              <a:gd name="connsiteY126" fmla="*/ 1132905 h 3585722"/>
              <a:gd name="connsiteX127" fmla="*/ 4469 w 4116885"/>
              <a:gd name="connsiteY127" fmla="*/ 1085249 h 3585722"/>
              <a:gd name="connsiteX128" fmla="*/ 16383 w 4116885"/>
              <a:gd name="connsiteY128" fmla="*/ 1039083 h 3585722"/>
              <a:gd name="connsiteX129" fmla="*/ 34253 w 4116885"/>
              <a:gd name="connsiteY129" fmla="*/ 994403 h 3585722"/>
              <a:gd name="connsiteX130" fmla="*/ 56594 w 4116885"/>
              <a:gd name="connsiteY130" fmla="*/ 948238 h 3585722"/>
              <a:gd name="connsiteX131" fmla="*/ 81910 w 4116885"/>
              <a:gd name="connsiteY131" fmla="*/ 905048 h 3585722"/>
              <a:gd name="connsiteX132" fmla="*/ 108716 w 4116885"/>
              <a:gd name="connsiteY132" fmla="*/ 860370 h 3585722"/>
              <a:gd name="connsiteX133" fmla="*/ 134033 w 4116885"/>
              <a:gd name="connsiteY133" fmla="*/ 815693 h 3585722"/>
              <a:gd name="connsiteX134" fmla="*/ 156372 w 4116885"/>
              <a:gd name="connsiteY134" fmla="*/ 771015 h 3585722"/>
              <a:gd name="connsiteX135" fmla="*/ 174244 w 4116885"/>
              <a:gd name="connsiteY135" fmla="*/ 727825 h 3585722"/>
              <a:gd name="connsiteX136" fmla="*/ 186158 w 4116885"/>
              <a:gd name="connsiteY136" fmla="*/ 681658 h 3585722"/>
              <a:gd name="connsiteX137" fmla="*/ 192116 w 4116885"/>
              <a:gd name="connsiteY137" fmla="*/ 635491 h 3585722"/>
              <a:gd name="connsiteX138" fmla="*/ 192116 w 4116885"/>
              <a:gd name="connsiteY138" fmla="*/ 586346 h 3585722"/>
              <a:gd name="connsiteX139" fmla="*/ 189136 w 4116885"/>
              <a:gd name="connsiteY139" fmla="*/ 535711 h 3585722"/>
              <a:gd name="connsiteX140" fmla="*/ 183178 w 4116885"/>
              <a:gd name="connsiteY140" fmla="*/ 485075 h 3585722"/>
              <a:gd name="connsiteX141" fmla="*/ 175733 w 4116885"/>
              <a:gd name="connsiteY141" fmla="*/ 434440 h 3585722"/>
              <a:gd name="connsiteX142" fmla="*/ 169775 w 4116885"/>
              <a:gd name="connsiteY142" fmla="*/ 383806 h 3585722"/>
              <a:gd name="connsiteX143" fmla="*/ 165306 w 4116885"/>
              <a:gd name="connsiteY143" fmla="*/ 333172 h 3585722"/>
              <a:gd name="connsiteX144" fmla="*/ 166797 w 4116885"/>
              <a:gd name="connsiteY144" fmla="*/ 285515 h 3585722"/>
              <a:gd name="connsiteX145" fmla="*/ 172755 w 4116885"/>
              <a:gd name="connsiteY145" fmla="*/ 239348 h 3585722"/>
              <a:gd name="connsiteX146" fmla="*/ 186158 w 4116885"/>
              <a:gd name="connsiteY146" fmla="*/ 194669 h 3585722"/>
              <a:gd name="connsiteX147" fmla="*/ 205519 w 4116885"/>
              <a:gd name="connsiteY147" fmla="*/ 157438 h 3585722"/>
              <a:gd name="connsiteX148" fmla="*/ 230835 w 4116885"/>
              <a:gd name="connsiteY148" fmla="*/ 121696 h 3585722"/>
              <a:gd name="connsiteX149" fmla="*/ 260619 w 4116885"/>
              <a:gd name="connsiteY149" fmla="*/ 90421 h 3585722"/>
              <a:gd name="connsiteX150" fmla="*/ 294872 w 4116885"/>
              <a:gd name="connsiteY150" fmla="*/ 59147 h 3585722"/>
              <a:gd name="connsiteX151" fmla="*/ 330615 w 4116885"/>
              <a:gd name="connsiteY151" fmla="*/ 30850 h 3585722"/>
              <a:gd name="connsiteX152" fmla="*/ 367844 w 4116885"/>
              <a:gd name="connsiteY152" fmla="*/ 2553 h 358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4116885" h="3585722">
                <a:moveTo>
                  <a:pt x="371204" y="0"/>
                </a:moveTo>
                <a:lnTo>
                  <a:pt x="4116885" y="0"/>
                </a:lnTo>
                <a:lnTo>
                  <a:pt x="4116885" y="2920084"/>
                </a:lnTo>
                <a:lnTo>
                  <a:pt x="4083518" y="2934914"/>
                </a:lnTo>
                <a:lnTo>
                  <a:pt x="4040331" y="2949806"/>
                </a:lnTo>
                <a:lnTo>
                  <a:pt x="3997143" y="2963209"/>
                </a:lnTo>
                <a:lnTo>
                  <a:pt x="3950976" y="2975125"/>
                </a:lnTo>
                <a:lnTo>
                  <a:pt x="3906298" y="2987039"/>
                </a:lnTo>
                <a:lnTo>
                  <a:pt x="3861622" y="3000442"/>
                </a:lnTo>
                <a:lnTo>
                  <a:pt x="3818433" y="3015336"/>
                </a:lnTo>
                <a:lnTo>
                  <a:pt x="3778225" y="3033207"/>
                </a:lnTo>
                <a:lnTo>
                  <a:pt x="3740994" y="3054056"/>
                </a:lnTo>
                <a:lnTo>
                  <a:pt x="3708230" y="3080861"/>
                </a:lnTo>
                <a:lnTo>
                  <a:pt x="3673977" y="3110649"/>
                </a:lnTo>
                <a:lnTo>
                  <a:pt x="3644190" y="3144902"/>
                </a:lnTo>
                <a:lnTo>
                  <a:pt x="3615895" y="3180643"/>
                </a:lnTo>
                <a:lnTo>
                  <a:pt x="3587600" y="3217874"/>
                </a:lnTo>
                <a:lnTo>
                  <a:pt x="3559305" y="3255107"/>
                </a:lnTo>
                <a:lnTo>
                  <a:pt x="3531009" y="3290849"/>
                </a:lnTo>
                <a:lnTo>
                  <a:pt x="3499734" y="3325101"/>
                </a:lnTo>
                <a:lnTo>
                  <a:pt x="3468459" y="3354887"/>
                </a:lnTo>
                <a:lnTo>
                  <a:pt x="3432719" y="3380204"/>
                </a:lnTo>
                <a:lnTo>
                  <a:pt x="3395487" y="3399565"/>
                </a:lnTo>
                <a:lnTo>
                  <a:pt x="3350809" y="3412968"/>
                </a:lnTo>
                <a:lnTo>
                  <a:pt x="3304642" y="3418925"/>
                </a:lnTo>
                <a:lnTo>
                  <a:pt x="3256988" y="3420415"/>
                </a:lnTo>
                <a:lnTo>
                  <a:pt x="3206353" y="3415946"/>
                </a:lnTo>
                <a:lnTo>
                  <a:pt x="3155719" y="3409991"/>
                </a:lnTo>
                <a:lnTo>
                  <a:pt x="3105083" y="3402543"/>
                </a:lnTo>
                <a:lnTo>
                  <a:pt x="3054450" y="3396587"/>
                </a:lnTo>
                <a:lnTo>
                  <a:pt x="3003814" y="3393607"/>
                </a:lnTo>
                <a:lnTo>
                  <a:pt x="2954669" y="3393607"/>
                </a:lnTo>
                <a:lnTo>
                  <a:pt x="2908503" y="3399565"/>
                </a:lnTo>
                <a:lnTo>
                  <a:pt x="2860847" y="3411479"/>
                </a:lnTo>
                <a:lnTo>
                  <a:pt x="2817659" y="3429350"/>
                </a:lnTo>
                <a:lnTo>
                  <a:pt x="2772981" y="3453178"/>
                </a:lnTo>
                <a:lnTo>
                  <a:pt x="2728305" y="3477008"/>
                </a:lnTo>
                <a:lnTo>
                  <a:pt x="2683627" y="3503814"/>
                </a:lnTo>
                <a:lnTo>
                  <a:pt x="2640437" y="3529131"/>
                </a:lnTo>
                <a:lnTo>
                  <a:pt x="2594272" y="3551469"/>
                </a:lnTo>
                <a:lnTo>
                  <a:pt x="2549594" y="3569341"/>
                </a:lnTo>
                <a:lnTo>
                  <a:pt x="2503426" y="3581255"/>
                </a:lnTo>
                <a:lnTo>
                  <a:pt x="2455772" y="3585722"/>
                </a:lnTo>
                <a:lnTo>
                  <a:pt x="2408116" y="3581255"/>
                </a:lnTo>
                <a:lnTo>
                  <a:pt x="2361949" y="3569341"/>
                </a:lnTo>
                <a:lnTo>
                  <a:pt x="2317272" y="3551469"/>
                </a:lnTo>
                <a:lnTo>
                  <a:pt x="2271105" y="3529131"/>
                </a:lnTo>
                <a:lnTo>
                  <a:pt x="2227917" y="3503814"/>
                </a:lnTo>
                <a:lnTo>
                  <a:pt x="2183239" y="3477008"/>
                </a:lnTo>
                <a:lnTo>
                  <a:pt x="2138561" y="3453178"/>
                </a:lnTo>
                <a:lnTo>
                  <a:pt x="2093885" y="3429350"/>
                </a:lnTo>
                <a:lnTo>
                  <a:pt x="2049208" y="3411479"/>
                </a:lnTo>
                <a:lnTo>
                  <a:pt x="2003041" y="3399565"/>
                </a:lnTo>
                <a:lnTo>
                  <a:pt x="1956874" y="3393607"/>
                </a:lnTo>
                <a:lnTo>
                  <a:pt x="1907728" y="3393607"/>
                </a:lnTo>
                <a:lnTo>
                  <a:pt x="1857094" y="3396587"/>
                </a:lnTo>
                <a:lnTo>
                  <a:pt x="1806460" y="3402543"/>
                </a:lnTo>
                <a:lnTo>
                  <a:pt x="1755825" y="3409991"/>
                </a:lnTo>
                <a:lnTo>
                  <a:pt x="1705189" y="3415946"/>
                </a:lnTo>
                <a:lnTo>
                  <a:pt x="1654555" y="3420415"/>
                </a:lnTo>
                <a:lnTo>
                  <a:pt x="1606901" y="3418925"/>
                </a:lnTo>
                <a:lnTo>
                  <a:pt x="1560733" y="3412968"/>
                </a:lnTo>
                <a:lnTo>
                  <a:pt x="1516055" y="3399565"/>
                </a:lnTo>
                <a:lnTo>
                  <a:pt x="1478825" y="3380204"/>
                </a:lnTo>
                <a:lnTo>
                  <a:pt x="1443081" y="3354887"/>
                </a:lnTo>
                <a:lnTo>
                  <a:pt x="1411808" y="3325101"/>
                </a:lnTo>
                <a:lnTo>
                  <a:pt x="1380533" y="3290849"/>
                </a:lnTo>
                <a:lnTo>
                  <a:pt x="1352239" y="3255107"/>
                </a:lnTo>
                <a:lnTo>
                  <a:pt x="1323942" y="3217874"/>
                </a:lnTo>
                <a:lnTo>
                  <a:pt x="1295647" y="3180643"/>
                </a:lnTo>
                <a:lnTo>
                  <a:pt x="1267352" y="3144902"/>
                </a:lnTo>
                <a:lnTo>
                  <a:pt x="1237566" y="3110649"/>
                </a:lnTo>
                <a:lnTo>
                  <a:pt x="1203314" y="3080861"/>
                </a:lnTo>
                <a:lnTo>
                  <a:pt x="1170550" y="3054056"/>
                </a:lnTo>
                <a:lnTo>
                  <a:pt x="1133319" y="3033207"/>
                </a:lnTo>
                <a:lnTo>
                  <a:pt x="1093109" y="3015336"/>
                </a:lnTo>
                <a:lnTo>
                  <a:pt x="1049921" y="3000442"/>
                </a:lnTo>
                <a:lnTo>
                  <a:pt x="1005242" y="2987039"/>
                </a:lnTo>
                <a:lnTo>
                  <a:pt x="960566" y="2975125"/>
                </a:lnTo>
                <a:lnTo>
                  <a:pt x="914400" y="2963209"/>
                </a:lnTo>
                <a:lnTo>
                  <a:pt x="871211" y="2949806"/>
                </a:lnTo>
                <a:lnTo>
                  <a:pt x="828022" y="2934914"/>
                </a:lnTo>
                <a:lnTo>
                  <a:pt x="787813" y="2917043"/>
                </a:lnTo>
                <a:lnTo>
                  <a:pt x="752072" y="2894704"/>
                </a:lnTo>
                <a:lnTo>
                  <a:pt x="719306" y="2867898"/>
                </a:lnTo>
                <a:lnTo>
                  <a:pt x="692502" y="2835134"/>
                </a:lnTo>
                <a:lnTo>
                  <a:pt x="670163" y="2799391"/>
                </a:lnTo>
                <a:lnTo>
                  <a:pt x="652291" y="2759180"/>
                </a:lnTo>
                <a:lnTo>
                  <a:pt x="637399" y="2715993"/>
                </a:lnTo>
                <a:lnTo>
                  <a:pt x="623997" y="2672804"/>
                </a:lnTo>
                <a:lnTo>
                  <a:pt x="612083" y="2626638"/>
                </a:lnTo>
                <a:lnTo>
                  <a:pt x="600169" y="2581960"/>
                </a:lnTo>
                <a:lnTo>
                  <a:pt x="586764" y="2537281"/>
                </a:lnTo>
                <a:lnTo>
                  <a:pt x="571872" y="2494092"/>
                </a:lnTo>
                <a:lnTo>
                  <a:pt x="554000" y="2453882"/>
                </a:lnTo>
                <a:lnTo>
                  <a:pt x="533152" y="2416651"/>
                </a:lnTo>
                <a:lnTo>
                  <a:pt x="506346" y="2383887"/>
                </a:lnTo>
                <a:lnTo>
                  <a:pt x="476561" y="2349633"/>
                </a:lnTo>
                <a:lnTo>
                  <a:pt x="442308" y="2319849"/>
                </a:lnTo>
                <a:lnTo>
                  <a:pt x="405075" y="2291554"/>
                </a:lnTo>
                <a:lnTo>
                  <a:pt x="367844" y="2263257"/>
                </a:lnTo>
                <a:lnTo>
                  <a:pt x="330615" y="2234962"/>
                </a:lnTo>
                <a:lnTo>
                  <a:pt x="294872" y="2206664"/>
                </a:lnTo>
                <a:lnTo>
                  <a:pt x="260619" y="2175390"/>
                </a:lnTo>
                <a:lnTo>
                  <a:pt x="230835" y="2144116"/>
                </a:lnTo>
                <a:lnTo>
                  <a:pt x="205519" y="2108372"/>
                </a:lnTo>
                <a:lnTo>
                  <a:pt x="186158" y="2071141"/>
                </a:lnTo>
                <a:lnTo>
                  <a:pt x="172755" y="2026465"/>
                </a:lnTo>
                <a:lnTo>
                  <a:pt x="166797" y="1980297"/>
                </a:lnTo>
                <a:lnTo>
                  <a:pt x="165306" y="1932640"/>
                </a:lnTo>
                <a:lnTo>
                  <a:pt x="169775" y="1882006"/>
                </a:lnTo>
                <a:lnTo>
                  <a:pt x="175733" y="1831370"/>
                </a:lnTo>
                <a:lnTo>
                  <a:pt x="183178" y="1780735"/>
                </a:lnTo>
                <a:lnTo>
                  <a:pt x="189136" y="1730101"/>
                </a:lnTo>
                <a:lnTo>
                  <a:pt x="192116" y="1679466"/>
                </a:lnTo>
                <a:lnTo>
                  <a:pt x="192116" y="1630319"/>
                </a:lnTo>
                <a:lnTo>
                  <a:pt x="186158" y="1584152"/>
                </a:lnTo>
                <a:lnTo>
                  <a:pt x="174244" y="1537986"/>
                </a:lnTo>
                <a:lnTo>
                  <a:pt x="156372" y="1494795"/>
                </a:lnTo>
                <a:lnTo>
                  <a:pt x="134033" y="1450119"/>
                </a:lnTo>
                <a:lnTo>
                  <a:pt x="108716" y="1405442"/>
                </a:lnTo>
                <a:lnTo>
                  <a:pt x="81910" y="1360762"/>
                </a:lnTo>
                <a:lnTo>
                  <a:pt x="56594" y="1317574"/>
                </a:lnTo>
                <a:lnTo>
                  <a:pt x="34253" y="1271407"/>
                </a:lnTo>
                <a:lnTo>
                  <a:pt x="16383" y="1226729"/>
                </a:lnTo>
                <a:lnTo>
                  <a:pt x="4469" y="1180561"/>
                </a:lnTo>
                <a:lnTo>
                  <a:pt x="0" y="1132905"/>
                </a:lnTo>
                <a:lnTo>
                  <a:pt x="4469" y="1085249"/>
                </a:lnTo>
                <a:lnTo>
                  <a:pt x="16383" y="1039083"/>
                </a:lnTo>
                <a:lnTo>
                  <a:pt x="34253" y="994403"/>
                </a:lnTo>
                <a:lnTo>
                  <a:pt x="56594" y="948238"/>
                </a:lnTo>
                <a:lnTo>
                  <a:pt x="81910" y="905048"/>
                </a:lnTo>
                <a:lnTo>
                  <a:pt x="108716" y="860370"/>
                </a:lnTo>
                <a:lnTo>
                  <a:pt x="134033" y="815693"/>
                </a:lnTo>
                <a:lnTo>
                  <a:pt x="156372" y="771015"/>
                </a:lnTo>
                <a:lnTo>
                  <a:pt x="174244" y="727825"/>
                </a:lnTo>
                <a:lnTo>
                  <a:pt x="186158" y="681658"/>
                </a:lnTo>
                <a:lnTo>
                  <a:pt x="192116" y="635491"/>
                </a:lnTo>
                <a:lnTo>
                  <a:pt x="192116" y="586346"/>
                </a:lnTo>
                <a:lnTo>
                  <a:pt x="189136" y="535711"/>
                </a:lnTo>
                <a:lnTo>
                  <a:pt x="183178" y="485075"/>
                </a:lnTo>
                <a:lnTo>
                  <a:pt x="175733" y="434440"/>
                </a:lnTo>
                <a:lnTo>
                  <a:pt x="169775" y="383806"/>
                </a:lnTo>
                <a:lnTo>
                  <a:pt x="165306" y="333172"/>
                </a:lnTo>
                <a:lnTo>
                  <a:pt x="166797" y="285515"/>
                </a:lnTo>
                <a:lnTo>
                  <a:pt x="172755" y="239348"/>
                </a:lnTo>
                <a:lnTo>
                  <a:pt x="186158" y="194669"/>
                </a:lnTo>
                <a:lnTo>
                  <a:pt x="205519" y="157438"/>
                </a:lnTo>
                <a:lnTo>
                  <a:pt x="230835" y="121696"/>
                </a:lnTo>
                <a:lnTo>
                  <a:pt x="260619" y="90421"/>
                </a:lnTo>
                <a:lnTo>
                  <a:pt x="294872" y="59147"/>
                </a:lnTo>
                <a:lnTo>
                  <a:pt x="330615" y="30850"/>
                </a:lnTo>
                <a:lnTo>
                  <a:pt x="367844" y="25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3FF8D6E9-CAEA-D14C-8954-BC813F016FEC}"/>
              </a:ext>
            </a:extLst>
          </p:cNvPr>
          <p:cNvPicPr>
            <a:picLocks noChangeAspect="1"/>
          </p:cNvPicPr>
          <p:nvPr/>
        </p:nvPicPr>
        <p:blipFill>
          <a:blip r:embed="rId3">
            <a:extLst/>
          </a:blip>
          <a:stretch>
            <a:fillRect/>
          </a:stretch>
        </p:blipFill>
        <p:spPr>
          <a:xfrm>
            <a:off x="8938777" y="678707"/>
            <a:ext cx="2897623" cy="1475641"/>
          </a:xfrm>
          <a:prstGeom prst="rect">
            <a:avLst/>
          </a:prstGeom>
        </p:spPr>
      </p:pic>
      <p:sp>
        <p:nvSpPr>
          <p:cNvPr id="24" name="Freeform: Shape 23">
            <a:extLst>
              <a:ext uri="{FF2B5EF4-FFF2-40B4-BE49-F238E27FC236}">
                <a16:creationId xmlns:a16="http://schemas.microsoft.com/office/drawing/2014/main" id="{5D3DD866-9865-42E4-989A-17A2755F2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8598" y="3909952"/>
            <a:ext cx="3313402" cy="2948047"/>
          </a:xfrm>
          <a:custGeom>
            <a:avLst/>
            <a:gdLst>
              <a:gd name="connsiteX0" fmla="*/ 1934947 w 3313402"/>
              <a:gd name="connsiteY0" fmla="*/ 0 h 2948047"/>
              <a:gd name="connsiteX1" fmla="*/ 1972495 w 3313402"/>
              <a:gd name="connsiteY1" fmla="*/ 3519 h 2948047"/>
              <a:gd name="connsiteX2" fmla="*/ 2008871 w 3313402"/>
              <a:gd name="connsiteY2" fmla="*/ 12907 h 2948047"/>
              <a:gd name="connsiteX3" fmla="*/ 2044074 w 3313402"/>
              <a:gd name="connsiteY3" fmla="*/ 26988 h 2948047"/>
              <a:gd name="connsiteX4" fmla="*/ 2080448 w 3313402"/>
              <a:gd name="connsiteY4" fmla="*/ 44589 h 2948047"/>
              <a:gd name="connsiteX5" fmla="*/ 2114478 w 3313402"/>
              <a:gd name="connsiteY5" fmla="*/ 64537 h 2948047"/>
              <a:gd name="connsiteX6" fmla="*/ 2149681 w 3313402"/>
              <a:gd name="connsiteY6" fmla="*/ 85659 h 2948047"/>
              <a:gd name="connsiteX7" fmla="*/ 2184882 w 3313402"/>
              <a:gd name="connsiteY7" fmla="*/ 104433 h 2948047"/>
              <a:gd name="connsiteX8" fmla="*/ 2220084 w 3313402"/>
              <a:gd name="connsiteY8" fmla="*/ 123208 h 2948047"/>
              <a:gd name="connsiteX9" fmla="*/ 2254113 w 3313402"/>
              <a:gd name="connsiteY9" fmla="*/ 137288 h 2948047"/>
              <a:gd name="connsiteX10" fmla="*/ 2291662 w 3313402"/>
              <a:gd name="connsiteY10" fmla="*/ 146675 h 2948047"/>
              <a:gd name="connsiteX11" fmla="*/ 2328037 w 3313402"/>
              <a:gd name="connsiteY11" fmla="*/ 151369 h 2948047"/>
              <a:gd name="connsiteX12" fmla="*/ 2366759 w 3313402"/>
              <a:gd name="connsiteY12" fmla="*/ 151369 h 2948047"/>
              <a:gd name="connsiteX13" fmla="*/ 2406656 w 3313402"/>
              <a:gd name="connsiteY13" fmla="*/ 149023 h 2948047"/>
              <a:gd name="connsiteX14" fmla="*/ 2446551 w 3313402"/>
              <a:gd name="connsiteY14" fmla="*/ 144329 h 2948047"/>
              <a:gd name="connsiteX15" fmla="*/ 2486448 w 3313402"/>
              <a:gd name="connsiteY15" fmla="*/ 138462 h 2948047"/>
              <a:gd name="connsiteX16" fmla="*/ 2526343 w 3313402"/>
              <a:gd name="connsiteY16" fmla="*/ 133769 h 2948047"/>
              <a:gd name="connsiteX17" fmla="*/ 2566239 w 3313402"/>
              <a:gd name="connsiteY17" fmla="*/ 130247 h 2948047"/>
              <a:gd name="connsiteX18" fmla="*/ 2603787 w 3313402"/>
              <a:gd name="connsiteY18" fmla="*/ 131421 h 2948047"/>
              <a:gd name="connsiteX19" fmla="*/ 2640163 w 3313402"/>
              <a:gd name="connsiteY19" fmla="*/ 136115 h 2948047"/>
              <a:gd name="connsiteX20" fmla="*/ 2675366 w 3313402"/>
              <a:gd name="connsiteY20" fmla="*/ 146675 h 2948047"/>
              <a:gd name="connsiteX21" fmla="*/ 2704702 w 3313402"/>
              <a:gd name="connsiteY21" fmla="*/ 161930 h 2948047"/>
              <a:gd name="connsiteX22" fmla="*/ 2732862 w 3313402"/>
              <a:gd name="connsiteY22" fmla="*/ 181878 h 2948047"/>
              <a:gd name="connsiteX23" fmla="*/ 2757504 w 3313402"/>
              <a:gd name="connsiteY23" fmla="*/ 205346 h 2948047"/>
              <a:gd name="connsiteX24" fmla="*/ 2782146 w 3313402"/>
              <a:gd name="connsiteY24" fmla="*/ 232334 h 2948047"/>
              <a:gd name="connsiteX25" fmla="*/ 2804440 w 3313402"/>
              <a:gd name="connsiteY25" fmla="*/ 260495 h 2948047"/>
              <a:gd name="connsiteX26" fmla="*/ 2826735 w 3313402"/>
              <a:gd name="connsiteY26" fmla="*/ 289831 h 2948047"/>
              <a:gd name="connsiteX27" fmla="*/ 2849030 w 3313402"/>
              <a:gd name="connsiteY27" fmla="*/ 319166 h 2948047"/>
              <a:gd name="connsiteX28" fmla="*/ 2871324 w 3313402"/>
              <a:gd name="connsiteY28" fmla="*/ 347327 h 2948047"/>
              <a:gd name="connsiteX29" fmla="*/ 2894793 w 3313402"/>
              <a:gd name="connsiteY29" fmla="*/ 374315 h 2948047"/>
              <a:gd name="connsiteX30" fmla="*/ 2921781 w 3313402"/>
              <a:gd name="connsiteY30" fmla="*/ 397785 h 2948047"/>
              <a:gd name="connsiteX31" fmla="*/ 2947597 w 3313402"/>
              <a:gd name="connsiteY31" fmla="*/ 418906 h 2948047"/>
              <a:gd name="connsiteX32" fmla="*/ 2976931 w 3313402"/>
              <a:gd name="connsiteY32" fmla="*/ 435332 h 2948047"/>
              <a:gd name="connsiteX33" fmla="*/ 3008614 w 3313402"/>
              <a:gd name="connsiteY33" fmla="*/ 449413 h 2948047"/>
              <a:gd name="connsiteX34" fmla="*/ 3042641 w 3313402"/>
              <a:gd name="connsiteY34" fmla="*/ 461147 h 2948047"/>
              <a:gd name="connsiteX35" fmla="*/ 3077843 w 3313402"/>
              <a:gd name="connsiteY35" fmla="*/ 471708 h 2948047"/>
              <a:gd name="connsiteX36" fmla="*/ 3113046 w 3313402"/>
              <a:gd name="connsiteY36" fmla="*/ 481096 h 2948047"/>
              <a:gd name="connsiteX37" fmla="*/ 3149422 w 3313402"/>
              <a:gd name="connsiteY37" fmla="*/ 490483 h 2948047"/>
              <a:gd name="connsiteX38" fmla="*/ 3183450 w 3313402"/>
              <a:gd name="connsiteY38" fmla="*/ 501044 h 2948047"/>
              <a:gd name="connsiteX39" fmla="*/ 3217478 w 3313402"/>
              <a:gd name="connsiteY39" fmla="*/ 512777 h 2948047"/>
              <a:gd name="connsiteX40" fmla="*/ 3249161 w 3313402"/>
              <a:gd name="connsiteY40" fmla="*/ 526859 h 2948047"/>
              <a:gd name="connsiteX41" fmla="*/ 3277323 w 3313402"/>
              <a:gd name="connsiteY41" fmla="*/ 544460 h 2948047"/>
              <a:gd name="connsiteX42" fmla="*/ 3303139 w 3313402"/>
              <a:gd name="connsiteY42" fmla="*/ 565581 h 2948047"/>
              <a:gd name="connsiteX43" fmla="*/ 3313402 w 3313402"/>
              <a:gd name="connsiteY43" fmla="*/ 578126 h 2948047"/>
              <a:gd name="connsiteX44" fmla="*/ 3313402 w 3313402"/>
              <a:gd name="connsiteY44" fmla="*/ 2948047 h 2948047"/>
              <a:gd name="connsiteX45" fmla="*/ 422306 w 3313402"/>
              <a:gd name="connsiteY45" fmla="*/ 2948047 h 2948047"/>
              <a:gd name="connsiteX46" fmla="*/ 420079 w 3313402"/>
              <a:gd name="connsiteY46" fmla="*/ 2944070 h 2948047"/>
              <a:gd name="connsiteX47" fmla="*/ 398960 w 3313402"/>
              <a:gd name="connsiteY47" fmla="*/ 2918255 h 2948047"/>
              <a:gd name="connsiteX48" fmla="*/ 375490 w 3313402"/>
              <a:gd name="connsiteY48" fmla="*/ 2891267 h 2948047"/>
              <a:gd name="connsiteX49" fmla="*/ 348502 w 3313402"/>
              <a:gd name="connsiteY49" fmla="*/ 2867799 h 2948047"/>
              <a:gd name="connsiteX50" fmla="*/ 319166 w 3313402"/>
              <a:gd name="connsiteY50" fmla="*/ 2845505 h 2948047"/>
              <a:gd name="connsiteX51" fmla="*/ 289832 w 3313402"/>
              <a:gd name="connsiteY51" fmla="*/ 2823210 h 2948047"/>
              <a:gd name="connsiteX52" fmla="*/ 260497 w 3313402"/>
              <a:gd name="connsiteY52" fmla="*/ 2800916 h 2948047"/>
              <a:gd name="connsiteX53" fmla="*/ 232334 w 3313402"/>
              <a:gd name="connsiteY53" fmla="*/ 2778620 h 2948047"/>
              <a:gd name="connsiteX54" fmla="*/ 205346 w 3313402"/>
              <a:gd name="connsiteY54" fmla="*/ 2753979 h 2948047"/>
              <a:gd name="connsiteX55" fmla="*/ 181878 w 3313402"/>
              <a:gd name="connsiteY55" fmla="*/ 2729338 h 2948047"/>
              <a:gd name="connsiteX56" fmla="*/ 161931 w 3313402"/>
              <a:gd name="connsiteY56" fmla="*/ 2701176 h 2948047"/>
              <a:gd name="connsiteX57" fmla="*/ 146677 w 3313402"/>
              <a:gd name="connsiteY57" fmla="*/ 2671841 h 2948047"/>
              <a:gd name="connsiteX58" fmla="*/ 136116 w 3313402"/>
              <a:gd name="connsiteY58" fmla="*/ 2636640 h 2948047"/>
              <a:gd name="connsiteX59" fmla="*/ 131422 w 3313402"/>
              <a:gd name="connsiteY59" fmla="*/ 2600264 h 2948047"/>
              <a:gd name="connsiteX60" fmla="*/ 130248 w 3313402"/>
              <a:gd name="connsiteY60" fmla="*/ 2562713 h 2948047"/>
              <a:gd name="connsiteX61" fmla="*/ 133769 w 3313402"/>
              <a:gd name="connsiteY61" fmla="*/ 2522818 h 2948047"/>
              <a:gd name="connsiteX62" fmla="*/ 138462 w 3313402"/>
              <a:gd name="connsiteY62" fmla="*/ 2482923 h 2948047"/>
              <a:gd name="connsiteX63" fmla="*/ 144329 w 3313402"/>
              <a:gd name="connsiteY63" fmla="*/ 2443026 h 2948047"/>
              <a:gd name="connsiteX64" fmla="*/ 149023 w 3313402"/>
              <a:gd name="connsiteY64" fmla="*/ 2403131 h 2948047"/>
              <a:gd name="connsiteX65" fmla="*/ 151371 w 3313402"/>
              <a:gd name="connsiteY65" fmla="*/ 2363236 h 2948047"/>
              <a:gd name="connsiteX66" fmla="*/ 151371 w 3313402"/>
              <a:gd name="connsiteY66" fmla="*/ 2324513 h 2948047"/>
              <a:gd name="connsiteX67" fmla="*/ 146677 w 3313402"/>
              <a:gd name="connsiteY67" fmla="*/ 2288138 h 2948047"/>
              <a:gd name="connsiteX68" fmla="*/ 137289 w 3313402"/>
              <a:gd name="connsiteY68" fmla="*/ 2251763 h 2948047"/>
              <a:gd name="connsiteX69" fmla="*/ 123208 w 3313402"/>
              <a:gd name="connsiteY69" fmla="*/ 2217733 h 2948047"/>
              <a:gd name="connsiteX70" fmla="*/ 105607 w 3313402"/>
              <a:gd name="connsiteY70" fmla="*/ 2182531 h 2948047"/>
              <a:gd name="connsiteX71" fmla="*/ 85659 w 3313402"/>
              <a:gd name="connsiteY71" fmla="*/ 2147330 h 2948047"/>
              <a:gd name="connsiteX72" fmla="*/ 64538 w 3313402"/>
              <a:gd name="connsiteY72" fmla="*/ 2112127 h 2948047"/>
              <a:gd name="connsiteX73" fmla="*/ 44590 w 3313402"/>
              <a:gd name="connsiteY73" fmla="*/ 2078098 h 2948047"/>
              <a:gd name="connsiteX74" fmla="*/ 26988 w 3313402"/>
              <a:gd name="connsiteY74" fmla="*/ 2041723 h 2948047"/>
              <a:gd name="connsiteX75" fmla="*/ 12908 w 3313402"/>
              <a:gd name="connsiteY75" fmla="*/ 2006521 h 2948047"/>
              <a:gd name="connsiteX76" fmla="*/ 3521 w 3313402"/>
              <a:gd name="connsiteY76" fmla="*/ 1970145 h 2948047"/>
              <a:gd name="connsiteX77" fmla="*/ 0 w 3313402"/>
              <a:gd name="connsiteY77" fmla="*/ 1932596 h 2948047"/>
              <a:gd name="connsiteX78" fmla="*/ 3521 w 3313402"/>
              <a:gd name="connsiteY78" fmla="*/ 1895048 h 2948047"/>
              <a:gd name="connsiteX79" fmla="*/ 12908 w 3313402"/>
              <a:gd name="connsiteY79" fmla="*/ 1858672 h 2948047"/>
              <a:gd name="connsiteX80" fmla="*/ 26988 w 3313402"/>
              <a:gd name="connsiteY80" fmla="*/ 1823470 h 2948047"/>
              <a:gd name="connsiteX81" fmla="*/ 44590 w 3313402"/>
              <a:gd name="connsiteY81" fmla="*/ 1787095 h 2948047"/>
              <a:gd name="connsiteX82" fmla="*/ 64538 w 3313402"/>
              <a:gd name="connsiteY82" fmla="*/ 1753065 h 2948047"/>
              <a:gd name="connsiteX83" fmla="*/ 85659 w 3313402"/>
              <a:gd name="connsiteY83" fmla="*/ 1717864 h 2948047"/>
              <a:gd name="connsiteX84" fmla="*/ 105607 w 3313402"/>
              <a:gd name="connsiteY84" fmla="*/ 1682661 h 2948047"/>
              <a:gd name="connsiteX85" fmla="*/ 123208 w 3313402"/>
              <a:gd name="connsiteY85" fmla="*/ 1647460 h 2948047"/>
              <a:gd name="connsiteX86" fmla="*/ 137289 w 3313402"/>
              <a:gd name="connsiteY86" fmla="*/ 1613430 h 2948047"/>
              <a:gd name="connsiteX87" fmla="*/ 146677 w 3313402"/>
              <a:gd name="connsiteY87" fmla="*/ 1577054 h 2948047"/>
              <a:gd name="connsiteX88" fmla="*/ 151371 w 3313402"/>
              <a:gd name="connsiteY88" fmla="*/ 1540680 h 2948047"/>
              <a:gd name="connsiteX89" fmla="*/ 151371 w 3313402"/>
              <a:gd name="connsiteY89" fmla="*/ 1501958 h 2948047"/>
              <a:gd name="connsiteX90" fmla="*/ 149023 w 3313402"/>
              <a:gd name="connsiteY90" fmla="*/ 1462061 h 2948047"/>
              <a:gd name="connsiteX91" fmla="*/ 144329 w 3313402"/>
              <a:gd name="connsiteY91" fmla="*/ 1422166 h 2948047"/>
              <a:gd name="connsiteX92" fmla="*/ 138462 w 3313402"/>
              <a:gd name="connsiteY92" fmla="*/ 1382269 h 2948047"/>
              <a:gd name="connsiteX93" fmla="*/ 133769 w 3313402"/>
              <a:gd name="connsiteY93" fmla="*/ 1342374 h 2948047"/>
              <a:gd name="connsiteX94" fmla="*/ 130248 w 3313402"/>
              <a:gd name="connsiteY94" fmla="*/ 1302479 h 2948047"/>
              <a:gd name="connsiteX95" fmla="*/ 131422 w 3313402"/>
              <a:gd name="connsiteY95" fmla="*/ 1264930 h 2948047"/>
              <a:gd name="connsiteX96" fmla="*/ 136116 w 3313402"/>
              <a:gd name="connsiteY96" fmla="*/ 1228554 h 2948047"/>
              <a:gd name="connsiteX97" fmla="*/ 146677 w 3313402"/>
              <a:gd name="connsiteY97" fmla="*/ 1193352 h 2948047"/>
              <a:gd name="connsiteX98" fmla="*/ 161931 w 3313402"/>
              <a:gd name="connsiteY98" fmla="*/ 1164017 h 2948047"/>
              <a:gd name="connsiteX99" fmla="*/ 181878 w 3313402"/>
              <a:gd name="connsiteY99" fmla="*/ 1135856 h 2948047"/>
              <a:gd name="connsiteX100" fmla="*/ 205346 w 3313402"/>
              <a:gd name="connsiteY100" fmla="*/ 1111214 h 2948047"/>
              <a:gd name="connsiteX101" fmla="*/ 232334 w 3313402"/>
              <a:gd name="connsiteY101" fmla="*/ 1086573 h 2948047"/>
              <a:gd name="connsiteX102" fmla="*/ 260497 w 3313402"/>
              <a:gd name="connsiteY102" fmla="*/ 1064277 h 2948047"/>
              <a:gd name="connsiteX103" fmla="*/ 289832 w 3313402"/>
              <a:gd name="connsiteY103" fmla="*/ 1041982 h 2948047"/>
              <a:gd name="connsiteX104" fmla="*/ 319166 w 3313402"/>
              <a:gd name="connsiteY104" fmla="*/ 1019688 h 2948047"/>
              <a:gd name="connsiteX105" fmla="*/ 348502 w 3313402"/>
              <a:gd name="connsiteY105" fmla="*/ 997393 h 2948047"/>
              <a:gd name="connsiteX106" fmla="*/ 375490 w 3313402"/>
              <a:gd name="connsiteY106" fmla="*/ 973926 h 2948047"/>
              <a:gd name="connsiteX107" fmla="*/ 398960 w 3313402"/>
              <a:gd name="connsiteY107" fmla="*/ 946938 h 2948047"/>
              <a:gd name="connsiteX108" fmla="*/ 420079 w 3313402"/>
              <a:gd name="connsiteY108" fmla="*/ 921122 h 2948047"/>
              <a:gd name="connsiteX109" fmla="*/ 436507 w 3313402"/>
              <a:gd name="connsiteY109" fmla="*/ 891788 h 2948047"/>
              <a:gd name="connsiteX110" fmla="*/ 450588 w 3313402"/>
              <a:gd name="connsiteY110" fmla="*/ 860106 h 2948047"/>
              <a:gd name="connsiteX111" fmla="*/ 462322 w 3313402"/>
              <a:gd name="connsiteY111" fmla="*/ 826076 h 2948047"/>
              <a:gd name="connsiteX112" fmla="*/ 472883 w 3313402"/>
              <a:gd name="connsiteY112" fmla="*/ 790874 h 2948047"/>
              <a:gd name="connsiteX113" fmla="*/ 482271 w 3313402"/>
              <a:gd name="connsiteY113" fmla="*/ 755672 h 2948047"/>
              <a:gd name="connsiteX114" fmla="*/ 491658 w 3313402"/>
              <a:gd name="connsiteY114" fmla="*/ 719297 h 2948047"/>
              <a:gd name="connsiteX115" fmla="*/ 502219 w 3313402"/>
              <a:gd name="connsiteY115" fmla="*/ 685268 h 2948047"/>
              <a:gd name="connsiteX116" fmla="*/ 513952 w 3313402"/>
              <a:gd name="connsiteY116" fmla="*/ 651238 h 2948047"/>
              <a:gd name="connsiteX117" fmla="*/ 528034 w 3313402"/>
              <a:gd name="connsiteY117" fmla="*/ 619558 h 2948047"/>
              <a:gd name="connsiteX118" fmla="*/ 545635 w 3313402"/>
              <a:gd name="connsiteY118" fmla="*/ 591396 h 2948047"/>
              <a:gd name="connsiteX119" fmla="*/ 566755 w 3313402"/>
              <a:gd name="connsiteY119" fmla="*/ 565581 h 2948047"/>
              <a:gd name="connsiteX120" fmla="*/ 592570 w 3313402"/>
              <a:gd name="connsiteY120" fmla="*/ 544460 h 2948047"/>
              <a:gd name="connsiteX121" fmla="*/ 620733 w 3313402"/>
              <a:gd name="connsiteY121" fmla="*/ 526859 h 2948047"/>
              <a:gd name="connsiteX122" fmla="*/ 652413 w 3313402"/>
              <a:gd name="connsiteY122" fmla="*/ 512777 h 2948047"/>
              <a:gd name="connsiteX123" fmla="*/ 686443 w 3313402"/>
              <a:gd name="connsiteY123" fmla="*/ 501044 h 2948047"/>
              <a:gd name="connsiteX124" fmla="*/ 720472 w 3313402"/>
              <a:gd name="connsiteY124" fmla="*/ 490483 h 2948047"/>
              <a:gd name="connsiteX125" fmla="*/ 756848 w 3313402"/>
              <a:gd name="connsiteY125" fmla="*/ 481096 h 2948047"/>
              <a:gd name="connsiteX126" fmla="*/ 792049 w 3313402"/>
              <a:gd name="connsiteY126" fmla="*/ 471708 h 2948047"/>
              <a:gd name="connsiteX127" fmla="*/ 827252 w 3313402"/>
              <a:gd name="connsiteY127" fmla="*/ 461147 h 2948047"/>
              <a:gd name="connsiteX128" fmla="*/ 861280 w 3313402"/>
              <a:gd name="connsiteY128" fmla="*/ 449413 h 2948047"/>
              <a:gd name="connsiteX129" fmla="*/ 892962 w 3313402"/>
              <a:gd name="connsiteY129" fmla="*/ 435332 h 2948047"/>
              <a:gd name="connsiteX130" fmla="*/ 922297 w 3313402"/>
              <a:gd name="connsiteY130" fmla="*/ 418906 h 2948047"/>
              <a:gd name="connsiteX131" fmla="*/ 948112 w 3313402"/>
              <a:gd name="connsiteY131" fmla="*/ 397785 h 2948047"/>
              <a:gd name="connsiteX132" fmla="*/ 975101 w 3313402"/>
              <a:gd name="connsiteY132" fmla="*/ 374315 h 2948047"/>
              <a:gd name="connsiteX133" fmla="*/ 998569 w 3313402"/>
              <a:gd name="connsiteY133" fmla="*/ 347327 h 2948047"/>
              <a:gd name="connsiteX134" fmla="*/ 1020864 w 3313402"/>
              <a:gd name="connsiteY134" fmla="*/ 319166 h 2948047"/>
              <a:gd name="connsiteX135" fmla="*/ 1043158 w 3313402"/>
              <a:gd name="connsiteY135" fmla="*/ 289831 h 2948047"/>
              <a:gd name="connsiteX136" fmla="*/ 1065453 w 3313402"/>
              <a:gd name="connsiteY136" fmla="*/ 260495 h 2948047"/>
              <a:gd name="connsiteX137" fmla="*/ 1087747 w 3313402"/>
              <a:gd name="connsiteY137" fmla="*/ 232334 h 2948047"/>
              <a:gd name="connsiteX138" fmla="*/ 1112390 w 3313402"/>
              <a:gd name="connsiteY138" fmla="*/ 205346 h 2948047"/>
              <a:gd name="connsiteX139" fmla="*/ 1137030 w 3313402"/>
              <a:gd name="connsiteY139" fmla="*/ 181878 h 2948047"/>
              <a:gd name="connsiteX140" fmla="*/ 1165193 w 3313402"/>
              <a:gd name="connsiteY140" fmla="*/ 161930 h 2948047"/>
              <a:gd name="connsiteX141" fmla="*/ 1194528 w 3313402"/>
              <a:gd name="connsiteY141" fmla="*/ 146675 h 2948047"/>
              <a:gd name="connsiteX142" fmla="*/ 1229731 w 3313402"/>
              <a:gd name="connsiteY142" fmla="*/ 136115 h 2948047"/>
              <a:gd name="connsiteX143" fmla="*/ 1266106 w 3313402"/>
              <a:gd name="connsiteY143" fmla="*/ 131421 h 2948047"/>
              <a:gd name="connsiteX144" fmla="*/ 1303654 w 3313402"/>
              <a:gd name="connsiteY144" fmla="*/ 130247 h 2948047"/>
              <a:gd name="connsiteX145" fmla="*/ 1343549 w 3313402"/>
              <a:gd name="connsiteY145" fmla="*/ 133769 h 2948047"/>
              <a:gd name="connsiteX146" fmla="*/ 1383446 w 3313402"/>
              <a:gd name="connsiteY146" fmla="*/ 138462 h 2948047"/>
              <a:gd name="connsiteX147" fmla="*/ 1423342 w 3313402"/>
              <a:gd name="connsiteY147" fmla="*/ 144329 h 2948047"/>
              <a:gd name="connsiteX148" fmla="*/ 1463237 w 3313402"/>
              <a:gd name="connsiteY148" fmla="*/ 149023 h 2948047"/>
              <a:gd name="connsiteX149" fmla="*/ 1503133 w 3313402"/>
              <a:gd name="connsiteY149" fmla="*/ 151369 h 2948047"/>
              <a:gd name="connsiteX150" fmla="*/ 1541856 w 3313402"/>
              <a:gd name="connsiteY150" fmla="*/ 151369 h 2948047"/>
              <a:gd name="connsiteX151" fmla="*/ 1578232 w 3313402"/>
              <a:gd name="connsiteY151" fmla="*/ 146675 h 2948047"/>
              <a:gd name="connsiteX152" fmla="*/ 1614608 w 3313402"/>
              <a:gd name="connsiteY152" fmla="*/ 137288 h 2948047"/>
              <a:gd name="connsiteX153" fmla="*/ 1649810 w 3313402"/>
              <a:gd name="connsiteY153" fmla="*/ 123208 h 2948047"/>
              <a:gd name="connsiteX154" fmla="*/ 1685011 w 3313402"/>
              <a:gd name="connsiteY154" fmla="*/ 104433 h 2948047"/>
              <a:gd name="connsiteX155" fmla="*/ 1720214 w 3313402"/>
              <a:gd name="connsiteY155" fmla="*/ 85659 h 2948047"/>
              <a:gd name="connsiteX156" fmla="*/ 1755415 w 3313402"/>
              <a:gd name="connsiteY156" fmla="*/ 64537 h 2948047"/>
              <a:gd name="connsiteX157" fmla="*/ 1789445 w 3313402"/>
              <a:gd name="connsiteY157" fmla="*/ 44589 h 2948047"/>
              <a:gd name="connsiteX158" fmla="*/ 1825821 w 3313402"/>
              <a:gd name="connsiteY158" fmla="*/ 26988 h 2948047"/>
              <a:gd name="connsiteX159" fmla="*/ 1861022 w 3313402"/>
              <a:gd name="connsiteY159" fmla="*/ 12907 h 2948047"/>
              <a:gd name="connsiteX160" fmla="*/ 1897398 w 3313402"/>
              <a:gd name="connsiteY160" fmla="*/ 3519 h 294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3313402" h="2948047">
                <a:moveTo>
                  <a:pt x="1934947" y="0"/>
                </a:moveTo>
                <a:lnTo>
                  <a:pt x="1972495" y="3519"/>
                </a:lnTo>
                <a:lnTo>
                  <a:pt x="2008871" y="12907"/>
                </a:lnTo>
                <a:lnTo>
                  <a:pt x="2044074" y="26988"/>
                </a:lnTo>
                <a:lnTo>
                  <a:pt x="2080448" y="44589"/>
                </a:lnTo>
                <a:lnTo>
                  <a:pt x="2114478" y="64537"/>
                </a:lnTo>
                <a:lnTo>
                  <a:pt x="2149681" y="85659"/>
                </a:lnTo>
                <a:lnTo>
                  <a:pt x="2184882" y="104433"/>
                </a:lnTo>
                <a:lnTo>
                  <a:pt x="2220084" y="123208"/>
                </a:lnTo>
                <a:lnTo>
                  <a:pt x="2254113" y="137288"/>
                </a:lnTo>
                <a:lnTo>
                  <a:pt x="2291662" y="146675"/>
                </a:lnTo>
                <a:lnTo>
                  <a:pt x="2328037" y="151369"/>
                </a:lnTo>
                <a:lnTo>
                  <a:pt x="2366759" y="151369"/>
                </a:lnTo>
                <a:lnTo>
                  <a:pt x="2406656" y="149023"/>
                </a:lnTo>
                <a:lnTo>
                  <a:pt x="2446551" y="144329"/>
                </a:lnTo>
                <a:lnTo>
                  <a:pt x="2486448" y="138462"/>
                </a:lnTo>
                <a:lnTo>
                  <a:pt x="2526343" y="133769"/>
                </a:lnTo>
                <a:lnTo>
                  <a:pt x="2566239" y="130247"/>
                </a:lnTo>
                <a:lnTo>
                  <a:pt x="2603787" y="131421"/>
                </a:lnTo>
                <a:lnTo>
                  <a:pt x="2640163" y="136115"/>
                </a:lnTo>
                <a:lnTo>
                  <a:pt x="2675366" y="146675"/>
                </a:lnTo>
                <a:lnTo>
                  <a:pt x="2704702" y="161930"/>
                </a:lnTo>
                <a:lnTo>
                  <a:pt x="2732862" y="181878"/>
                </a:lnTo>
                <a:lnTo>
                  <a:pt x="2757504" y="205346"/>
                </a:lnTo>
                <a:lnTo>
                  <a:pt x="2782146" y="232334"/>
                </a:lnTo>
                <a:lnTo>
                  <a:pt x="2804440" y="260495"/>
                </a:lnTo>
                <a:lnTo>
                  <a:pt x="2826735" y="289831"/>
                </a:lnTo>
                <a:lnTo>
                  <a:pt x="2849030" y="319166"/>
                </a:lnTo>
                <a:lnTo>
                  <a:pt x="2871324" y="347327"/>
                </a:lnTo>
                <a:lnTo>
                  <a:pt x="2894793" y="374315"/>
                </a:lnTo>
                <a:lnTo>
                  <a:pt x="2921781" y="397785"/>
                </a:lnTo>
                <a:lnTo>
                  <a:pt x="2947597" y="418906"/>
                </a:lnTo>
                <a:lnTo>
                  <a:pt x="2976931" y="435332"/>
                </a:lnTo>
                <a:lnTo>
                  <a:pt x="3008614" y="449413"/>
                </a:lnTo>
                <a:lnTo>
                  <a:pt x="3042641" y="461147"/>
                </a:lnTo>
                <a:lnTo>
                  <a:pt x="3077843" y="471708"/>
                </a:lnTo>
                <a:lnTo>
                  <a:pt x="3113046" y="481096"/>
                </a:lnTo>
                <a:lnTo>
                  <a:pt x="3149422" y="490483"/>
                </a:lnTo>
                <a:lnTo>
                  <a:pt x="3183450" y="501044"/>
                </a:lnTo>
                <a:lnTo>
                  <a:pt x="3217478" y="512777"/>
                </a:lnTo>
                <a:lnTo>
                  <a:pt x="3249161" y="526859"/>
                </a:lnTo>
                <a:lnTo>
                  <a:pt x="3277323" y="544460"/>
                </a:lnTo>
                <a:lnTo>
                  <a:pt x="3303139" y="565581"/>
                </a:lnTo>
                <a:lnTo>
                  <a:pt x="3313402" y="578126"/>
                </a:lnTo>
                <a:lnTo>
                  <a:pt x="3313402" y="2948047"/>
                </a:lnTo>
                <a:lnTo>
                  <a:pt x="422306" y="2948047"/>
                </a:lnTo>
                <a:lnTo>
                  <a:pt x="420079" y="2944070"/>
                </a:lnTo>
                <a:lnTo>
                  <a:pt x="398960" y="2918255"/>
                </a:lnTo>
                <a:lnTo>
                  <a:pt x="375490" y="2891267"/>
                </a:lnTo>
                <a:lnTo>
                  <a:pt x="348502" y="2867799"/>
                </a:lnTo>
                <a:lnTo>
                  <a:pt x="319166" y="2845505"/>
                </a:lnTo>
                <a:lnTo>
                  <a:pt x="289832" y="2823210"/>
                </a:lnTo>
                <a:lnTo>
                  <a:pt x="260497" y="2800916"/>
                </a:lnTo>
                <a:lnTo>
                  <a:pt x="232334" y="2778620"/>
                </a:lnTo>
                <a:lnTo>
                  <a:pt x="205346" y="2753979"/>
                </a:lnTo>
                <a:lnTo>
                  <a:pt x="181878" y="2729338"/>
                </a:lnTo>
                <a:lnTo>
                  <a:pt x="161931" y="2701176"/>
                </a:lnTo>
                <a:lnTo>
                  <a:pt x="146677" y="2671841"/>
                </a:lnTo>
                <a:lnTo>
                  <a:pt x="136116" y="2636640"/>
                </a:lnTo>
                <a:lnTo>
                  <a:pt x="131422" y="2600264"/>
                </a:lnTo>
                <a:lnTo>
                  <a:pt x="130248" y="2562713"/>
                </a:lnTo>
                <a:lnTo>
                  <a:pt x="133769" y="2522818"/>
                </a:lnTo>
                <a:lnTo>
                  <a:pt x="138462" y="2482923"/>
                </a:lnTo>
                <a:lnTo>
                  <a:pt x="144329" y="2443026"/>
                </a:lnTo>
                <a:lnTo>
                  <a:pt x="149023" y="2403131"/>
                </a:lnTo>
                <a:lnTo>
                  <a:pt x="151371" y="2363236"/>
                </a:lnTo>
                <a:lnTo>
                  <a:pt x="151371" y="2324513"/>
                </a:lnTo>
                <a:lnTo>
                  <a:pt x="146677" y="2288138"/>
                </a:lnTo>
                <a:lnTo>
                  <a:pt x="137289" y="2251763"/>
                </a:lnTo>
                <a:lnTo>
                  <a:pt x="123208" y="2217733"/>
                </a:lnTo>
                <a:lnTo>
                  <a:pt x="105607" y="2182531"/>
                </a:lnTo>
                <a:lnTo>
                  <a:pt x="85659" y="2147330"/>
                </a:lnTo>
                <a:lnTo>
                  <a:pt x="64538" y="2112127"/>
                </a:lnTo>
                <a:lnTo>
                  <a:pt x="44590" y="2078098"/>
                </a:lnTo>
                <a:lnTo>
                  <a:pt x="26988" y="2041723"/>
                </a:lnTo>
                <a:lnTo>
                  <a:pt x="12908" y="2006521"/>
                </a:lnTo>
                <a:lnTo>
                  <a:pt x="3521" y="1970145"/>
                </a:lnTo>
                <a:lnTo>
                  <a:pt x="0" y="1932596"/>
                </a:lnTo>
                <a:lnTo>
                  <a:pt x="3521" y="1895048"/>
                </a:lnTo>
                <a:lnTo>
                  <a:pt x="12908" y="1858672"/>
                </a:lnTo>
                <a:lnTo>
                  <a:pt x="26988" y="1823470"/>
                </a:lnTo>
                <a:lnTo>
                  <a:pt x="44590" y="1787095"/>
                </a:lnTo>
                <a:lnTo>
                  <a:pt x="64538" y="1753065"/>
                </a:lnTo>
                <a:lnTo>
                  <a:pt x="85659" y="1717864"/>
                </a:lnTo>
                <a:lnTo>
                  <a:pt x="105607" y="1682661"/>
                </a:lnTo>
                <a:lnTo>
                  <a:pt x="123208" y="1647460"/>
                </a:lnTo>
                <a:lnTo>
                  <a:pt x="137289" y="1613430"/>
                </a:lnTo>
                <a:lnTo>
                  <a:pt x="146677" y="1577054"/>
                </a:lnTo>
                <a:lnTo>
                  <a:pt x="151371" y="1540680"/>
                </a:lnTo>
                <a:lnTo>
                  <a:pt x="151371" y="1501958"/>
                </a:lnTo>
                <a:lnTo>
                  <a:pt x="149023" y="1462061"/>
                </a:lnTo>
                <a:lnTo>
                  <a:pt x="144329" y="1422166"/>
                </a:lnTo>
                <a:lnTo>
                  <a:pt x="138462" y="1382269"/>
                </a:lnTo>
                <a:lnTo>
                  <a:pt x="133769" y="1342374"/>
                </a:lnTo>
                <a:lnTo>
                  <a:pt x="130248" y="1302479"/>
                </a:lnTo>
                <a:lnTo>
                  <a:pt x="131422" y="1264930"/>
                </a:lnTo>
                <a:lnTo>
                  <a:pt x="136116" y="1228554"/>
                </a:lnTo>
                <a:lnTo>
                  <a:pt x="146677" y="1193352"/>
                </a:lnTo>
                <a:lnTo>
                  <a:pt x="161931" y="1164017"/>
                </a:lnTo>
                <a:lnTo>
                  <a:pt x="181878" y="1135856"/>
                </a:lnTo>
                <a:lnTo>
                  <a:pt x="205346" y="1111214"/>
                </a:lnTo>
                <a:lnTo>
                  <a:pt x="232334" y="1086573"/>
                </a:lnTo>
                <a:lnTo>
                  <a:pt x="260497" y="1064277"/>
                </a:lnTo>
                <a:lnTo>
                  <a:pt x="289832" y="1041982"/>
                </a:lnTo>
                <a:lnTo>
                  <a:pt x="319166" y="1019688"/>
                </a:lnTo>
                <a:lnTo>
                  <a:pt x="348502" y="997393"/>
                </a:lnTo>
                <a:lnTo>
                  <a:pt x="375490" y="973926"/>
                </a:lnTo>
                <a:lnTo>
                  <a:pt x="398960" y="946938"/>
                </a:lnTo>
                <a:lnTo>
                  <a:pt x="420079" y="921122"/>
                </a:lnTo>
                <a:lnTo>
                  <a:pt x="436507" y="891788"/>
                </a:lnTo>
                <a:lnTo>
                  <a:pt x="450588" y="860106"/>
                </a:lnTo>
                <a:lnTo>
                  <a:pt x="462322" y="826076"/>
                </a:lnTo>
                <a:lnTo>
                  <a:pt x="472883" y="790874"/>
                </a:lnTo>
                <a:lnTo>
                  <a:pt x="482271" y="755672"/>
                </a:lnTo>
                <a:lnTo>
                  <a:pt x="491658" y="719297"/>
                </a:lnTo>
                <a:lnTo>
                  <a:pt x="502219" y="685268"/>
                </a:lnTo>
                <a:lnTo>
                  <a:pt x="513952" y="651238"/>
                </a:lnTo>
                <a:lnTo>
                  <a:pt x="528034" y="619558"/>
                </a:lnTo>
                <a:lnTo>
                  <a:pt x="545635" y="591396"/>
                </a:lnTo>
                <a:lnTo>
                  <a:pt x="566755" y="565581"/>
                </a:lnTo>
                <a:lnTo>
                  <a:pt x="592570" y="544460"/>
                </a:lnTo>
                <a:lnTo>
                  <a:pt x="620733" y="526859"/>
                </a:lnTo>
                <a:lnTo>
                  <a:pt x="652413" y="512777"/>
                </a:lnTo>
                <a:lnTo>
                  <a:pt x="686443" y="501044"/>
                </a:lnTo>
                <a:lnTo>
                  <a:pt x="720472" y="490483"/>
                </a:lnTo>
                <a:lnTo>
                  <a:pt x="756848" y="481096"/>
                </a:lnTo>
                <a:lnTo>
                  <a:pt x="792049" y="471708"/>
                </a:lnTo>
                <a:lnTo>
                  <a:pt x="827252" y="461147"/>
                </a:lnTo>
                <a:lnTo>
                  <a:pt x="861280" y="449413"/>
                </a:lnTo>
                <a:lnTo>
                  <a:pt x="892962" y="435332"/>
                </a:lnTo>
                <a:lnTo>
                  <a:pt x="922297" y="418906"/>
                </a:lnTo>
                <a:lnTo>
                  <a:pt x="948112" y="397785"/>
                </a:lnTo>
                <a:lnTo>
                  <a:pt x="975101" y="374315"/>
                </a:lnTo>
                <a:lnTo>
                  <a:pt x="998569" y="347327"/>
                </a:lnTo>
                <a:lnTo>
                  <a:pt x="1020864" y="319166"/>
                </a:lnTo>
                <a:lnTo>
                  <a:pt x="1043158" y="289831"/>
                </a:lnTo>
                <a:lnTo>
                  <a:pt x="1065453" y="260495"/>
                </a:lnTo>
                <a:lnTo>
                  <a:pt x="1087747" y="232334"/>
                </a:lnTo>
                <a:lnTo>
                  <a:pt x="1112390" y="205346"/>
                </a:lnTo>
                <a:lnTo>
                  <a:pt x="1137030" y="181878"/>
                </a:lnTo>
                <a:lnTo>
                  <a:pt x="1165193" y="161930"/>
                </a:lnTo>
                <a:lnTo>
                  <a:pt x="1194528" y="146675"/>
                </a:lnTo>
                <a:lnTo>
                  <a:pt x="1229731" y="136115"/>
                </a:lnTo>
                <a:lnTo>
                  <a:pt x="1266106" y="131421"/>
                </a:lnTo>
                <a:lnTo>
                  <a:pt x="1303654" y="130247"/>
                </a:lnTo>
                <a:lnTo>
                  <a:pt x="1343549" y="133769"/>
                </a:lnTo>
                <a:lnTo>
                  <a:pt x="1383446" y="138462"/>
                </a:lnTo>
                <a:lnTo>
                  <a:pt x="1423342" y="144329"/>
                </a:lnTo>
                <a:lnTo>
                  <a:pt x="1463237" y="149023"/>
                </a:lnTo>
                <a:lnTo>
                  <a:pt x="1503133" y="151369"/>
                </a:lnTo>
                <a:lnTo>
                  <a:pt x="1541856" y="151369"/>
                </a:lnTo>
                <a:lnTo>
                  <a:pt x="1578232" y="146675"/>
                </a:lnTo>
                <a:lnTo>
                  <a:pt x="1614608" y="137288"/>
                </a:lnTo>
                <a:lnTo>
                  <a:pt x="1649810" y="123208"/>
                </a:lnTo>
                <a:lnTo>
                  <a:pt x="1685011" y="104433"/>
                </a:lnTo>
                <a:lnTo>
                  <a:pt x="1720214" y="85659"/>
                </a:lnTo>
                <a:lnTo>
                  <a:pt x="1755415" y="64537"/>
                </a:lnTo>
                <a:lnTo>
                  <a:pt x="1789445" y="44589"/>
                </a:lnTo>
                <a:lnTo>
                  <a:pt x="1825821" y="26988"/>
                </a:lnTo>
                <a:lnTo>
                  <a:pt x="1861022" y="12907"/>
                </a:lnTo>
                <a:lnTo>
                  <a:pt x="1897398" y="351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26" name="Freeform: Shape 25">
            <a:extLst>
              <a:ext uri="{FF2B5EF4-FFF2-40B4-BE49-F238E27FC236}">
                <a16:creationId xmlns:a16="http://schemas.microsoft.com/office/drawing/2014/main" id="{9E2E6A6E-803E-4838-AD5C-113793CC2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7890" y="4009102"/>
            <a:ext cx="3214111" cy="2848897"/>
          </a:xfrm>
          <a:custGeom>
            <a:avLst/>
            <a:gdLst>
              <a:gd name="connsiteX0" fmla="*/ 1835656 w 3214111"/>
              <a:gd name="connsiteY0" fmla="*/ 0 h 2848897"/>
              <a:gd name="connsiteX1" fmla="*/ 1871276 w 3214111"/>
              <a:gd name="connsiteY1" fmla="*/ 3339 h 2848897"/>
              <a:gd name="connsiteX2" fmla="*/ 1905787 w 3214111"/>
              <a:gd name="connsiteY2" fmla="*/ 12245 h 2848897"/>
              <a:gd name="connsiteX3" fmla="*/ 1939183 w 3214111"/>
              <a:gd name="connsiteY3" fmla="*/ 25604 h 2848897"/>
              <a:gd name="connsiteX4" fmla="*/ 1973690 w 3214111"/>
              <a:gd name="connsiteY4" fmla="*/ 42302 h 2848897"/>
              <a:gd name="connsiteX5" fmla="*/ 2005974 w 3214111"/>
              <a:gd name="connsiteY5" fmla="*/ 61227 h 2848897"/>
              <a:gd name="connsiteX6" fmla="*/ 2039370 w 3214111"/>
              <a:gd name="connsiteY6" fmla="*/ 81264 h 2848897"/>
              <a:gd name="connsiteX7" fmla="*/ 2072765 w 3214111"/>
              <a:gd name="connsiteY7" fmla="*/ 99075 h 2848897"/>
              <a:gd name="connsiteX8" fmla="*/ 2106161 w 3214111"/>
              <a:gd name="connsiteY8" fmla="*/ 116887 h 2848897"/>
              <a:gd name="connsiteX9" fmla="*/ 2138444 w 3214111"/>
              <a:gd name="connsiteY9" fmla="*/ 130245 h 2848897"/>
              <a:gd name="connsiteX10" fmla="*/ 2174066 w 3214111"/>
              <a:gd name="connsiteY10" fmla="*/ 139150 h 2848897"/>
              <a:gd name="connsiteX11" fmla="*/ 2208575 w 3214111"/>
              <a:gd name="connsiteY11" fmla="*/ 143604 h 2848897"/>
              <a:gd name="connsiteX12" fmla="*/ 2245310 w 3214111"/>
              <a:gd name="connsiteY12" fmla="*/ 143604 h 2848897"/>
              <a:gd name="connsiteX13" fmla="*/ 2283159 w 3214111"/>
              <a:gd name="connsiteY13" fmla="*/ 141378 h 2848897"/>
              <a:gd name="connsiteX14" fmla="*/ 2321007 w 3214111"/>
              <a:gd name="connsiteY14" fmla="*/ 136924 h 2848897"/>
              <a:gd name="connsiteX15" fmla="*/ 2358857 w 3214111"/>
              <a:gd name="connsiteY15" fmla="*/ 131359 h 2848897"/>
              <a:gd name="connsiteX16" fmla="*/ 2396705 w 3214111"/>
              <a:gd name="connsiteY16" fmla="*/ 126906 h 2848897"/>
              <a:gd name="connsiteX17" fmla="*/ 2434554 w 3214111"/>
              <a:gd name="connsiteY17" fmla="*/ 123565 h 2848897"/>
              <a:gd name="connsiteX18" fmla="*/ 2470175 w 3214111"/>
              <a:gd name="connsiteY18" fmla="*/ 124678 h 2848897"/>
              <a:gd name="connsiteX19" fmla="*/ 2504683 w 3214111"/>
              <a:gd name="connsiteY19" fmla="*/ 129132 h 2848897"/>
              <a:gd name="connsiteX20" fmla="*/ 2538079 w 3214111"/>
              <a:gd name="connsiteY20" fmla="*/ 139150 h 2848897"/>
              <a:gd name="connsiteX21" fmla="*/ 2565910 w 3214111"/>
              <a:gd name="connsiteY21" fmla="*/ 153622 h 2848897"/>
              <a:gd name="connsiteX22" fmla="*/ 2592625 w 3214111"/>
              <a:gd name="connsiteY22" fmla="*/ 172547 h 2848897"/>
              <a:gd name="connsiteX23" fmla="*/ 2616003 w 3214111"/>
              <a:gd name="connsiteY23" fmla="*/ 194811 h 2848897"/>
              <a:gd name="connsiteX24" fmla="*/ 2639380 w 3214111"/>
              <a:gd name="connsiteY24" fmla="*/ 220414 h 2848897"/>
              <a:gd name="connsiteX25" fmla="*/ 2660531 w 3214111"/>
              <a:gd name="connsiteY25" fmla="*/ 247131 h 2848897"/>
              <a:gd name="connsiteX26" fmla="*/ 2681682 w 3214111"/>
              <a:gd name="connsiteY26" fmla="*/ 274961 h 2848897"/>
              <a:gd name="connsiteX27" fmla="*/ 2702832 w 3214111"/>
              <a:gd name="connsiteY27" fmla="*/ 302791 h 2848897"/>
              <a:gd name="connsiteX28" fmla="*/ 2723982 w 3214111"/>
              <a:gd name="connsiteY28" fmla="*/ 329509 h 2848897"/>
              <a:gd name="connsiteX29" fmla="*/ 2746247 w 3214111"/>
              <a:gd name="connsiteY29" fmla="*/ 355112 h 2848897"/>
              <a:gd name="connsiteX30" fmla="*/ 2771851 w 3214111"/>
              <a:gd name="connsiteY30" fmla="*/ 377377 h 2848897"/>
              <a:gd name="connsiteX31" fmla="*/ 2796341 w 3214111"/>
              <a:gd name="connsiteY31" fmla="*/ 397415 h 2848897"/>
              <a:gd name="connsiteX32" fmla="*/ 2824171 w 3214111"/>
              <a:gd name="connsiteY32" fmla="*/ 412999 h 2848897"/>
              <a:gd name="connsiteX33" fmla="*/ 2854227 w 3214111"/>
              <a:gd name="connsiteY33" fmla="*/ 426357 h 2848897"/>
              <a:gd name="connsiteX34" fmla="*/ 2886509 w 3214111"/>
              <a:gd name="connsiteY34" fmla="*/ 437489 h 2848897"/>
              <a:gd name="connsiteX35" fmla="*/ 2919904 w 3214111"/>
              <a:gd name="connsiteY35" fmla="*/ 447507 h 2848897"/>
              <a:gd name="connsiteX36" fmla="*/ 2953300 w 3214111"/>
              <a:gd name="connsiteY36" fmla="*/ 456413 h 2848897"/>
              <a:gd name="connsiteX37" fmla="*/ 2987809 w 3214111"/>
              <a:gd name="connsiteY37" fmla="*/ 465320 h 2848897"/>
              <a:gd name="connsiteX38" fmla="*/ 3020092 w 3214111"/>
              <a:gd name="connsiteY38" fmla="*/ 475338 h 2848897"/>
              <a:gd name="connsiteX39" fmla="*/ 3052373 w 3214111"/>
              <a:gd name="connsiteY39" fmla="*/ 486470 h 2848897"/>
              <a:gd name="connsiteX40" fmla="*/ 3082430 w 3214111"/>
              <a:gd name="connsiteY40" fmla="*/ 499829 h 2848897"/>
              <a:gd name="connsiteX41" fmla="*/ 3109148 w 3214111"/>
              <a:gd name="connsiteY41" fmla="*/ 516527 h 2848897"/>
              <a:gd name="connsiteX42" fmla="*/ 3133639 w 3214111"/>
              <a:gd name="connsiteY42" fmla="*/ 536565 h 2848897"/>
              <a:gd name="connsiteX43" fmla="*/ 3153674 w 3214111"/>
              <a:gd name="connsiteY43" fmla="*/ 561055 h 2848897"/>
              <a:gd name="connsiteX44" fmla="*/ 3170373 w 3214111"/>
              <a:gd name="connsiteY44" fmla="*/ 587772 h 2848897"/>
              <a:gd name="connsiteX45" fmla="*/ 3183731 w 3214111"/>
              <a:gd name="connsiteY45" fmla="*/ 617827 h 2848897"/>
              <a:gd name="connsiteX46" fmla="*/ 3194863 w 3214111"/>
              <a:gd name="connsiteY46" fmla="*/ 650112 h 2848897"/>
              <a:gd name="connsiteX47" fmla="*/ 3204881 w 3214111"/>
              <a:gd name="connsiteY47" fmla="*/ 682393 h 2848897"/>
              <a:gd name="connsiteX48" fmla="*/ 3213788 w 3214111"/>
              <a:gd name="connsiteY48" fmla="*/ 716904 h 2848897"/>
              <a:gd name="connsiteX49" fmla="*/ 3214111 w 3214111"/>
              <a:gd name="connsiteY49" fmla="*/ 718115 h 2848897"/>
              <a:gd name="connsiteX50" fmla="*/ 3214111 w 3214111"/>
              <a:gd name="connsiteY50" fmla="*/ 2848897 h 2848897"/>
              <a:gd name="connsiteX51" fmla="*/ 426570 w 3214111"/>
              <a:gd name="connsiteY51" fmla="*/ 2848897 h 2848897"/>
              <a:gd name="connsiteX52" fmla="*/ 414108 w 3214111"/>
              <a:gd name="connsiteY52" fmla="*/ 2820857 h 2848897"/>
              <a:gd name="connsiteX53" fmla="*/ 398524 w 3214111"/>
              <a:gd name="connsiteY53" fmla="*/ 2793028 h 2848897"/>
              <a:gd name="connsiteX54" fmla="*/ 378487 w 3214111"/>
              <a:gd name="connsiteY54" fmla="*/ 2768537 h 2848897"/>
              <a:gd name="connsiteX55" fmla="*/ 356222 w 3214111"/>
              <a:gd name="connsiteY55" fmla="*/ 2742933 h 2848897"/>
              <a:gd name="connsiteX56" fmla="*/ 330619 w 3214111"/>
              <a:gd name="connsiteY56" fmla="*/ 2720669 h 2848897"/>
              <a:gd name="connsiteX57" fmla="*/ 302788 w 3214111"/>
              <a:gd name="connsiteY57" fmla="*/ 2699519 h 2848897"/>
              <a:gd name="connsiteX58" fmla="*/ 274959 w 3214111"/>
              <a:gd name="connsiteY58" fmla="*/ 2678368 h 2848897"/>
              <a:gd name="connsiteX59" fmla="*/ 247130 w 3214111"/>
              <a:gd name="connsiteY59" fmla="*/ 2657218 h 2848897"/>
              <a:gd name="connsiteX60" fmla="*/ 220413 w 3214111"/>
              <a:gd name="connsiteY60" fmla="*/ 2636065 h 2848897"/>
              <a:gd name="connsiteX61" fmla="*/ 194809 w 3214111"/>
              <a:gd name="connsiteY61" fmla="*/ 2612689 h 2848897"/>
              <a:gd name="connsiteX62" fmla="*/ 172546 w 3214111"/>
              <a:gd name="connsiteY62" fmla="*/ 2589312 h 2848897"/>
              <a:gd name="connsiteX63" fmla="*/ 153622 w 3214111"/>
              <a:gd name="connsiteY63" fmla="*/ 2562594 h 2848897"/>
              <a:gd name="connsiteX64" fmla="*/ 139150 w 3214111"/>
              <a:gd name="connsiteY64" fmla="*/ 2534764 h 2848897"/>
              <a:gd name="connsiteX65" fmla="*/ 129132 w 3214111"/>
              <a:gd name="connsiteY65" fmla="*/ 2501370 h 2848897"/>
              <a:gd name="connsiteX66" fmla="*/ 124678 w 3214111"/>
              <a:gd name="connsiteY66" fmla="*/ 2466860 h 2848897"/>
              <a:gd name="connsiteX67" fmla="*/ 123564 w 3214111"/>
              <a:gd name="connsiteY67" fmla="*/ 2431236 h 2848897"/>
              <a:gd name="connsiteX68" fmla="*/ 126904 w 3214111"/>
              <a:gd name="connsiteY68" fmla="*/ 2393388 h 2848897"/>
              <a:gd name="connsiteX69" fmla="*/ 131358 w 3214111"/>
              <a:gd name="connsiteY69" fmla="*/ 2355539 h 2848897"/>
              <a:gd name="connsiteX70" fmla="*/ 136923 w 3214111"/>
              <a:gd name="connsiteY70" fmla="*/ 2317690 h 2848897"/>
              <a:gd name="connsiteX71" fmla="*/ 141376 w 3214111"/>
              <a:gd name="connsiteY71" fmla="*/ 2279842 h 2848897"/>
              <a:gd name="connsiteX72" fmla="*/ 143604 w 3214111"/>
              <a:gd name="connsiteY72" fmla="*/ 2241992 h 2848897"/>
              <a:gd name="connsiteX73" fmla="*/ 143604 w 3214111"/>
              <a:gd name="connsiteY73" fmla="*/ 2205256 h 2848897"/>
              <a:gd name="connsiteX74" fmla="*/ 139150 w 3214111"/>
              <a:gd name="connsiteY74" fmla="*/ 2170747 h 2848897"/>
              <a:gd name="connsiteX75" fmla="*/ 130245 w 3214111"/>
              <a:gd name="connsiteY75" fmla="*/ 2136238 h 2848897"/>
              <a:gd name="connsiteX76" fmla="*/ 116886 w 3214111"/>
              <a:gd name="connsiteY76" fmla="*/ 2103954 h 2848897"/>
              <a:gd name="connsiteX77" fmla="*/ 100188 w 3214111"/>
              <a:gd name="connsiteY77" fmla="*/ 2070559 h 2848897"/>
              <a:gd name="connsiteX78" fmla="*/ 81264 w 3214111"/>
              <a:gd name="connsiteY78" fmla="*/ 2037163 h 2848897"/>
              <a:gd name="connsiteX79" fmla="*/ 61227 w 3214111"/>
              <a:gd name="connsiteY79" fmla="*/ 2003766 h 2848897"/>
              <a:gd name="connsiteX80" fmla="*/ 42303 w 3214111"/>
              <a:gd name="connsiteY80" fmla="*/ 1971483 h 2848897"/>
              <a:gd name="connsiteX81" fmla="*/ 25603 w 3214111"/>
              <a:gd name="connsiteY81" fmla="*/ 1936974 h 2848897"/>
              <a:gd name="connsiteX82" fmla="*/ 12246 w 3214111"/>
              <a:gd name="connsiteY82" fmla="*/ 1903578 h 2848897"/>
              <a:gd name="connsiteX83" fmla="*/ 3340 w 3214111"/>
              <a:gd name="connsiteY83" fmla="*/ 1869068 h 2848897"/>
              <a:gd name="connsiteX84" fmla="*/ 0 w 3214111"/>
              <a:gd name="connsiteY84" fmla="*/ 1833446 h 2848897"/>
              <a:gd name="connsiteX85" fmla="*/ 3340 w 3214111"/>
              <a:gd name="connsiteY85" fmla="*/ 1797824 h 2848897"/>
              <a:gd name="connsiteX86" fmla="*/ 12246 w 3214111"/>
              <a:gd name="connsiteY86" fmla="*/ 1763315 h 2848897"/>
              <a:gd name="connsiteX87" fmla="*/ 25603 w 3214111"/>
              <a:gd name="connsiteY87" fmla="*/ 1729918 h 2848897"/>
              <a:gd name="connsiteX88" fmla="*/ 42303 w 3214111"/>
              <a:gd name="connsiteY88" fmla="*/ 1695410 h 2848897"/>
              <a:gd name="connsiteX89" fmla="*/ 61227 w 3214111"/>
              <a:gd name="connsiteY89" fmla="*/ 1663126 h 2848897"/>
              <a:gd name="connsiteX90" fmla="*/ 81264 w 3214111"/>
              <a:gd name="connsiteY90" fmla="*/ 1629730 h 2848897"/>
              <a:gd name="connsiteX91" fmla="*/ 100188 w 3214111"/>
              <a:gd name="connsiteY91" fmla="*/ 1596334 h 2848897"/>
              <a:gd name="connsiteX92" fmla="*/ 116886 w 3214111"/>
              <a:gd name="connsiteY92" fmla="*/ 1562938 h 2848897"/>
              <a:gd name="connsiteX93" fmla="*/ 130245 w 3214111"/>
              <a:gd name="connsiteY93" fmla="*/ 1530654 h 2848897"/>
              <a:gd name="connsiteX94" fmla="*/ 139150 w 3214111"/>
              <a:gd name="connsiteY94" fmla="*/ 1496145 h 2848897"/>
              <a:gd name="connsiteX95" fmla="*/ 143604 w 3214111"/>
              <a:gd name="connsiteY95" fmla="*/ 1461636 h 2848897"/>
              <a:gd name="connsiteX96" fmla="*/ 143604 w 3214111"/>
              <a:gd name="connsiteY96" fmla="*/ 1424901 h 2848897"/>
              <a:gd name="connsiteX97" fmla="*/ 141376 w 3214111"/>
              <a:gd name="connsiteY97" fmla="*/ 1387052 h 2848897"/>
              <a:gd name="connsiteX98" fmla="*/ 136923 w 3214111"/>
              <a:gd name="connsiteY98" fmla="*/ 1349203 h 2848897"/>
              <a:gd name="connsiteX99" fmla="*/ 131358 w 3214111"/>
              <a:gd name="connsiteY99" fmla="*/ 1311353 h 2848897"/>
              <a:gd name="connsiteX100" fmla="*/ 126904 w 3214111"/>
              <a:gd name="connsiteY100" fmla="*/ 1273505 h 2848897"/>
              <a:gd name="connsiteX101" fmla="*/ 123564 w 3214111"/>
              <a:gd name="connsiteY101" fmla="*/ 1235657 h 2848897"/>
              <a:gd name="connsiteX102" fmla="*/ 124678 w 3214111"/>
              <a:gd name="connsiteY102" fmla="*/ 1200034 h 2848897"/>
              <a:gd name="connsiteX103" fmla="*/ 129132 w 3214111"/>
              <a:gd name="connsiteY103" fmla="*/ 1165525 h 2848897"/>
              <a:gd name="connsiteX104" fmla="*/ 139150 w 3214111"/>
              <a:gd name="connsiteY104" fmla="*/ 1132128 h 2848897"/>
              <a:gd name="connsiteX105" fmla="*/ 153622 w 3214111"/>
              <a:gd name="connsiteY105" fmla="*/ 1104298 h 2848897"/>
              <a:gd name="connsiteX106" fmla="*/ 172546 w 3214111"/>
              <a:gd name="connsiteY106" fmla="*/ 1077582 h 2848897"/>
              <a:gd name="connsiteX107" fmla="*/ 194809 w 3214111"/>
              <a:gd name="connsiteY107" fmla="*/ 1054204 h 2848897"/>
              <a:gd name="connsiteX108" fmla="*/ 220413 w 3214111"/>
              <a:gd name="connsiteY108" fmla="*/ 1030827 h 2848897"/>
              <a:gd name="connsiteX109" fmla="*/ 247130 w 3214111"/>
              <a:gd name="connsiteY109" fmla="*/ 1009676 h 2848897"/>
              <a:gd name="connsiteX110" fmla="*/ 274959 w 3214111"/>
              <a:gd name="connsiteY110" fmla="*/ 988524 h 2848897"/>
              <a:gd name="connsiteX111" fmla="*/ 302788 w 3214111"/>
              <a:gd name="connsiteY111" fmla="*/ 967374 h 2848897"/>
              <a:gd name="connsiteX112" fmla="*/ 330619 w 3214111"/>
              <a:gd name="connsiteY112" fmla="*/ 946223 h 2848897"/>
              <a:gd name="connsiteX113" fmla="*/ 356222 w 3214111"/>
              <a:gd name="connsiteY113" fmla="*/ 923960 h 2848897"/>
              <a:gd name="connsiteX114" fmla="*/ 378487 w 3214111"/>
              <a:gd name="connsiteY114" fmla="*/ 898356 h 2848897"/>
              <a:gd name="connsiteX115" fmla="*/ 398524 w 3214111"/>
              <a:gd name="connsiteY115" fmla="*/ 873865 h 2848897"/>
              <a:gd name="connsiteX116" fmla="*/ 414108 w 3214111"/>
              <a:gd name="connsiteY116" fmla="*/ 846035 h 2848897"/>
              <a:gd name="connsiteX117" fmla="*/ 427466 w 3214111"/>
              <a:gd name="connsiteY117" fmla="*/ 815980 h 2848897"/>
              <a:gd name="connsiteX118" fmla="*/ 438598 w 3214111"/>
              <a:gd name="connsiteY118" fmla="*/ 783695 h 2848897"/>
              <a:gd name="connsiteX119" fmla="*/ 448618 w 3214111"/>
              <a:gd name="connsiteY119" fmla="*/ 750298 h 2848897"/>
              <a:gd name="connsiteX120" fmla="*/ 457523 w 3214111"/>
              <a:gd name="connsiteY120" fmla="*/ 716904 h 2848897"/>
              <a:gd name="connsiteX121" fmla="*/ 466429 w 3214111"/>
              <a:gd name="connsiteY121" fmla="*/ 682393 h 2848897"/>
              <a:gd name="connsiteX122" fmla="*/ 476447 w 3214111"/>
              <a:gd name="connsiteY122" fmla="*/ 650112 h 2848897"/>
              <a:gd name="connsiteX123" fmla="*/ 487579 w 3214111"/>
              <a:gd name="connsiteY123" fmla="*/ 617827 h 2848897"/>
              <a:gd name="connsiteX124" fmla="*/ 500938 w 3214111"/>
              <a:gd name="connsiteY124" fmla="*/ 587772 h 2848897"/>
              <a:gd name="connsiteX125" fmla="*/ 517636 w 3214111"/>
              <a:gd name="connsiteY125" fmla="*/ 561055 h 2848897"/>
              <a:gd name="connsiteX126" fmla="*/ 537671 w 3214111"/>
              <a:gd name="connsiteY126" fmla="*/ 536565 h 2848897"/>
              <a:gd name="connsiteX127" fmla="*/ 562163 w 3214111"/>
              <a:gd name="connsiteY127" fmla="*/ 516527 h 2848897"/>
              <a:gd name="connsiteX128" fmla="*/ 588880 w 3214111"/>
              <a:gd name="connsiteY128" fmla="*/ 499829 h 2848897"/>
              <a:gd name="connsiteX129" fmla="*/ 618935 w 3214111"/>
              <a:gd name="connsiteY129" fmla="*/ 486470 h 2848897"/>
              <a:gd name="connsiteX130" fmla="*/ 651218 w 3214111"/>
              <a:gd name="connsiteY130" fmla="*/ 475338 h 2848897"/>
              <a:gd name="connsiteX131" fmla="*/ 683501 w 3214111"/>
              <a:gd name="connsiteY131" fmla="*/ 465320 h 2848897"/>
              <a:gd name="connsiteX132" fmla="*/ 718010 w 3214111"/>
              <a:gd name="connsiteY132" fmla="*/ 456413 h 2848897"/>
              <a:gd name="connsiteX133" fmla="*/ 751405 w 3214111"/>
              <a:gd name="connsiteY133" fmla="*/ 447507 h 2848897"/>
              <a:gd name="connsiteX134" fmla="*/ 784802 w 3214111"/>
              <a:gd name="connsiteY134" fmla="*/ 437489 h 2848897"/>
              <a:gd name="connsiteX135" fmla="*/ 817083 w 3214111"/>
              <a:gd name="connsiteY135" fmla="*/ 426357 h 2848897"/>
              <a:gd name="connsiteX136" fmla="*/ 847140 w 3214111"/>
              <a:gd name="connsiteY136" fmla="*/ 412999 h 2848897"/>
              <a:gd name="connsiteX137" fmla="*/ 874970 w 3214111"/>
              <a:gd name="connsiteY137" fmla="*/ 397415 h 2848897"/>
              <a:gd name="connsiteX138" fmla="*/ 899460 w 3214111"/>
              <a:gd name="connsiteY138" fmla="*/ 377377 h 2848897"/>
              <a:gd name="connsiteX139" fmla="*/ 925064 w 3214111"/>
              <a:gd name="connsiteY139" fmla="*/ 355112 h 2848897"/>
              <a:gd name="connsiteX140" fmla="*/ 947328 w 3214111"/>
              <a:gd name="connsiteY140" fmla="*/ 329509 h 2848897"/>
              <a:gd name="connsiteX141" fmla="*/ 968478 w 3214111"/>
              <a:gd name="connsiteY141" fmla="*/ 302791 h 2848897"/>
              <a:gd name="connsiteX142" fmla="*/ 989628 w 3214111"/>
              <a:gd name="connsiteY142" fmla="*/ 274961 h 2848897"/>
              <a:gd name="connsiteX143" fmla="*/ 1010780 w 3214111"/>
              <a:gd name="connsiteY143" fmla="*/ 247131 h 2848897"/>
              <a:gd name="connsiteX144" fmla="*/ 1031930 w 3214111"/>
              <a:gd name="connsiteY144" fmla="*/ 220414 h 2848897"/>
              <a:gd name="connsiteX145" fmla="*/ 1055307 w 3214111"/>
              <a:gd name="connsiteY145" fmla="*/ 194811 h 2848897"/>
              <a:gd name="connsiteX146" fmla="*/ 1078683 w 3214111"/>
              <a:gd name="connsiteY146" fmla="*/ 172547 h 2848897"/>
              <a:gd name="connsiteX147" fmla="*/ 1105401 w 3214111"/>
              <a:gd name="connsiteY147" fmla="*/ 153622 h 2848897"/>
              <a:gd name="connsiteX148" fmla="*/ 1133231 w 3214111"/>
              <a:gd name="connsiteY148" fmla="*/ 139150 h 2848897"/>
              <a:gd name="connsiteX149" fmla="*/ 1166627 w 3214111"/>
              <a:gd name="connsiteY149" fmla="*/ 129132 h 2848897"/>
              <a:gd name="connsiteX150" fmla="*/ 1201137 w 3214111"/>
              <a:gd name="connsiteY150" fmla="*/ 124678 h 2848897"/>
              <a:gd name="connsiteX151" fmla="*/ 1236757 w 3214111"/>
              <a:gd name="connsiteY151" fmla="*/ 123565 h 2848897"/>
              <a:gd name="connsiteX152" fmla="*/ 1274605 w 3214111"/>
              <a:gd name="connsiteY152" fmla="*/ 126906 h 2848897"/>
              <a:gd name="connsiteX153" fmla="*/ 1312455 w 3214111"/>
              <a:gd name="connsiteY153" fmla="*/ 131359 h 2848897"/>
              <a:gd name="connsiteX154" fmla="*/ 1350304 w 3214111"/>
              <a:gd name="connsiteY154" fmla="*/ 136924 h 2848897"/>
              <a:gd name="connsiteX155" fmla="*/ 1388152 w 3214111"/>
              <a:gd name="connsiteY155" fmla="*/ 141378 h 2848897"/>
              <a:gd name="connsiteX156" fmla="*/ 1426000 w 3214111"/>
              <a:gd name="connsiteY156" fmla="*/ 143604 h 2848897"/>
              <a:gd name="connsiteX157" fmla="*/ 1462737 w 3214111"/>
              <a:gd name="connsiteY157" fmla="*/ 143604 h 2848897"/>
              <a:gd name="connsiteX158" fmla="*/ 1497245 w 3214111"/>
              <a:gd name="connsiteY158" fmla="*/ 139150 h 2848897"/>
              <a:gd name="connsiteX159" fmla="*/ 1531755 w 3214111"/>
              <a:gd name="connsiteY159" fmla="*/ 130245 h 2848897"/>
              <a:gd name="connsiteX160" fmla="*/ 1565150 w 3214111"/>
              <a:gd name="connsiteY160" fmla="*/ 116887 h 2848897"/>
              <a:gd name="connsiteX161" fmla="*/ 1598545 w 3214111"/>
              <a:gd name="connsiteY161" fmla="*/ 99075 h 2848897"/>
              <a:gd name="connsiteX162" fmla="*/ 1631941 w 3214111"/>
              <a:gd name="connsiteY162" fmla="*/ 81264 h 2848897"/>
              <a:gd name="connsiteX163" fmla="*/ 1665337 w 3214111"/>
              <a:gd name="connsiteY163" fmla="*/ 61227 h 2848897"/>
              <a:gd name="connsiteX164" fmla="*/ 1697620 w 3214111"/>
              <a:gd name="connsiteY164" fmla="*/ 42302 h 2848897"/>
              <a:gd name="connsiteX165" fmla="*/ 1732129 w 3214111"/>
              <a:gd name="connsiteY165" fmla="*/ 25604 h 2848897"/>
              <a:gd name="connsiteX166" fmla="*/ 1765525 w 3214111"/>
              <a:gd name="connsiteY166" fmla="*/ 12245 h 2848897"/>
              <a:gd name="connsiteX167" fmla="*/ 1800034 w 3214111"/>
              <a:gd name="connsiteY167" fmla="*/ 3339 h 284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3214111" h="2848897">
                <a:moveTo>
                  <a:pt x="1835656" y="0"/>
                </a:moveTo>
                <a:lnTo>
                  <a:pt x="1871276" y="3339"/>
                </a:lnTo>
                <a:lnTo>
                  <a:pt x="1905787" y="12245"/>
                </a:lnTo>
                <a:lnTo>
                  <a:pt x="1939183" y="25604"/>
                </a:lnTo>
                <a:lnTo>
                  <a:pt x="1973690" y="42302"/>
                </a:lnTo>
                <a:lnTo>
                  <a:pt x="2005974" y="61227"/>
                </a:lnTo>
                <a:lnTo>
                  <a:pt x="2039370" y="81264"/>
                </a:lnTo>
                <a:lnTo>
                  <a:pt x="2072765" y="99075"/>
                </a:lnTo>
                <a:lnTo>
                  <a:pt x="2106161" y="116887"/>
                </a:lnTo>
                <a:lnTo>
                  <a:pt x="2138444" y="130245"/>
                </a:lnTo>
                <a:lnTo>
                  <a:pt x="2174066" y="139150"/>
                </a:lnTo>
                <a:lnTo>
                  <a:pt x="2208575" y="143604"/>
                </a:lnTo>
                <a:lnTo>
                  <a:pt x="2245310" y="143604"/>
                </a:lnTo>
                <a:lnTo>
                  <a:pt x="2283159" y="141378"/>
                </a:lnTo>
                <a:lnTo>
                  <a:pt x="2321007" y="136924"/>
                </a:lnTo>
                <a:lnTo>
                  <a:pt x="2358857" y="131359"/>
                </a:lnTo>
                <a:lnTo>
                  <a:pt x="2396705" y="126906"/>
                </a:lnTo>
                <a:lnTo>
                  <a:pt x="2434554" y="123565"/>
                </a:lnTo>
                <a:lnTo>
                  <a:pt x="2470175" y="124678"/>
                </a:lnTo>
                <a:lnTo>
                  <a:pt x="2504683" y="129132"/>
                </a:lnTo>
                <a:lnTo>
                  <a:pt x="2538079" y="139150"/>
                </a:lnTo>
                <a:lnTo>
                  <a:pt x="2565910" y="153622"/>
                </a:lnTo>
                <a:lnTo>
                  <a:pt x="2592625" y="172547"/>
                </a:lnTo>
                <a:lnTo>
                  <a:pt x="2616003" y="194811"/>
                </a:lnTo>
                <a:lnTo>
                  <a:pt x="2639380" y="220414"/>
                </a:lnTo>
                <a:lnTo>
                  <a:pt x="2660531" y="247131"/>
                </a:lnTo>
                <a:lnTo>
                  <a:pt x="2681682" y="274961"/>
                </a:lnTo>
                <a:lnTo>
                  <a:pt x="2702832" y="302791"/>
                </a:lnTo>
                <a:lnTo>
                  <a:pt x="2723982" y="329509"/>
                </a:lnTo>
                <a:lnTo>
                  <a:pt x="2746247" y="355112"/>
                </a:lnTo>
                <a:lnTo>
                  <a:pt x="2771851" y="377377"/>
                </a:lnTo>
                <a:lnTo>
                  <a:pt x="2796341" y="397415"/>
                </a:lnTo>
                <a:lnTo>
                  <a:pt x="2824171" y="412999"/>
                </a:lnTo>
                <a:lnTo>
                  <a:pt x="2854227" y="426357"/>
                </a:lnTo>
                <a:lnTo>
                  <a:pt x="2886509" y="437489"/>
                </a:lnTo>
                <a:lnTo>
                  <a:pt x="2919904" y="447507"/>
                </a:lnTo>
                <a:lnTo>
                  <a:pt x="2953300" y="456413"/>
                </a:lnTo>
                <a:lnTo>
                  <a:pt x="2987809" y="465320"/>
                </a:lnTo>
                <a:lnTo>
                  <a:pt x="3020092" y="475338"/>
                </a:lnTo>
                <a:lnTo>
                  <a:pt x="3052373" y="486470"/>
                </a:lnTo>
                <a:lnTo>
                  <a:pt x="3082430" y="499829"/>
                </a:lnTo>
                <a:lnTo>
                  <a:pt x="3109148" y="516527"/>
                </a:lnTo>
                <a:lnTo>
                  <a:pt x="3133639" y="536565"/>
                </a:lnTo>
                <a:lnTo>
                  <a:pt x="3153674" y="561055"/>
                </a:lnTo>
                <a:lnTo>
                  <a:pt x="3170373" y="587772"/>
                </a:lnTo>
                <a:lnTo>
                  <a:pt x="3183731" y="617827"/>
                </a:lnTo>
                <a:lnTo>
                  <a:pt x="3194863" y="650112"/>
                </a:lnTo>
                <a:lnTo>
                  <a:pt x="3204881" y="682393"/>
                </a:lnTo>
                <a:lnTo>
                  <a:pt x="3213788" y="716904"/>
                </a:lnTo>
                <a:lnTo>
                  <a:pt x="3214111" y="718115"/>
                </a:lnTo>
                <a:lnTo>
                  <a:pt x="3214111" y="2848897"/>
                </a:lnTo>
                <a:lnTo>
                  <a:pt x="426570" y="2848897"/>
                </a:lnTo>
                <a:lnTo>
                  <a:pt x="414108" y="2820857"/>
                </a:lnTo>
                <a:lnTo>
                  <a:pt x="398524" y="2793028"/>
                </a:lnTo>
                <a:lnTo>
                  <a:pt x="378487" y="2768537"/>
                </a:lnTo>
                <a:lnTo>
                  <a:pt x="356222" y="2742933"/>
                </a:lnTo>
                <a:lnTo>
                  <a:pt x="330619" y="2720669"/>
                </a:lnTo>
                <a:lnTo>
                  <a:pt x="302788" y="2699519"/>
                </a:lnTo>
                <a:lnTo>
                  <a:pt x="274959" y="2678368"/>
                </a:lnTo>
                <a:lnTo>
                  <a:pt x="247130" y="2657218"/>
                </a:lnTo>
                <a:lnTo>
                  <a:pt x="220413" y="2636065"/>
                </a:lnTo>
                <a:lnTo>
                  <a:pt x="194809" y="2612689"/>
                </a:lnTo>
                <a:lnTo>
                  <a:pt x="172546" y="2589312"/>
                </a:lnTo>
                <a:lnTo>
                  <a:pt x="153622" y="2562594"/>
                </a:lnTo>
                <a:lnTo>
                  <a:pt x="139150" y="2534764"/>
                </a:lnTo>
                <a:lnTo>
                  <a:pt x="129132" y="2501370"/>
                </a:lnTo>
                <a:lnTo>
                  <a:pt x="124678" y="2466860"/>
                </a:lnTo>
                <a:lnTo>
                  <a:pt x="123564" y="2431236"/>
                </a:lnTo>
                <a:lnTo>
                  <a:pt x="126904" y="2393388"/>
                </a:lnTo>
                <a:lnTo>
                  <a:pt x="131358" y="2355539"/>
                </a:lnTo>
                <a:lnTo>
                  <a:pt x="136923" y="2317690"/>
                </a:lnTo>
                <a:lnTo>
                  <a:pt x="141376" y="2279842"/>
                </a:lnTo>
                <a:lnTo>
                  <a:pt x="143604" y="2241992"/>
                </a:lnTo>
                <a:lnTo>
                  <a:pt x="143604" y="2205256"/>
                </a:lnTo>
                <a:lnTo>
                  <a:pt x="139150" y="2170747"/>
                </a:lnTo>
                <a:lnTo>
                  <a:pt x="130245" y="2136238"/>
                </a:lnTo>
                <a:lnTo>
                  <a:pt x="116886" y="2103954"/>
                </a:lnTo>
                <a:lnTo>
                  <a:pt x="100188" y="2070559"/>
                </a:lnTo>
                <a:lnTo>
                  <a:pt x="81264" y="2037163"/>
                </a:lnTo>
                <a:lnTo>
                  <a:pt x="61227" y="2003766"/>
                </a:lnTo>
                <a:lnTo>
                  <a:pt x="42303" y="1971483"/>
                </a:lnTo>
                <a:lnTo>
                  <a:pt x="25603" y="1936974"/>
                </a:lnTo>
                <a:lnTo>
                  <a:pt x="12246" y="1903578"/>
                </a:lnTo>
                <a:lnTo>
                  <a:pt x="3340" y="1869068"/>
                </a:lnTo>
                <a:lnTo>
                  <a:pt x="0" y="1833446"/>
                </a:lnTo>
                <a:lnTo>
                  <a:pt x="3340" y="1797824"/>
                </a:lnTo>
                <a:lnTo>
                  <a:pt x="12246" y="1763315"/>
                </a:lnTo>
                <a:lnTo>
                  <a:pt x="25603" y="1729918"/>
                </a:lnTo>
                <a:lnTo>
                  <a:pt x="42303" y="1695410"/>
                </a:lnTo>
                <a:lnTo>
                  <a:pt x="61227" y="1663126"/>
                </a:lnTo>
                <a:lnTo>
                  <a:pt x="81264" y="1629730"/>
                </a:lnTo>
                <a:lnTo>
                  <a:pt x="100188" y="1596334"/>
                </a:lnTo>
                <a:lnTo>
                  <a:pt x="116886" y="1562938"/>
                </a:lnTo>
                <a:lnTo>
                  <a:pt x="130245" y="1530654"/>
                </a:lnTo>
                <a:lnTo>
                  <a:pt x="139150" y="1496145"/>
                </a:lnTo>
                <a:lnTo>
                  <a:pt x="143604" y="1461636"/>
                </a:lnTo>
                <a:lnTo>
                  <a:pt x="143604" y="1424901"/>
                </a:lnTo>
                <a:lnTo>
                  <a:pt x="141376" y="1387052"/>
                </a:lnTo>
                <a:lnTo>
                  <a:pt x="136923" y="1349203"/>
                </a:lnTo>
                <a:lnTo>
                  <a:pt x="131358" y="1311353"/>
                </a:lnTo>
                <a:lnTo>
                  <a:pt x="126904" y="1273505"/>
                </a:lnTo>
                <a:lnTo>
                  <a:pt x="123564" y="1235657"/>
                </a:lnTo>
                <a:lnTo>
                  <a:pt x="124678" y="1200034"/>
                </a:lnTo>
                <a:lnTo>
                  <a:pt x="129132" y="1165525"/>
                </a:lnTo>
                <a:lnTo>
                  <a:pt x="139150" y="1132128"/>
                </a:lnTo>
                <a:lnTo>
                  <a:pt x="153622" y="1104298"/>
                </a:lnTo>
                <a:lnTo>
                  <a:pt x="172546" y="1077582"/>
                </a:lnTo>
                <a:lnTo>
                  <a:pt x="194809" y="1054204"/>
                </a:lnTo>
                <a:lnTo>
                  <a:pt x="220413" y="1030827"/>
                </a:lnTo>
                <a:lnTo>
                  <a:pt x="247130" y="1009676"/>
                </a:lnTo>
                <a:lnTo>
                  <a:pt x="274959" y="988524"/>
                </a:lnTo>
                <a:lnTo>
                  <a:pt x="302788" y="967374"/>
                </a:lnTo>
                <a:lnTo>
                  <a:pt x="330619" y="946223"/>
                </a:lnTo>
                <a:lnTo>
                  <a:pt x="356222" y="923960"/>
                </a:lnTo>
                <a:lnTo>
                  <a:pt x="378487" y="898356"/>
                </a:lnTo>
                <a:lnTo>
                  <a:pt x="398524" y="873865"/>
                </a:lnTo>
                <a:lnTo>
                  <a:pt x="414108" y="846035"/>
                </a:lnTo>
                <a:lnTo>
                  <a:pt x="427466" y="815980"/>
                </a:lnTo>
                <a:lnTo>
                  <a:pt x="438598" y="783695"/>
                </a:lnTo>
                <a:lnTo>
                  <a:pt x="448618" y="750298"/>
                </a:lnTo>
                <a:lnTo>
                  <a:pt x="457523" y="716904"/>
                </a:lnTo>
                <a:lnTo>
                  <a:pt x="466429" y="682393"/>
                </a:lnTo>
                <a:lnTo>
                  <a:pt x="476447" y="650112"/>
                </a:lnTo>
                <a:lnTo>
                  <a:pt x="487579" y="617827"/>
                </a:lnTo>
                <a:lnTo>
                  <a:pt x="500938" y="587772"/>
                </a:lnTo>
                <a:lnTo>
                  <a:pt x="517636" y="561055"/>
                </a:lnTo>
                <a:lnTo>
                  <a:pt x="537671" y="536565"/>
                </a:lnTo>
                <a:lnTo>
                  <a:pt x="562163" y="516527"/>
                </a:lnTo>
                <a:lnTo>
                  <a:pt x="588880" y="499829"/>
                </a:lnTo>
                <a:lnTo>
                  <a:pt x="618935" y="486470"/>
                </a:lnTo>
                <a:lnTo>
                  <a:pt x="651218" y="475338"/>
                </a:lnTo>
                <a:lnTo>
                  <a:pt x="683501" y="465320"/>
                </a:lnTo>
                <a:lnTo>
                  <a:pt x="718010" y="456413"/>
                </a:lnTo>
                <a:lnTo>
                  <a:pt x="751405" y="447507"/>
                </a:lnTo>
                <a:lnTo>
                  <a:pt x="784802" y="437489"/>
                </a:lnTo>
                <a:lnTo>
                  <a:pt x="817083" y="426357"/>
                </a:lnTo>
                <a:lnTo>
                  <a:pt x="847140" y="412999"/>
                </a:lnTo>
                <a:lnTo>
                  <a:pt x="874970" y="397415"/>
                </a:lnTo>
                <a:lnTo>
                  <a:pt x="899460" y="377377"/>
                </a:lnTo>
                <a:lnTo>
                  <a:pt x="925064" y="355112"/>
                </a:lnTo>
                <a:lnTo>
                  <a:pt x="947328" y="329509"/>
                </a:lnTo>
                <a:lnTo>
                  <a:pt x="968478" y="302791"/>
                </a:lnTo>
                <a:lnTo>
                  <a:pt x="989628" y="274961"/>
                </a:lnTo>
                <a:lnTo>
                  <a:pt x="1010780" y="247131"/>
                </a:lnTo>
                <a:lnTo>
                  <a:pt x="1031930" y="220414"/>
                </a:lnTo>
                <a:lnTo>
                  <a:pt x="1055307" y="194811"/>
                </a:lnTo>
                <a:lnTo>
                  <a:pt x="1078683" y="172547"/>
                </a:lnTo>
                <a:lnTo>
                  <a:pt x="1105401" y="153622"/>
                </a:lnTo>
                <a:lnTo>
                  <a:pt x="1133231" y="139150"/>
                </a:lnTo>
                <a:lnTo>
                  <a:pt x="1166627" y="129132"/>
                </a:lnTo>
                <a:lnTo>
                  <a:pt x="1201137" y="124678"/>
                </a:lnTo>
                <a:lnTo>
                  <a:pt x="1236757" y="123565"/>
                </a:lnTo>
                <a:lnTo>
                  <a:pt x="1274605" y="126906"/>
                </a:lnTo>
                <a:lnTo>
                  <a:pt x="1312455" y="131359"/>
                </a:lnTo>
                <a:lnTo>
                  <a:pt x="1350304" y="136924"/>
                </a:lnTo>
                <a:lnTo>
                  <a:pt x="1388152" y="141378"/>
                </a:lnTo>
                <a:lnTo>
                  <a:pt x="1426000" y="143604"/>
                </a:lnTo>
                <a:lnTo>
                  <a:pt x="1462737" y="143604"/>
                </a:lnTo>
                <a:lnTo>
                  <a:pt x="1497245" y="139150"/>
                </a:lnTo>
                <a:lnTo>
                  <a:pt x="1531755" y="130245"/>
                </a:lnTo>
                <a:lnTo>
                  <a:pt x="1565150" y="116887"/>
                </a:lnTo>
                <a:lnTo>
                  <a:pt x="1598545" y="99075"/>
                </a:lnTo>
                <a:lnTo>
                  <a:pt x="1631941" y="81264"/>
                </a:lnTo>
                <a:lnTo>
                  <a:pt x="1665337" y="61227"/>
                </a:lnTo>
                <a:lnTo>
                  <a:pt x="1697620" y="42302"/>
                </a:lnTo>
                <a:lnTo>
                  <a:pt x="1732129" y="25604"/>
                </a:lnTo>
                <a:lnTo>
                  <a:pt x="1765525" y="12245"/>
                </a:lnTo>
                <a:lnTo>
                  <a:pt x="1800034" y="333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7277190-0362-3645-9A6A-FFF8006738E9}"/>
              </a:ext>
            </a:extLst>
          </p:cNvPr>
          <p:cNvSpPr>
            <a:spLocks noGrp="1"/>
          </p:cNvSpPr>
          <p:nvPr>
            <p:ph type="subTitle" idx="1"/>
          </p:nvPr>
        </p:nvSpPr>
        <p:spPr>
          <a:xfrm>
            <a:off x="9904957" y="4387331"/>
            <a:ext cx="2717801" cy="2640521"/>
          </a:xfrm>
        </p:spPr>
        <p:txBody>
          <a:bodyPr vert="horz" lIns="91440" tIns="45720" rIns="91440" bIns="45720" rtlCol="0" anchor="t">
            <a:normAutofit/>
          </a:bodyPr>
          <a:lstStyle/>
          <a:p>
            <a:pPr indent="-228600" algn="l">
              <a:lnSpc>
                <a:spcPct val="110000"/>
              </a:lnSpc>
            </a:pPr>
            <a:r>
              <a:rPr lang="en-US" sz="1800">
                <a:solidFill>
                  <a:schemeClr val="tx1"/>
                </a:solidFill>
              </a:rPr>
              <a:t>Team 2: </a:t>
            </a:r>
          </a:p>
          <a:p>
            <a:pPr indent="-228600" algn="l">
              <a:lnSpc>
                <a:spcPct val="110000"/>
              </a:lnSpc>
            </a:pPr>
            <a:r>
              <a:rPr lang="en-US" sz="1800">
                <a:solidFill>
                  <a:schemeClr val="tx1"/>
                </a:solidFill>
              </a:rPr>
              <a:t>Valentino Michelle Gabriela </a:t>
            </a:r>
            <a:r>
              <a:rPr lang="en-US" sz="1800" err="1">
                <a:solidFill>
                  <a:schemeClr val="tx1"/>
                </a:solidFill>
              </a:rPr>
              <a:t>Jiwei</a:t>
            </a:r>
            <a:r>
              <a:rPr lang="en-US" sz="1800">
                <a:solidFill>
                  <a:schemeClr val="tx1"/>
                </a:solidFill>
              </a:rPr>
              <a:t> Li Ankur</a:t>
            </a:r>
          </a:p>
          <a:p>
            <a:pPr indent="-228600" algn="l">
              <a:lnSpc>
                <a:spcPct val="110000"/>
              </a:lnSpc>
            </a:pPr>
            <a:r>
              <a:rPr lang="en-US" sz="1800">
                <a:solidFill>
                  <a:schemeClr val="tx1"/>
                </a:solidFill>
              </a:rPr>
              <a:t>Feb 2019 </a:t>
            </a:r>
          </a:p>
        </p:txBody>
      </p:sp>
    </p:spTree>
    <p:extLst>
      <p:ext uri="{BB962C8B-B14F-4D97-AF65-F5344CB8AC3E}">
        <p14:creationId xmlns:p14="http://schemas.microsoft.com/office/powerpoint/2010/main" val="387313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8DF-D063-4256-A528-F1156CA7DF4C}"/>
              </a:ext>
            </a:extLst>
          </p:cNvPr>
          <p:cNvSpPr>
            <a:spLocks noGrp="1"/>
          </p:cNvSpPr>
          <p:nvPr>
            <p:ph type="title"/>
          </p:nvPr>
        </p:nvSpPr>
        <p:spPr>
          <a:xfrm>
            <a:off x="1251678" y="382385"/>
            <a:ext cx="10178322" cy="1492132"/>
          </a:xfrm>
        </p:spPr>
        <p:txBody>
          <a:bodyPr>
            <a:normAutofit/>
          </a:bodyPr>
          <a:lstStyle/>
          <a:p>
            <a:pPr lvl="0">
              <a:lnSpc>
                <a:spcPct val="110000"/>
              </a:lnSpc>
              <a:spcBef>
                <a:spcPts val="700"/>
              </a:spcBef>
              <a:buClr>
                <a:srgbClr val="2A1A00"/>
              </a:buClr>
            </a:pPr>
            <a:r>
              <a:rPr lang="en-US"/>
              <a:t>Promotion results</a:t>
            </a:r>
            <a:br>
              <a:rPr lang="en-US"/>
            </a:br>
            <a:r>
              <a:rPr lang="en-US" sz="2800" cap="none" spc="0">
                <a:solidFill>
                  <a:prstClr val="black">
                    <a:lumMod val="65000"/>
                    <a:lumOff val="35000"/>
                  </a:prstClr>
                </a:solidFill>
                <a:latin typeface="Gill Sans MT" panose="020B0502020104020203"/>
                <a:ea typeface="+mn-ea"/>
                <a:cs typeface="+mn-cs"/>
              </a:rPr>
              <a:t>Impact on Web Traffic, Mailing and Company Visualization</a:t>
            </a:r>
            <a:endParaRPr lang="en-US"/>
          </a:p>
        </p:txBody>
      </p:sp>
      <p:sp>
        <p:nvSpPr>
          <p:cNvPr id="13" name="Content Placeholder 9">
            <a:extLst>
              <a:ext uri="{FF2B5EF4-FFF2-40B4-BE49-F238E27FC236}">
                <a16:creationId xmlns:a16="http://schemas.microsoft.com/office/drawing/2014/main" id="{F47DBD70-99D9-488B-B31D-F10225525769}"/>
              </a:ext>
            </a:extLst>
          </p:cNvPr>
          <p:cNvSpPr>
            <a:spLocks noGrp="1"/>
          </p:cNvSpPr>
          <p:nvPr>
            <p:ph idx="1"/>
          </p:nvPr>
        </p:nvSpPr>
        <p:spPr>
          <a:xfrm>
            <a:off x="5410200" y="2169207"/>
            <a:ext cx="5664200" cy="495299"/>
          </a:xfrm>
        </p:spPr>
        <p:txBody>
          <a:bodyPr>
            <a:normAutofit/>
          </a:bodyPr>
          <a:lstStyle/>
          <a:p>
            <a:pPr marL="0" indent="0" algn="ctr">
              <a:buNone/>
            </a:pPr>
            <a:r>
              <a:rPr lang="en-US" sz="2400"/>
              <a:t>Bounce Rate Impact in Pound Sold</a:t>
            </a:r>
          </a:p>
        </p:txBody>
      </p:sp>
      <p:pic>
        <p:nvPicPr>
          <p:cNvPr id="4" name="Graphic 3" descr="Envelope">
            <a:extLst>
              <a:ext uri="{FF2B5EF4-FFF2-40B4-BE49-F238E27FC236}">
                <a16:creationId xmlns:a16="http://schemas.microsoft.com/office/drawing/2014/main" id="{93D116CB-1986-9B4A-A426-6C0D6E5A7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662" y="2169207"/>
            <a:ext cx="2840476" cy="2840476"/>
          </a:xfrm>
          <a:prstGeom prst="rect">
            <a:avLst/>
          </a:prstGeom>
        </p:spPr>
      </p:pic>
      <p:sp>
        <p:nvSpPr>
          <p:cNvPr id="8" name="Rounded Rectangle 7">
            <a:extLst>
              <a:ext uri="{FF2B5EF4-FFF2-40B4-BE49-F238E27FC236}">
                <a16:creationId xmlns:a16="http://schemas.microsoft.com/office/drawing/2014/main" id="{19338F66-84B6-8E4C-8DA5-0C9B033DEC54}"/>
              </a:ext>
            </a:extLst>
          </p:cNvPr>
          <p:cNvSpPr/>
          <p:nvPr/>
        </p:nvSpPr>
        <p:spPr>
          <a:xfrm>
            <a:off x="5410200" y="2664506"/>
            <a:ext cx="5664200" cy="1892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AVG Bounce Rate Dec 2008 = 39% </a:t>
            </a:r>
          </a:p>
          <a:p>
            <a:pPr algn="ctr"/>
            <a:r>
              <a:rPr lang="en-US" sz="2400"/>
              <a:t>Pound Sold Dec 2008  VS 2007 = +26%</a:t>
            </a:r>
          </a:p>
          <a:p>
            <a:pPr algn="ctr"/>
            <a:r>
              <a:rPr lang="en-US" sz="2400"/>
              <a:t>(Efficiency) </a:t>
            </a:r>
          </a:p>
        </p:txBody>
      </p:sp>
      <p:pic>
        <p:nvPicPr>
          <p:cNvPr id="10" name="Picture 9">
            <a:extLst>
              <a:ext uri="{FF2B5EF4-FFF2-40B4-BE49-F238E27FC236}">
                <a16:creationId xmlns:a16="http://schemas.microsoft.com/office/drawing/2014/main" id="{C7923EB2-31A2-5A42-AC75-9E70586EDE8D}"/>
              </a:ext>
            </a:extLst>
          </p:cNvPr>
          <p:cNvPicPr>
            <a:picLocks noChangeAspect="1"/>
          </p:cNvPicPr>
          <p:nvPr/>
        </p:nvPicPr>
        <p:blipFill rotWithShape="1">
          <a:blip r:embed="rId5"/>
          <a:srcRect r="53030"/>
          <a:stretch/>
        </p:blipFill>
        <p:spPr>
          <a:xfrm>
            <a:off x="11430000" y="6031816"/>
            <a:ext cx="762000" cy="826184"/>
          </a:xfrm>
          <a:prstGeom prst="rect">
            <a:avLst/>
          </a:prstGeom>
        </p:spPr>
      </p:pic>
    </p:spTree>
    <p:extLst>
      <p:ext uri="{BB962C8B-B14F-4D97-AF65-F5344CB8AC3E}">
        <p14:creationId xmlns:p14="http://schemas.microsoft.com/office/powerpoint/2010/main" val="252525948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dissolve">
                                      <p:cBhvr>
                                        <p:cTn id="1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340C-5956-AF4F-BA10-4813E49CFDF3}"/>
              </a:ext>
            </a:extLst>
          </p:cNvPr>
          <p:cNvSpPr>
            <a:spLocks noGrp="1"/>
          </p:cNvSpPr>
          <p:nvPr>
            <p:ph type="title"/>
          </p:nvPr>
        </p:nvSpPr>
        <p:spPr>
          <a:xfrm>
            <a:off x="1251678" y="382385"/>
            <a:ext cx="10178322" cy="1492132"/>
          </a:xfrm>
        </p:spPr>
        <p:txBody>
          <a:bodyPr>
            <a:normAutofit/>
          </a:bodyPr>
          <a:lstStyle/>
          <a:p>
            <a:r>
              <a:rPr lang="en-US"/>
              <a:t>Promotion results</a:t>
            </a:r>
            <a:br>
              <a:rPr lang="en-US"/>
            </a:br>
            <a:endParaRPr lang="en-US"/>
          </a:p>
        </p:txBody>
      </p:sp>
      <p:sp>
        <p:nvSpPr>
          <p:cNvPr id="9" name="Content Placeholder 9">
            <a:extLst>
              <a:ext uri="{FF2B5EF4-FFF2-40B4-BE49-F238E27FC236}">
                <a16:creationId xmlns:a16="http://schemas.microsoft.com/office/drawing/2014/main" id="{6F1568CB-0CE1-CD4E-84FD-723A773D84D7}"/>
              </a:ext>
            </a:extLst>
          </p:cNvPr>
          <p:cNvSpPr txBox="1">
            <a:spLocks/>
          </p:cNvSpPr>
          <p:nvPr/>
        </p:nvSpPr>
        <p:spPr>
          <a:xfrm>
            <a:off x="1251678" y="1128451"/>
            <a:ext cx="6762022" cy="4952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800"/>
              <a:t>Business Perspective (AVG Margin, Revenues, Costs)</a:t>
            </a:r>
          </a:p>
        </p:txBody>
      </p:sp>
      <p:graphicFrame>
        <p:nvGraphicFramePr>
          <p:cNvPr id="11" name="Chart 10">
            <a:extLst>
              <a:ext uri="{FF2B5EF4-FFF2-40B4-BE49-F238E27FC236}">
                <a16:creationId xmlns:a16="http://schemas.microsoft.com/office/drawing/2014/main" id="{190F41A6-C8B4-E247-B6D2-4D35E8D66190}"/>
              </a:ext>
            </a:extLst>
          </p:cNvPr>
          <p:cNvGraphicFramePr>
            <a:graphicFrameLocks/>
          </p:cNvGraphicFramePr>
          <p:nvPr>
            <p:extLst>
              <p:ext uri="{D42A27DB-BD31-4B8C-83A1-F6EECF244321}">
                <p14:modId xmlns:p14="http://schemas.microsoft.com/office/powerpoint/2010/main" val="4176542419"/>
              </p:ext>
            </p:extLst>
          </p:nvPr>
        </p:nvGraphicFramePr>
        <p:xfrm>
          <a:off x="1264378" y="2154841"/>
          <a:ext cx="7625622" cy="4296759"/>
        </p:xfrm>
        <a:graphic>
          <a:graphicData uri="http://schemas.openxmlformats.org/drawingml/2006/chart">
            <c:chart xmlns:c="http://schemas.openxmlformats.org/drawingml/2006/chart" xmlns:r="http://schemas.openxmlformats.org/officeDocument/2006/relationships" r:id="rId3"/>
          </a:graphicData>
        </a:graphic>
      </p:graphicFrame>
      <p:sp>
        <p:nvSpPr>
          <p:cNvPr id="13" name="Content Placeholder 9">
            <a:extLst>
              <a:ext uri="{FF2B5EF4-FFF2-40B4-BE49-F238E27FC236}">
                <a16:creationId xmlns:a16="http://schemas.microsoft.com/office/drawing/2014/main" id="{6AFB2441-7073-FC4B-8DDA-005AF14E14AA}"/>
              </a:ext>
            </a:extLst>
          </p:cNvPr>
          <p:cNvSpPr txBox="1">
            <a:spLocks/>
          </p:cNvSpPr>
          <p:nvPr/>
        </p:nvSpPr>
        <p:spPr>
          <a:xfrm>
            <a:off x="5778500" y="1874517"/>
            <a:ext cx="6019800" cy="4952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endParaRPr lang="en-US" sz="2400"/>
          </a:p>
        </p:txBody>
      </p:sp>
      <p:sp>
        <p:nvSpPr>
          <p:cNvPr id="5" name="Oval 4">
            <a:extLst>
              <a:ext uri="{FF2B5EF4-FFF2-40B4-BE49-F238E27FC236}">
                <a16:creationId xmlns:a16="http://schemas.microsoft.com/office/drawing/2014/main" id="{75A4B2DE-2793-9446-AE5F-5957DCB4CC50}"/>
              </a:ext>
            </a:extLst>
          </p:cNvPr>
          <p:cNvSpPr/>
          <p:nvPr/>
        </p:nvSpPr>
        <p:spPr>
          <a:xfrm>
            <a:off x="1714500" y="2505219"/>
            <a:ext cx="812800" cy="766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49%</a:t>
            </a:r>
          </a:p>
        </p:txBody>
      </p:sp>
      <p:sp>
        <p:nvSpPr>
          <p:cNvPr id="14" name="Oval 13">
            <a:extLst>
              <a:ext uri="{FF2B5EF4-FFF2-40B4-BE49-F238E27FC236}">
                <a16:creationId xmlns:a16="http://schemas.microsoft.com/office/drawing/2014/main" id="{19C26A26-ADA7-7B4A-A96A-0548FC449175}"/>
              </a:ext>
            </a:extLst>
          </p:cNvPr>
          <p:cNvSpPr/>
          <p:nvPr/>
        </p:nvSpPr>
        <p:spPr>
          <a:xfrm>
            <a:off x="3254375" y="1704332"/>
            <a:ext cx="812800" cy="766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45%</a:t>
            </a:r>
          </a:p>
        </p:txBody>
      </p:sp>
      <p:sp>
        <p:nvSpPr>
          <p:cNvPr id="15" name="Oval 14">
            <a:extLst>
              <a:ext uri="{FF2B5EF4-FFF2-40B4-BE49-F238E27FC236}">
                <a16:creationId xmlns:a16="http://schemas.microsoft.com/office/drawing/2014/main" id="{972C1AFC-3610-0949-9BF0-E8E63113487F}"/>
              </a:ext>
            </a:extLst>
          </p:cNvPr>
          <p:cNvSpPr/>
          <p:nvPr/>
        </p:nvSpPr>
        <p:spPr>
          <a:xfrm>
            <a:off x="4806950" y="2762814"/>
            <a:ext cx="812800" cy="766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43%</a:t>
            </a:r>
          </a:p>
        </p:txBody>
      </p:sp>
      <p:sp>
        <p:nvSpPr>
          <p:cNvPr id="16" name="Oval 15">
            <a:extLst>
              <a:ext uri="{FF2B5EF4-FFF2-40B4-BE49-F238E27FC236}">
                <a16:creationId xmlns:a16="http://schemas.microsoft.com/office/drawing/2014/main" id="{BD869135-D9C1-8549-94FA-047207ED5C66}"/>
              </a:ext>
            </a:extLst>
          </p:cNvPr>
          <p:cNvSpPr/>
          <p:nvPr/>
        </p:nvSpPr>
        <p:spPr>
          <a:xfrm>
            <a:off x="6340839" y="3529196"/>
            <a:ext cx="812800" cy="7663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42%</a:t>
            </a:r>
          </a:p>
        </p:txBody>
      </p:sp>
      <p:sp>
        <p:nvSpPr>
          <p:cNvPr id="6" name="Right Arrow 5">
            <a:extLst>
              <a:ext uri="{FF2B5EF4-FFF2-40B4-BE49-F238E27FC236}">
                <a16:creationId xmlns:a16="http://schemas.microsoft.com/office/drawing/2014/main" id="{9C6F3D97-E57B-4145-BB52-D7A3BAC33FF4}"/>
              </a:ext>
            </a:extLst>
          </p:cNvPr>
          <p:cNvSpPr/>
          <p:nvPr/>
        </p:nvSpPr>
        <p:spPr>
          <a:xfrm rot="5400000">
            <a:off x="1820721" y="1937384"/>
            <a:ext cx="600355" cy="383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E07C74A-F6A9-2141-9255-D0DE4E67F008}"/>
              </a:ext>
            </a:extLst>
          </p:cNvPr>
          <p:cNvSpPr/>
          <p:nvPr/>
        </p:nvSpPr>
        <p:spPr>
          <a:xfrm>
            <a:off x="7935854" y="4464370"/>
            <a:ext cx="1634513" cy="153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REVENUE</a:t>
            </a:r>
          </a:p>
          <a:p>
            <a:pPr algn="ctr"/>
            <a:r>
              <a:rPr lang="en-US"/>
              <a:t>-31%</a:t>
            </a:r>
          </a:p>
        </p:txBody>
      </p:sp>
      <p:sp>
        <p:nvSpPr>
          <p:cNvPr id="18" name="Oval 17">
            <a:extLst>
              <a:ext uri="{FF2B5EF4-FFF2-40B4-BE49-F238E27FC236}">
                <a16:creationId xmlns:a16="http://schemas.microsoft.com/office/drawing/2014/main" id="{729C2FB6-637F-6A4B-8E23-4B59B320A190}"/>
              </a:ext>
            </a:extLst>
          </p:cNvPr>
          <p:cNvSpPr/>
          <p:nvPr/>
        </p:nvSpPr>
        <p:spPr>
          <a:xfrm>
            <a:off x="7963627" y="2213967"/>
            <a:ext cx="1652901" cy="1554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REVENUE </a:t>
            </a:r>
          </a:p>
          <a:p>
            <a:pPr algn="ctr"/>
            <a:r>
              <a:rPr lang="en-US"/>
              <a:t>-5%</a:t>
            </a:r>
          </a:p>
        </p:txBody>
      </p:sp>
      <p:sp>
        <p:nvSpPr>
          <p:cNvPr id="19" name="Oval 18">
            <a:extLst>
              <a:ext uri="{FF2B5EF4-FFF2-40B4-BE49-F238E27FC236}">
                <a16:creationId xmlns:a16="http://schemas.microsoft.com/office/drawing/2014/main" id="{E2086367-5E4E-CC42-8CF9-4B11125D45B8}"/>
              </a:ext>
            </a:extLst>
          </p:cNvPr>
          <p:cNvSpPr/>
          <p:nvPr/>
        </p:nvSpPr>
        <p:spPr>
          <a:xfrm>
            <a:off x="9798050" y="4492013"/>
            <a:ext cx="1660889" cy="1545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MARGIN</a:t>
            </a:r>
          </a:p>
          <a:p>
            <a:pPr algn="ctr"/>
            <a:r>
              <a:rPr lang="en-US"/>
              <a:t>-2%</a:t>
            </a:r>
          </a:p>
        </p:txBody>
      </p:sp>
      <p:sp>
        <p:nvSpPr>
          <p:cNvPr id="20" name="Oval 19">
            <a:extLst>
              <a:ext uri="{FF2B5EF4-FFF2-40B4-BE49-F238E27FC236}">
                <a16:creationId xmlns:a16="http://schemas.microsoft.com/office/drawing/2014/main" id="{097FF2BF-302D-9544-A927-BBCB986D04D2}"/>
              </a:ext>
            </a:extLst>
          </p:cNvPr>
          <p:cNvSpPr/>
          <p:nvPr/>
        </p:nvSpPr>
        <p:spPr>
          <a:xfrm>
            <a:off x="9798050" y="2191451"/>
            <a:ext cx="1720850" cy="1577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MARGIN</a:t>
            </a:r>
          </a:p>
          <a:p>
            <a:pPr algn="ctr"/>
            <a:r>
              <a:rPr lang="en-US"/>
              <a:t>-2%</a:t>
            </a:r>
          </a:p>
        </p:txBody>
      </p:sp>
      <p:sp>
        <p:nvSpPr>
          <p:cNvPr id="21" name="Content Placeholder 9">
            <a:extLst>
              <a:ext uri="{FF2B5EF4-FFF2-40B4-BE49-F238E27FC236}">
                <a16:creationId xmlns:a16="http://schemas.microsoft.com/office/drawing/2014/main" id="{902DF867-391D-F648-B7B2-23714805A6CD}"/>
              </a:ext>
            </a:extLst>
          </p:cNvPr>
          <p:cNvSpPr txBox="1">
            <a:spLocks/>
          </p:cNvSpPr>
          <p:nvPr/>
        </p:nvSpPr>
        <p:spPr>
          <a:xfrm>
            <a:off x="8192228" y="1661319"/>
            <a:ext cx="3161572"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en-US" sz="2800"/>
              <a:t>Promotion VS Overall</a:t>
            </a:r>
          </a:p>
        </p:txBody>
      </p:sp>
      <p:sp>
        <p:nvSpPr>
          <p:cNvPr id="22" name="Content Placeholder 9">
            <a:extLst>
              <a:ext uri="{FF2B5EF4-FFF2-40B4-BE49-F238E27FC236}">
                <a16:creationId xmlns:a16="http://schemas.microsoft.com/office/drawing/2014/main" id="{98A2E6F9-8DEF-664D-8E4E-E13E61001D9B}"/>
              </a:ext>
            </a:extLst>
          </p:cNvPr>
          <p:cNvSpPr txBox="1">
            <a:spLocks/>
          </p:cNvSpPr>
          <p:nvPr/>
        </p:nvSpPr>
        <p:spPr>
          <a:xfrm>
            <a:off x="7902211" y="3952574"/>
            <a:ext cx="3641725"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en-US" sz="2800"/>
              <a:t>Promotion VS Pre-Promo</a:t>
            </a:r>
          </a:p>
        </p:txBody>
      </p:sp>
      <p:pic>
        <p:nvPicPr>
          <p:cNvPr id="23" name="Picture 22">
            <a:extLst>
              <a:ext uri="{FF2B5EF4-FFF2-40B4-BE49-F238E27FC236}">
                <a16:creationId xmlns:a16="http://schemas.microsoft.com/office/drawing/2014/main" id="{025DA5A4-5DAA-6349-BA38-767A640499E9}"/>
              </a:ext>
            </a:extLst>
          </p:cNvPr>
          <p:cNvPicPr>
            <a:picLocks noChangeAspect="1"/>
          </p:cNvPicPr>
          <p:nvPr/>
        </p:nvPicPr>
        <p:blipFill rotWithShape="1">
          <a:blip r:embed="rId4"/>
          <a:srcRect r="53030"/>
          <a:stretch/>
        </p:blipFill>
        <p:spPr>
          <a:xfrm>
            <a:off x="11430000" y="6031816"/>
            <a:ext cx="762000" cy="826184"/>
          </a:xfrm>
          <a:prstGeom prst="rect">
            <a:avLst/>
          </a:prstGeom>
        </p:spPr>
      </p:pic>
      <p:sp>
        <p:nvSpPr>
          <p:cNvPr id="24" name="Rectangle 23">
            <a:extLst>
              <a:ext uri="{FF2B5EF4-FFF2-40B4-BE49-F238E27FC236}">
                <a16:creationId xmlns:a16="http://schemas.microsoft.com/office/drawing/2014/main" id="{9A30C0AD-9FFA-A241-A259-333B30880F0A}"/>
              </a:ext>
            </a:extLst>
          </p:cNvPr>
          <p:cNvSpPr/>
          <p:nvPr/>
        </p:nvSpPr>
        <p:spPr>
          <a:xfrm>
            <a:off x="812766" y="6596390"/>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Tree>
    <p:extLst>
      <p:ext uri="{BB962C8B-B14F-4D97-AF65-F5344CB8AC3E}">
        <p14:creationId xmlns:p14="http://schemas.microsoft.com/office/powerpoint/2010/main" val="1703868871"/>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strVal val="#ppt_w*0.70"/>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5" grpId="0" animBg="1"/>
      <p:bldP spid="14" grpId="0" animBg="1"/>
      <p:bldP spid="15" grpId="0" animBg="1"/>
      <p:bldP spid="16" grpId="0" animBg="1"/>
      <p:bldP spid="6" grpId="0" animBg="1"/>
      <p:bldP spid="17" grpId="0" animBg="1"/>
      <p:bldP spid="18" grpId="0" animBg="1"/>
      <p:bldP spid="19" grpId="0" animBg="1"/>
      <p:bldP spid="20" grpId="0" animBg="1"/>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E75E-40D6-2040-8ADA-EE2E6C7EA402}"/>
              </a:ext>
            </a:extLst>
          </p:cNvPr>
          <p:cNvSpPr>
            <a:spLocks noGrp="1"/>
          </p:cNvSpPr>
          <p:nvPr>
            <p:ph type="title"/>
          </p:nvPr>
        </p:nvSpPr>
        <p:spPr/>
        <p:txBody>
          <a:bodyPr/>
          <a:lstStyle/>
          <a:p>
            <a:r>
              <a:rPr lang="en-US"/>
              <a:t>recommendations</a:t>
            </a:r>
          </a:p>
        </p:txBody>
      </p:sp>
      <p:pic>
        <p:nvPicPr>
          <p:cNvPr id="4" name="Picture 3">
            <a:extLst>
              <a:ext uri="{FF2B5EF4-FFF2-40B4-BE49-F238E27FC236}">
                <a16:creationId xmlns:a16="http://schemas.microsoft.com/office/drawing/2014/main" id="{6122AE85-DE86-614B-BA9A-F69FC8366552}"/>
              </a:ext>
            </a:extLst>
          </p:cNvPr>
          <p:cNvPicPr>
            <a:picLocks noChangeAspect="1"/>
          </p:cNvPicPr>
          <p:nvPr/>
        </p:nvPicPr>
        <p:blipFill rotWithShape="1">
          <a:blip r:embed="rId3"/>
          <a:srcRect r="53030"/>
          <a:stretch/>
        </p:blipFill>
        <p:spPr>
          <a:xfrm>
            <a:off x="11430000" y="6031816"/>
            <a:ext cx="762000" cy="826184"/>
          </a:xfrm>
          <a:prstGeom prst="rect">
            <a:avLst/>
          </a:prstGeom>
        </p:spPr>
      </p:pic>
      <p:pic>
        <p:nvPicPr>
          <p:cNvPr id="7" name="Picture 7" descr="A close up of a sign&#10;&#10;Description generated with very high confidence">
            <a:extLst>
              <a:ext uri="{FF2B5EF4-FFF2-40B4-BE49-F238E27FC236}">
                <a16:creationId xmlns:a16="http://schemas.microsoft.com/office/drawing/2014/main" id="{C2D98865-8370-428D-8F68-9486B33AD0A9}"/>
              </a:ext>
            </a:extLst>
          </p:cNvPr>
          <p:cNvPicPr>
            <a:picLocks noChangeAspect="1"/>
          </p:cNvPicPr>
          <p:nvPr/>
        </p:nvPicPr>
        <p:blipFill>
          <a:blip r:embed="rId4"/>
          <a:stretch>
            <a:fillRect/>
          </a:stretch>
        </p:blipFill>
        <p:spPr>
          <a:xfrm>
            <a:off x="936380" y="1526381"/>
            <a:ext cx="2426679" cy="1559718"/>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898BE077-8E0B-4C2B-986B-9F1C49EEA0AC}"/>
              </a:ext>
            </a:extLst>
          </p:cNvPr>
          <p:cNvPicPr>
            <a:picLocks noChangeAspect="1"/>
          </p:cNvPicPr>
          <p:nvPr/>
        </p:nvPicPr>
        <p:blipFill>
          <a:blip r:embed="rId5"/>
          <a:stretch>
            <a:fillRect/>
          </a:stretch>
        </p:blipFill>
        <p:spPr>
          <a:xfrm>
            <a:off x="3423140" y="1714500"/>
            <a:ext cx="2743200" cy="2743200"/>
          </a:xfrm>
          <a:prstGeom prst="rect">
            <a:avLst/>
          </a:prstGeom>
        </p:spPr>
      </p:pic>
      <p:pic>
        <p:nvPicPr>
          <p:cNvPr id="11" name="Picture 11" descr="A close up of a map&#10;&#10;Description generated with high confidence">
            <a:extLst>
              <a:ext uri="{FF2B5EF4-FFF2-40B4-BE49-F238E27FC236}">
                <a16:creationId xmlns:a16="http://schemas.microsoft.com/office/drawing/2014/main" id="{D53DA341-D0FA-4A5C-8A3B-F416F77EA521}"/>
              </a:ext>
            </a:extLst>
          </p:cNvPr>
          <p:cNvPicPr>
            <a:picLocks noChangeAspect="1"/>
          </p:cNvPicPr>
          <p:nvPr/>
        </p:nvPicPr>
        <p:blipFill rotWithShape="1">
          <a:blip r:embed="rId6"/>
          <a:srcRect b="7888"/>
          <a:stretch/>
        </p:blipFill>
        <p:spPr>
          <a:xfrm>
            <a:off x="8686800" y="2108722"/>
            <a:ext cx="2743200" cy="3450015"/>
          </a:xfrm>
          <a:prstGeom prst="rect">
            <a:avLst/>
          </a:prstGeom>
        </p:spPr>
      </p:pic>
      <p:pic>
        <p:nvPicPr>
          <p:cNvPr id="13" name="Picture 13" descr="A picture containing vector graphics, text&#10;&#10;Description generated with high confidence">
            <a:extLst>
              <a:ext uri="{FF2B5EF4-FFF2-40B4-BE49-F238E27FC236}">
                <a16:creationId xmlns:a16="http://schemas.microsoft.com/office/drawing/2014/main" id="{7A208B68-24A8-4B57-9FE1-620BE0E1F67C}"/>
              </a:ext>
            </a:extLst>
          </p:cNvPr>
          <p:cNvPicPr>
            <a:picLocks noChangeAspect="1"/>
          </p:cNvPicPr>
          <p:nvPr/>
        </p:nvPicPr>
        <p:blipFill>
          <a:blip r:embed="rId7"/>
          <a:stretch>
            <a:fillRect/>
          </a:stretch>
        </p:blipFill>
        <p:spPr>
          <a:xfrm>
            <a:off x="6391275" y="2109597"/>
            <a:ext cx="1981200" cy="2467356"/>
          </a:xfrm>
          <a:prstGeom prst="rect">
            <a:avLst/>
          </a:prstGeom>
        </p:spPr>
      </p:pic>
      <p:sp>
        <p:nvSpPr>
          <p:cNvPr id="15" name="TextBox 14">
            <a:extLst>
              <a:ext uri="{FF2B5EF4-FFF2-40B4-BE49-F238E27FC236}">
                <a16:creationId xmlns:a16="http://schemas.microsoft.com/office/drawing/2014/main" id="{4A438F2B-3241-4325-98B0-1E466F246520}"/>
              </a:ext>
            </a:extLst>
          </p:cNvPr>
          <p:cNvSpPr txBox="1"/>
          <p:nvPr/>
        </p:nvSpPr>
        <p:spPr>
          <a:xfrm>
            <a:off x="1147400" y="3237765"/>
            <a:ext cx="1981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Make the website more</a:t>
            </a:r>
          </a:p>
          <a:p>
            <a:pPr algn="ctr"/>
            <a:r>
              <a:rPr lang="en-US">
                <a:solidFill>
                  <a:schemeClr val="tx1">
                    <a:lumMod val="65000"/>
                    <a:lumOff val="35000"/>
                  </a:schemeClr>
                </a:solidFill>
              </a:rPr>
              <a:t>user friendly</a:t>
            </a:r>
          </a:p>
        </p:txBody>
      </p:sp>
      <p:sp>
        <p:nvSpPr>
          <p:cNvPr id="16" name="TextBox 15">
            <a:extLst>
              <a:ext uri="{FF2B5EF4-FFF2-40B4-BE49-F238E27FC236}">
                <a16:creationId xmlns:a16="http://schemas.microsoft.com/office/drawing/2014/main" id="{51DF7654-8EB9-4955-8CE3-740F61A84CD3}"/>
              </a:ext>
            </a:extLst>
          </p:cNvPr>
          <p:cNvSpPr txBox="1"/>
          <p:nvPr/>
        </p:nvSpPr>
        <p:spPr>
          <a:xfrm>
            <a:off x="3581400" y="4581525"/>
            <a:ext cx="25146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Change promotion strategy, is not having impact in revenues and profits.</a:t>
            </a:r>
          </a:p>
        </p:txBody>
      </p:sp>
      <p:sp>
        <p:nvSpPr>
          <p:cNvPr id="17" name="TextBox 16">
            <a:extLst>
              <a:ext uri="{FF2B5EF4-FFF2-40B4-BE49-F238E27FC236}">
                <a16:creationId xmlns:a16="http://schemas.microsoft.com/office/drawing/2014/main" id="{731BBCB5-33C9-4DBC-9C44-EF440B3E7262}"/>
              </a:ext>
            </a:extLst>
          </p:cNvPr>
          <p:cNvSpPr txBox="1"/>
          <p:nvPr/>
        </p:nvSpPr>
        <p:spPr>
          <a:xfrm>
            <a:off x="6248400" y="5105400"/>
            <a:ext cx="22669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latin typeface="Calibri"/>
              </a:rPr>
              <a:t>Choose Google as service purchased to guide visits to the site</a:t>
            </a:r>
            <a:endParaRPr lang="en-US">
              <a:solidFill>
                <a:schemeClr val="tx1">
                  <a:lumMod val="65000"/>
                  <a:lumOff val="35000"/>
                </a:schemeClr>
              </a:solidFill>
            </a:endParaRPr>
          </a:p>
        </p:txBody>
      </p:sp>
      <p:sp>
        <p:nvSpPr>
          <p:cNvPr id="18" name="TextBox 17">
            <a:extLst>
              <a:ext uri="{FF2B5EF4-FFF2-40B4-BE49-F238E27FC236}">
                <a16:creationId xmlns:a16="http://schemas.microsoft.com/office/drawing/2014/main" id="{28D7BDE2-529A-4356-B943-FD795B862418}"/>
              </a:ext>
            </a:extLst>
          </p:cNvPr>
          <p:cNvSpPr txBox="1"/>
          <p:nvPr/>
        </p:nvSpPr>
        <p:spPr>
          <a:xfrm>
            <a:off x="8820150" y="5753100"/>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latin typeface="Calibri"/>
              </a:rPr>
              <a:t>Focus Markets: North America and South America</a:t>
            </a:r>
            <a:endParaRPr lang="en-US">
              <a:solidFill>
                <a:schemeClr val="tx1">
                  <a:lumMod val="65000"/>
                  <a:lumOff val="35000"/>
                </a:schemeClr>
              </a:solidFill>
            </a:endParaRPr>
          </a:p>
        </p:txBody>
      </p:sp>
    </p:spTree>
    <p:extLst>
      <p:ext uri="{BB962C8B-B14F-4D97-AF65-F5344CB8AC3E}">
        <p14:creationId xmlns:p14="http://schemas.microsoft.com/office/powerpoint/2010/main" val="2183071430"/>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dissolv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dissolv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AC13-D381-124D-960D-6C4B297F3316}"/>
              </a:ext>
            </a:extLst>
          </p:cNvPr>
          <p:cNvSpPr>
            <a:spLocks noGrp="1"/>
          </p:cNvSpPr>
          <p:nvPr>
            <p:ph type="title"/>
          </p:nvPr>
        </p:nvSpPr>
        <p:spPr/>
        <p:txBody>
          <a:bodyPr/>
          <a:lstStyle/>
          <a:p>
            <a:r>
              <a:rPr lang="en-US"/>
              <a:t>Further exploration</a:t>
            </a:r>
          </a:p>
        </p:txBody>
      </p:sp>
      <p:pic>
        <p:nvPicPr>
          <p:cNvPr id="4" name="Picture 3">
            <a:extLst>
              <a:ext uri="{FF2B5EF4-FFF2-40B4-BE49-F238E27FC236}">
                <a16:creationId xmlns:a16="http://schemas.microsoft.com/office/drawing/2014/main" id="{92FF807F-7EFB-2641-B3F5-9D9DFBCB0DBE}"/>
              </a:ext>
            </a:extLst>
          </p:cNvPr>
          <p:cNvPicPr>
            <a:picLocks noChangeAspect="1"/>
          </p:cNvPicPr>
          <p:nvPr/>
        </p:nvPicPr>
        <p:blipFill rotWithShape="1">
          <a:blip r:embed="rId3"/>
          <a:srcRect r="53030"/>
          <a:stretch/>
        </p:blipFill>
        <p:spPr>
          <a:xfrm>
            <a:off x="11430000" y="6031816"/>
            <a:ext cx="762000" cy="826184"/>
          </a:xfrm>
          <a:prstGeom prst="rect">
            <a:avLst/>
          </a:prstGeom>
        </p:spPr>
      </p:pic>
      <p:pic>
        <p:nvPicPr>
          <p:cNvPr id="3" name="Picture 4" descr="A close up of a piece of paper&#10;&#10;Description generated with high confidence">
            <a:extLst>
              <a:ext uri="{FF2B5EF4-FFF2-40B4-BE49-F238E27FC236}">
                <a16:creationId xmlns:a16="http://schemas.microsoft.com/office/drawing/2014/main" id="{11CC1FEC-0FFE-4488-9DB3-FFA10C6061A4}"/>
              </a:ext>
            </a:extLst>
          </p:cNvPr>
          <p:cNvPicPr>
            <a:picLocks noChangeAspect="1"/>
          </p:cNvPicPr>
          <p:nvPr/>
        </p:nvPicPr>
        <p:blipFill>
          <a:blip r:embed="rId4"/>
          <a:stretch>
            <a:fillRect/>
          </a:stretch>
        </p:blipFill>
        <p:spPr>
          <a:xfrm>
            <a:off x="971550" y="1504616"/>
            <a:ext cx="2743200" cy="2047483"/>
          </a:xfrm>
          <a:prstGeom prst="rect">
            <a:avLst/>
          </a:prstGeom>
        </p:spPr>
      </p:pic>
      <p:pic>
        <p:nvPicPr>
          <p:cNvPr id="7" name="Picture 7" descr="A close up of a sign&#10;&#10;Description generated with high confidence">
            <a:extLst>
              <a:ext uri="{FF2B5EF4-FFF2-40B4-BE49-F238E27FC236}">
                <a16:creationId xmlns:a16="http://schemas.microsoft.com/office/drawing/2014/main" id="{0DEBE377-97C2-4B97-ABB3-ACE54E8C205F}"/>
              </a:ext>
            </a:extLst>
          </p:cNvPr>
          <p:cNvPicPr>
            <a:picLocks noChangeAspect="1"/>
          </p:cNvPicPr>
          <p:nvPr/>
        </p:nvPicPr>
        <p:blipFill>
          <a:blip r:embed="rId5"/>
          <a:stretch>
            <a:fillRect/>
          </a:stretch>
        </p:blipFill>
        <p:spPr>
          <a:xfrm>
            <a:off x="3919009" y="1767417"/>
            <a:ext cx="3420533" cy="2573866"/>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6FD1D5E6-4F71-44DD-8E4E-2EF5CBA5B4DF}"/>
              </a:ext>
            </a:extLst>
          </p:cNvPr>
          <p:cNvPicPr>
            <a:picLocks noChangeAspect="1"/>
          </p:cNvPicPr>
          <p:nvPr/>
        </p:nvPicPr>
        <p:blipFill>
          <a:blip r:embed="rId6"/>
          <a:stretch>
            <a:fillRect/>
          </a:stretch>
        </p:blipFill>
        <p:spPr>
          <a:xfrm>
            <a:off x="6986058" y="1963209"/>
            <a:ext cx="2832100" cy="2858558"/>
          </a:xfrm>
          <a:prstGeom prst="rect">
            <a:avLst/>
          </a:prstGeom>
        </p:spPr>
      </p:pic>
      <p:pic>
        <p:nvPicPr>
          <p:cNvPr id="11" name="Picture 11" descr="A large clock mounted to the side&#10;&#10;Description generated with very high confidence">
            <a:extLst>
              <a:ext uri="{FF2B5EF4-FFF2-40B4-BE49-F238E27FC236}">
                <a16:creationId xmlns:a16="http://schemas.microsoft.com/office/drawing/2014/main" id="{6D9F87EB-234D-4B8E-9518-509341726DA6}"/>
              </a:ext>
            </a:extLst>
          </p:cNvPr>
          <p:cNvPicPr>
            <a:picLocks noChangeAspect="1"/>
          </p:cNvPicPr>
          <p:nvPr/>
        </p:nvPicPr>
        <p:blipFill>
          <a:blip r:embed="rId7"/>
          <a:stretch>
            <a:fillRect/>
          </a:stretch>
        </p:blipFill>
        <p:spPr>
          <a:xfrm>
            <a:off x="9744114" y="2897643"/>
            <a:ext cx="2143125" cy="2133600"/>
          </a:xfrm>
          <a:prstGeom prst="rect">
            <a:avLst/>
          </a:prstGeom>
        </p:spPr>
      </p:pic>
      <p:sp>
        <p:nvSpPr>
          <p:cNvPr id="13" name="TextBox 12">
            <a:extLst>
              <a:ext uri="{FF2B5EF4-FFF2-40B4-BE49-F238E27FC236}">
                <a16:creationId xmlns:a16="http://schemas.microsoft.com/office/drawing/2014/main" id="{A8A509FF-254B-4239-BC71-67FB48C71DB4}"/>
              </a:ext>
            </a:extLst>
          </p:cNvPr>
          <p:cNvSpPr txBox="1"/>
          <p:nvPr/>
        </p:nvSpPr>
        <p:spPr>
          <a:xfrm>
            <a:off x="971550" y="369495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Collect more data regarding sales. </a:t>
            </a:r>
          </a:p>
        </p:txBody>
      </p:sp>
      <p:sp>
        <p:nvSpPr>
          <p:cNvPr id="14" name="TextBox 13">
            <a:extLst>
              <a:ext uri="{FF2B5EF4-FFF2-40B4-BE49-F238E27FC236}">
                <a16:creationId xmlns:a16="http://schemas.microsoft.com/office/drawing/2014/main" id="{5C788732-2A43-4213-9C02-4693D8CCBBD3}"/>
              </a:ext>
            </a:extLst>
          </p:cNvPr>
          <p:cNvSpPr txBox="1"/>
          <p:nvPr/>
        </p:nvSpPr>
        <p:spPr>
          <a:xfrm>
            <a:off x="4103648" y="4647317"/>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Collect data regarding variation of price in raw material</a:t>
            </a:r>
          </a:p>
        </p:txBody>
      </p:sp>
      <p:sp>
        <p:nvSpPr>
          <p:cNvPr id="15" name="TextBox 14">
            <a:extLst>
              <a:ext uri="{FF2B5EF4-FFF2-40B4-BE49-F238E27FC236}">
                <a16:creationId xmlns:a16="http://schemas.microsoft.com/office/drawing/2014/main" id="{2CBC6104-79A9-4071-98A9-A6901989C3FE}"/>
              </a:ext>
            </a:extLst>
          </p:cNvPr>
          <p:cNvSpPr txBox="1"/>
          <p:nvPr/>
        </p:nvSpPr>
        <p:spPr>
          <a:xfrm>
            <a:off x="7343775" y="5105400"/>
            <a:ext cx="22669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Conversion Rate based on the sources of leads</a:t>
            </a:r>
          </a:p>
        </p:txBody>
      </p:sp>
      <p:sp>
        <p:nvSpPr>
          <p:cNvPr id="16" name="TextBox 15">
            <a:extLst>
              <a:ext uri="{FF2B5EF4-FFF2-40B4-BE49-F238E27FC236}">
                <a16:creationId xmlns:a16="http://schemas.microsoft.com/office/drawing/2014/main" id="{C1B8A409-F3E8-4B70-8674-50A4821B6D21}"/>
              </a:ext>
            </a:extLst>
          </p:cNvPr>
          <p:cNvSpPr txBox="1"/>
          <p:nvPr/>
        </p:nvSpPr>
        <p:spPr>
          <a:xfrm>
            <a:off x="9749935" y="5314224"/>
            <a:ext cx="226695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65000"/>
                    <a:lumOff val="35000"/>
                  </a:schemeClr>
                </a:solidFill>
              </a:rPr>
              <a:t>Measure the time it takes from inquiry to sales</a:t>
            </a:r>
          </a:p>
        </p:txBody>
      </p:sp>
    </p:spTree>
    <p:extLst>
      <p:ext uri="{BB962C8B-B14F-4D97-AF65-F5344CB8AC3E}">
        <p14:creationId xmlns:p14="http://schemas.microsoft.com/office/powerpoint/2010/main" val="3767889946"/>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D42E-F95F-0440-847D-001344D540F4}"/>
              </a:ext>
            </a:extLst>
          </p:cNvPr>
          <p:cNvSpPr>
            <a:spLocks noGrp="1"/>
          </p:cNvSpPr>
          <p:nvPr>
            <p:ph type="ctrTitle"/>
          </p:nvPr>
        </p:nvSpPr>
        <p:spPr>
          <a:xfrm>
            <a:off x="2278291" y="1019476"/>
            <a:ext cx="7918876" cy="3530600"/>
          </a:xfrm>
        </p:spPr>
        <p:txBody>
          <a:bodyPr vert="horz" lIns="91440" tIns="45720" rIns="91440" bIns="45720" rtlCol="0" anchor="t">
            <a:normAutofit fontScale="90000"/>
          </a:bodyPr>
          <a:lstStyle/>
          <a:p>
            <a:r>
              <a:rPr lang="en-US" sz="6600" spc="200"/>
              <a:t>The End </a:t>
            </a:r>
            <a:br>
              <a:rPr lang="en-US" sz="6600" spc="200"/>
            </a:br>
            <a:br>
              <a:rPr lang="en-US" sz="6600" spc="200"/>
            </a:br>
            <a:br>
              <a:rPr lang="en-US" sz="6600" spc="200"/>
            </a:br>
            <a:br>
              <a:rPr lang="en-US" sz="6600" spc="200"/>
            </a:br>
            <a:r>
              <a:rPr lang="en-US" sz="6600" spc="200"/>
              <a:t>thank you</a:t>
            </a:r>
          </a:p>
        </p:txBody>
      </p:sp>
      <p:pic>
        <p:nvPicPr>
          <p:cNvPr id="7" name="Picture 6">
            <a:extLst>
              <a:ext uri="{FF2B5EF4-FFF2-40B4-BE49-F238E27FC236}">
                <a16:creationId xmlns:a16="http://schemas.microsoft.com/office/drawing/2014/main" id="{3FF8D6E9-CAEA-D14C-8954-BC813F016FEC}"/>
              </a:ext>
            </a:extLst>
          </p:cNvPr>
          <p:cNvPicPr>
            <a:picLocks noChangeAspect="1"/>
          </p:cNvPicPr>
          <p:nvPr/>
        </p:nvPicPr>
        <p:blipFill>
          <a:blip r:embed="rId3">
            <a:extLst/>
          </a:blip>
          <a:stretch>
            <a:fillRect/>
          </a:stretch>
        </p:blipFill>
        <p:spPr>
          <a:xfrm>
            <a:off x="4788917" y="2383582"/>
            <a:ext cx="2897623" cy="1475641"/>
          </a:xfrm>
          <a:prstGeom prst="rect">
            <a:avLst/>
          </a:prstGeom>
        </p:spPr>
      </p:pic>
    </p:spTree>
    <p:extLst>
      <p:ext uri="{BB962C8B-B14F-4D97-AF65-F5344CB8AC3E}">
        <p14:creationId xmlns:p14="http://schemas.microsoft.com/office/powerpoint/2010/main" val="3758300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E75E-40D6-2040-8ADA-EE2E6C7EA402}"/>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C2386DC3-956E-F54C-A11E-96F2D97EF733}"/>
              </a:ext>
            </a:extLst>
          </p:cNvPr>
          <p:cNvSpPr>
            <a:spLocks noGrp="1"/>
          </p:cNvSpPr>
          <p:nvPr>
            <p:ph idx="1"/>
          </p:nvPr>
        </p:nvSpPr>
        <p:spPr/>
        <p:txBody>
          <a:bodyPr/>
          <a:lstStyle/>
          <a:p>
            <a:r>
              <a:rPr lang="en-US"/>
              <a:t>Conversion to sales: make the website more interesting for the audience.</a:t>
            </a:r>
          </a:p>
          <a:p>
            <a:r>
              <a:rPr lang="en-US"/>
              <a:t>Change the promotion strategy, is not having impact in revenues and profits.</a:t>
            </a:r>
          </a:p>
          <a:p>
            <a:r>
              <a:rPr lang="en-US"/>
              <a:t>Review the list purchased (25K) seems to be bad quality because of the bounce rate during the promotion period.</a:t>
            </a:r>
          </a:p>
          <a:p>
            <a:r>
              <a:rPr lang="en-US"/>
              <a:t>Choose Google as service purchased to guide visits to the site</a:t>
            </a:r>
          </a:p>
          <a:p>
            <a:r>
              <a:rPr lang="en-US"/>
              <a:t>Collect data regarding the conversion into sales of the visits</a:t>
            </a:r>
          </a:p>
          <a:p>
            <a:r>
              <a:rPr lang="en-US"/>
              <a:t>Look for possible clients from North America and South America because of the queries from those regions.</a:t>
            </a:r>
          </a:p>
          <a:p>
            <a:endParaRPr lang="en-US"/>
          </a:p>
          <a:p>
            <a:endParaRPr lang="en-US"/>
          </a:p>
        </p:txBody>
      </p:sp>
      <p:pic>
        <p:nvPicPr>
          <p:cNvPr id="4" name="Picture 3">
            <a:extLst>
              <a:ext uri="{FF2B5EF4-FFF2-40B4-BE49-F238E27FC236}">
                <a16:creationId xmlns:a16="http://schemas.microsoft.com/office/drawing/2014/main" id="{6122AE85-DE86-614B-BA9A-F69FC8366552}"/>
              </a:ext>
            </a:extLst>
          </p:cNvPr>
          <p:cNvPicPr>
            <a:picLocks noChangeAspect="1"/>
          </p:cNvPicPr>
          <p:nvPr/>
        </p:nvPicPr>
        <p:blipFill rotWithShape="1">
          <a:blip r:embed="rId2"/>
          <a:srcRect r="53030"/>
          <a:stretch/>
        </p:blipFill>
        <p:spPr>
          <a:xfrm>
            <a:off x="11430000" y="6031816"/>
            <a:ext cx="762000" cy="826184"/>
          </a:xfrm>
          <a:prstGeom prst="rect">
            <a:avLst/>
          </a:prstGeom>
        </p:spPr>
      </p:pic>
    </p:spTree>
    <p:extLst>
      <p:ext uri="{BB962C8B-B14F-4D97-AF65-F5344CB8AC3E}">
        <p14:creationId xmlns:p14="http://schemas.microsoft.com/office/powerpoint/2010/main" val="53281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AC13-D381-124D-960D-6C4B297F3316}"/>
              </a:ext>
            </a:extLst>
          </p:cNvPr>
          <p:cNvSpPr>
            <a:spLocks noGrp="1"/>
          </p:cNvSpPr>
          <p:nvPr>
            <p:ph type="title"/>
          </p:nvPr>
        </p:nvSpPr>
        <p:spPr/>
        <p:txBody>
          <a:bodyPr/>
          <a:lstStyle/>
          <a:p>
            <a:r>
              <a:rPr lang="en-US"/>
              <a:t>Further exploration</a:t>
            </a:r>
          </a:p>
        </p:txBody>
      </p:sp>
      <p:sp>
        <p:nvSpPr>
          <p:cNvPr id="3" name="Content Placeholder 2">
            <a:extLst>
              <a:ext uri="{FF2B5EF4-FFF2-40B4-BE49-F238E27FC236}">
                <a16:creationId xmlns:a16="http://schemas.microsoft.com/office/drawing/2014/main" id="{46BF662B-933A-C34B-A848-54C891493C69}"/>
              </a:ext>
            </a:extLst>
          </p:cNvPr>
          <p:cNvSpPr>
            <a:spLocks noGrp="1"/>
          </p:cNvSpPr>
          <p:nvPr>
            <p:ph idx="1"/>
          </p:nvPr>
        </p:nvSpPr>
        <p:spPr/>
        <p:txBody>
          <a:bodyPr/>
          <a:lstStyle/>
          <a:p>
            <a:r>
              <a:rPr lang="en-US"/>
              <a:t>More data regarding to the sales and where they come from, to see the proportion of sales that come from new customers and from where they are from.</a:t>
            </a:r>
          </a:p>
          <a:p>
            <a:r>
              <a:rPr lang="en-US"/>
              <a:t>Look for the data regarding the variation of prices of the raw material to how this could also impact the profits, compare with revenue (sales).</a:t>
            </a:r>
          </a:p>
          <a:p>
            <a:r>
              <a:rPr lang="en-US"/>
              <a:t>Conversion to sales from the traffic sources purchased, like google, yahoo, etc.</a:t>
            </a:r>
          </a:p>
          <a:p>
            <a:r>
              <a:rPr lang="en-US"/>
              <a:t>Measure the time between the visit in the website and the pounds sold.</a:t>
            </a:r>
          </a:p>
          <a:p>
            <a:endParaRPr lang="en-US"/>
          </a:p>
        </p:txBody>
      </p:sp>
      <p:pic>
        <p:nvPicPr>
          <p:cNvPr id="4" name="Picture 3">
            <a:extLst>
              <a:ext uri="{FF2B5EF4-FFF2-40B4-BE49-F238E27FC236}">
                <a16:creationId xmlns:a16="http://schemas.microsoft.com/office/drawing/2014/main" id="{92FF807F-7EFB-2641-B3F5-9D9DFBCB0DBE}"/>
              </a:ext>
            </a:extLst>
          </p:cNvPr>
          <p:cNvPicPr>
            <a:picLocks noChangeAspect="1"/>
          </p:cNvPicPr>
          <p:nvPr/>
        </p:nvPicPr>
        <p:blipFill rotWithShape="1">
          <a:blip r:embed="rId2"/>
          <a:srcRect r="53030"/>
          <a:stretch/>
        </p:blipFill>
        <p:spPr>
          <a:xfrm>
            <a:off x="11430000" y="6031816"/>
            <a:ext cx="762000" cy="826184"/>
          </a:xfrm>
          <a:prstGeom prst="rect">
            <a:avLst/>
          </a:prstGeom>
        </p:spPr>
      </p:pic>
    </p:spTree>
    <p:extLst>
      <p:ext uri="{BB962C8B-B14F-4D97-AF65-F5344CB8AC3E}">
        <p14:creationId xmlns:p14="http://schemas.microsoft.com/office/powerpoint/2010/main" val="259373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F5303F-D264-494E-BCC3-ECA24ECB86B2}"/>
              </a:ext>
            </a:extLst>
          </p:cNvPr>
          <p:cNvPicPr>
            <a:picLocks noChangeAspect="1"/>
          </p:cNvPicPr>
          <p:nvPr/>
        </p:nvPicPr>
        <p:blipFill rotWithShape="1">
          <a:blip r:embed="rId3"/>
          <a:srcRect r="53030"/>
          <a:stretch/>
        </p:blipFill>
        <p:spPr>
          <a:xfrm>
            <a:off x="11430000" y="6031816"/>
            <a:ext cx="762000" cy="826184"/>
          </a:xfrm>
          <a:prstGeom prst="rect">
            <a:avLst/>
          </a:prstGeom>
        </p:spPr>
      </p:pic>
      <p:pic>
        <p:nvPicPr>
          <p:cNvPr id="17" name="Picture 17" descr="A screenshot of a cell phone&#10;&#10;Description generated with high confidence">
            <a:extLst>
              <a:ext uri="{FF2B5EF4-FFF2-40B4-BE49-F238E27FC236}">
                <a16:creationId xmlns:a16="http://schemas.microsoft.com/office/drawing/2014/main" id="{2C357D97-9E33-4FC6-8EB3-EB8652EBE8F7}"/>
              </a:ext>
            </a:extLst>
          </p:cNvPr>
          <p:cNvPicPr>
            <a:picLocks noGrp="1" noChangeAspect="1"/>
          </p:cNvPicPr>
          <p:nvPr>
            <p:ph idx="1"/>
          </p:nvPr>
        </p:nvPicPr>
        <p:blipFill rotWithShape="1">
          <a:blip r:embed="rId4"/>
          <a:srcRect l="5992" t="4622" r="13676" b="7236"/>
          <a:stretch/>
        </p:blipFill>
        <p:spPr>
          <a:xfrm>
            <a:off x="1369518" y="1750683"/>
            <a:ext cx="4861139" cy="4523049"/>
          </a:xfrm>
          <a:prstGeom prst="rect">
            <a:avLst/>
          </a:prstGeom>
        </p:spPr>
      </p:pic>
      <p:pic>
        <p:nvPicPr>
          <p:cNvPr id="19" name="Picture 19" descr="A picture containing screenshot&#10;&#10;Description generated with very high confidence">
            <a:extLst>
              <a:ext uri="{FF2B5EF4-FFF2-40B4-BE49-F238E27FC236}">
                <a16:creationId xmlns:a16="http://schemas.microsoft.com/office/drawing/2014/main" id="{2FA616AA-CA73-4BA2-8BF8-26DDFF52852F}"/>
              </a:ext>
            </a:extLst>
          </p:cNvPr>
          <p:cNvPicPr>
            <a:picLocks noChangeAspect="1"/>
          </p:cNvPicPr>
          <p:nvPr/>
        </p:nvPicPr>
        <p:blipFill rotWithShape="1">
          <a:blip r:embed="rId5"/>
          <a:srcRect l="4876" t="4621" r="14079" b="7236"/>
          <a:stretch/>
        </p:blipFill>
        <p:spPr>
          <a:xfrm>
            <a:off x="6447308" y="1755784"/>
            <a:ext cx="4842241" cy="4536998"/>
          </a:xfrm>
          <a:prstGeom prst="rect">
            <a:avLst/>
          </a:prstGeom>
        </p:spPr>
      </p:pic>
      <p:sp>
        <p:nvSpPr>
          <p:cNvPr id="37" name="Content Placeholder 9">
            <a:extLst>
              <a:ext uri="{FF2B5EF4-FFF2-40B4-BE49-F238E27FC236}">
                <a16:creationId xmlns:a16="http://schemas.microsoft.com/office/drawing/2014/main" id="{80E2F08A-1504-4244-A6E9-D1F8902077B1}"/>
              </a:ext>
            </a:extLst>
          </p:cNvPr>
          <p:cNvSpPr txBox="1">
            <a:spLocks/>
          </p:cNvSpPr>
          <p:nvPr/>
        </p:nvSpPr>
        <p:spPr>
          <a:xfrm>
            <a:off x="1369519" y="1286519"/>
            <a:ext cx="4861138"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en-US" sz="2800"/>
              <a:t>Web Pageviews in 4 Periods</a:t>
            </a:r>
          </a:p>
        </p:txBody>
      </p:sp>
      <p:sp>
        <p:nvSpPr>
          <p:cNvPr id="38" name="Content Placeholder 9">
            <a:extLst>
              <a:ext uri="{FF2B5EF4-FFF2-40B4-BE49-F238E27FC236}">
                <a16:creationId xmlns:a16="http://schemas.microsoft.com/office/drawing/2014/main" id="{15613632-E6C0-A742-9178-4B89E494C924}"/>
              </a:ext>
            </a:extLst>
          </p:cNvPr>
          <p:cNvSpPr txBox="1">
            <a:spLocks/>
          </p:cNvSpPr>
          <p:nvPr/>
        </p:nvSpPr>
        <p:spPr>
          <a:xfrm>
            <a:off x="6409208" y="1260485"/>
            <a:ext cx="4842241"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en-US" sz="2800"/>
              <a:t>Web Inquiry in 4 Periods</a:t>
            </a:r>
          </a:p>
        </p:txBody>
      </p:sp>
      <p:sp>
        <p:nvSpPr>
          <p:cNvPr id="40" name="Title 1">
            <a:extLst>
              <a:ext uri="{FF2B5EF4-FFF2-40B4-BE49-F238E27FC236}">
                <a16:creationId xmlns:a16="http://schemas.microsoft.com/office/drawing/2014/main" id="{50ACE75E-0C69-DA44-83A7-0FE2C9DE7E9D}"/>
              </a:ext>
            </a:extLst>
          </p:cNvPr>
          <p:cNvSpPr>
            <a:spLocks noGrp="1"/>
          </p:cNvSpPr>
          <p:nvPr>
            <p:ph type="title"/>
          </p:nvPr>
        </p:nvSpPr>
        <p:spPr>
          <a:xfrm>
            <a:off x="1251678" y="382385"/>
            <a:ext cx="10178322" cy="861600"/>
          </a:xfrm>
        </p:spPr>
        <p:txBody>
          <a:bodyPr/>
          <a:lstStyle/>
          <a:p>
            <a:r>
              <a:rPr lang="en-US"/>
              <a:t>WEBSITE user usage</a:t>
            </a:r>
          </a:p>
        </p:txBody>
      </p:sp>
      <p:sp>
        <p:nvSpPr>
          <p:cNvPr id="41" name="Rectangle 40">
            <a:extLst>
              <a:ext uri="{FF2B5EF4-FFF2-40B4-BE49-F238E27FC236}">
                <a16:creationId xmlns:a16="http://schemas.microsoft.com/office/drawing/2014/main" id="{9352A33B-0642-9E4A-85C9-D3C7ADAB706D}"/>
              </a:ext>
            </a:extLst>
          </p:cNvPr>
          <p:cNvSpPr/>
          <p:nvPr/>
        </p:nvSpPr>
        <p:spPr>
          <a:xfrm>
            <a:off x="1578026" y="3517899"/>
            <a:ext cx="1024117" cy="255324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a:t>
            </a:r>
          </a:p>
        </p:txBody>
      </p:sp>
      <p:sp>
        <p:nvSpPr>
          <p:cNvPr id="49" name="Rectangle 48">
            <a:extLst>
              <a:ext uri="{FF2B5EF4-FFF2-40B4-BE49-F238E27FC236}">
                <a16:creationId xmlns:a16="http://schemas.microsoft.com/office/drawing/2014/main" id="{4809F7F9-784C-2841-AAFB-7FB3CC1BCE18}"/>
              </a:ext>
            </a:extLst>
          </p:cNvPr>
          <p:cNvSpPr/>
          <p:nvPr/>
        </p:nvSpPr>
        <p:spPr>
          <a:xfrm>
            <a:off x="2739994" y="3602421"/>
            <a:ext cx="1024117" cy="246872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Pre Promo</a:t>
            </a:r>
          </a:p>
        </p:txBody>
      </p:sp>
      <p:sp>
        <p:nvSpPr>
          <p:cNvPr id="50" name="Rectangle 49">
            <a:extLst>
              <a:ext uri="{FF2B5EF4-FFF2-40B4-BE49-F238E27FC236}">
                <a16:creationId xmlns:a16="http://schemas.microsoft.com/office/drawing/2014/main" id="{B408B5CE-EB9C-6848-A27B-A9972C2DDE9A}"/>
              </a:ext>
            </a:extLst>
          </p:cNvPr>
          <p:cNvSpPr/>
          <p:nvPr/>
        </p:nvSpPr>
        <p:spPr>
          <a:xfrm>
            <a:off x="3918895" y="1955801"/>
            <a:ext cx="1024117" cy="413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Promo</a:t>
            </a:r>
          </a:p>
        </p:txBody>
      </p:sp>
      <p:sp>
        <p:nvSpPr>
          <p:cNvPr id="51" name="Rectangle 50">
            <a:extLst>
              <a:ext uri="{FF2B5EF4-FFF2-40B4-BE49-F238E27FC236}">
                <a16:creationId xmlns:a16="http://schemas.microsoft.com/office/drawing/2014/main" id="{F85361D5-5C66-9641-B30D-81F298D087E0}"/>
              </a:ext>
            </a:extLst>
          </p:cNvPr>
          <p:cNvSpPr/>
          <p:nvPr/>
        </p:nvSpPr>
        <p:spPr>
          <a:xfrm>
            <a:off x="5060136" y="4038599"/>
            <a:ext cx="1024117" cy="204335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 Promo</a:t>
            </a:r>
          </a:p>
        </p:txBody>
      </p:sp>
      <p:sp>
        <p:nvSpPr>
          <p:cNvPr id="52" name="Rectangle 51">
            <a:extLst>
              <a:ext uri="{FF2B5EF4-FFF2-40B4-BE49-F238E27FC236}">
                <a16:creationId xmlns:a16="http://schemas.microsoft.com/office/drawing/2014/main" id="{656D4866-5AB1-FA4B-AC66-10619E359562}"/>
              </a:ext>
            </a:extLst>
          </p:cNvPr>
          <p:cNvSpPr/>
          <p:nvPr/>
        </p:nvSpPr>
        <p:spPr>
          <a:xfrm>
            <a:off x="6622236" y="2984501"/>
            <a:ext cx="1024117" cy="309745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a:t>
            </a:r>
          </a:p>
        </p:txBody>
      </p:sp>
      <p:sp>
        <p:nvSpPr>
          <p:cNvPr id="53" name="Rectangle 52">
            <a:extLst>
              <a:ext uri="{FF2B5EF4-FFF2-40B4-BE49-F238E27FC236}">
                <a16:creationId xmlns:a16="http://schemas.microsoft.com/office/drawing/2014/main" id="{F1A452E7-AD4D-ED41-A9E9-1A37ECB83664}"/>
              </a:ext>
            </a:extLst>
          </p:cNvPr>
          <p:cNvSpPr/>
          <p:nvPr/>
        </p:nvSpPr>
        <p:spPr>
          <a:xfrm>
            <a:off x="7801486" y="1955801"/>
            <a:ext cx="1024117" cy="4126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Pre Promo</a:t>
            </a:r>
          </a:p>
        </p:txBody>
      </p:sp>
      <p:sp>
        <p:nvSpPr>
          <p:cNvPr id="54" name="Rectangle 53">
            <a:extLst>
              <a:ext uri="{FF2B5EF4-FFF2-40B4-BE49-F238E27FC236}">
                <a16:creationId xmlns:a16="http://schemas.microsoft.com/office/drawing/2014/main" id="{CA652358-11A8-6C47-A343-9E09E375E338}"/>
              </a:ext>
            </a:extLst>
          </p:cNvPr>
          <p:cNvSpPr/>
          <p:nvPr/>
        </p:nvSpPr>
        <p:spPr>
          <a:xfrm>
            <a:off x="8963454" y="2794000"/>
            <a:ext cx="1024117" cy="330033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Promo</a:t>
            </a:r>
          </a:p>
        </p:txBody>
      </p:sp>
      <p:sp>
        <p:nvSpPr>
          <p:cNvPr id="55" name="Rectangle 54">
            <a:extLst>
              <a:ext uri="{FF2B5EF4-FFF2-40B4-BE49-F238E27FC236}">
                <a16:creationId xmlns:a16="http://schemas.microsoft.com/office/drawing/2014/main" id="{E760426E-2E7E-B042-8C89-D95AAB8C14A0}"/>
              </a:ext>
            </a:extLst>
          </p:cNvPr>
          <p:cNvSpPr/>
          <p:nvPr/>
        </p:nvSpPr>
        <p:spPr>
          <a:xfrm>
            <a:off x="10107451" y="3771900"/>
            <a:ext cx="1024117" cy="232243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 Promo</a:t>
            </a:r>
          </a:p>
        </p:txBody>
      </p:sp>
    </p:spTree>
    <p:extLst>
      <p:ext uri="{BB962C8B-B14F-4D97-AF65-F5344CB8AC3E}">
        <p14:creationId xmlns:p14="http://schemas.microsoft.com/office/powerpoint/2010/main" val="27348601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10879-FFAB-6045-BD5F-DFBC277887F2}"/>
              </a:ext>
            </a:extLst>
          </p:cNvPr>
          <p:cNvSpPr>
            <a:spLocks noGrp="1"/>
          </p:cNvSpPr>
          <p:nvPr>
            <p:ph type="title"/>
          </p:nvPr>
        </p:nvSpPr>
        <p:spPr>
          <a:xfrm>
            <a:off x="761996" y="1153287"/>
            <a:ext cx="3570566" cy="4551426"/>
          </a:xfrm>
        </p:spPr>
        <p:txBody>
          <a:bodyPr anchor="ctr">
            <a:normAutofit/>
          </a:bodyPr>
          <a:lstStyle/>
          <a:p>
            <a:pPr algn="r"/>
            <a:r>
              <a:rPr lang="en-US" sz="6000"/>
              <a:t>Executive </a:t>
            </a:r>
            <a:r>
              <a:rPr lang="en-US" sz="6000" err="1"/>
              <a:t>SUmmary</a:t>
            </a:r>
            <a:endParaRPr lang="en-US" sz="6000"/>
          </a:p>
        </p:txBody>
      </p:sp>
      <p:cxnSp>
        <p:nvCxnSpPr>
          <p:cNvPr id="33" name="Straight Connector 24">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B8E35B-DC7A-624B-8241-D151D14365D7}"/>
              </a:ext>
            </a:extLst>
          </p:cNvPr>
          <p:cNvSpPr>
            <a:spLocks noGrp="1"/>
          </p:cNvSpPr>
          <p:nvPr>
            <p:ph idx="1"/>
          </p:nvPr>
        </p:nvSpPr>
        <p:spPr>
          <a:xfrm>
            <a:off x="4976031" y="584200"/>
            <a:ext cx="6453969" cy="5346700"/>
          </a:xfrm>
        </p:spPr>
        <p:txBody>
          <a:bodyPr anchor="ctr">
            <a:normAutofit/>
          </a:bodyPr>
          <a:lstStyle/>
          <a:p>
            <a:pPr>
              <a:lnSpc>
                <a:spcPct val="100000"/>
              </a:lnSpc>
            </a:pPr>
            <a:r>
              <a:rPr lang="en-US" sz="1800"/>
              <a:t>Promotion delivered to more visits to the web site</a:t>
            </a:r>
          </a:p>
          <a:p>
            <a:pPr>
              <a:lnSpc>
                <a:spcPct val="100000"/>
              </a:lnSpc>
            </a:pPr>
            <a:r>
              <a:rPr lang="en-US" sz="1800"/>
              <a:t>Promotion did not have a positive impact in revenues (sales)</a:t>
            </a:r>
          </a:p>
          <a:p>
            <a:pPr>
              <a:lnSpc>
                <a:spcPct val="100000"/>
              </a:lnSpc>
            </a:pPr>
            <a:r>
              <a:rPr lang="en-US" sz="1800"/>
              <a:t>Promotion did not have a positive impact in profits or margins</a:t>
            </a:r>
          </a:p>
          <a:p>
            <a:pPr>
              <a:lnSpc>
                <a:spcPct val="100000"/>
              </a:lnSpc>
            </a:pPr>
            <a:r>
              <a:rPr lang="en-US" sz="1800"/>
              <a:t>Bad Data Quality (High Bounce Rate)</a:t>
            </a:r>
          </a:p>
          <a:p>
            <a:pPr>
              <a:lnSpc>
                <a:spcPct val="100000"/>
              </a:lnSpc>
            </a:pPr>
            <a:r>
              <a:rPr lang="en-US" sz="1800"/>
              <a:t>Focus on (demographic data):</a:t>
            </a:r>
          </a:p>
          <a:p>
            <a:pPr lvl="1">
              <a:lnSpc>
                <a:spcPct val="100000"/>
              </a:lnSpc>
            </a:pPr>
            <a:r>
              <a:rPr lang="en-US"/>
              <a:t>Main Referring Sites (56% of total visits):</a:t>
            </a:r>
          </a:p>
          <a:p>
            <a:pPr lvl="2">
              <a:lnSpc>
                <a:spcPct val="100000"/>
              </a:lnSpc>
            </a:pPr>
            <a:r>
              <a:rPr lang="en-US" sz="1800"/>
              <a:t>Google 79%</a:t>
            </a:r>
          </a:p>
          <a:p>
            <a:pPr lvl="1">
              <a:lnSpc>
                <a:spcPct val="100000"/>
              </a:lnSpc>
            </a:pPr>
            <a:r>
              <a:rPr lang="en-US"/>
              <a:t>Main Search Engines (30% of total visits):</a:t>
            </a:r>
          </a:p>
          <a:p>
            <a:pPr lvl="2">
              <a:lnSpc>
                <a:spcPct val="100000"/>
              </a:lnSpc>
            </a:pPr>
            <a:r>
              <a:rPr lang="en-US" sz="1800"/>
              <a:t>Google 85%</a:t>
            </a:r>
          </a:p>
          <a:p>
            <a:pPr lvl="1">
              <a:lnSpc>
                <a:spcPct val="100000"/>
              </a:lnSpc>
            </a:pPr>
            <a:r>
              <a:rPr lang="en-US"/>
              <a:t>Main Markets:</a:t>
            </a:r>
          </a:p>
          <a:p>
            <a:pPr lvl="2">
              <a:lnSpc>
                <a:spcPct val="100000"/>
              </a:lnSpc>
            </a:pPr>
            <a:r>
              <a:rPr lang="en-US" sz="1800"/>
              <a:t>South America (34%)</a:t>
            </a:r>
          </a:p>
          <a:p>
            <a:pPr lvl="2">
              <a:lnSpc>
                <a:spcPct val="100000"/>
              </a:lnSpc>
            </a:pPr>
            <a:r>
              <a:rPr lang="en-US" sz="1800"/>
              <a:t>Northern America (27%)</a:t>
            </a:r>
          </a:p>
          <a:p>
            <a:pPr lvl="2">
              <a:lnSpc>
                <a:spcPct val="100000"/>
              </a:lnSpc>
            </a:pPr>
            <a:r>
              <a:rPr lang="en-US" sz="1800"/>
              <a:t>Central America (10%)</a:t>
            </a:r>
          </a:p>
          <a:p>
            <a:pPr lvl="1">
              <a:lnSpc>
                <a:spcPct val="100000"/>
              </a:lnSpc>
            </a:pPr>
            <a:endParaRPr lang="en-US" sz="1600"/>
          </a:p>
        </p:txBody>
      </p:sp>
      <p:sp>
        <p:nvSpPr>
          <p:cNvPr id="34" name="Rectangle 26">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E20F1D85-3B60-8D4D-A68E-3802875A3FF1}"/>
              </a:ext>
            </a:extLst>
          </p:cNvPr>
          <p:cNvPicPr>
            <a:picLocks noChangeAspect="1"/>
          </p:cNvPicPr>
          <p:nvPr/>
        </p:nvPicPr>
        <p:blipFill rotWithShape="1">
          <a:blip r:embed="rId3"/>
          <a:srcRect r="53030"/>
          <a:stretch/>
        </p:blipFill>
        <p:spPr>
          <a:xfrm>
            <a:off x="11430000" y="6031816"/>
            <a:ext cx="762000" cy="826184"/>
          </a:xfrm>
          <a:prstGeom prst="rect">
            <a:avLst/>
          </a:prstGeom>
        </p:spPr>
      </p:pic>
    </p:spTree>
    <p:extLst>
      <p:ext uri="{BB962C8B-B14F-4D97-AF65-F5344CB8AC3E}">
        <p14:creationId xmlns:p14="http://schemas.microsoft.com/office/powerpoint/2010/main" val="1060681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logo&#10;&#10;Description generated with very high confidence">
            <a:extLst>
              <a:ext uri="{FF2B5EF4-FFF2-40B4-BE49-F238E27FC236}">
                <a16:creationId xmlns:a16="http://schemas.microsoft.com/office/drawing/2014/main" id="{5379AB3A-A4F5-4274-A493-22CAA3D62829}"/>
              </a:ext>
            </a:extLst>
          </p:cNvPr>
          <p:cNvPicPr>
            <a:picLocks noChangeAspect="1"/>
          </p:cNvPicPr>
          <p:nvPr/>
        </p:nvPicPr>
        <p:blipFill>
          <a:blip r:embed="rId2"/>
          <a:stretch>
            <a:fillRect/>
          </a:stretch>
        </p:blipFill>
        <p:spPr>
          <a:xfrm>
            <a:off x="1251678" y="1623749"/>
            <a:ext cx="10343422" cy="4723883"/>
          </a:xfrm>
          <a:prstGeom prst="rect">
            <a:avLst/>
          </a:prstGeom>
        </p:spPr>
      </p:pic>
      <p:sp>
        <p:nvSpPr>
          <p:cNvPr id="5" name="Title 1">
            <a:extLst>
              <a:ext uri="{FF2B5EF4-FFF2-40B4-BE49-F238E27FC236}">
                <a16:creationId xmlns:a16="http://schemas.microsoft.com/office/drawing/2014/main" id="{4144D535-B57F-1642-B648-A970EDE475B9}"/>
              </a:ext>
            </a:extLst>
          </p:cNvPr>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a:t>Web site visits overview</a:t>
            </a:r>
          </a:p>
        </p:txBody>
      </p:sp>
      <p:sp>
        <p:nvSpPr>
          <p:cNvPr id="6" name="Content Placeholder 9">
            <a:extLst>
              <a:ext uri="{FF2B5EF4-FFF2-40B4-BE49-F238E27FC236}">
                <a16:creationId xmlns:a16="http://schemas.microsoft.com/office/drawing/2014/main" id="{4EB29054-FFA1-BE42-AD3A-CDE106111B89}"/>
              </a:ext>
            </a:extLst>
          </p:cNvPr>
          <p:cNvSpPr txBox="1">
            <a:spLocks/>
          </p:cNvSpPr>
          <p:nvPr/>
        </p:nvSpPr>
        <p:spPr>
          <a:xfrm>
            <a:off x="1251678" y="1128451"/>
            <a:ext cx="6762022"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800"/>
              <a:t>Amount of the weekly visits per period</a:t>
            </a:r>
          </a:p>
        </p:txBody>
      </p:sp>
      <p:cxnSp>
        <p:nvCxnSpPr>
          <p:cNvPr id="7" name="Straight Connector 6">
            <a:extLst>
              <a:ext uri="{FF2B5EF4-FFF2-40B4-BE49-F238E27FC236}">
                <a16:creationId xmlns:a16="http://schemas.microsoft.com/office/drawing/2014/main" id="{60F859D6-9829-0E4C-AA35-93646CB0ABFF}"/>
              </a:ext>
            </a:extLst>
          </p:cNvPr>
          <p:cNvCxnSpPr>
            <a:cxnSpLocks/>
          </p:cNvCxnSpPr>
          <p:nvPr/>
        </p:nvCxnSpPr>
        <p:spPr>
          <a:xfrm>
            <a:off x="3733800" y="1981200"/>
            <a:ext cx="0" cy="3162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B0027F-DDA5-CD44-8C63-9E5B10C5F6FD}"/>
              </a:ext>
            </a:extLst>
          </p:cNvPr>
          <p:cNvCxnSpPr>
            <a:cxnSpLocks/>
          </p:cNvCxnSpPr>
          <p:nvPr/>
        </p:nvCxnSpPr>
        <p:spPr>
          <a:xfrm>
            <a:off x="6273800" y="1981200"/>
            <a:ext cx="0" cy="31623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B16B85-13D9-C14E-892B-641673E870DC}"/>
              </a:ext>
            </a:extLst>
          </p:cNvPr>
          <p:cNvCxnSpPr>
            <a:cxnSpLocks/>
          </p:cNvCxnSpPr>
          <p:nvPr/>
        </p:nvCxnSpPr>
        <p:spPr>
          <a:xfrm>
            <a:off x="8534400" y="1981200"/>
            <a:ext cx="0" cy="31623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9">
            <a:extLst>
              <a:ext uri="{FF2B5EF4-FFF2-40B4-BE49-F238E27FC236}">
                <a16:creationId xmlns:a16="http://schemas.microsoft.com/office/drawing/2014/main" id="{7FE2E03F-2EDD-9640-B43A-01BD3574AA17}"/>
              </a:ext>
            </a:extLst>
          </p:cNvPr>
          <p:cNvSpPr txBox="1">
            <a:spLocks/>
          </p:cNvSpPr>
          <p:nvPr/>
        </p:nvSpPr>
        <p:spPr>
          <a:xfrm>
            <a:off x="2331178" y="1874516"/>
            <a:ext cx="1224822" cy="60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400"/>
              <a:t>Initial</a:t>
            </a:r>
            <a:endParaRPr lang="en-US" sz="2800"/>
          </a:p>
        </p:txBody>
      </p:sp>
      <p:sp>
        <p:nvSpPr>
          <p:cNvPr id="12" name="Content Placeholder 9">
            <a:extLst>
              <a:ext uri="{FF2B5EF4-FFF2-40B4-BE49-F238E27FC236}">
                <a16:creationId xmlns:a16="http://schemas.microsoft.com/office/drawing/2014/main" id="{E7C3E558-A483-924E-93F8-C505C3C88EAE}"/>
              </a:ext>
            </a:extLst>
          </p:cNvPr>
          <p:cNvSpPr txBox="1">
            <a:spLocks/>
          </p:cNvSpPr>
          <p:nvPr/>
        </p:nvSpPr>
        <p:spPr>
          <a:xfrm>
            <a:off x="4336013" y="1874516"/>
            <a:ext cx="1698259" cy="60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400"/>
              <a:t>Pre-Promo</a:t>
            </a:r>
            <a:endParaRPr lang="en-US" sz="2800"/>
          </a:p>
        </p:txBody>
      </p:sp>
      <p:sp>
        <p:nvSpPr>
          <p:cNvPr id="13" name="Content Placeholder 9">
            <a:extLst>
              <a:ext uri="{FF2B5EF4-FFF2-40B4-BE49-F238E27FC236}">
                <a16:creationId xmlns:a16="http://schemas.microsoft.com/office/drawing/2014/main" id="{A7DFF29D-8063-0B47-A73C-D4B6C548B469}"/>
              </a:ext>
            </a:extLst>
          </p:cNvPr>
          <p:cNvSpPr txBox="1">
            <a:spLocks/>
          </p:cNvSpPr>
          <p:nvPr/>
        </p:nvSpPr>
        <p:spPr>
          <a:xfrm>
            <a:off x="7118191" y="1874516"/>
            <a:ext cx="1075963" cy="60128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800"/>
              <a:t>Promo</a:t>
            </a:r>
          </a:p>
        </p:txBody>
      </p:sp>
      <p:sp>
        <p:nvSpPr>
          <p:cNvPr id="14" name="Content Placeholder 9">
            <a:extLst>
              <a:ext uri="{FF2B5EF4-FFF2-40B4-BE49-F238E27FC236}">
                <a16:creationId xmlns:a16="http://schemas.microsoft.com/office/drawing/2014/main" id="{0F0D0EB8-10F3-A447-85D1-F2456E3ABA0C}"/>
              </a:ext>
            </a:extLst>
          </p:cNvPr>
          <p:cNvSpPr txBox="1">
            <a:spLocks/>
          </p:cNvSpPr>
          <p:nvPr/>
        </p:nvSpPr>
        <p:spPr>
          <a:xfrm>
            <a:off x="8780723" y="1874516"/>
            <a:ext cx="1674030" cy="48768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400"/>
              <a:t>Post-Promo</a:t>
            </a:r>
            <a:endParaRPr lang="en-US" sz="2800"/>
          </a:p>
        </p:txBody>
      </p:sp>
      <p:pic>
        <p:nvPicPr>
          <p:cNvPr id="15" name="Picture 14">
            <a:extLst>
              <a:ext uri="{FF2B5EF4-FFF2-40B4-BE49-F238E27FC236}">
                <a16:creationId xmlns:a16="http://schemas.microsoft.com/office/drawing/2014/main" id="{238F2E46-BCD3-714F-B26F-FD59F25951AA}"/>
              </a:ext>
            </a:extLst>
          </p:cNvPr>
          <p:cNvPicPr>
            <a:picLocks noChangeAspect="1"/>
          </p:cNvPicPr>
          <p:nvPr/>
        </p:nvPicPr>
        <p:blipFill rotWithShape="1">
          <a:blip r:embed="rId3"/>
          <a:srcRect r="53030"/>
          <a:stretch/>
        </p:blipFill>
        <p:spPr>
          <a:xfrm>
            <a:off x="11430000" y="6031816"/>
            <a:ext cx="762000" cy="826184"/>
          </a:xfrm>
          <a:prstGeom prst="rect">
            <a:avLst/>
          </a:prstGeom>
        </p:spPr>
      </p:pic>
      <p:sp>
        <p:nvSpPr>
          <p:cNvPr id="16" name="TextBox 15">
            <a:extLst>
              <a:ext uri="{FF2B5EF4-FFF2-40B4-BE49-F238E27FC236}">
                <a16:creationId xmlns:a16="http://schemas.microsoft.com/office/drawing/2014/main" id="{B5C45FE0-78F3-7249-A6C7-2DC274E0F6D2}"/>
              </a:ext>
            </a:extLst>
          </p:cNvPr>
          <p:cNvSpPr txBox="1"/>
          <p:nvPr/>
        </p:nvSpPr>
        <p:spPr>
          <a:xfrm>
            <a:off x="673100" y="6565900"/>
            <a:ext cx="8420100" cy="553998"/>
          </a:xfrm>
          <a:prstGeom prst="rect">
            <a:avLst/>
          </a:prstGeom>
          <a:noFill/>
        </p:spPr>
        <p:txBody>
          <a:bodyPr wrap="square" rtlCol="0">
            <a:spAutoFit/>
          </a:bodyPr>
          <a:lstStyle/>
          <a:p>
            <a:r>
              <a:rPr lang="en-US" sz="1400"/>
              <a:t>Source: Columbia Business School - Web Analytics at Quality Alloys, Inc. </a:t>
            </a:r>
          </a:p>
          <a:p>
            <a:endParaRPr lang="en-US" sz="1600"/>
          </a:p>
        </p:txBody>
      </p:sp>
      <p:sp>
        <p:nvSpPr>
          <p:cNvPr id="4" name="Rectangle 3">
            <a:extLst>
              <a:ext uri="{FF2B5EF4-FFF2-40B4-BE49-F238E27FC236}">
                <a16:creationId xmlns:a16="http://schemas.microsoft.com/office/drawing/2014/main" id="{DB2F752C-7991-3C4C-A28C-3358C9535FD9}"/>
              </a:ext>
            </a:extLst>
          </p:cNvPr>
          <p:cNvSpPr/>
          <p:nvPr/>
        </p:nvSpPr>
        <p:spPr>
          <a:xfrm>
            <a:off x="867630" y="6596390"/>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Tree>
    <p:extLst>
      <p:ext uri="{BB962C8B-B14F-4D97-AF65-F5344CB8AC3E}">
        <p14:creationId xmlns:p14="http://schemas.microsoft.com/office/powerpoint/2010/main" val="3652253981"/>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8EB1-DFF9-45FF-9C85-9B7E99305F7A}"/>
              </a:ext>
            </a:extLst>
          </p:cNvPr>
          <p:cNvSpPr>
            <a:spLocks noGrp="1"/>
          </p:cNvSpPr>
          <p:nvPr>
            <p:ph type="title"/>
          </p:nvPr>
        </p:nvSpPr>
        <p:spPr>
          <a:xfrm>
            <a:off x="336884" y="85724"/>
            <a:ext cx="7035465" cy="1069976"/>
          </a:xfrm>
        </p:spPr>
        <p:txBody>
          <a:bodyPr vert="horz" lIns="91440" tIns="45720" rIns="91440" bIns="45720" rtlCol="0" anchor="t">
            <a:noAutofit/>
          </a:bodyPr>
          <a:lstStyle/>
          <a:p>
            <a:pPr>
              <a:lnSpc>
                <a:spcPct val="90000"/>
              </a:lnSpc>
            </a:pPr>
            <a:r>
              <a:rPr lang="en-US" sz="3600" spc="200">
                <a:solidFill>
                  <a:schemeClr val="tx2"/>
                </a:solidFill>
                <a:latin typeface="+mj-lt"/>
              </a:rPr>
              <a:t>RELATIONSHIP BETWEEN </a:t>
            </a:r>
            <a:br>
              <a:rPr lang="en-US" sz="3600" spc="200">
                <a:solidFill>
                  <a:schemeClr val="tx2"/>
                </a:solidFill>
                <a:latin typeface="+mj-lt"/>
              </a:rPr>
            </a:br>
            <a:r>
              <a:rPr lang="en-US" sz="3600" spc="200">
                <a:solidFill>
                  <a:schemeClr val="tx2"/>
                </a:solidFill>
                <a:latin typeface="+mj-lt"/>
              </a:rPr>
              <a:t>POUNDS SOLD &amp;  WEEKLY VISITS</a:t>
            </a:r>
            <a:endParaRPr lang="en-US" sz="5400" spc="200">
              <a:solidFill>
                <a:schemeClr val="tx2"/>
              </a:solidFill>
              <a:latin typeface="+mj-lt"/>
            </a:endParaRPr>
          </a:p>
        </p:txBody>
      </p:sp>
      <p:pic>
        <p:nvPicPr>
          <p:cNvPr id="5" name="Picture 5">
            <a:extLst>
              <a:ext uri="{FF2B5EF4-FFF2-40B4-BE49-F238E27FC236}">
                <a16:creationId xmlns:a16="http://schemas.microsoft.com/office/drawing/2014/main" id="{F9C90253-7B5A-4D9B-8BE7-CA1D9E0CF050}"/>
              </a:ext>
            </a:extLst>
          </p:cNvPr>
          <p:cNvPicPr>
            <a:picLocks noGrp="1" noChangeAspect="1"/>
          </p:cNvPicPr>
          <p:nvPr>
            <p:ph idx="1"/>
          </p:nvPr>
        </p:nvPicPr>
        <p:blipFill>
          <a:blip r:embed="rId2"/>
          <a:stretch>
            <a:fillRect/>
          </a:stretch>
        </p:blipFill>
        <p:spPr>
          <a:xfrm>
            <a:off x="336884" y="1403164"/>
            <a:ext cx="7035465" cy="5029200"/>
          </a:xfrm>
          <a:prstGeom prst="rect">
            <a:avLst/>
          </a:prstGeom>
        </p:spPr>
      </p:pic>
      <p:sp>
        <p:nvSpPr>
          <p:cNvPr id="4" name="Text Placeholder 3">
            <a:extLst>
              <a:ext uri="{FF2B5EF4-FFF2-40B4-BE49-F238E27FC236}">
                <a16:creationId xmlns:a16="http://schemas.microsoft.com/office/drawing/2014/main" id="{63B89AFA-37FB-46E2-81FB-B49199FEB895}"/>
              </a:ext>
            </a:extLst>
          </p:cNvPr>
          <p:cNvSpPr>
            <a:spLocks noGrp="1"/>
          </p:cNvSpPr>
          <p:nvPr>
            <p:ph type="body" sz="half" idx="2"/>
          </p:nvPr>
        </p:nvSpPr>
        <p:spPr>
          <a:xfrm>
            <a:off x="8356935" y="1828800"/>
            <a:ext cx="3092115" cy="3581400"/>
          </a:xfrm>
        </p:spPr>
        <p:txBody>
          <a:bodyPr vert="horz" lIns="91440" tIns="45720" rIns="91440" bIns="45720" rtlCol="0" anchor="t">
            <a:normAutofit fontScale="92500" lnSpcReduction="10000"/>
          </a:bodyPr>
          <a:lstStyle/>
          <a:p>
            <a:pPr algn="ctr"/>
            <a:r>
              <a:rPr lang="en-US" sz="2400">
                <a:solidFill>
                  <a:schemeClr val="bg1"/>
                </a:solidFill>
              </a:rPr>
              <a:t>As we can see in the chart there is no obvious relationship  between the pounds sold and visits.</a:t>
            </a:r>
          </a:p>
          <a:p>
            <a:pPr algn="ctr"/>
            <a:endParaRPr lang="en-US" sz="2400">
              <a:solidFill>
                <a:schemeClr val="bg1"/>
              </a:solidFill>
            </a:endParaRPr>
          </a:p>
          <a:p>
            <a:pPr algn="ctr"/>
            <a:r>
              <a:rPr lang="en-US" sz="2400">
                <a:solidFill>
                  <a:schemeClr val="bg1"/>
                </a:solidFill>
              </a:rPr>
              <a:t>More visits are not driving up the sale of the alloys</a:t>
            </a:r>
          </a:p>
          <a:p>
            <a:pPr marL="285750" indent="-285750" algn="ctr">
              <a:buChar char="•"/>
            </a:pPr>
            <a:endParaRPr lang="en-US"/>
          </a:p>
        </p:txBody>
      </p:sp>
      <p:pic>
        <p:nvPicPr>
          <p:cNvPr id="6" name="Picture 5">
            <a:extLst>
              <a:ext uri="{FF2B5EF4-FFF2-40B4-BE49-F238E27FC236}">
                <a16:creationId xmlns:a16="http://schemas.microsoft.com/office/drawing/2014/main" id="{E7D5F799-68E3-1D4E-9CA8-78B5F0764798}"/>
              </a:ext>
            </a:extLst>
          </p:cNvPr>
          <p:cNvPicPr>
            <a:picLocks noChangeAspect="1"/>
          </p:cNvPicPr>
          <p:nvPr/>
        </p:nvPicPr>
        <p:blipFill rotWithShape="1">
          <a:blip r:embed="rId3"/>
          <a:srcRect r="53030"/>
          <a:stretch/>
        </p:blipFill>
        <p:spPr>
          <a:xfrm>
            <a:off x="11430000" y="6031816"/>
            <a:ext cx="762000" cy="826184"/>
          </a:xfrm>
          <a:prstGeom prst="rect">
            <a:avLst/>
          </a:prstGeom>
        </p:spPr>
      </p:pic>
      <p:sp>
        <p:nvSpPr>
          <p:cNvPr id="7" name="Rectangle 6">
            <a:extLst>
              <a:ext uri="{FF2B5EF4-FFF2-40B4-BE49-F238E27FC236}">
                <a16:creationId xmlns:a16="http://schemas.microsoft.com/office/drawing/2014/main" id="{053F3774-6E37-EC48-934C-E2FE31405025}"/>
              </a:ext>
            </a:extLst>
          </p:cNvPr>
          <p:cNvSpPr/>
          <p:nvPr/>
        </p:nvSpPr>
        <p:spPr>
          <a:xfrm>
            <a:off x="257175" y="6596390"/>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Tree>
    <p:extLst>
      <p:ext uri="{BB962C8B-B14F-4D97-AF65-F5344CB8AC3E}">
        <p14:creationId xmlns:p14="http://schemas.microsoft.com/office/powerpoint/2010/main" val="2025984712"/>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C1C0-C68B-134D-9D33-E3C18EB8907A}"/>
              </a:ext>
            </a:extLst>
          </p:cNvPr>
          <p:cNvSpPr>
            <a:spLocks noGrp="1"/>
          </p:cNvSpPr>
          <p:nvPr>
            <p:ph type="title"/>
          </p:nvPr>
        </p:nvSpPr>
        <p:spPr/>
        <p:txBody>
          <a:bodyPr/>
          <a:lstStyle/>
          <a:p>
            <a:r>
              <a:rPr lang="en-US"/>
              <a:t>Demographic data</a:t>
            </a:r>
          </a:p>
        </p:txBody>
      </p:sp>
      <p:sp>
        <p:nvSpPr>
          <p:cNvPr id="4" name="Content Placeholder 9">
            <a:extLst>
              <a:ext uri="{FF2B5EF4-FFF2-40B4-BE49-F238E27FC236}">
                <a16:creationId xmlns:a16="http://schemas.microsoft.com/office/drawing/2014/main" id="{A96EBCC7-15FB-CA41-871B-2AE84EDFCCBE}"/>
              </a:ext>
            </a:extLst>
          </p:cNvPr>
          <p:cNvSpPr txBox="1">
            <a:spLocks/>
          </p:cNvSpPr>
          <p:nvPr/>
        </p:nvSpPr>
        <p:spPr>
          <a:xfrm>
            <a:off x="1251678" y="1128451"/>
            <a:ext cx="6762022" cy="4952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2800"/>
              <a:t>Where to Focus the Attention</a:t>
            </a:r>
          </a:p>
        </p:txBody>
      </p:sp>
      <p:pic>
        <p:nvPicPr>
          <p:cNvPr id="5" name="Picture 4">
            <a:extLst>
              <a:ext uri="{FF2B5EF4-FFF2-40B4-BE49-F238E27FC236}">
                <a16:creationId xmlns:a16="http://schemas.microsoft.com/office/drawing/2014/main" id="{03683F6D-CE96-DB45-ABDB-A61D527A7158}"/>
              </a:ext>
            </a:extLst>
          </p:cNvPr>
          <p:cNvPicPr>
            <a:picLocks noChangeAspect="1"/>
          </p:cNvPicPr>
          <p:nvPr/>
        </p:nvPicPr>
        <p:blipFill rotWithShape="1">
          <a:blip r:embed="rId3"/>
          <a:srcRect r="53030"/>
          <a:stretch/>
        </p:blipFill>
        <p:spPr>
          <a:xfrm>
            <a:off x="11430000" y="6031816"/>
            <a:ext cx="762000" cy="826184"/>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4BC70BD0-8329-4A72-8502-20DEC81C4AF9}"/>
              </a:ext>
            </a:extLst>
          </p:cNvPr>
          <p:cNvPicPr>
            <a:picLocks noChangeAspect="1"/>
          </p:cNvPicPr>
          <p:nvPr/>
        </p:nvPicPr>
        <p:blipFill>
          <a:blip r:embed="rId4"/>
          <a:stretch>
            <a:fillRect/>
          </a:stretch>
        </p:blipFill>
        <p:spPr>
          <a:xfrm>
            <a:off x="6580829" y="1911868"/>
            <a:ext cx="5109258" cy="3967500"/>
          </a:xfrm>
          <a:prstGeom prst="rect">
            <a:avLst/>
          </a:prstGeom>
        </p:spPr>
      </p:pic>
      <p:grpSp>
        <p:nvGrpSpPr>
          <p:cNvPr id="6" name="Group 5">
            <a:extLst>
              <a:ext uri="{FF2B5EF4-FFF2-40B4-BE49-F238E27FC236}">
                <a16:creationId xmlns:a16="http://schemas.microsoft.com/office/drawing/2014/main" id="{C280E273-E1D9-8F46-8CD6-B21E0EBB8FAA}"/>
              </a:ext>
            </a:extLst>
          </p:cNvPr>
          <p:cNvGrpSpPr/>
          <p:nvPr/>
        </p:nvGrpSpPr>
        <p:grpSpPr>
          <a:xfrm>
            <a:off x="950976" y="1911868"/>
            <a:ext cx="5571433" cy="3967500"/>
            <a:chOff x="1002821" y="1783278"/>
            <a:chExt cx="5455852" cy="3891302"/>
          </a:xfrm>
        </p:grpSpPr>
        <p:pic>
          <p:nvPicPr>
            <p:cNvPr id="3" name="Picture 5" descr="A screenshot of a cell phone&#10;&#10;Description generated with very high confidence">
              <a:extLst>
                <a:ext uri="{FF2B5EF4-FFF2-40B4-BE49-F238E27FC236}">
                  <a16:creationId xmlns:a16="http://schemas.microsoft.com/office/drawing/2014/main" id="{4D5B3F0E-4807-4FF9-A603-8186EA27EF29}"/>
                </a:ext>
              </a:extLst>
            </p:cNvPr>
            <p:cNvPicPr>
              <a:picLocks noChangeAspect="1"/>
            </p:cNvPicPr>
            <p:nvPr/>
          </p:nvPicPr>
          <p:blipFill>
            <a:blip r:embed="rId5"/>
            <a:stretch>
              <a:fillRect/>
            </a:stretch>
          </p:blipFill>
          <p:spPr>
            <a:xfrm>
              <a:off x="1002821" y="1783278"/>
              <a:ext cx="5455852" cy="3891302"/>
            </a:xfrm>
            <a:prstGeom prst="rect">
              <a:avLst/>
            </a:prstGeom>
          </p:spPr>
        </p:pic>
        <p:sp>
          <p:nvSpPr>
            <p:cNvPr id="8" name="Rectangle 7">
              <a:extLst>
                <a:ext uri="{FF2B5EF4-FFF2-40B4-BE49-F238E27FC236}">
                  <a16:creationId xmlns:a16="http://schemas.microsoft.com/office/drawing/2014/main" id="{30A7B3D1-DD2F-4440-A896-A99AF2EBD7DE}"/>
                </a:ext>
              </a:extLst>
            </p:cNvPr>
            <p:cNvSpPr/>
            <p:nvPr/>
          </p:nvSpPr>
          <p:spPr>
            <a:xfrm>
              <a:off x="3747619" y="2250466"/>
              <a:ext cx="2492095" cy="29374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718106C2-C021-B245-A9E7-9418C0EA95F6}"/>
              </a:ext>
            </a:extLst>
          </p:cNvPr>
          <p:cNvSpPr/>
          <p:nvPr/>
        </p:nvSpPr>
        <p:spPr>
          <a:xfrm>
            <a:off x="788622" y="6606173"/>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
        <p:nvSpPr>
          <p:cNvPr id="19" name="Rectangle 18">
            <a:extLst>
              <a:ext uri="{FF2B5EF4-FFF2-40B4-BE49-F238E27FC236}">
                <a16:creationId xmlns:a16="http://schemas.microsoft.com/office/drawing/2014/main" id="{8835B4BF-85DC-CF4C-8D27-83C0FCD2260F}"/>
              </a:ext>
            </a:extLst>
          </p:cNvPr>
          <p:cNvSpPr/>
          <p:nvPr/>
        </p:nvSpPr>
        <p:spPr>
          <a:xfrm rot="5400000">
            <a:off x="4876617" y="1265509"/>
            <a:ext cx="299498" cy="2544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BE542E-EF28-3F4E-8E69-BC02B1CF0167}"/>
              </a:ext>
            </a:extLst>
          </p:cNvPr>
          <p:cNvSpPr/>
          <p:nvPr/>
        </p:nvSpPr>
        <p:spPr>
          <a:xfrm rot="5400000">
            <a:off x="9773119" y="979996"/>
            <a:ext cx="248672" cy="3065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CE6C0A-A96E-8B4F-B852-590D631CB530}"/>
              </a:ext>
            </a:extLst>
          </p:cNvPr>
          <p:cNvSpPr/>
          <p:nvPr/>
        </p:nvSpPr>
        <p:spPr>
          <a:xfrm rot="5400000">
            <a:off x="9434649" y="1604994"/>
            <a:ext cx="248672" cy="238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276693"/>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outVertical)">
                                      <p:cBhvr>
                                        <p:cTn id="18" dur="500"/>
                                        <p:tgtEl>
                                          <p:spTgt spid="20"/>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arn(outVertic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F5303F-D264-494E-BCC3-ECA24ECB86B2}"/>
              </a:ext>
            </a:extLst>
          </p:cNvPr>
          <p:cNvPicPr>
            <a:picLocks noChangeAspect="1"/>
          </p:cNvPicPr>
          <p:nvPr/>
        </p:nvPicPr>
        <p:blipFill rotWithShape="1">
          <a:blip r:embed="rId3"/>
          <a:srcRect r="53030"/>
          <a:stretch/>
        </p:blipFill>
        <p:spPr>
          <a:xfrm>
            <a:off x="11430000" y="6031816"/>
            <a:ext cx="762000" cy="826184"/>
          </a:xfrm>
          <a:prstGeom prst="rect">
            <a:avLst/>
          </a:prstGeom>
        </p:spPr>
      </p:pic>
      <p:sp>
        <p:nvSpPr>
          <p:cNvPr id="40" name="Title 1">
            <a:extLst>
              <a:ext uri="{FF2B5EF4-FFF2-40B4-BE49-F238E27FC236}">
                <a16:creationId xmlns:a16="http://schemas.microsoft.com/office/drawing/2014/main" id="{50ACE75E-0C69-DA44-83A7-0FE2C9DE7E9D}"/>
              </a:ext>
            </a:extLst>
          </p:cNvPr>
          <p:cNvSpPr>
            <a:spLocks noGrp="1"/>
          </p:cNvSpPr>
          <p:nvPr>
            <p:ph type="title"/>
          </p:nvPr>
        </p:nvSpPr>
        <p:spPr>
          <a:xfrm>
            <a:off x="1251678" y="382385"/>
            <a:ext cx="10178322" cy="861600"/>
          </a:xfrm>
        </p:spPr>
        <p:txBody>
          <a:bodyPr/>
          <a:lstStyle/>
          <a:p>
            <a:r>
              <a:rPr lang="en-US"/>
              <a:t>WEBSITE user usage</a:t>
            </a:r>
          </a:p>
        </p:txBody>
      </p:sp>
      <p:grpSp>
        <p:nvGrpSpPr>
          <p:cNvPr id="8" name="Group 7">
            <a:extLst>
              <a:ext uri="{FF2B5EF4-FFF2-40B4-BE49-F238E27FC236}">
                <a16:creationId xmlns:a16="http://schemas.microsoft.com/office/drawing/2014/main" id="{07A5927D-27DD-7943-BCA6-0B8F1D1FA130}"/>
              </a:ext>
            </a:extLst>
          </p:cNvPr>
          <p:cNvGrpSpPr/>
          <p:nvPr/>
        </p:nvGrpSpPr>
        <p:grpSpPr>
          <a:xfrm>
            <a:off x="906406" y="2153685"/>
            <a:ext cx="5143500" cy="2835752"/>
            <a:chOff x="193182" y="1562273"/>
            <a:chExt cx="5673607" cy="2661997"/>
          </a:xfrm>
        </p:grpSpPr>
        <p:pic>
          <p:nvPicPr>
            <p:cNvPr id="3" name="Picture 2">
              <a:extLst>
                <a:ext uri="{FF2B5EF4-FFF2-40B4-BE49-F238E27FC236}">
                  <a16:creationId xmlns:a16="http://schemas.microsoft.com/office/drawing/2014/main" id="{5D3679E6-4F00-5C47-B3A2-80F204D2B78E}"/>
                </a:ext>
              </a:extLst>
            </p:cNvPr>
            <p:cNvPicPr>
              <a:picLocks noChangeAspect="1"/>
            </p:cNvPicPr>
            <p:nvPr/>
          </p:nvPicPr>
          <p:blipFill rotWithShape="1">
            <a:blip r:embed="rId4"/>
            <a:srcRect l="3292" t="6095" b="7456"/>
            <a:stretch/>
          </p:blipFill>
          <p:spPr>
            <a:xfrm>
              <a:off x="193182" y="1562273"/>
              <a:ext cx="5673607" cy="2661997"/>
            </a:xfrm>
            <a:prstGeom prst="rect">
              <a:avLst/>
            </a:prstGeom>
          </p:spPr>
        </p:pic>
        <p:sp>
          <p:nvSpPr>
            <p:cNvPr id="6" name="TextBox 5">
              <a:extLst>
                <a:ext uri="{FF2B5EF4-FFF2-40B4-BE49-F238E27FC236}">
                  <a16:creationId xmlns:a16="http://schemas.microsoft.com/office/drawing/2014/main" id="{437490D5-5E40-5F4F-A7ED-073F8BCCBDCE}"/>
                </a:ext>
              </a:extLst>
            </p:cNvPr>
            <p:cNvSpPr txBox="1"/>
            <p:nvPr/>
          </p:nvSpPr>
          <p:spPr>
            <a:xfrm>
              <a:off x="574039" y="3307979"/>
              <a:ext cx="1009834" cy="328646"/>
            </a:xfrm>
            <a:prstGeom prst="rect">
              <a:avLst/>
            </a:prstGeom>
            <a:noFill/>
          </p:spPr>
          <p:txBody>
            <a:bodyPr wrap="square" rtlCol="0">
              <a:spAutoFit/>
            </a:bodyPr>
            <a:lstStyle/>
            <a:p>
              <a:pPr algn="ctr"/>
              <a:r>
                <a:rPr lang="en-US" sz="1600">
                  <a:solidFill>
                    <a:schemeClr val="bg1">
                      <a:lumMod val="95000"/>
                    </a:schemeClr>
                  </a:solidFill>
                </a:rPr>
                <a:t>Initial</a:t>
              </a:r>
              <a:endParaRPr lang="en-US" sz="2000">
                <a:solidFill>
                  <a:schemeClr val="bg1">
                    <a:lumMod val="95000"/>
                  </a:schemeClr>
                </a:solidFill>
              </a:endParaRPr>
            </a:p>
          </p:txBody>
        </p:sp>
        <p:sp>
          <p:nvSpPr>
            <p:cNvPr id="11" name="TextBox 10">
              <a:extLst>
                <a:ext uri="{FF2B5EF4-FFF2-40B4-BE49-F238E27FC236}">
                  <a16:creationId xmlns:a16="http://schemas.microsoft.com/office/drawing/2014/main" id="{BDC19D3D-CBBE-6D47-A2E1-EEC3D025A3BA}"/>
                </a:ext>
              </a:extLst>
            </p:cNvPr>
            <p:cNvSpPr txBox="1"/>
            <p:nvPr/>
          </p:nvSpPr>
          <p:spPr>
            <a:xfrm>
              <a:off x="1804433" y="3152705"/>
              <a:ext cx="1224643" cy="548944"/>
            </a:xfrm>
            <a:prstGeom prst="rect">
              <a:avLst/>
            </a:prstGeom>
            <a:noFill/>
          </p:spPr>
          <p:txBody>
            <a:bodyPr wrap="square" rtlCol="0">
              <a:spAutoFit/>
            </a:bodyPr>
            <a:lstStyle/>
            <a:p>
              <a:pPr algn="ctr"/>
              <a:r>
                <a:rPr lang="en-US" sz="1600">
                  <a:solidFill>
                    <a:schemeClr val="bg1"/>
                  </a:solidFill>
                </a:rPr>
                <a:t>Pre-</a:t>
              </a:r>
            </a:p>
            <a:p>
              <a:pPr algn="ctr"/>
              <a:r>
                <a:rPr lang="en-US" sz="1600">
                  <a:solidFill>
                    <a:schemeClr val="bg1"/>
                  </a:solidFill>
                </a:rPr>
                <a:t>Promotion</a:t>
              </a:r>
            </a:p>
          </p:txBody>
        </p:sp>
        <p:sp>
          <p:nvSpPr>
            <p:cNvPr id="13" name="TextBox 12">
              <a:extLst>
                <a:ext uri="{FF2B5EF4-FFF2-40B4-BE49-F238E27FC236}">
                  <a16:creationId xmlns:a16="http://schemas.microsoft.com/office/drawing/2014/main" id="{35A16D9A-210B-A14B-977D-3456372E2DC0}"/>
                </a:ext>
              </a:extLst>
            </p:cNvPr>
            <p:cNvSpPr txBox="1"/>
            <p:nvPr/>
          </p:nvSpPr>
          <p:spPr>
            <a:xfrm>
              <a:off x="3122446" y="2844698"/>
              <a:ext cx="1224643" cy="317810"/>
            </a:xfrm>
            <a:prstGeom prst="rect">
              <a:avLst/>
            </a:prstGeom>
            <a:noFill/>
          </p:spPr>
          <p:txBody>
            <a:bodyPr wrap="square" rtlCol="0">
              <a:spAutoFit/>
            </a:bodyPr>
            <a:lstStyle/>
            <a:p>
              <a:pPr algn="ctr"/>
              <a:r>
                <a:rPr lang="en-US" sz="1600">
                  <a:solidFill>
                    <a:schemeClr val="bg1"/>
                  </a:solidFill>
                </a:rPr>
                <a:t>Promotion</a:t>
              </a:r>
            </a:p>
          </p:txBody>
        </p:sp>
        <p:sp>
          <p:nvSpPr>
            <p:cNvPr id="16" name="TextBox 15">
              <a:extLst>
                <a:ext uri="{FF2B5EF4-FFF2-40B4-BE49-F238E27FC236}">
                  <a16:creationId xmlns:a16="http://schemas.microsoft.com/office/drawing/2014/main" id="{D5EA9A1E-EB61-7C43-AECD-D4367AAEB44B}"/>
                </a:ext>
              </a:extLst>
            </p:cNvPr>
            <p:cNvSpPr txBox="1"/>
            <p:nvPr/>
          </p:nvSpPr>
          <p:spPr>
            <a:xfrm>
              <a:off x="4474279" y="3311052"/>
              <a:ext cx="1224643" cy="548944"/>
            </a:xfrm>
            <a:prstGeom prst="rect">
              <a:avLst/>
            </a:prstGeom>
            <a:noFill/>
          </p:spPr>
          <p:txBody>
            <a:bodyPr wrap="square" rtlCol="0">
              <a:spAutoFit/>
            </a:bodyPr>
            <a:lstStyle/>
            <a:p>
              <a:pPr algn="ctr"/>
              <a:r>
                <a:rPr lang="en-US" sz="1600">
                  <a:solidFill>
                    <a:schemeClr val="bg1"/>
                  </a:solidFill>
                </a:rPr>
                <a:t>Post-</a:t>
              </a:r>
            </a:p>
            <a:p>
              <a:pPr algn="ctr"/>
              <a:r>
                <a:rPr lang="en-US" sz="1600">
                  <a:solidFill>
                    <a:schemeClr val="bg1"/>
                  </a:solidFill>
                </a:rPr>
                <a:t>Promotion</a:t>
              </a:r>
            </a:p>
          </p:txBody>
        </p:sp>
      </p:grpSp>
      <p:grpSp>
        <p:nvGrpSpPr>
          <p:cNvPr id="18" name="Group 17">
            <a:extLst>
              <a:ext uri="{FF2B5EF4-FFF2-40B4-BE49-F238E27FC236}">
                <a16:creationId xmlns:a16="http://schemas.microsoft.com/office/drawing/2014/main" id="{256D2AAF-BDD8-B043-82FA-9AF92E6ED739}"/>
              </a:ext>
            </a:extLst>
          </p:cNvPr>
          <p:cNvGrpSpPr/>
          <p:nvPr/>
        </p:nvGrpSpPr>
        <p:grpSpPr>
          <a:xfrm>
            <a:off x="6132903" y="2142161"/>
            <a:ext cx="5824029" cy="2847276"/>
            <a:chOff x="6204089" y="3653709"/>
            <a:chExt cx="5987910" cy="2927395"/>
          </a:xfrm>
        </p:grpSpPr>
        <p:pic>
          <p:nvPicPr>
            <p:cNvPr id="5" name="Picture 4">
              <a:extLst>
                <a:ext uri="{FF2B5EF4-FFF2-40B4-BE49-F238E27FC236}">
                  <a16:creationId xmlns:a16="http://schemas.microsoft.com/office/drawing/2014/main" id="{FEBE3992-8A37-3E43-BAD6-448BB2D20BE1}"/>
                </a:ext>
              </a:extLst>
            </p:cNvPr>
            <p:cNvPicPr>
              <a:picLocks noChangeAspect="1"/>
            </p:cNvPicPr>
            <p:nvPr/>
          </p:nvPicPr>
          <p:blipFill rotWithShape="1">
            <a:blip r:embed="rId5"/>
            <a:srcRect l="4297" t="8034" b="7658"/>
            <a:stretch/>
          </p:blipFill>
          <p:spPr>
            <a:xfrm>
              <a:off x="6204089" y="3653709"/>
              <a:ext cx="5987910" cy="2927395"/>
            </a:xfrm>
            <a:prstGeom prst="rect">
              <a:avLst/>
            </a:prstGeom>
          </p:spPr>
        </p:pic>
        <p:sp>
          <p:nvSpPr>
            <p:cNvPr id="10" name="TextBox 9">
              <a:extLst>
                <a:ext uri="{FF2B5EF4-FFF2-40B4-BE49-F238E27FC236}">
                  <a16:creationId xmlns:a16="http://schemas.microsoft.com/office/drawing/2014/main" id="{DD398DB0-12BB-F048-BFEA-5AAB0396F045}"/>
                </a:ext>
              </a:extLst>
            </p:cNvPr>
            <p:cNvSpPr txBox="1"/>
            <p:nvPr/>
          </p:nvSpPr>
          <p:spPr>
            <a:xfrm>
              <a:off x="6618514" y="5365325"/>
              <a:ext cx="898072" cy="348080"/>
            </a:xfrm>
            <a:prstGeom prst="rect">
              <a:avLst/>
            </a:prstGeom>
            <a:noFill/>
          </p:spPr>
          <p:txBody>
            <a:bodyPr wrap="square" rtlCol="0">
              <a:spAutoFit/>
            </a:bodyPr>
            <a:lstStyle/>
            <a:p>
              <a:pPr algn="ctr"/>
              <a:r>
                <a:rPr lang="en-US" sz="1600">
                  <a:solidFill>
                    <a:schemeClr val="bg1"/>
                  </a:solidFill>
                </a:rPr>
                <a:t>Initial</a:t>
              </a:r>
            </a:p>
          </p:txBody>
        </p:sp>
        <p:sp>
          <p:nvSpPr>
            <p:cNvPr id="12" name="TextBox 11">
              <a:extLst>
                <a:ext uri="{FF2B5EF4-FFF2-40B4-BE49-F238E27FC236}">
                  <a16:creationId xmlns:a16="http://schemas.microsoft.com/office/drawing/2014/main" id="{D31DACE6-27A3-784D-9FEA-8365F77E7D47}"/>
                </a:ext>
              </a:extLst>
            </p:cNvPr>
            <p:cNvSpPr txBox="1"/>
            <p:nvPr/>
          </p:nvSpPr>
          <p:spPr>
            <a:xfrm>
              <a:off x="7870368" y="5157273"/>
              <a:ext cx="1224643" cy="601230"/>
            </a:xfrm>
            <a:prstGeom prst="rect">
              <a:avLst/>
            </a:prstGeom>
            <a:noFill/>
          </p:spPr>
          <p:txBody>
            <a:bodyPr wrap="square" rtlCol="0">
              <a:spAutoFit/>
            </a:bodyPr>
            <a:lstStyle/>
            <a:p>
              <a:pPr algn="ctr"/>
              <a:r>
                <a:rPr lang="en-US" sz="1600">
                  <a:solidFill>
                    <a:schemeClr val="bg1"/>
                  </a:solidFill>
                </a:rPr>
                <a:t>Pre-</a:t>
              </a:r>
            </a:p>
            <a:p>
              <a:pPr algn="ctr"/>
              <a:r>
                <a:rPr lang="en-US" sz="1600">
                  <a:solidFill>
                    <a:schemeClr val="bg1"/>
                  </a:solidFill>
                </a:rPr>
                <a:t>Promotion</a:t>
              </a:r>
            </a:p>
          </p:txBody>
        </p:sp>
        <p:sp>
          <p:nvSpPr>
            <p:cNvPr id="14" name="TextBox 13">
              <a:extLst>
                <a:ext uri="{FF2B5EF4-FFF2-40B4-BE49-F238E27FC236}">
                  <a16:creationId xmlns:a16="http://schemas.microsoft.com/office/drawing/2014/main" id="{F0E7743A-A08D-EC4C-881B-66C86D00E204}"/>
                </a:ext>
              </a:extLst>
            </p:cNvPr>
            <p:cNvSpPr txBox="1"/>
            <p:nvPr/>
          </p:nvSpPr>
          <p:spPr>
            <a:xfrm>
              <a:off x="9320888" y="5367428"/>
              <a:ext cx="1224643" cy="348080"/>
            </a:xfrm>
            <a:prstGeom prst="rect">
              <a:avLst/>
            </a:prstGeom>
            <a:noFill/>
          </p:spPr>
          <p:txBody>
            <a:bodyPr wrap="square" rtlCol="0">
              <a:spAutoFit/>
            </a:bodyPr>
            <a:lstStyle/>
            <a:p>
              <a:pPr algn="ctr"/>
              <a:r>
                <a:rPr lang="en-US" sz="1600">
                  <a:solidFill>
                    <a:schemeClr val="bg1"/>
                  </a:solidFill>
                </a:rPr>
                <a:t>Promotion</a:t>
              </a:r>
            </a:p>
          </p:txBody>
        </p:sp>
        <p:sp>
          <p:nvSpPr>
            <p:cNvPr id="17" name="TextBox 16">
              <a:extLst>
                <a:ext uri="{FF2B5EF4-FFF2-40B4-BE49-F238E27FC236}">
                  <a16:creationId xmlns:a16="http://schemas.microsoft.com/office/drawing/2014/main" id="{C25CAB76-D3CE-0542-A813-CAD22597A2C7}"/>
                </a:ext>
              </a:extLst>
            </p:cNvPr>
            <p:cNvSpPr txBox="1"/>
            <p:nvPr/>
          </p:nvSpPr>
          <p:spPr>
            <a:xfrm>
              <a:off x="10756444" y="5577538"/>
              <a:ext cx="1224643" cy="601230"/>
            </a:xfrm>
            <a:prstGeom prst="rect">
              <a:avLst/>
            </a:prstGeom>
            <a:noFill/>
          </p:spPr>
          <p:txBody>
            <a:bodyPr wrap="square" rtlCol="0">
              <a:spAutoFit/>
            </a:bodyPr>
            <a:lstStyle/>
            <a:p>
              <a:pPr algn="ctr"/>
              <a:r>
                <a:rPr lang="en-US" sz="1600">
                  <a:solidFill>
                    <a:schemeClr val="bg1"/>
                  </a:solidFill>
                </a:rPr>
                <a:t>Post-</a:t>
              </a:r>
            </a:p>
            <a:p>
              <a:pPr algn="ctr"/>
              <a:r>
                <a:rPr lang="en-US" sz="1600">
                  <a:solidFill>
                    <a:schemeClr val="bg1"/>
                  </a:solidFill>
                </a:rPr>
                <a:t>Promotion</a:t>
              </a:r>
            </a:p>
          </p:txBody>
        </p:sp>
      </p:grpSp>
      <p:sp>
        <p:nvSpPr>
          <p:cNvPr id="19" name="TextBox 18">
            <a:extLst>
              <a:ext uri="{FF2B5EF4-FFF2-40B4-BE49-F238E27FC236}">
                <a16:creationId xmlns:a16="http://schemas.microsoft.com/office/drawing/2014/main" id="{BCE3677D-99ED-B14E-AAFC-901AAB118C7E}"/>
              </a:ext>
            </a:extLst>
          </p:cNvPr>
          <p:cNvSpPr txBox="1"/>
          <p:nvPr/>
        </p:nvSpPr>
        <p:spPr>
          <a:xfrm>
            <a:off x="906406" y="5215738"/>
            <a:ext cx="5143500" cy="707886"/>
          </a:xfrm>
          <a:prstGeom prst="rect">
            <a:avLst/>
          </a:prstGeom>
          <a:noFill/>
        </p:spPr>
        <p:txBody>
          <a:bodyPr wrap="square" rtlCol="0">
            <a:spAutoFit/>
          </a:bodyPr>
          <a:lstStyle/>
          <a:p>
            <a:pPr algn="ctr"/>
            <a:r>
              <a:rPr lang="en-US" sz="2000">
                <a:solidFill>
                  <a:schemeClr val="bg1">
                    <a:lumMod val="50000"/>
                  </a:schemeClr>
                </a:solidFill>
              </a:rPr>
              <a:t>Pageviews did increase for the promotion period.</a:t>
            </a:r>
          </a:p>
        </p:txBody>
      </p:sp>
      <p:sp>
        <p:nvSpPr>
          <p:cNvPr id="20" name="Rectangle 19">
            <a:extLst>
              <a:ext uri="{FF2B5EF4-FFF2-40B4-BE49-F238E27FC236}">
                <a16:creationId xmlns:a16="http://schemas.microsoft.com/office/drawing/2014/main" id="{8EC99277-BE34-BA46-A98E-62CE371F1AF5}"/>
              </a:ext>
            </a:extLst>
          </p:cNvPr>
          <p:cNvSpPr/>
          <p:nvPr/>
        </p:nvSpPr>
        <p:spPr>
          <a:xfrm>
            <a:off x="1423641" y="1392640"/>
            <a:ext cx="4410232" cy="523220"/>
          </a:xfrm>
          <a:prstGeom prst="rect">
            <a:avLst/>
          </a:prstGeom>
        </p:spPr>
        <p:txBody>
          <a:bodyPr wrap="square">
            <a:spAutoFit/>
          </a:bodyPr>
          <a:lstStyle/>
          <a:p>
            <a:r>
              <a:rPr lang="en-US" sz="2800">
                <a:solidFill>
                  <a:srgbClr val="595959"/>
                </a:solidFill>
                <a:latin typeface="Gill Sans MT" panose="020B0502020104020203" pitchFamily="34" charset="77"/>
              </a:rPr>
              <a:t>Pageviews in 4 Periods</a:t>
            </a:r>
            <a:r>
              <a:rPr lang="en-US" sz="2800">
                <a:solidFill>
                  <a:srgbClr val="000000"/>
                </a:solidFill>
                <a:latin typeface="Gill Sans MT" panose="020B0502020104020203" pitchFamily="34" charset="77"/>
              </a:rPr>
              <a:t>​</a:t>
            </a:r>
            <a:endParaRPr lang="en-US" sz="2800"/>
          </a:p>
        </p:txBody>
      </p:sp>
      <p:sp>
        <p:nvSpPr>
          <p:cNvPr id="24" name="Rectangle 23">
            <a:extLst>
              <a:ext uri="{FF2B5EF4-FFF2-40B4-BE49-F238E27FC236}">
                <a16:creationId xmlns:a16="http://schemas.microsoft.com/office/drawing/2014/main" id="{1FA8598B-C5C3-5647-8C9D-98F0CE96D622}"/>
              </a:ext>
            </a:extLst>
          </p:cNvPr>
          <p:cNvSpPr/>
          <p:nvPr/>
        </p:nvSpPr>
        <p:spPr>
          <a:xfrm>
            <a:off x="7032092" y="1482442"/>
            <a:ext cx="4410232" cy="523220"/>
          </a:xfrm>
          <a:prstGeom prst="rect">
            <a:avLst/>
          </a:prstGeom>
        </p:spPr>
        <p:txBody>
          <a:bodyPr wrap="square">
            <a:spAutoFit/>
          </a:bodyPr>
          <a:lstStyle/>
          <a:p>
            <a:r>
              <a:rPr lang="en-US" sz="2800">
                <a:solidFill>
                  <a:srgbClr val="595959"/>
                </a:solidFill>
                <a:latin typeface="Gill Sans MT" panose="020B0502020104020203" pitchFamily="34" charset="77"/>
              </a:rPr>
              <a:t>Web Inquiries in 4 Periods</a:t>
            </a:r>
            <a:r>
              <a:rPr lang="en-US" sz="2800">
                <a:solidFill>
                  <a:srgbClr val="000000"/>
                </a:solidFill>
                <a:latin typeface="Gill Sans MT" panose="020B0502020104020203" pitchFamily="34" charset="77"/>
              </a:rPr>
              <a:t>​</a:t>
            </a:r>
            <a:endParaRPr lang="en-US" sz="2800"/>
          </a:p>
        </p:txBody>
      </p:sp>
      <p:sp>
        <p:nvSpPr>
          <p:cNvPr id="23" name="Rectangle 22">
            <a:extLst>
              <a:ext uri="{FF2B5EF4-FFF2-40B4-BE49-F238E27FC236}">
                <a16:creationId xmlns:a16="http://schemas.microsoft.com/office/drawing/2014/main" id="{16C1089B-07CC-C44B-9FB9-5AAAB45EE874}"/>
              </a:ext>
            </a:extLst>
          </p:cNvPr>
          <p:cNvSpPr/>
          <p:nvPr/>
        </p:nvSpPr>
        <p:spPr>
          <a:xfrm>
            <a:off x="5940146" y="5227262"/>
            <a:ext cx="6096000" cy="707886"/>
          </a:xfrm>
          <a:prstGeom prst="rect">
            <a:avLst/>
          </a:prstGeom>
        </p:spPr>
        <p:txBody>
          <a:bodyPr>
            <a:spAutoFit/>
          </a:bodyPr>
          <a:lstStyle/>
          <a:p>
            <a:pPr algn="ctr"/>
            <a:r>
              <a:rPr lang="en-US" sz="2000">
                <a:solidFill>
                  <a:schemeClr val="bg1">
                    <a:lumMod val="50000"/>
                  </a:schemeClr>
                </a:solidFill>
              </a:rPr>
              <a:t>Web inquiries decreased from the pre-promo to the promotion period</a:t>
            </a:r>
          </a:p>
        </p:txBody>
      </p:sp>
      <p:sp>
        <p:nvSpPr>
          <p:cNvPr id="26" name="Rectangle 25">
            <a:extLst>
              <a:ext uri="{FF2B5EF4-FFF2-40B4-BE49-F238E27FC236}">
                <a16:creationId xmlns:a16="http://schemas.microsoft.com/office/drawing/2014/main" id="{1EDC6E55-AEE8-9F4C-B40D-639F5CBB3D8C}"/>
              </a:ext>
            </a:extLst>
          </p:cNvPr>
          <p:cNvSpPr/>
          <p:nvPr/>
        </p:nvSpPr>
        <p:spPr>
          <a:xfrm>
            <a:off x="876732" y="6625283"/>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Tree>
    <p:extLst>
      <p:ext uri="{BB962C8B-B14F-4D97-AF65-F5344CB8AC3E}">
        <p14:creationId xmlns:p14="http://schemas.microsoft.com/office/powerpoint/2010/main" val="1518483705"/>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dissolv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A picture containing map, yellow&#10;&#10;Description generated with high confidence">
            <a:extLst>
              <a:ext uri="{FF2B5EF4-FFF2-40B4-BE49-F238E27FC236}">
                <a16:creationId xmlns:a16="http://schemas.microsoft.com/office/drawing/2014/main" id="{9DE470BD-207C-4D2F-B342-367119351F5A}"/>
              </a:ext>
            </a:extLst>
          </p:cNvPr>
          <p:cNvPicPr>
            <a:picLocks noChangeAspect="1"/>
          </p:cNvPicPr>
          <p:nvPr/>
        </p:nvPicPr>
        <p:blipFill>
          <a:blip r:embed="rId3"/>
          <a:stretch>
            <a:fillRect/>
          </a:stretch>
        </p:blipFill>
        <p:spPr>
          <a:xfrm>
            <a:off x="1259457" y="2129796"/>
            <a:ext cx="10190671" cy="1980182"/>
          </a:xfrm>
          <a:prstGeom prst="rect">
            <a:avLst/>
          </a:prstGeom>
        </p:spPr>
      </p:pic>
      <p:pic>
        <p:nvPicPr>
          <p:cNvPr id="7" name="Picture 6">
            <a:extLst>
              <a:ext uri="{FF2B5EF4-FFF2-40B4-BE49-F238E27FC236}">
                <a16:creationId xmlns:a16="http://schemas.microsoft.com/office/drawing/2014/main" id="{BDC723EC-94EA-D24A-B881-2BAD9A996A42}"/>
              </a:ext>
            </a:extLst>
          </p:cNvPr>
          <p:cNvPicPr>
            <a:picLocks noChangeAspect="1"/>
          </p:cNvPicPr>
          <p:nvPr/>
        </p:nvPicPr>
        <p:blipFill rotWithShape="1">
          <a:blip r:embed="rId4"/>
          <a:srcRect r="53030"/>
          <a:stretch/>
        </p:blipFill>
        <p:spPr>
          <a:xfrm>
            <a:off x="11430000" y="6031816"/>
            <a:ext cx="762000" cy="826184"/>
          </a:xfrm>
          <a:prstGeom prst="rect">
            <a:avLst/>
          </a:prstGeom>
        </p:spPr>
      </p:pic>
      <p:sp>
        <p:nvSpPr>
          <p:cNvPr id="27" name="TextBox 26">
            <a:extLst>
              <a:ext uri="{FF2B5EF4-FFF2-40B4-BE49-F238E27FC236}">
                <a16:creationId xmlns:a16="http://schemas.microsoft.com/office/drawing/2014/main" id="{374A96BD-478C-4C66-8EB6-41EDFCC2BFC3}"/>
              </a:ext>
            </a:extLst>
          </p:cNvPr>
          <p:cNvSpPr txBox="1"/>
          <p:nvPr/>
        </p:nvSpPr>
        <p:spPr>
          <a:xfrm>
            <a:off x="1991660" y="4122805"/>
            <a:ext cx="1079679" cy="3800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Initial</a:t>
            </a:r>
          </a:p>
        </p:txBody>
      </p:sp>
      <p:sp>
        <p:nvSpPr>
          <p:cNvPr id="28" name="TextBox 27">
            <a:extLst>
              <a:ext uri="{FF2B5EF4-FFF2-40B4-BE49-F238E27FC236}">
                <a16:creationId xmlns:a16="http://schemas.microsoft.com/office/drawing/2014/main" id="{66FBBA8B-9D87-4395-8223-3B8BDCDF7ECF}"/>
              </a:ext>
            </a:extLst>
          </p:cNvPr>
          <p:cNvSpPr txBox="1"/>
          <p:nvPr/>
        </p:nvSpPr>
        <p:spPr>
          <a:xfrm>
            <a:off x="4690192" y="4134686"/>
            <a:ext cx="144458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Pre-Promo</a:t>
            </a:r>
          </a:p>
        </p:txBody>
      </p:sp>
      <p:sp>
        <p:nvSpPr>
          <p:cNvPr id="29" name="TextBox 28">
            <a:extLst>
              <a:ext uri="{FF2B5EF4-FFF2-40B4-BE49-F238E27FC236}">
                <a16:creationId xmlns:a16="http://schemas.microsoft.com/office/drawing/2014/main" id="{4AA319FC-BE97-42FF-A856-4C58A25DC359}"/>
              </a:ext>
            </a:extLst>
          </p:cNvPr>
          <p:cNvSpPr txBox="1"/>
          <p:nvPr/>
        </p:nvSpPr>
        <p:spPr>
          <a:xfrm>
            <a:off x="7480892" y="4134686"/>
            <a:ext cx="144458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Promo</a:t>
            </a:r>
          </a:p>
        </p:txBody>
      </p:sp>
      <p:sp>
        <p:nvSpPr>
          <p:cNvPr id="30" name="TextBox 29">
            <a:extLst>
              <a:ext uri="{FF2B5EF4-FFF2-40B4-BE49-F238E27FC236}">
                <a16:creationId xmlns:a16="http://schemas.microsoft.com/office/drawing/2014/main" id="{059E0B32-8FA7-41FD-BFCB-01AEBCDB465E}"/>
              </a:ext>
            </a:extLst>
          </p:cNvPr>
          <p:cNvSpPr txBox="1"/>
          <p:nvPr/>
        </p:nvSpPr>
        <p:spPr>
          <a:xfrm>
            <a:off x="9713171" y="4134686"/>
            <a:ext cx="144458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Post-Promo</a:t>
            </a:r>
          </a:p>
        </p:txBody>
      </p:sp>
      <p:sp>
        <p:nvSpPr>
          <p:cNvPr id="10" name="Title 1">
            <a:extLst>
              <a:ext uri="{FF2B5EF4-FFF2-40B4-BE49-F238E27FC236}">
                <a16:creationId xmlns:a16="http://schemas.microsoft.com/office/drawing/2014/main" id="{F72123AF-EB58-42C0-AA5D-7CDBA62E85BF}"/>
              </a:ext>
            </a:extLst>
          </p:cNvPr>
          <p:cNvSpPr txBox="1">
            <a:spLocks/>
          </p:cNvSpPr>
          <p:nvPr/>
        </p:nvSpPr>
        <p:spPr>
          <a:xfrm>
            <a:off x="1251678" y="382385"/>
            <a:ext cx="10178322" cy="1492132"/>
          </a:xfrm>
          <a:prstGeom prst="rect">
            <a:avLst/>
          </a:prstGeom>
        </p:spPr>
        <p:txBody>
          <a:bodyPr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nSpc>
                <a:spcPct val="110000"/>
              </a:lnSpc>
              <a:spcBef>
                <a:spcPts val="700"/>
              </a:spcBef>
              <a:buClr>
                <a:srgbClr val="2A1A00"/>
              </a:buClr>
            </a:pPr>
            <a:r>
              <a:rPr lang="en-US"/>
              <a:t>Web site visits</a:t>
            </a:r>
          </a:p>
          <a:p>
            <a:pPr>
              <a:lnSpc>
                <a:spcPct val="110000"/>
              </a:lnSpc>
              <a:spcBef>
                <a:spcPts val="700"/>
              </a:spcBef>
              <a:buClr>
                <a:srgbClr val="2A1A00"/>
              </a:buClr>
            </a:pPr>
            <a:r>
              <a:rPr lang="en-US" sz="2800" cap="none" spc="0">
                <a:solidFill>
                  <a:srgbClr val="595959"/>
                </a:solidFill>
                <a:latin typeface="Gill Sans MT"/>
              </a:rPr>
              <a:t>Comparison between Unique Visits vs Inquiries per week</a:t>
            </a:r>
            <a:endParaRPr lang="en-US"/>
          </a:p>
        </p:txBody>
      </p:sp>
      <p:pic>
        <p:nvPicPr>
          <p:cNvPr id="15" name="Picture 15" descr="A picture containing map&#10;&#10;Description generated with high confidence">
            <a:extLst>
              <a:ext uri="{FF2B5EF4-FFF2-40B4-BE49-F238E27FC236}">
                <a16:creationId xmlns:a16="http://schemas.microsoft.com/office/drawing/2014/main" id="{4AA0D497-9B78-4AA8-9705-C14E7C3FEFCE}"/>
              </a:ext>
            </a:extLst>
          </p:cNvPr>
          <p:cNvPicPr>
            <a:picLocks noChangeAspect="1"/>
          </p:cNvPicPr>
          <p:nvPr/>
        </p:nvPicPr>
        <p:blipFill>
          <a:blip r:embed="rId5"/>
          <a:stretch>
            <a:fillRect/>
          </a:stretch>
        </p:blipFill>
        <p:spPr>
          <a:xfrm>
            <a:off x="1245080" y="4534774"/>
            <a:ext cx="10190670" cy="2008937"/>
          </a:xfrm>
          <a:prstGeom prst="rect">
            <a:avLst/>
          </a:prstGeom>
        </p:spPr>
      </p:pic>
      <p:sp>
        <p:nvSpPr>
          <p:cNvPr id="11" name="Rectangle 10">
            <a:extLst>
              <a:ext uri="{FF2B5EF4-FFF2-40B4-BE49-F238E27FC236}">
                <a16:creationId xmlns:a16="http://schemas.microsoft.com/office/drawing/2014/main" id="{2D1313BC-A6FB-0A4E-AC7D-8C08BDB6881C}"/>
              </a:ext>
            </a:extLst>
          </p:cNvPr>
          <p:cNvSpPr/>
          <p:nvPr/>
        </p:nvSpPr>
        <p:spPr>
          <a:xfrm>
            <a:off x="739614" y="6596390"/>
            <a:ext cx="6096000" cy="261610"/>
          </a:xfrm>
          <a:prstGeom prst="rect">
            <a:avLst/>
          </a:prstGeom>
        </p:spPr>
        <p:txBody>
          <a:bodyPr>
            <a:spAutoFit/>
          </a:bodyPr>
          <a:lstStyle/>
          <a:p>
            <a:r>
              <a:rPr lang="en-US" sz="1100">
                <a:solidFill>
                  <a:schemeClr val="bg1">
                    <a:lumMod val="50000"/>
                  </a:schemeClr>
                </a:solidFill>
                <a:latin typeface="Gill Sans MT" panose="020B0502020104020203" pitchFamily="34" charset="77"/>
              </a:rPr>
              <a:t>Source: Columbia Business School - Web Analytics at Quality Alloys, Inc. </a:t>
            </a:r>
            <a:endParaRPr lang="en-US" sz="1100">
              <a:solidFill>
                <a:schemeClr val="bg1">
                  <a:lumMod val="50000"/>
                </a:schemeClr>
              </a:solidFill>
            </a:endParaRPr>
          </a:p>
        </p:txBody>
      </p:sp>
      <p:sp>
        <p:nvSpPr>
          <p:cNvPr id="2" name="Donut 1">
            <a:extLst>
              <a:ext uri="{FF2B5EF4-FFF2-40B4-BE49-F238E27FC236}">
                <a16:creationId xmlns:a16="http://schemas.microsoft.com/office/drawing/2014/main" id="{95B6A8E7-79A5-2747-9ACA-526142DE5127}"/>
              </a:ext>
            </a:extLst>
          </p:cNvPr>
          <p:cNvSpPr/>
          <p:nvPr/>
        </p:nvSpPr>
        <p:spPr>
          <a:xfrm>
            <a:off x="6675166" y="2129796"/>
            <a:ext cx="2855696" cy="4466594"/>
          </a:xfrm>
          <a:prstGeom prst="donut">
            <a:avLst>
              <a:gd name="adj" fmla="val 343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0978872"/>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dissolve">
                                      <p:cBhvr>
                                        <p:cTn id="16" dur="500"/>
                                        <p:tgtEl>
                                          <p:spTgt spid="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8DF-D063-4256-A528-F1156CA7DF4C}"/>
              </a:ext>
            </a:extLst>
          </p:cNvPr>
          <p:cNvSpPr>
            <a:spLocks noGrp="1"/>
          </p:cNvSpPr>
          <p:nvPr>
            <p:ph type="title"/>
          </p:nvPr>
        </p:nvSpPr>
        <p:spPr>
          <a:xfrm>
            <a:off x="1251678" y="382385"/>
            <a:ext cx="10178322" cy="1492132"/>
          </a:xfrm>
        </p:spPr>
        <p:txBody>
          <a:bodyPr>
            <a:normAutofit/>
          </a:bodyPr>
          <a:lstStyle/>
          <a:p>
            <a:pPr lvl="0">
              <a:lnSpc>
                <a:spcPct val="110000"/>
              </a:lnSpc>
              <a:spcBef>
                <a:spcPts val="700"/>
              </a:spcBef>
              <a:buClr>
                <a:srgbClr val="2A1A00"/>
              </a:buClr>
            </a:pPr>
            <a:r>
              <a:rPr lang="en-US"/>
              <a:t>Promotion results</a:t>
            </a:r>
            <a:br>
              <a:rPr lang="en-US"/>
            </a:br>
            <a:r>
              <a:rPr lang="en-US" sz="2800" cap="none" spc="0">
                <a:solidFill>
                  <a:prstClr val="black">
                    <a:lumMod val="65000"/>
                    <a:lumOff val="35000"/>
                  </a:prstClr>
                </a:solidFill>
                <a:latin typeface="Gill Sans MT" panose="020B0502020104020203"/>
                <a:ea typeface="+mn-ea"/>
                <a:cs typeface="+mn-cs"/>
              </a:rPr>
              <a:t>Impact on Web Traffic, Mailing and Company Visualization</a:t>
            </a:r>
            <a:endParaRPr lang="en-US"/>
          </a:p>
        </p:txBody>
      </p:sp>
      <p:pic>
        <p:nvPicPr>
          <p:cNvPr id="12" name="Content Placeholder 4" descr="Internet">
            <a:extLst>
              <a:ext uri="{FF2B5EF4-FFF2-40B4-BE49-F238E27FC236}">
                <a16:creationId xmlns:a16="http://schemas.microsoft.com/office/drawing/2014/main" id="{73DEF836-2BD6-7749-8488-8B8713B5F3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13" name="Content Placeholder 9">
            <a:extLst>
              <a:ext uri="{FF2B5EF4-FFF2-40B4-BE49-F238E27FC236}">
                <a16:creationId xmlns:a16="http://schemas.microsoft.com/office/drawing/2014/main" id="{F47DBD70-99D9-488B-B31D-F10225525769}"/>
              </a:ext>
            </a:extLst>
          </p:cNvPr>
          <p:cNvSpPr>
            <a:spLocks noGrp="1"/>
          </p:cNvSpPr>
          <p:nvPr>
            <p:ph idx="1"/>
          </p:nvPr>
        </p:nvSpPr>
        <p:spPr>
          <a:xfrm>
            <a:off x="5410200" y="2169207"/>
            <a:ext cx="6019800" cy="495299"/>
          </a:xfrm>
        </p:spPr>
        <p:txBody>
          <a:bodyPr>
            <a:normAutofit/>
          </a:bodyPr>
          <a:lstStyle/>
          <a:p>
            <a:pPr marL="0" indent="0" algn="ctr">
              <a:buNone/>
            </a:pPr>
            <a:r>
              <a:rPr lang="en-US" sz="2400"/>
              <a:t>Variation of Unique Visits (AVG)</a:t>
            </a:r>
          </a:p>
        </p:txBody>
      </p:sp>
      <p:sp>
        <p:nvSpPr>
          <p:cNvPr id="5" name="Oval 4">
            <a:extLst>
              <a:ext uri="{FF2B5EF4-FFF2-40B4-BE49-F238E27FC236}">
                <a16:creationId xmlns:a16="http://schemas.microsoft.com/office/drawing/2014/main" id="{114EF5A0-619F-8B40-ACD2-578DEFCFD1B5}"/>
              </a:ext>
            </a:extLst>
          </p:cNvPr>
          <p:cNvSpPr/>
          <p:nvPr/>
        </p:nvSpPr>
        <p:spPr>
          <a:xfrm>
            <a:off x="6272263" y="2743297"/>
            <a:ext cx="1679475" cy="164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+236%</a:t>
            </a:r>
          </a:p>
        </p:txBody>
      </p:sp>
      <p:sp>
        <p:nvSpPr>
          <p:cNvPr id="11" name="Oval 10">
            <a:extLst>
              <a:ext uri="{FF2B5EF4-FFF2-40B4-BE49-F238E27FC236}">
                <a16:creationId xmlns:a16="http://schemas.microsoft.com/office/drawing/2014/main" id="{FC8DE9AD-1ED4-274B-AE6E-0609936BF237}"/>
              </a:ext>
            </a:extLst>
          </p:cNvPr>
          <p:cNvSpPr/>
          <p:nvPr/>
        </p:nvSpPr>
        <p:spPr>
          <a:xfrm>
            <a:off x="8813800" y="2743297"/>
            <a:ext cx="1714500" cy="164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+77%</a:t>
            </a:r>
          </a:p>
        </p:txBody>
      </p:sp>
      <p:sp>
        <p:nvSpPr>
          <p:cNvPr id="6" name="Rectangle 5">
            <a:extLst>
              <a:ext uri="{FF2B5EF4-FFF2-40B4-BE49-F238E27FC236}">
                <a16:creationId xmlns:a16="http://schemas.microsoft.com/office/drawing/2014/main" id="{C92189F7-70FD-4B41-A812-327FE5D290EA}"/>
              </a:ext>
            </a:extLst>
          </p:cNvPr>
          <p:cNvSpPr/>
          <p:nvPr/>
        </p:nvSpPr>
        <p:spPr>
          <a:xfrm>
            <a:off x="6045185" y="4421270"/>
            <a:ext cx="2133630" cy="923330"/>
          </a:xfrm>
          <a:prstGeom prst="rect">
            <a:avLst/>
          </a:prstGeom>
        </p:spPr>
        <p:txBody>
          <a:bodyPr wrap="square">
            <a:spAutoFit/>
          </a:bodyPr>
          <a:lstStyle/>
          <a:p>
            <a:pPr algn="ctr"/>
            <a:r>
              <a:rPr lang="en-US"/>
              <a:t>PROMOTION </a:t>
            </a:r>
          </a:p>
          <a:p>
            <a:pPr algn="ctr"/>
            <a:r>
              <a:rPr lang="en-US"/>
              <a:t>VS </a:t>
            </a:r>
          </a:p>
          <a:p>
            <a:pPr algn="ctr"/>
            <a:r>
              <a:rPr lang="en-US"/>
              <a:t>PRE-PROMOTION</a:t>
            </a:r>
          </a:p>
        </p:txBody>
      </p:sp>
      <p:sp>
        <p:nvSpPr>
          <p:cNvPr id="7" name="Rectangle 6">
            <a:extLst>
              <a:ext uri="{FF2B5EF4-FFF2-40B4-BE49-F238E27FC236}">
                <a16:creationId xmlns:a16="http://schemas.microsoft.com/office/drawing/2014/main" id="{AEC09D47-8DEC-014B-A30C-03D0C0176FC4}"/>
              </a:ext>
            </a:extLst>
          </p:cNvPr>
          <p:cNvSpPr/>
          <p:nvPr/>
        </p:nvSpPr>
        <p:spPr>
          <a:xfrm>
            <a:off x="8868585" y="4421270"/>
            <a:ext cx="1604927" cy="923330"/>
          </a:xfrm>
          <a:prstGeom prst="rect">
            <a:avLst/>
          </a:prstGeom>
        </p:spPr>
        <p:txBody>
          <a:bodyPr wrap="none">
            <a:spAutoFit/>
          </a:bodyPr>
          <a:lstStyle/>
          <a:p>
            <a:pPr algn="ctr"/>
            <a:r>
              <a:rPr lang="en-US"/>
              <a:t>PROMOTION </a:t>
            </a:r>
          </a:p>
          <a:p>
            <a:pPr algn="ctr"/>
            <a:r>
              <a:rPr lang="en-US"/>
              <a:t>VS</a:t>
            </a:r>
          </a:p>
          <a:p>
            <a:pPr algn="ctr"/>
            <a:r>
              <a:rPr lang="en-US"/>
              <a:t>OVERALL</a:t>
            </a:r>
          </a:p>
        </p:txBody>
      </p:sp>
      <p:pic>
        <p:nvPicPr>
          <p:cNvPr id="16" name="Picture 15">
            <a:extLst>
              <a:ext uri="{FF2B5EF4-FFF2-40B4-BE49-F238E27FC236}">
                <a16:creationId xmlns:a16="http://schemas.microsoft.com/office/drawing/2014/main" id="{F1F451FF-7328-864E-B903-BF2C774E9B2E}"/>
              </a:ext>
            </a:extLst>
          </p:cNvPr>
          <p:cNvPicPr>
            <a:picLocks noChangeAspect="1"/>
          </p:cNvPicPr>
          <p:nvPr/>
        </p:nvPicPr>
        <p:blipFill rotWithShape="1">
          <a:blip r:embed="rId5"/>
          <a:srcRect r="53030"/>
          <a:stretch/>
        </p:blipFill>
        <p:spPr>
          <a:xfrm>
            <a:off x="11442700" y="6031816"/>
            <a:ext cx="762000" cy="826184"/>
          </a:xfrm>
          <a:prstGeom prst="rect">
            <a:avLst/>
          </a:prstGeom>
        </p:spPr>
      </p:pic>
    </p:spTree>
    <p:extLst>
      <p:ext uri="{BB962C8B-B14F-4D97-AF65-F5344CB8AC3E}">
        <p14:creationId xmlns:p14="http://schemas.microsoft.com/office/powerpoint/2010/main" val="510669557"/>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dissolve">
                                      <p:cBhvr>
                                        <p:cTn id="13" dur="500"/>
                                        <p:tgtEl>
                                          <p:spTgt spid="13">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animBg="1"/>
      <p:bldP spid="11" grpId="0"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8DF-D063-4256-A528-F1156CA7DF4C}"/>
              </a:ext>
            </a:extLst>
          </p:cNvPr>
          <p:cNvSpPr>
            <a:spLocks noGrp="1"/>
          </p:cNvSpPr>
          <p:nvPr>
            <p:ph type="title"/>
          </p:nvPr>
        </p:nvSpPr>
        <p:spPr>
          <a:xfrm>
            <a:off x="1251678" y="382385"/>
            <a:ext cx="10178322" cy="1492132"/>
          </a:xfrm>
        </p:spPr>
        <p:txBody>
          <a:bodyPr>
            <a:normAutofit/>
          </a:bodyPr>
          <a:lstStyle/>
          <a:p>
            <a:pPr lvl="0">
              <a:lnSpc>
                <a:spcPct val="110000"/>
              </a:lnSpc>
              <a:spcBef>
                <a:spcPts val="700"/>
              </a:spcBef>
              <a:buClr>
                <a:srgbClr val="2A1A00"/>
              </a:buClr>
            </a:pPr>
            <a:r>
              <a:rPr lang="en-US"/>
              <a:t>Promotion results</a:t>
            </a:r>
            <a:br>
              <a:rPr lang="en-US"/>
            </a:br>
            <a:r>
              <a:rPr lang="en-US" sz="2800" cap="none" spc="0">
                <a:solidFill>
                  <a:prstClr val="black">
                    <a:lumMod val="65000"/>
                    <a:lumOff val="35000"/>
                  </a:prstClr>
                </a:solidFill>
                <a:latin typeface="Gill Sans MT" panose="020B0502020104020203"/>
                <a:ea typeface="+mn-ea"/>
                <a:cs typeface="+mn-cs"/>
              </a:rPr>
              <a:t>Impact on Web Traffic, Mailing and Company Visualization</a:t>
            </a:r>
            <a:endParaRPr lang="en-US"/>
          </a:p>
        </p:txBody>
      </p:sp>
      <p:sp>
        <p:nvSpPr>
          <p:cNvPr id="13" name="Content Placeholder 9">
            <a:extLst>
              <a:ext uri="{FF2B5EF4-FFF2-40B4-BE49-F238E27FC236}">
                <a16:creationId xmlns:a16="http://schemas.microsoft.com/office/drawing/2014/main" id="{F47DBD70-99D9-488B-B31D-F10225525769}"/>
              </a:ext>
            </a:extLst>
          </p:cNvPr>
          <p:cNvSpPr>
            <a:spLocks noGrp="1"/>
          </p:cNvSpPr>
          <p:nvPr>
            <p:ph idx="1"/>
          </p:nvPr>
        </p:nvSpPr>
        <p:spPr>
          <a:xfrm>
            <a:off x="5410200" y="2169207"/>
            <a:ext cx="6019800" cy="495299"/>
          </a:xfrm>
        </p:spPr>
        <p:txBody>
          <a:bodyPr>
            <a:normAutofit/>
          </a:bodyPr>
          <a:lstStyle/>
          <a:p>
            <a:pPr marL="0" indent="0" algn="ctr">
              <a:buNone/>
            </a:pPr>
            <a:r>
              <a:rPr lang="en-US" sz="2400"/>
              <a:t>Bounce Rate (Data Quality) (AVG)</a:t>
            </a:r>
          </a:p>
        </p:txBody>
      </p:sp>
      <p:sp>
        <p:nvSpPr>
          <p:cNvPr id="5" name="Oval 4">
            <a:extLst>
              <a:ext uri="{FF2B5EF4-FFF2-40B4-BE49-F238E27FC236}">
                <a16:creationId xmlns:a16="http://schemas.microsoft.com/office/drawing/2014/main" id="{114EF5A0-619F-8B40-ACD2-578DEFCFD1B5}"/>
              </a:ext>
            </a:extLst>
          </p:cNvPr>
          <p:cNvSpPr/>
          <p:nvPr/>
        </p:nvSpPr>
        <p:spPr>
          <a:xfrm>
            <a:off x="6272263" y="2743297"/>
            <a:ext cx="1679475" cy="164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+30%</a:t>
            </a:r>
          </a:p>
        </p:txBody>
      </p:sp>
      <p:sp>
        <p:nvSpPr>
          <p:cNvPr id="11" name="Oval 10">
            <a:extLst>
              <a:ext uri="{FF2B5EF4-FFF2-40B4-BE49-F238E27FC236}">
                <a16:creationId xmlns:a16="http://schemas.microsoft.com/office/drawing/2014/main" id="{FC8DE9AD-1ED4-274B-AE6E-0609936BF237}"/>
              </a:ext>
            </a:extLst>
          </p:cNvPr>
          <p:cNvSpPr/>
          <p:nvPr/>
        </p:nvSpPr>
        <p:spPr>
          <a:xfrm>
            <a:off x="8813800" y="2743297"/>
            <a:ext cx="1714500" cy="1644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+10%</a:t>
            </a:r>
          </a:p>
        </p:txBody>
      </p:sp>
      <p:sp>
        <p:nvSpPr>
          <p:cNvPr id="6" name="Rectangle 5">
            <a:extLst>
              <a:ext uri="{FF2B5EF4-FFF2-40B4-BE49-F238E27FC236}">
                <a16:creationId xmlns:a16="http://schemas.microsoft.com/office/drawing/2014/main" id="{C92189F7-70FD-4B41-A812-327FE5D290EA}"/>
              </a:ext>
            </a:extLst>
          </p:cNvPr>
          <p:cNvSpPr/>
          <p:nvPr/>
        </p:nvSpPr>
        <p:spPr>
          <a:xfrm>
            <a:off x="6045185" y="4421270"/>
            <a:ext cx="2133630" cy="923330"/>
          </a:xfrm>
          <a:prstGeom prst="rect">
            <a:avLst/>
          </a:prstGeom>
        </p:spPr>
        <p:txBody>
          <a:bodyPr wrap="square">
            <a:spAutoFit/>
          </a:bodyPr>
          <a:lstStyle/>
          <a:p>
            <a:pPr algn="ctr"/>
            <a:r>
              <a:rPr lang="en-US"/>
              <a:t>PROMOTION </a:t>
            </a:r>
          </a:p>
          <a:p>
            <a:pPr algn="ctr"/>
            <a:r>
              <a:rPr lang="en-US"/>
              <a:t>VS </a:t>
            </a:r>
          </a:p>
          <a:p>
            <a:pPr algn="ctr"/>
            <a:r>
              <a:rPr lang="en-US"/>
              <a:t>PRE-PROMOTION</a:t>
            </a:r>
          </a:p>
        </p:txBody>
      </p:sp>
      <p:sp>
        <p:nvSpPr>
          <p:cNvPr id="7" name="Rectangle 6">
            <a:extLst>
              <a:ext uri="{FF2B5EF4-FFF2-40B4-BE49-F238E27FC236}">
                <a16:creationId xmlns:a16="http://schemas.microsoft.com/office/drawing/2014/main" id="{AEC09D47-8DEC-014B-A30C-03D0C0176FC4}"/>
              </a:ext>
            </a:extLst>
          </p:cNvPr>
          <p:cNvSpPr/>
          <p:nvPr/>
        </p:nvSpPr>
        <p:spPr>
          <a:xfrm>
            <a:off x="8868585" y="4421270"/>
            <a:ext cx="1604927" cy="923330"/>
          </a:xfrm>
          <a:prstGeom prst="rect">
            <a:avLst/>
          </a:prstGeom>
        </p:spPr>
        <p:txBody>
          <a:bodyPr wrap="none">
            <a:spAutoFit/>
          </a:bodyPr>
          <a:lstStyle/>
          <a:p>
            <a:pPr algn="ctr"/>
            <a:r>
              <a:rPr lang="en-US"/>
              <a:t>PROMOTION </a:t>
            </a:r>
          </a:p>
          <a:p>
            <a:pPr algn="ctr"/>
            <a:r>
              <a:rPr lang="en-US"/>
              <a:t>VS</a:t>
            </a:r>
          </a:p>
          <a:p>
            <a:pPr algn="ctr"/>
            <a:r>
              <a:rPr lang="en-US"/>
              <a:t>OVERALL</a:t>
            </a:r>
          </a:p>
        </p:txBody>
      </p:sp>
      <p:pic>
        <p:nvPicPr>
          <p:cNvPr id="4" name="Graphic 3" descr="Envelope">
            <a:extLst>
              <a:ext uri="{FF2B5EF4-FFF2-40B4-BE49-F238E27FC236}">
                <a16:creationId xmlns:a16="http://schemas.microsoft.com/office/drawing/2014/main" id="{93D116CB-1986-9B4A-A426-6C0D6E5A7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7662" y="2169207"/>
            <a:ext cx="2840476" cy="2840476"/>
          </a:xfrm>
          <a:prstGeom prst="rect">
            <a:avLst/>
          </a:prstGeom>
        </p:spPr>
      </p:pic>
      <p:sp>
        <p:nvSpPr>
          <p:cNvPr id="8" name="Rounded Rectangle 7">
            <a:extLst>
              <a:ext uri="{FF2B5EF4-FFF2-40B4-BE49-F238E27FC236}">
                <a16:creationId xmlns:a16="http://schemas.microsoft.com/office/drawing/2014/main" id="{19338F66-84B6-8E4C-8DA5-0C9B033DEC54}"/>
              </a:ext>
            </a:extLst>
          </p:cNvPr>
          <p:cNvSpPr/>
          <p:nvPr/>
        </p:nvSpPr>
        <p:spPr>
          <a:xfrm>
            <a:off x="5911842" y="5377669"/>
            <a:ext cx="5016515" cy="901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B.R. AVG = 67%</a:t>
            </a:r>
          </a:p>
          <a:p>
            <a:pPr algn="ctr"/>
            <a:r>
              <a:rPr lang="en-US"/>
              <a:t>B. R.PROMOTION AVG = 77%</a:t>
            </a:r>
          </a:p>
        </p:txBody>
      </p:sp>
      <p:pic>
        <p:nvPicPr>
          <p:cNvPr id="15" name="Picture 14">
            <a:extLst>
              <a:ext uri="{FF2B5EF4-FFF2-40B4-BE49-F238E27FC236}">
                <a16:creationId xmlns:a16="http://schemas.microsoft.com/office/drawing/2014/main" id="{36A167EA-F45E-6147-940F-28CC155D119A}"/>
              </a:ext>
            </a:extLst>
          </p:cNvPr>
          <p:cNvPicPr>
            <a:picLocks noChangeAspect="1"/>
          </p:cNvPicPr>
          <p:nvPr/>
        </p:nvPicPr>
        <p:blipFill rotWithShape="1">
          <a:blip r:embed="rId5"/>
          <a:srcRect r="53030"/>
          <a:stretch/>
        </p:blipFill>
        <p:spPr>
          <a:xfrm>
            <a:off x="11430000" y="6031816"/>
            <a:ext cx="762000" cy="826184"/>
          </a:xfrm>
          <a:prstGeom prst="rect">
            <a:avLst/>
          </a:prstGeom>
        </p:spPr>
      </p:pic>
    </p:spTree>
    <p:extLst>
      <p:ext uri="{BB962C8B-B14F-4D97-AF65-F5344CB8AC3E}">
        <p14:creationId xmlns:p14="http://schemas.microsoft.com/office/powerpoint/2010/main" val="2175975698"/>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dissolve">
                                      <p:cBhvr>
                                        <p:cTn id="13" dur="500"/>
                                        <p:tgtEl>
                                          <p:spTgt spid="13">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animBg="1"/>
      <p:bldP spid="11" grpId="0" animBg="1"/>
      <p:bldP spid="6" grpId="0"/>
      <p:bldP spid="7" grpId="0"/>
      <p:bldP spid="8"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{5125F655-A393-BF4B-A737-0829AC1550C9}tf10001071</Template>
  <TotalTime>0</TotalTime>
  <Words>1349</Words>
  <Application>Microsoft Macintosh PowerPoint</Application>
  <PresentationFormat>Widescreen</PresentationFormat>
  <Paragraphs>211</Paragraphs>
  <Slides>17</Slides>
  <Notes>13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Impact</vt:lpstr>
      <vt:lpstr>Wingdings</vt:lpstr>
      <vt:lpstr>Badge</vt:lpstr>
      <vt:lpstr>Quality Alloy INC  Promotion Analysis</vt:lpstr>
      <vt:lpstr>Executive SUmmary</vt:lpstr>
      <vt:lpstr>PowerPoint Presentation</vt:lpstr>
      <vt:lpstr>RELATIONSHIP BETWEEN  POUNDS SOLD &amp;  WEEKLY VISITS</vt:lpstr>
      <vt:lpstr>Demographic data</vt:lpstr>
      <vt:lpstr>WEBSITE user usage</vt:lpstr>
      <vt:lpstr>PowerPoint Presentation</vt:lpstr>
      <vt:lpstr>Promotion results Impact on Web Traffic, Mailing and Company Visualization</vt:lpstr>
      <vt:lpstr>Promotion results Impact on Web Traffic, Mailing and Company Visualization</vt:lpstr>
      <vt:lpstr>Promotion results Impact on Web Traffic, Mailing and Company Visualization</vt:lpstr>
      <vt:lpstr>Promotion results </vt:lpstr>
      <vt:lpstr>recommendations</vt:lpstr>
      <vt:lpstr>Further exploration</vt:lpstr>
      <vt:lpstr>The End     thank you</vt:lpstr>
      <vt:lpstr>recommendations</vt:lpstr>
      <vt:lpstr>Further exploration</vt:lpstr>
      <vt:lpstr>WEBSITE user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Alloy Analytics </dc:title>
  <dc:creator>Gabriela Teixeira Sondermann</dc:creator>
  <cp:lastModifiedBy>Valentino Gaffuri Bedetta</cp:lastModifiedBy>
  <cp:revision>1</cp:revision>
  <dcterms:created xsi:type="dcterms:W3CDTF">2019-02-02T02:30:20Z</dcterms:created>
  <dcterms:modified xsi:type="dcterms:W3CDTF">2019-02-05T02:05:47Z</dcterms:modified>
</cp:coreProperties>
</file>