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Lato" panose="020F0502020204030203" pitchFamily="34" charset="0"/>
      <p:regular r:id="rId5"/>
      <p:bold r:id="rId6"/>
      <p:italic r:id="rId7"/>
      <p:boldItalic r:id="rId8"/>
    </p:embeddedFont>
    <p:embeddedFont>
      <p:font typeface="Raleway" pitchFamily="2" charset="77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1"/>
  </p:normalViewPr>
  <p:slideViewPr>
    <p:cSldViewPr snapToGrid="0">
      <p:cViewPr varScale="1">
        <p:scale>
          <a:sx n="146" d="100"/>
          <a:sy n="146" d="100"/>
        </p:scale>
        <p:origin x="6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ience-pm.com/crisp-dm-2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C367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https://www.datascience-pm.com/crisp-dm-2/</a:t>
            </a:r>
            <a:endParaRPr/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Lato"/>
              <a:buChar char="●"/>
            </a:pPr>
            <a:r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Cross Industry Standard Process for Data Mining (CRISP-DM) </a:t>
            </a:r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Lato"/>
              <a:buChar char="○"/>
            </a:pPr>
            <a:r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Understanding Business Problem</a:t>
            </a:r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Lato"/>
              <a:buChar char="○"/>
            </a:pPr>
            <a:r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Data Cleaning and Preparation</a:t>
            </a:r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Lato"/>
              <a:buChar char="○"/>
            </a:pPr>
            <a:r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Lato"/>
              <a:buChar char="○"/>
            </a:pPr>
            <a:r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Modeling and Model Checking</a:t>
            </a:r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Lato"/>
              <a:buChar char="○"/>
            </a:pPr>
            <a:r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Evaluating and Finalizing the Model</a:t>
            </a:r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Lato"/>
              <a:buChar char="○"/>
            </a:pPr>
            <a:r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Prediction for the Final Result</a:t>
            </a:r>
            <a:endParaRPr sz="10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50a1166c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50a1166c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Reflection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Wenyu Ji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775" y="1653550"/>
            <a:ext cx="3715350" cy="30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7650" y="11377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Reflection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217150" y="1612575"/>
            <a:ext cx="4511700" cy="3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000"/>
              <a:buChar char="●"/>
            </a:pPr>
            <a:r>
              <a:rPr lang="en" sz="1000" dirty="0">
                <a:solidFill>
                  <a:srgbClr val="2D3B45"/>
                </a:solidFill>
                <a:highlight>
                  <a:srgbClr val="FFFFFF"/>
                </a:highlight>
              </a:rPr>
              <a:t>What you did right with the analysis</a:t>
            </a:r>
            <a:endParaRPr sz="10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000"/>
              <a:buFont typeface="Arial"/>
              <a:buAutoNum type="alphaLcPeriod"/>
            </a:pPr>
            <a:r>
              <a:rPr lang="en" sz="1000" dirty="0">
                <a:solidFill>
                  <a:srgbClr val="2D3B45"/>
                </a:solidFill>
                <a:highlight>
                  <a:srgbClr val="FFFFFF"/>
                </a:highlight>
              </a:rPr>
              <a:t>Got rid of some unimportant variables at first before dig into the analysis.</a:t>
            </a:r>
            <a:endParaRPr sz="10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1371600" lvl="2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000"/>
              <a:buFont typeface="Arial"/>
              <a:buAutoNum type="romanLcPeriod"/>
            </a:pPr>
            <a:r>
              <a:rPr lang="en" sz="1000" dirty="0">
                <a:solidFill>
                  <a:srgbClr val="2D3B45"/>
                </a:solidFill>
                <a:highlight>
                  <a:srgbClr val="FFFFFF"/>
                </a:highlight>
              </a:rPr>
              <a:t>70% of N/As (</a:t>
            </a:r>
            <a:r>
              <a:rPr lang="en" sz="1000" dirty="0" err="1">
                <a:solidFill>
                  <a:srgbClr val="2D3B45"/>
                </a:solidFill>
                <a:highlight>
                  <a:srgbClr val="FFFFFF"/>
                </a:highlight>
              </a:rPr>
              <a:t>weekly_price</a:t>
            </a:r>
            <a:r>
              <a:rPr lang="en" sz="1000" dirty="0">
                <a:solidFill>
                  <a:srgbClr val="2D3B45"/>
                </a:solidFill>
                <a:highlight>
                  <a:srgbClr val="FFFFFF"/>
                </a:highlight>
              </a:rPr>
              <a:t>, </a:t>
            </a:r>
            <a:r>
              <a:rPr lang="en" sz="1000" dirty="0" err="1">
                <a:solidFill>
                  <a:srgbClr val="2D3B45"/>
                </a:solidFill>
                <a:highlight>
                  <a:srgbClr val="FFFFFF"/>
                </a:highlight>
              </a:rPr>
              <a:t>monthly_price</a:t>
            </a:r>
            <a:r>
              <a:rPr lang="en" sz="1000" dirty="0">
                <a:solidFill>
                  <a:srgbClr val="2D3B45"/>
                </a:solidFill>
                <a:highlight>
                  <a:srgbClr val="FFFFFF"/>
                </a:highlight>
              </a:rPr>
              <a:t>, and </a:t>
            </a:r>
            <a:r>
              <a:rPr lang="en" sz="1000" dirty="0" err="1">
                <a:solidFill>
                  <a:srgbClr val="2D3B45"/>
                </a:solidFill>
                <a:highlight>
                  <a:srgbClr val="FFFFFF"/>
                </a:highlight>
              </a:rPr>
              <a:t>square_feet</a:t>
            </a:r>
            <a:r>
              <a:rPr lang="en" sz="1000" dirty="0">
                <a:solidFill>
                  <a:srgbClr val="2D3B45"/>
                </a:solidFill>
                <a:highlight>
                  <a:srgbClr val="FFFFFF"/>
                </a:highlight>
              </a:rPr>
              <a:t>).</a:t>
            </a:r>
            <a:endParaRPr sz="10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1371600" lvl="2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000"/>
              <a:buFont typeface="Arial"/>
              <a:buAutoNum type="romanLcPeriod"/>
            </a:pPr>
            <a:r>
              <a:rPr lang="en" sz="1000" dirty="0">
                <a:solidFill>
                  <a:srgbClr val="2D3B45"/>
                </a:solidFill>
                <a:highlight>
                  <a:srgbClr val="FFFFFF"/>
                </a:highlight>
              </a:rPr>
              <a:t>Unrelated variables (</a:t>
            </a:r>
            <a:r>
              <a:rPr lang="en" sz="1000" dirty="0" err="1">
                <a:solidFill>
                  <a:srgbClr val="2D3B45"/>
                </a:solidFill>
                <a:highlight>
                  <a:srgbClr val="FFFFFF"/>
                </a:highlight>
              </a:rPr>
              <a:t>house_rules</a:t>
            </a:r>
            <a:r>
              <a:rPr lang="en" sz="1000" dirty="0">
                <a:solidFill>
                  <a:srgbClr val="2D3B45"/>
                </a:solidFill>
                <a:highlight>
                  <a:srgbClr val="FFFFFF"/>
                </a:highlight>
              </a:rPr>
              <a:t>, </a:t>
            </a:r>
            <a:r>
              <a:rPr lang="en" sz="1000" dirty="0" err="1">
                <a:solidFill>
                  <a:srgbClr val="2D3B45"/>
                </a:solidFill>
                <a:highlight>
                  <a:srgbClr val="FFFFFF"/>
                </a:highlight>
              </a:rPr>
              <a:t>host_name</a:t>
            </a:r>
            <a:r>
              <a:rPr lang="en" sz="1000" dirty="0">
                <a:solidFill>
                  <a:srgbClr val="2D3B45"/>
                </a:solidFill>
                <a:highlight>
                  <a:srgbClr val="FFFFFF"/>
                </a:highlight>
              </a:rPr>
              <a:t>, </a:t>
            </a:r>
            <a:r>
              <a:rPr lang="en" sz="1000" dirty="0" err="1">
                <a:solidFill>
                  <a:srgbClr val="2D3B45"/>
                </a:solidFill>
                <a:highlight>
                  <a:srgbClr val="FFFFFF"/>
                </a:highlight>
              </a:rPr>
              <a:t>host_since</a:t>
            </a:r>
            <a:r>
              <a:rPr lang="en" sz="1000" dirty="0">
                <a:solidFill>
                  <a:srgbClr val="2D3B45"/>
                </a:solidFill>
                <a:highlight>
                  <a:srgbClr val="FFFFFF"/>
                </a:highlight>
              </a:rPr>
              <a:t>, </a:t>
            </a:r>
            <a:r>
              <a:rPr lang="en" sz="1000" dirty="0" err="1">
                <a:solidFill>
                  <a:srgbClr val="2D3B45"/>
                </a:solidFill>
                <a:highlight>
                  <a:srgbClr val="FFFFFF"/>
                </a:highlight>
              </a:rPr>
              <a:t>host_has_profile_pic</a:t>
            </a:r>
            <a:r>
              <a:rPr lang="en" sz="1000" dirty="0">
                <a:solidFill>
                  <a:srgbClr val="2D3B45"/>
                </a:solidFill>
                <a:highlight>
                  <a:srgbClr val="FFFFFF"/>
                </a:highlight>
              </a:rPr>
              <a:t> etc.).</a:t>
            </a:r>
            <a:endParaRPr sz="10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000"/>
              <a:buFont typeface="Arial"/>
              <a:buAutoNum type="alphaLcPeriod"/>
            </a:pPr>
            <a:r>
              <a:rPr lang="en" sz="1000" dirty="0">
                <a:solidFill>
                  <a:srgbClr val="2D3B45"/>
                </a:solidFill>
                <a:highlight>
                  <a:srgbClr val="FFFFFF"/>
                </a:highlight>
              </a:rPr>
              <a:t>Used the median to replace missing values of (</a:t>
            </a:r>
            <a:r>
              <a:rPr lang="en" sz="1000" dirty="0" err="1">
                <a:solidFill>
                  <a:srgbClr val="2D3B45"/>
                </a:solidFill>
                <a:highlight>
                  <a:srgbClr val="FFFFFF"/>
                </a:highlight>
              </a:rPr>
              <a:t>cleaning_fee</a:t>
            </a:r>
            <a:r>
              <a:rPr lang="en" sz="1000" dirty="0">
                <a:solidFill>
                  <a:srgbClr val="2D3B45"/>
                </a:solidFill>
                <a:highlight>
                  <a:srgbClr val="FFFFFF"/>
                </a:highlight>
              </a:rPr>
              <a:t>, beds, </a:t>
            </a:r>
            <a:r>
              <a:rPr lang="en" sz="1000" dirty="0" err="1">
                <a:solidFill>
                  <a:srgbClr val="2D3B45"/>
                </a:solidFill>
                <a:highlight>
                  <a:srgbClr val="FFFFFF"/>
                </a:highlight>
              </a:rPr>
              <a:t>security_deposit</a:t>
            </a:r>
            <a:r>
              <a:rPr lang="en" sz="1000" dirty="0">
                <a:solidFill>
                  <a:srgbClr val="2D3B45"/>
                </a:solidFill>
                <a:highlight>
                  <a:srgbClr val="FFFFFF"/>
                </a:highlight>
              </a:rPr>
              <a:t>, </a:t>
            </a:r>
            <a:r>
              <a:rPr lang="en" sz="1000" dirty="0" err="1">
                <a:solidFill>
                  <a:srgbClr val="2D3B45"/>
                </a:solidFill>
                <a:highlight>
                  <a:srgbClr val="FFFFFF"/>
                </a:highlight>
              </a:rPr>
              <a:t>host_total_listings_count</a:t>
            </a:r>
            <a:r>
              <a:rPr lang="en" sz="1000" dirty="0">
                <a:solidFill>
                  <a:srgbClr val="2D3B45"/>
                </a:solidFill>
                <a:highlight>
                  <a:srgbClr val="FFFFFF"/>
                </a:highlight>
              </a:rPr>
              <a:t>, </a:t>
            </a:r>
            <a:r>
              <a:rPr lang="en" sz="1000" dirty="0" err="1">
                <a:solidFill>
                  <a:srgbClr val="2D3B45"/>
                </a:solidFill>
                <a:highlight>
                  <a:srgbClr val="FFFFFF"/>
                </a:highlight>
              </a:rPr>
              <a:t>host_listings_count</a:t>
            </a:r>
            <a:r>
              <a:rPr lang="en" sz="1000" dirty="0">
                <a:solidFill>
                  <a:srgbClr val="2D3B45"/>
                </a:solidFill>
                <a:highlight>
                  <a:srgbClr val="FFFFFF"/>
                </a:highlight>
              </a:rPr>
              <a:t>, </a:t>
            </a:r>
            <a:r>
              <a:rPr lang="en" sz="1000" dirty="0" err="1">
                <a:solidFill>
                  <a:srgbClr val="2D3B45"/>
                </a:solidFill>
                <a:highlight>
                  <a:srgbClr val="FFFFFF"/>
                </a:highlight>
              </a:rPr>
              <a:t>reviews_per_month</a:t>
            </a:r>
            <a:r>
              <a:rPr lang="en" sz="1000" dirty="0">
                <a:solidFill>
                  <a:srgbClr val="2D3B45"/>
                </a:solidFill>
                <a:highlight>
                  <a:srgbClr val="FFFFFF"/>
                </a:highlight>
              </a:rPr>
              <a:t>).</a:t>
            </a:r>
            <a:endParaRPr sz="10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lvl="1" indent="-292100">
              <a:buClr>
                <a:srgbClr val="2D3B45"/>
              </a:buClr>
              <a:buSzPts val="1000"/>
              <a:buFont typeface="Arial"/>
              <a:buAutoNum type="alphaLcPeriod"/>
            </a:pPr>
            <a:r>
              <a:rPr lang="en" sz="1000" dirty="0">
                <a:solidFill>
                  <a:srgbClr val="2D3B45"/>
                </a:solidFill>
                <a:highlight>
                  <a:srgbClr val="FFFFFF"/>
                </a:highlight>
              </a:rPr>
              <a:t>Used </a:t>
            </a:r>
            <a:r>
              <a:rPr lang="en-US" sz="1000" dirty="0">
                <a:solidFill>
                  <a:srgbClr val="2D3B45"/>
                </a:solidFill>
              </a:rPr>
              <a:t>correlation heat map</a:t>
            </a:r>
            <a:r>
              <a:rPr lang="en" sz="1000" dirty="0">
                <a:solidFill>
                  <a:srgbClr val="2D3B45"/>
                </a:solidFill>
                <a:highlight>
                  <a:srgbClr val="FFFFFF"/>
                </a:highlight>
              </a:rPr>
              <a:t> showed the correlation between numeric variables.</a:t>
            </a:r>
            <a:endParaRPr sz="10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000"/>
              <a:buFont typeface="Arial"/>
              <a:buAutoNum type="alphaLcPeriod"/>
            </a:pPr>
            <a:r>
              <a:rPr lang="en" sz="1000" dirty="0">
                <a:solidFill>
                  <a:srgbClr val="2D3B45"/>
                </a:solidFill>
                <a:highlight>
                  <a:srgbClr val="FFFFFF"/>
                </a:highlight>
              </a:rPr>
              <a:t>Calculated the %</a:t>
            </a:r>
            <a:r>
              <a:rPr lang="en" sz="1000" dirty="0" err="1">
                <a:solidFill>
                  <a:srgbClr val="2D3B45"/>
                </a:solidFill>
                <a:highlight>
                  <a:srgbClr val="FFFFFF"/>
                </a:highlight>
              </a:rPr>
              <a:t>IncMSE</a:t>
            </a:r>
            <a:r>
              <a:rPr lang="en" sz="1000" dirty="0">
                <a:solidFill>
                  <a:srgbClr val="2D3B45"/>
                </a:solidFill>
                <a:highlight>
                  <a:srgbClr val="FFFFFF"/>
                </a:highlight>
              </a:rPr>
              <a:t> (percent increase in mean squared error) and  listed out the important variables.</a:t>
            </a:r>
            <a:endParaRPr sz="10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000"/>
              <a:buFont typeface="Arial"/>
              <a:buAutoNum type="alphaLcPeriod"/>
            </a:pPr>
            <a:r>
              <a:rPr lang="en" sz="1000" dirty="0">
                <a:solidFill>
                  <a:srgbClr val="2D3B45"/>
                </a:solidFill>
                <a:highlight>
                  <a:srgbClr val="FFFFFF"/>
                </a:highlight>
              </a:rPr>
              <a:t>Used  linear regression, </a:t>
            </a:r>
            <a:r>
              <a:rPr lang="en" sz="1000" dirty="0" err="1">
                <a:solidFill>
                  <a:srgbClr val="2D3B45"/>
                </a:solidFill>
                <a:highlight>
                  <a:srgbClr val="FFFFFF"/>
                </a:highlight>
              </a:rPr>
              <a:t>XGBoost</a:t>
            </a:r>
            <a:r>
              <a:rPr lang="en" sz="1000" dirty="0">
                <a:solidFill>
                  <a:srgbClr val="2D3B45"/>
                </a:solidFill>
                <a:highlight>
                  <a:srgbClr val="FFFFFF"/>
                </a:highlight>
              </a:rPr>
              <a:t>, forest with Ranger and cross-validation, Random Forest works the best for me.</a:t>
            </a:r>
            <a:endParaRPr sz="10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0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  <a:buNone/>
            </a:pPr>
            <a:endParaRPr sz="1000"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4572000" y="1516323"/>
            <a:ext cx="4236600" cy="31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000"/>
              <a:buChar char="●"/>
            </a:pPr>
            <a:r>
              <a:rPr lang="en" sz="1000" dirty="0">
                <a:solidFill>
                  <a:srgbClr val="2D3B45"/>
                </a:solidFill>
                <a:highlight>
                  <a:srgbClr val="FFFFFF"/>
                </a:highlight>
              </a:rPr>
              <a:t> Where you went wrong</a:t>
            </a:r>
            <a:endParaRPr sz="10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000"/>
              <a:buFont typeface="Arial"/>
              <a:buAutoNum type="alphaLcPeriod"/>
            </a:pPr>
            <a:r>
              <a:rPr lang="en" sz="1000" dirty="0">
                <a:solidFill>
                  <a:srgbClr val="2D3B45"/>
                </a:solidFill>
                <a:highlight>
                  <a:srgbClr val="FFFFFF"/>
                </a:highlight>
              </a:rPr>
              <a:t>I eliminated  too many variables by self-consciousness which is not always accurate. </a:t>
            </a:r>
            <a:endParaRPr sz="10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1371600" lvl="2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000"/>
              <a:buFont typeface="Arial"/>
              <a:buAutoNum type="romanLcPeriod"/>
            </a:pPr>
            <a:r>
              <a:rPr lang="en" sz="1000" dirty="0">
                <a:solidFill>
                  <a:srgbClr val="2D3B45"/>
                </a:solidFill>
                <a:highlight>
                  <a:srgbClr val="FFFFFF"/>
                </a:highlight>
              </a:rPr>
              <a:t>At first, I eliminated around 40 variables without using any feature selection.</a:t>
            </a:r>
            <a:endParaRPr sz="10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1371600" lvl="2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000"/>
              <a:buFont typeface="Arial"/>
              <a:buAutoNum type="romanLcPeriod"/>
            </a:pPr>
            <a:r>
              <a:rPr lang="en" sz="1000" dirty="0">
                <a:solidFill>
                  <a:srgbClr val="2D3B45"/>
                </a:solidFill>
                <a:highlight>
                  <a:srgbClr val="FFFFFF"/>
                </a:highlight>
              </a:rPr>
              <a:t>I chose 45 important attributes as my final prediction variables, which is a large number of predictors. However, this gave me the smallest RMSE result but could lead to overfitting.</a:t>
            </a:r>
            <a:endParaRPr sz="10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000"/>
              <a:buChar char="●"/>
            </a:pPr>
            <a:r>
              <a:rPr lang="en" sz="1000" dirty="0">
                <a:solidFill>
                  <a:srgbClr val="2D3B45"/>
                </a:solidFill>
                <a:highlight>
                  <a:srgbClr val="FFFFFF"/>
                </a:highlight>
              </a:rPr>
              <a:t>What you would do different.</a:t>
            </a:r>
            <a:endParaRPr sz="10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000"/>
              <a:buFont typeface="Arial"/>
              <a:buAutoNum type="alphaLcPeriod"/>
            </a:pPr>
            <a:r>
              <a:rPr lang="en" sz="1000" dirty="0">
                <a:solidFill>
                  <a:srgbClr val="2D3B45"/>
                </a:solidFill>
                <a:highlight>
                  <a:srgbClr val="FFFFFF"/>
                </a:highlight>
              </a:rPr>
              <a:t>Use feature selection such as Lasso Regression, Forward, or Backward selection to find around 30 significant attributes.</a:t>
            </a:r>
            <a:endParaRPr sz="10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000"/>
              <a:buFont typeface="Arial"/>
              <a:buAutoNum type="alphaLcPeriod"/>
            </a:pPr>
            <a:r>
              <a:rPr lang="en" sz="1000" dirty="0">
                <a:solidFill>
                  <a:srgbClr val="2D3B45"/>
                </a:solidFill>
                <a:highlight>
                  <a:srgbClr val="FFFFFF"/>
                </a:highlight>
              </a:rPr>
              <a:t>Replace missing values by mean or 0 (ex. Cleaning fee could be  0).</a:t>
            </a:r>
            <a:endParaRPr sz="10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000"/>
              <a:buFont typeface="Arial"/>
              <a:buAutoNum type="alphaLcPeriod"/>
            </a:pPr>
            <a:r>
              <a:rPr lang="en" sz="1000" dirty="0">
                <a:solidFill>
                  <a:srgbClr val="2D3B45"/>
                </a:solidFill>
                <a:highlight>
                  <a:srgbClr val="FFFFFF"/>
                </a:highlight>
              </a:rPr>
              <a:t>For the categorical data, I would like to generate histograms to compare each different category.</a:t>
            </a:r>
            <a:endParaRPr sz="10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000"/>
              <a:buFont typeface="Arial"/>
              <a:buAutoNum type="alphaLcPeriod"/>
            </a:pPr>
            <a:r>
              <a:rPr lang="en" sz="1000" dirty="0">
                <a:solidFill>
                  <a:srgbClr val="2D3B45"/>
                </a:solidFill>
                <a:highlight>
                  <a:srgbClr val="FFFFFF"/>
                </a:highlight>
              </a:rPr>
              <a:t>Try different models.</a:t>
            </a:r>
            <a:endParaRPr sz="1000" dirty="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331</Words>
  <Application>Microsoft Macintosh PowerPoint</Application>
  <PresentationFormat>On-screen Show (16:9)</PresentationFormat>
  <Paragraphs>28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Raleway</vt:lpstr>
      <vt:lpstr>Arial</vt:lpstr>
      <vt:lpstr>Lato</vt:lpstr>
      <vt:lpstr>Streamline</vt:lpstr>
      <vt:lpstr>Project Reflection</vt:lpstr>
      <vt:lpstr>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Project</dc:title>
  <cp:lastModifiedBy>Ji, Wenyu</cp:lastModifiedBy>
  <cp:revision>3</cp:revision>
  <dcterms:modified xsi:type="dcterms:W3CDTF">2023-02-27T05:16:10Z</dcterms:modified>
</cp:coreProperties>
</file>