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2"/>
  </p:notesMasterIdLst>
  <p:sldIdLst>
    <p:sldId id="2681" r:id="rId2"/>
    <p:sldId id="2684" r:id="rId3"/>
    <p:sldId id="2686" r:id="rId4"/>
    <p:sldId id="2688" r:id="rId5"/>
    <p:sldId id="2682" r:id="rId6"/>
    <p:sldId id="2691" r:id="rId7"/>
    <p:sldId id="2689" r:id="rId8"/>
    <p:sldId id="2692" r:id="rId9"/>
    <p:sldId id="2690" r:id="rId10"/>
    <p:sldId id="2694" r:id="rId11"/>
    <p:sldId id="2697" r:id="rId12"/>
    <p:sldId id="2696" r:id="rId13"/>
    <p:sldId id="2677" r:id="rId14"/>
    <p:sldId id="2698" r:id="rId15"/>
    <p:sldId id="2700" r:id="rId16"/>
    <p:sldId id="2701" r:id="rId17"/>
    <p:sldId id="2702" r:id="rId18"/>
    <p:sldId id="2703" r:id="rId19"/>
    <p:sldId id="2704" r:id="rId20"/>
    <p:sldId id="2679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84"/>
            <p14:sldId id="2686"/>
            <p14:sldId id="2688"/>
            <p14:sldId id="2682"/>
            <p14:sldId id="2691"/>
            <p14:sldId id="2689"/>
            <p14:sldId id="2692"/>
            <p14:sldId id="2690"/>
            <p14:sldId id="2694"/>
            <p14:sldId id="2697"/>
            <p14:sldId id="2696"/>
            <p14:sldId id="2677"/>
            <p14:sldId id="2698"/>
            <p14:sldId id="2700"/>
            <p14:sldId id="2701"/>
            <p14:sldId id="2702"/>
            <p14:sldId id="2703"/>
            <p14:sldId id="2704"/>
            <p14:sldId id="2679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0909" autoAdjust="0"/>
  </p:normalViewPr>
  <p:slideViewPr>
    <p:cSldViewPr snapToGrid="0">
      <p:cViewPr varScale="1">
        <p:scale>
          <a:sx n="59" d="100"/>
          <a:sy n="59" d="100"/>
        </p:scale>
        <p:origin x="1600" y="60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2021-11-07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67754"/>
            <a:ext cx="990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미세먼지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유발 영향인자 분석 및 개선안 도출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반 강지우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925050" cy="27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4742B-A649-42CE-80FE-D52C9E884434}"/>
              </a:ext>
            </a:extLst>
          </p:cNvPr>
          <p:cNvSpPr txBox="1"/>
          <p:nvPr/>
        </p:nvSpPr>
        <p:spPr>
          <a:xfrm>
            <a:off x="419100" y="1619935"/>
            <a:ext cx="773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가설</a:t>
            </a:r>
            <a:r>
              <a:rPr lang="en-US" altLang="ko-KR"/>
              <a:t>4: </a:t>
            </a:r>
            <a:r>
              <a:rPr lang="ko-KR" altLang="en-US"/>
              <a:t>주말보다 주중에 미세먼지 농도가 더 높을 것이다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8B7074-4D1A-4BB8-9DE9-F14DE85F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" y="2197013"/>
            <a:ext cx="4960067" cy="3852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818AF5-CDAC-4BFC-8964-90B6FA39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27" y="2241608"/>
            <a:ext cx="1467330" cy="925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D17DE-FDD5-421F-93E3-6806608ED2BA}"/>
              </a:ext>
            </a:extLst>
          </p:cNvPr>
          <p:cNvSpPr txBox="1"/>
          <p:nvPr/>
        </p:nvSpPr>
        <p:spPr>
          <a:xfrm>
            <a:off x="5586639" y="4776400"/>
            <a:ext cx="412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Boxplot </a:t>
            </a:r>
            <a:r>
              <a:rPr lang="ko-KR" altLang="en-US" dirty="0"/>
              <a:t>상으로도 평균의 차이가</a:t>
            </a:r>
            <a:endParaRPr lang="en-US" altLang="ko-KR" dirty="0"/>
          </a:p>
          <a:p>
            <a:r>
              <a:rPr lang="ko-KR" altLang="en-US" dirty="0"/>
              <a:t>없었으며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 test</a:t>
            </a:r>
            <a:r>
              <a:rPr lang="ko-KR" altLang="en-US" dirty="0"/>
              <a:t>에서 </a:t>
            </a:r>
            <a:r>
              <a:rPr lang="en-US" altLang="ko-KR" dirty="0"/>
              <a:t>p value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en-US" altLang="ko-KR" dirty="0"/>
              <a:t>0.05</a:t>
            </a:r>
            <a:r>
              <a:rPr lang="ko-KR" altLang="en-US" dirty="0"/>
              <a:t>보다 높아 가설 </a:t>
            </a:r>
            <a:r>
              <a:rPr lang="en-US" altLang="ko-KR" dirty="0"/>
              <a:t>1</a:t>
            </a:r>
            <a:r>
              <a:rPr lang="ko-KR" altLang="en-US" dirty="0"/>
              <a:t>은 기각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9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4742B-A649-42CE-80FE-D52C9E884434}"/>
              </a:ext>
            </a:extLst>
          </p:cNvPr>
          <p:cNvSpPr txBox="1"/>
          <p:nvPr/>
        </p:nvSpPr>
        <p:spPr>
          <a:xfrm>
            <a:off x="419100" y="1619935"/>
            <a:ext cx="773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가설</a:t>
            </a:r>
            <a:r>
              <a:rPr lang="en-US" altLang="ko-KR"/>
              <a:t>5: </a:t>
            </a:r>
            <a:r>
              <a:rPr lang="ko-KR" altLang="en-US"/>
              <a:t>계절에 따라 미세먼지 농도의 평균에 차이가 있을 것이다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54BA99-647A-432C-B931-01F3E2D0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190226"/>
            <a:ext cx="6693244" cy="42864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F83D-3CE5-413D-88EB-4E689D643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106" y="2100774"/>
            <a:ext cx="2064624" cy="1238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5B660-3315-411D-AF92-00C49B040E96}"/>
              </a:ext>
            </a:extLst>
          </p:cNvPr>
          <p:cNvSpPr txBox="1"/>
          <p:nvPr/>
        </p:nvSpPr>
        <p:spPr>
          <a:xfrm>
            <a:off x="7499514" y="3339548"/>
            <a:ext cx="196297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Boxplot </a:t>
            </a:r>
            <a:r>
              <a:rPr lang="ko-KR" altLang="en-US" dirty="0"/>
              <a:t>상으로도 계절마다 농도의 차이가 보이며 </a:t>
            </a:r>
            <a:r>
              <a:rPr lang="en-US" altLang="ko-KR" dirty="0" err="1"/>
              <a:t>anova</a:t>
            </a:r>
            <a:r>
              <a:rPr lang="en-US" altLang="ko-KR" dirty="0"/>
              <a:t> </a:t>
            </a:r>
            <a:r>
              <a:rPr lang="ko-KR" altLang="en-US" dirty="0"/>
              <a:t>분석 결과 </a:t>
            </a:r>
            <a:r>
              <a:rPr lang="en-US" altLang="ko-KR" dirty="0"/>
              <a:t>p 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미만이어서 가설</a:t>
            </a:r>
            <a:r>
              <a:rPr lang="en-US" altLang="ko-KR" dirty="0"/>
              <a:t>5</a:t>
            </a:r>
            <a:r>
              <a:rPr lang="ko-KR" altLang="en-US" dirty="0"/>
              <a:t>는 채택되었다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75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162" y="1492762"/>
            <a:ext cx="884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본격적인 모델링에 앞서 모델링에 사용할 주요 인자를 선정하기 위해 간단하게</a:t>
            </a:r>
            <a:endParaRPr lang="en-US" altLang="ko-KR" dirty="0"/>
          </a:p>
          <a:p>
            <a:r>
              <a:rPr lang="ko-KR" altLang="en-US" dirty="0"/>
              <a:t>의사결정나무</a:t>
            </a:r>
            <a:r>
              <a:rPr lang="en-US" altLang="ko-KR" dirty="0"/>
              <a:t>, </a:t>
            </a:r>
            <a:r>
              <a:rPr lang="ko-KR" altLang="en-US" dirty="0" err="1"/>
              <a:t>랜덤포레스트</a:t>
            </a:r>
            <a:r>
              <a:rPr lang="en-US" altLang="ko-KR" dirty="0"/>
              <a:t>,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부스팅을</a:t>
            </a:r>
            <a:r>
              <a:rPr lang="ko-KR" altLang="en-US" dirty="0"/>
              <a:t>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903A9-2203-491D-A9FA-57D7D70AC5E5}"/>
              </a:ext>
            </a:extLst>
          </p:cNvPr>
          <p:cNvSpPr txBox="1"/>
          <p:nvPr/>
        </p:nvSpPr>
        <p:spPr>
          <a:xfrm>
            <a:off x="529161" y="5480829"/>
            <a:ext cx="8376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탐색적 분석과 위의 결과를 종합한 결과 O3, NO2, CO,TEMP, HUMIDITY, CLOUD, </a:t>
            </a:r>
            <a:r>
              <a:rPr lang="en-US" altLang="ko-KR" dirty="0"/>
              <a:t>MONTH(</a:t>
            </a:r>
            <a:r>
              <a:rPr lang="ko-KR" altLang="en-US" dirty="0"/>
              <a:t>계절</a:t>
            </a:r>
            <a:r>
              <a:rPr lang="en-US" altLang="ko-KR" dirty="0"/>
              <a:t>)</a:t>
            </a:r>
            <a:r>
              <a:rPr lang="ko-KR" altLang="en-US" dirty="0"/>
              <a:t>, WIND_DIRECTION_NAME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주요 인자로 선정함.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60AE98-F8E2-418F-8E2D-E8D60A8B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2" y="2350003"/>
            <a:ext cx="7090961" cy="30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ADC50F-9989-4F45-9588-411BE127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487000"/>
            <a:ext cx="4498519" cy="388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D4CFF-A3FB-4292-8B2B-5BB53425BEDC}"/>
              </a:ext>
            </a:extLst>
          </p:cNvPr>
          <p:cNvSpPr txBox="1"/>
          <p:nvPr/>
        </p:nvSpPr>
        <p:spPr>
          <a:xfrm>
            <a:off x="4953001" y="3364350"/>
            <a:ext cx="495300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다중 선형 회귀분석을 진행한 결과</a:t>
            </a: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dirty="0"/>
              <a:t>52%</a:t>
            </a:r>
            <a:r>
              <a:rPr lang="ko-KR" altLang="en-US" dirty="0"/>
              <a:t>의 설명력을 확보하였으며</a:t>
            </a:r>
            <a:r>
              <a:rPr lang="en-US" altLang="ko-KR" dirty="0"/>
              <a:t> O3, CO, WIND, WIND_DIR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미세먼지 농도에 영향을 미치는</a:t>
            </a:r>
            <a:r>
              <a:rPr lang="en-US" altLang="ko-KR" dirty="0"/>
              <a:t> </a:t>
            </a:r>
            <a:r>
              <a:rPr lang="ko-KR" altLang="en-US" dirty="0"/>
              <a:t>인자라는 것을 알 수 있었다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중 </a:t>
            </a:r>
            <a:r>
              <a:rPr lang="en-US" altLang="ko-KR" dirty="0"/>
              <a:t>CO</a:t>
            </a:r>
            <a:r>
              <a:rPr lang="ko-KR" altLang="en-US" dirty="0"/>
              <a:t>와 </a:t>
            </a:r>
            <a:r>
              <a:rPr lang="en-US" altLang="ko-KR" dirty="0"/>
              <a:t>O3</a:t>
            </a:r>
            <a:r>
              <a:rPr lang="ko-KR" altLang="en-US" dirty="0"/>
              <a:t>의 값이 특히 높게 나왔으므로 이 둘의 설명력이 가장 </a:t>
            </a:r>
            <a:r>
              <a:rPr lang="ko-KR" altLang="en-US" dirty="0" err="1"/>
              <a:t>큰것으로</a:t>
            </a:r>
            <a:r>
              <a:rPr lang="ko-KR" altLang="en-US" dirty="0"/>
              <a:t> 판단된다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3EC740-DC7B-40B6-8419-A2E66C0B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408396"/>
            <a:ext cx="3035456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6F393-A3B9-4901-B2F8-B9C0C4F7CB83}"/>
              </a:ext>
            </a:extLst>
          </p:cNvPr>
          <p:cNvSpPr txBox="1"/>
          <p:nvPr/>
        </p:nvSpPr>
        <p:spPr>
          <a:xfrm>
            <a:off x="292857" y="5014527"/>
            <a:ext cx="799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의사결정나무를 통해서는 설명변수들 중 중요한 요소들을 뽑아내고자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B2FD9-A91D-43BD-9A93-484CAFE4AEC6}"/>
              </a:ext>
            </a:extLst>
          </p:cNvPr>
          <p:cNvSpPr txBox="1"/>
          <p:nvPr/>
        </p:nvSpPr>
        <p:spPr>
          <a:xfrm>
            <a:off x="270668" y="815997"/>
            <a:ext cx="178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의사결정나무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1498E-AD1B-4824-AE89-491674F7A01D}"/>
              </a:ext>
            </a:extLst>
          </p:cNvPr>
          <p:cNvSpPr txBox="1"/>
          <p:nvPr/>
        </p:nvSpPr>
        <p:spPr>
          <a:xfrm>
            <a:off x="293276" y="5413484"/>
            <a:ext cx="775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그 결과 중요 요소로는 </a:t>
            </a:r>
            <a:r>
              <a:rPr lang="en-US" altLang="ko-KR" dirty="0"/>
              <a:t>CO, month_</a:t>
            </a:r>
            <a:r>
              <a:rPr lang="ko-KR" altLang="en-US" dirty="0"/>
              <a:t>봄</a:t>
            </a:r>
            <a:r>
              <a:rPr lang="en-US" altLang="ko-KR" dirty="0"/>
              <a:t>, WIND, WIND_DIR</a:t>
            </a:r>
            <a:r>
              <a:rPr lang="ko-KR" altLang="en-US" dirty="0"/>
              <a:t>이 선정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0C9540-2E25-45FA-9EDA-FCB8264B151E}"/>
              </a:ext>
            </a:extLst>
          </p:cNvPr>
          <p:cNvSpPr txBox="1"/>
          <p:nvPr/>
        </p:nvSpPr>
        <p:spPr>
          <a:xfrm>
            <a:off x="293276" y="5857337"/>
            <a:ext cx="877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주요 설명 변수들로 의사결정나무를 돌려 보았을 때 설명력이 약 </a:t>
            </a:r>
            <a:r>
              <a:rPr lang="en-US" altLang="ko-KR" dirty="0"/>
              <a:t>10%</a:t>
            </a:r>
            <a:r>
              <a:rPr lang="ko-KR" altLang="en-US" dirty="0"/>
              <a:t>정도 증가함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26BE54-8339-4184-AFCC-E4A960351BC3}"/>
              </a:ext>
            </a:extLst>
          </p:cNvPr>
          <p:cNvGrpSpPr/>
          <p:nvPr/>
        </p:nvGrpSpPr>
        <p:grpSpPr>
          <a:xfrm>
            <a:off x="4097460" y="733481"/>
            <a:ext cx="3968076" cy="3992990"/>
            <a:chOff x="1025603" y="1053864"/>
            <a:chExt cx="6318107" cy="515099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07523E5-6C17-40C3-AD16-EFB135A80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5603" y="2330280"/>
              <a:ext cx="6318107" cy="387457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1D6A3A5-B8F7-4D9E-BC4A-013678D3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266" y="1053864"/>
              <a:ext cx="3939908" cy="1276416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DE99EAF-001E-4C15-B592-4DD352151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75" y="2321503"/>
            <a:ext cx="2897874" cy="22149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D5F2D94-B9AD-40ED-9910-7838B6C90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75" y="1689585"/>
            <a:ext cx="3010226" cy="4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B2FD9-A91D-43BD-9A93-484CAFE4AEC6}"/>
              </a:ext>
            </a:extLst>
          </p:cNvPr>
          <p:cNvSpPr txBox="1"/>
          <p:nvPr/>
        </p:nvSpPr>
        <p:spPr>
          <a:xfrm>
            <a:off x="270668" y="871930"/>
            <a:ext cx="178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랜덤포레스트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B71861-9F8B-4DC5-B5B0-470E6F96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2237913"/>
            <a:ext cx="2574690" cy="2754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D36505-E865-41A5-B24D-6E884E9944A3}"/>
              </a:ext>
            </a:extLst>
          </p:cNvPr>
          <p:cNvSpPr txBox="1"/>
          <p:nvPr/>
        </p:nvSpPr>
        <p:spPr>
          <a:xfrm>
            <a:off x="292857" y="5014527"/>
            <a:ext cx="799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랜덤포레스트를</a:t>
            </a:r>
            <a:r>
              <a:rPr lang="ko-KR" altLang="en-US" dirty="0"/>
              <a:t> 통해서는 설명변수들 중 중요한 요소들을 뽑아내고자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F2965-9B21-4A09-8596-4E5CCD9F948F}"/>
              </a:ext>
            </a:extLst>
          </p:cNvPr>
          <p:cNvSpPr txBox="1"/>
          <p:nvPr/>
        </p:nvSpPr>
        <p:spPr>
          <a:xfrm>
            <a:off x="293276" y="5413484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그 결과 중요 요소로는 </a:t>
            </a:r>
            <a:r>
              <a:rPr lang="en-US" altLang="ko-KR" dirty="0"/>
              <a:t>CO, O3, month_</a:t>
            </a:r>
            <a:r>
              <a:rPr lang="ko-KR" altLang="en-US" dirty="0"/>
              <a:t>봄</a:t>
            </a:r>
            <a:r>
              <a:rPr lang="en-US" altLang="ko-KR" dirty="0"/>
              <a:t>, month_</a:t>
            </a:r>
            <a:r>
              <a:rPr lang="ko-KR" altLang="en-US" dirty="0"/>
              <a:t>가을이 선정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17CB02-3DB2-4B39-9440-83F11F666AC4}"/>
              </a:ext>
            </a:extLst>
          </p:cNvPr>
          <p:cNvSpPr txBox="1"/>
          <p:nvPr/>
        </p:nvSpPr>
        <p:spPr>
          <a:xfrm>
            <a:off x="293276" y="5857337"/>
            <a:ext cx="812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랜덤포레스트의</a:t>
            </a:r>
            <a:r>
              <a:rPr lang="ko-KR" altLang="en-US" dirty="0"/>
              <a:t> 설명력이 의사결정 나무보다 </a:t>
            </a:r>
            <a:r>
              <a:rPr lang="en-US" altLang="ko-KR" dirty="0"/>
              <a:t>10%</a:t>
            </a:r>
            <a:r>
              <a:rPr lang="ko-KR" altLang="en-US" dirty="0"/>
              <a:t>정도 증가한 것을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BABCA48-E437-4BC2-AE56-6E76AF7C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629" y="2031549"/>
            <a:ext cx="5932481" cy="292106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9A690EC-24C9-444A-9AE0-0D6620B0C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47" y="1469211"/>
            <a:ext cx="3479854" cy="4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B2FD9-A91D-43BD-9A93-484CAFE4AEC6}"/>
              </a:ext>
            </a:extLst>
          </p:cNvPr>
          <p:cNvSpPr txBox="1"/>
          <p:nvPr/>
        </p:nvSpPr>
        <p:spPr>
          <a:xfrm>
            <a:off x="270668" y="871930"/>
            <a:ext cx="2434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/>
              <a:t>그래디언트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부스팅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36505-E865-41A5-B24D-6E884E9944A3}"/>
              </a:ext>
            </a:extLst>
          </p:cNvPr>
          <p:cNvSpPr txBox="1"/>
          <p:nvPr/>
        </p:nvSpPr>
        <p:spPr>
          <a:xfrm>
            <a:off x="292857" y="5014527"/>
            <a:ext cx="799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랜덤포레스트를</a:t>
            </a:r>
            <a:r>
              <a:rPr lang="ko-KR" altLang="en-US" dirty="0"/>
              <a:t> 통해서는 설명변수들 중 중요한 요소들을 뽑아내고자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F2965-9B21-4A09-8596-4E5CCD9F948F}"/>
              </a:ext>
            </a:extLst>
          </p:cNvPr>
          <p:cNvSpPr txBox="1"/>
          <p:nvPr/>
        </p:nvSpPr>
        <p:spPr>
          <a:xfrm>
            <a:off x="293276" y="5413484"/>
            <a:ext cx="701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그 결과 중요 요소로는 </a:t>
            </a:r>
            <a:r>
              <a:rPr lang="en-US" altLang="ko-KR" dirty="0"/>
              <a:t>CO, O3, month_</a:t>
            </a:r>
            <a:r>
              <a:rPr lang="ko-KR" altLang="en-US" dirty="0"/>
              <a:t>봄</a:t>
            </a:r>
            <a:r>
              <a:rPr lang="en-US" altLang="ko-KR" dirty="0"/>
              <a:t>, WIND</a:t>
            </a:r>
            <a:r>
              <a:rPr lang="ko-KR" altLang="en-US" dirty="0"/>
              <a:t>가 선정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17CB02-3DB2-4B39-9440-83F11F666AC4}"/>
              </a:ext>
            </a:extLst>
          </p:cNvPr>
          <p:cNvSpPr txBox="1"/>
          <p:nvPr/>
        </p:nvSpPr>
        <p:spPr>
          <a:xfrm>
            <a:off x="293276" y="5857337"/>
            <a:ext cx="784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랜덤포레스의</a:t>
            </a:r>
            <a:r>
              <a:rPr lang="ko-KR" altLang="en-US" dirty="0"/>
              <a:t> 설명력이 의사결정 나무보다 </a:t>
            </a:r>
            <a:r>
              <a:rPr lang="en-US" altLang="ko-KR" dirty="0"/>
              <a:t>10%</a:t>
            </a:r>
            <a:r>
              <a:rPr lang="ko-KR" altLang="en-US" dirty="0"/>
              <a:t>정도 증가한 것을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700061-A00D-4C37-BE82-684AA543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89" y="1998595"/>
            <a:ext cx="2844917" cy="28608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894E37-D9C8-44E7-B46C-5776F95B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42" y="1740992"/>
            <a:ext cx="6333402" cy="31990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8B9A07-4F7E-4835-B88E-9BC8B547A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74" y="1457406"/>
            <a:ext cx="2980954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90E5B-C970-496B-A23C-4C63CCB382EB}"/>
              </a:ext>
            </a:extLst>
          </p:cNvPr>
          <p:cNvSpPr txBox="1"/>
          <p:nvPr/>
        </p:nvSpPr>
        <p:spPr>
          <a:xfrm>
            <a:off x="0" y="2238498"/>
            <a:ext cx="99958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1: </a:t>
            </a:r>
            <a:r>
              <a:rPr lang="ko-KR" altLang="en-US" dirty="0"/>
              <a:t>바람의 방향이 미세먼지 발생량에 영향을 미칠 것이다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t test</a:t>
            </a:r>
            <a:r>
              <a:rPr lang="ko-KR" altLang="en-US" dirty="0">
                <a:sym typeface="Wingdings" panose="05000000000000000000" pitchFamily="2" charset="2"/>
              </a:rPr>
              <a:t>와 회귀분석 결과 채택됨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가설</a:t>
            </a:r>
            <a:r>
              <a:rPr lang="en-US" altLang="ko-KR" dirty="0"/>
              <a:t>2: </a:t>
            </a:r>
            <a:r>
              <a:rPr lang="ko-KR" altLang="en-US" dirty="0"/>
              <a:t>바람의 세기가 강해지면 미세먼지 발생량이 많아질 것이다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ANOVA</a:t>
            </a:r>
            <a:r>
              <a:rPr lang="ko-KR" altLang="en-US" dirty="0">
                <a:sym typeface="Wingdings" panose="05000000000000000000" pitchFamily="2" charset="2"/>
              </a:rPr>
              <a:t>와 모델링 결과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채택됨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가설</a:t>
            </a:r>
            <a:r>
              <a:rPr lang="en-US" altLang="ko-KR" dirty="0"/>
              <a:t>3: </a:t>
            </a:r>
            <a:r>
              <a:rPr lang="ko-KR" altLang="en-US" dirty="0"/>
              <a:t>일산화탄소 농도가 높아질수록 미세먼지 발생량이 높아질 것이다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모델링 결과 채택됨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가설</a:t>
            </a:r>
            <a:r>
              <a:rPr lang="en-US" altLang="ko-KR" dirty="0"/>
              <a:t>4: </a:t>
            </a:r>
            <a:r>
              <a:rPr lang="ko-KR" altLang="en-US" dirty="0"/>
              <a:t>주말보다 주중에 미세먼지 농도가 더 높을 것이다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t test</a:t>
            </a:r>
            <a:r>
              <a:rPr lang="ko-KR" altLang="en-US" dirty="0">
                <a:sym typeface="Wingdings" panose="05000000000000000000" pitchFamily="2" charset="2"/>
              </a:rPr>
              <a:t>및 모델링 결과 기각됨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가설</a:t>
            </a:r>
            <a:r>
              <a:rPr lang="en-US" altLang="ko-KR" dirty="0"/>
              <a:t>5: </a:t>
            </a:r>
            <a:r>
              <a:rPr lang="ko-KR" altLang="en-US" dirty="0"/>
              <a:t>계절에 따라 미세먼지 농도의 평균에 차이가 있을 것이다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ANOVA</a:t>
            </a:r>
            <a:r>
              <a:rPr lang="ko-KR" altLang="en-US" dirty="0">
                <a:sym typeface="Wingdings" panose="05000000000000000000" pitchFamily="2" charset="2"/>
              </a:rPr>
              <a:t>와 모델링 결과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채택됨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특히 봄에 미세먼지 농도가 높게 나옴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06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043C-149E-4228-B0BC-1303C2846EB1}"/>
              </a:ext>
            </a:extLst>
          </p:cNvPr>
          <p:cNvSpPr txBox="1"/>
          <p:nvPr/>
        </p:nvSpPr>
        <p:spPr>
          <a:xfrm>
            <a:off x="421875" y="1408761"/>
            <a:ext cx="62565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최종적으로 </a:t>
            </a:r>
            <a:r>
              <a:rPr lang="ko-KR" altLang="en-US" b="1" u="sng" dirty="0"/>
              <a:t>오존 농도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일산화탄소 농도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풍속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풍향</a:t>
            </a:r>
            <a:r>
              <a:rPr lang="en-US" altLang="ko-KR" b="1" u="sng" dirty="0"/>
              <a:t>,</a:t>
            </a:r>
            <a:r>
              <a:rPr lang="ko-KR" altLang="en-US" b="1" u="sng" dirty="0"/>
              <a:t> 계절이 </a:t>
            </a:r>
            <a:r>
              <a:rPr lang="ko-KR" altLang="en-US" dirty="0"/>
              <a:t>미세먼지 농도에 큰 영향을 끼치는 인자로 선정되었다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ADA2C-D1F6-45B5-B4F8-4EE2147E0DC0}"/>
              </a:ext>
            </a:extLst>
          </p:cNvPr>
          <p:cNvSpPr txBox="1"/>
          <p:nvPr/>
        </p:nvSpPr>
        <p:spPr>
          <a:xfrm>
            <a:off x="421875" y="2833968"/>
            <a:ext cx="777867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이 중 계절과 풍향은 </a:t>
            </a:r>
            <a:r>
              <a:rPr lang="ko-KR" altLang="en-US" dirty="0" err="1"/>
              <a:t>중국발</a:t>
            </a:r>
            <a:r>
              <a:rPr lang="ko-KR" altLang="en-US" dirty="0"/>
              <a:t> 미세먼지가 한국으로 </a:t>
            </a:r>
            <a:r>
              <a:rPr lang="ko-KR" altLang="en-US" dirty="0" err="1"/>
              <a:t>유입되는데에</a:t>
            </a:r>
            <a:r>
              <a:rPr lang="ko-KR" altLang="en-US" dirty="0"/>
              <a:t> 영향을 미치는 요인인 만큼 본 분석에서도 주요 요인으로 선정된 것으로 보인다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03EC1-95AF-49B3-8F0E-8E014797FFFE}"/>
              </a:ext>
            </a:extLst>
          </p:cNvPr>
          <p:cNvSpPr txBox="1"/>
          <p:nvPr/>
        </p:nvSpPr>
        <p:spPr>
          <a:xfrm>
            <a:off x="421875" y="4026122"/>
            <a:ext cx="803993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또한 풍속의 경우 풍속이 낮을 수록 미세먼지가 밖으로 빠져나가지 못하고 도시에 머물기 때문에 주요 인자로 선정된 것으로 보인다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51C44-9C21-494C-83EA-4D944E89C431}"/>
              </a:ext>
            </a:extLst>
          </p:cNvPr>
          <p:cNvSpPr txBox="1"/>
          <p:nvPr/>
        </p:nvSpPr>
        <p:spPr>
          <a:xfrm>
            <a:off x="421874" y="5136956"/>
            <a:ext cx="803993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오존 농도는 화학적 반응에 의해 미세먼지 농도와 반비례 관계를</a:t>
            </a:r>
            <a:r>
              <a:rPr lang="en-US" altLang="ko-KR" dirty="0"/>
              <a:t>, </a:t>
            </a:r>
            <a:r>
              <a:rPr lang="ko-KR" altLang="en-US" dirty="0"/>
              <a:t>일산화탄소는 정비례 관계를 가진다는 논문들의 결과가 반영된 것으로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94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043C-149E-4228-B0BC-1303C2846EB1}"/>
              </a:ext>
            </a:extLst>
          </p:cNvPr>
          <p:cNvSpPr txBox="1"/>
          <p:nvPr/>
        </p:nvSpPr>
        <p:spPr>
          <a:xfrm>
            <a:off x="650475" y="1764922"/>
            <a:ext cx="8341125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이번 분석을 통해 국내적 요인 뿐만 아니라 국외적인 요인도 미세먼지 농도를 </a:t>
            </a:r>
            <a:r>
              <a:rPr lang="ko-KR" altLang="en-US" dirty="0" err="1"/>
              <a:t>결정하는데에</a:t>
            </a:r>
            <a:r>
              <a:rPr lang="ko-KR" altLang="en-US" dirty="0"/>
              <a:t> 중요하다는 것을 알게 되었다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따라서 후속 연구들을 진행하여 </a:t>
            </a:r>
            <a:r>
              <a:rPr lang="ko-KR" altLang="en-US" dirty="0" err="1"/>
              <a:t>중국발</a:t>
            </a:r>
            <a:r>
              <a:rPr lang="ko-KR" altLang="en-US" dirty="0"/>
              <a:t> 미세먼지가 우리나라에 큰 영향을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끼친다는 근거를 다질 필요가 있어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궁극적으로는 해당 연구들을 기반으로 미세먼지 문제에 대해 중국과 논의하며 타협점을 찾아야 한다고 생각한다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1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E21E1-1363-4E5F-8267-351609B71947}"/>
              </a:ext>
            </a:extLst>
          </p:cNvPr>
          <p:cNvSpPr txBox="1"/>
          <p:nvPr/>
        </p:nvSpPr>
        <p:spPr>
          <a:xfrm>
            <a:off x="784121" y="2455926"/>
            <a:ext cx="844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배경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서울시는 그동안 미세먼지 문제 해결을 위해 다양한 수단들을 활용해 왔지만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최근 몇년간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미세먼지 농도는 오히려 정체하거나 다소 상승하고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89691-BDCC-40BA-812F-3AA659DDFB41}"/>
              </a:ext>
            </a:extLst>
          </p:cNvPr>
          <p:cNvSpPr txBox="1"/>
          <p:nvPr/>
        </p:nvSpPr>
        <p:spPr>
          <a:xfrm>
            <a:off x="784121" y="4295452"/>
            <a:ext cx="8337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예상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서울시의 미세먼지 발생에 영향을 미치는 주요 요인들을 파악하고 그에 따른</a:t>
            </a:r>
            <a:endParaRPr lang="en-US" altLang="ko-KR" dirty="0"/>
          </a:p>
          <a:p>
            <a:r>
              <a:rPr lang="ko-KR" altLang="en-US" dirty="0"/>
              <a:t>개선 방안을 제시해보고자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607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F1536-CCF5-412F-9318-567337AF8EEC}"/>
              </a:ext>
            </a:extLst>
          </p:cNvPr>
          <p:cNvSpPr txBox="1"/>
          <p:nvPr/>
        </p:nvSpPr>
        <p:spPr>
          <a:xfrm>
            <a:off x="426811" y="2423554"/>
            <a:ext cx="9285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배운점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과제 이전에는 모델링 과정이 가장 중요하다고 생각했다</a:t>
            </a:r>
            <a:r>
              <a:rPr lang="en-US" altLang="ko-KR" dirty="0"/>
              <a:t>. </a:t>
            </a:r>
            <a:r>
              <a:rPr lang="ko-KR" altLang="en-US" dirty="0"/>
              <a:t>하지만 과제를 수행하면서 </a:t>
            </a:r>
            <a:r>
              <a:rPr lang="ko-KR" altLang="en-US" dirty="0" err="1"/>
              <a:t>결측치를</a:t>
            </a:r>
            <a:r>
              <a:rPr lang="ko-KR" altLang="en-US" dirty="0"/>
              <a:t> 확인하고 처리하는 과정</a:t>
            </a:r>
            <a:r>
              <a:rPr lang="en-US" altLang="ko-KR" dirty="0"/>
              <a:t>, </a:t>
            </a:r>
            <a:r>
              <a:rPr lang="ko-KR" altLang="en-US" dirty="0"/>
              <a:t>파생변수를 생성하는 과정이 중요하다는 것을 배웠다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또한 분석 과정을 정확하게 설계하기 위해 사전에 도메인 지식을 충분히 습득하는 것 또한 중요하다는 것을 배웠다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B2E3C9-79B0-467D-AB98-6F632E1CD58C}"/>
              </a:ext>
            </a:extLst>
          </p:cNvPr>
          <p:cNvSpPr/>
          <p:nvPr/>
        </p:nvSpPr>
        <p:spPr>
          <a:xfrm>
            <a:off x="1199536" y="2133600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설정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637090-7B03-4930-ABE2-A487A0DDA18D}"/>
              </a:ext>
            </a:extLst>
          </p:cNvPr>
          <p:cNvSpPr/>
          <p:nvPr/>
        </p:nvSpPr>
        <p:spPr>
          <a:xfrm>
            <a:off x="3812459" y="2133599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가공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77A4A0-02CD-4D57-8441-FE18C0D25BA1}"/>
              </a:ext>
            </a:extLst>
          </p:cNvPr>
          <p:cNvSpPr/>
          <p:nvPr/>
        </p:nvSpPr>
        <p:spPr>
          <a:xfrm>
            <a:off x="6348365" y="2133598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분석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1BBC6D-BA27-4D0E-93C8-D6B68DDE2B9D}"/>
              </a:ext>
            </a:extLst>
          </p:cNvPr>
          <p:cNvSpPr/>
          <p:nvPr/>
        </p:nvSpPr>
        <p:spPr>
          <a:xfrm>
            <a:off x="3812459" y="3898491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생성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139A1B-2038-4FE7-BAA8-5DD43177743D}"/>
              </a:ext>
            </a:extLst>
          </p:cNvPr>
          <p:cNvSpPr/>
          <p:nvPr/>
        </p:nvSpPr>
        <p:spPr>
          <a:xfrm>
            <a:off x="6348364" y="3952567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검증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F9350B-08FC-4D75-AB4B-739B02324664}"/>
              </a:ext>
            </a:extLst>
          </p:cNvPr>
          <p:cNvSpPr/>
          <p:nvPr/>
        </p:nvSpPr>
        <p:spPr>
          <a:xfrm>
            <a:off x="1199535" y="3881284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재설정</a:t>
            </a:r>
          </a:p>
        </p:txBody>
      </p:sp>
    </p:spTree>
    <p:extLst>
      <p:ext uri="{BB962C8B-B14F-4D97-AF65-F5344CB8AC3E}">
        <p14:creationId xmlns:p14="http://schemas.microsoft.com/office/powerpoint/2010/main" val="354720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0DBEF-2B0C-4B8E-9FAC-EB196F66D046}"/>
              </a:ext>
            </a:extLst>
          </p:cNvPr>
          <p:cNvSpPr txBox="1"/>
          <p:nvPr/>
        </p:nvSpPr>
        <p:spPr>
          <a:xfrm>
            <a:off x="1000019" y="2338541"/>
            <a:ext cx="7905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1: </a:t>
            </a:r>
            <a:r>
              <a:rPr lang="ko-KR" altLang="en-US" dirty="0"/>
              <a:t>바람의 방향이 미세먼지 발생량에 영향을 미칠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가설</a:t>
            </a:r>
            <a:r>
              <a:rPr lang="en-US" altLang="ko-KR" dirty="0"/>
              <a:t>2: </a:t>
            </a:r>
            <a:r>
              <a:rPr lang="ko-KR" altLang="en-US" dirty="0"/>
              <a:t>바람의 세기가 강해지면 미세먼지 발생량이 많아질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가설</a:t>
            </a:r>
            <a:r>
              <a:rPr lang="en-US" altLang="ko-KR" dirty="0"/>
              <a:t>3: </a:t>
            </a:r>
            <a:r>
              <a:rPr lang="ko-KR" altLang="en-US" dirty="0"/>
              <a:t>일산화탄소 농도가 높아질수록 미세먼지 발생량이 높아질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가설</a:t>
            </a:r>
            <a:r>
              <a:rPr lang="en-US" altLang="ko-KR" dirty="0"/>
              <a:t>4: </a:t>
            </a:r>
            <a:r>
              <a:rPr lang="ko-KR" altLang="en-US" dirty="0"/>
              <a:t>주말보다 주중에 미세먼지 농도가 더 높을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가설</a:t>
            </a:r>
            <a:r>
              <a:rPr lang="en-US" altLang="ko-KR" dirty="0"/>
              <a:t>5: </a:t>
            </a:r>
            <a:r>
              <a:rPr lang="ko-KR" altLang="en-US" dirty="0"/>
              <a:t>계절에 따라 미세먼지 농도의 평균에 차이가 있을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60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0521" y="4504071"/>
            <a:ext cx="572304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확인 결과 일산화탄소의 </a:t>
            </a:r>
            <a:r>
              <a:rPr lang="ko-KR" altLang="en-US" dirty="0" err="1">
                <a:sym typeface="Wingdings" panose="05000000000000000000" pitchFamily="2" charset="2"/>
              </a:rPr>
              <a:t>결측치가</a:t>
            </a:r>
            <a:r>
              <a:rPr lang="ko-KR" altLang="en-US" dirty="0">
                <a:sym typeface="Wingdings" panose="05000000000000000000" pitchFamily="2" charset="2"/>
              </a:rPr>
              <a:t> 많았다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그리고 그래프를 보면 해당 데이터는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정규분포를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따르지 않는다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따라서 평균이 아닌 </a:t>
            </a:r>
            <a:r>
              <a:rPr lang="ko-KR" altLang="en-US" dirty="0" err="1">
                <a:sym typeface="Wingdings" panose="05000000000000000000" pitchFamily="2" charset="2"/>
              </a:rPr>
              <a:t>최빈값으로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결측치를</a:t>
            </a:r>
            <a:r>
              <a:rPr lang="ko-KR" altLang="en-US" dirty="0">
                <a:sym typeface="Wingdings" panose="05000000000000000000" pitchFamily="2" charset="2"/>
              </a:rPr>
              <a:t> 대체하였다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그 외의 값들은 </a:t>
            </a:r>
            <a:r>
              <a:rPr lang="ko-KR" altLang="en-US" dirty="0" err="1">
                <a:sym typeface="Wingdings" panose="05000000000000000000" pitchFamily="2" charset="2"/>
              </a:rPr>
              <a:t>결측치</a:t>
            </a:r>
            <a:r>
              <a:rPr lang="ko-KR" altLang="en-US" dirty="0">
                <a:sym typeface="Wingdings" panose="05000000000000000000" pitchFamily="2" charset="2"/>
              </a:rPr>
              <a:t> 개수가 적어 제거하였다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B5E754-4207-4208-9EEB-E86C0BDA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9" y="1899353"/>
            <a:ext cx="3294648" cy="4305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D60808-D02B-4F65-8AD6-20ED0BE2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144" y="1671268"/>
            <a:ext cx="3216253" cy="2434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D2AE3-1671-46BF-8525-A2C0FABB998C}"/>
              </a:ext>
            </a:extLst>
          </p:cNvPr>
          <p:cNvSpPr txBox="1"/>
          <p:nvPr/>
        </p:nvSpPr>
        <p:spPr>
          <a:xfrm>
            <a:off x="576943" y="1306286"/>
            <a:ext cx="32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결측치</a:t>
            </a:r>
            <a:r>
              <a:rPr lang="ko-KR" altLang="en-US" b="1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pic>
        <p:nvPicPr>
          <p:cNvPr id="8" name="Picture 2" descr="편서풍이 한반도에 미치는 영향 (미세먼지,황사 계절) | 나들이뷰">
            <a:extLst>
              <a:ext uri="{FF2B5EF4-FFF2-40B4-BE49-F238E27FC236}">
                <a16:creationId xmlns:a16="http://schemas.microsoft.com/office/drawing/2014/main" id="{DB816D7B-9816-4A70-BF3B-47B6D6F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89" y="3429000"/>
            <a:ext cx="4353912" cy="26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E3F9AE-BB5E-403A-919A-11CDFA9B6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" y="2265317"/>
            <a:ext cx="5352056" cy="1029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497F10-698C-4FA6-BE6A-30C765B7F757}"/>
              </a:ext>
            </a:extLst>
          </p:cNvPr>
          <p:cNvSpPr txBox="1"/>
          <p:nvPr/>
        </p:nvSpPr>
        <p:spPr>
          <a:xfrm>
            <a:off x="5119697" y="3429000"/>
            <a:ext cx="375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자료조사를 진행한 결과 주말</a:t>
            </a:r>
            <a:r>
              <a:rPr lang="en-US" altLang="ko-KR" dirty="0"/>
              <a:t>/</a:t>
            </a:r>
            <a:r>
              <a:rPr lang="ko-KR" altLang="en-US" dirty="0"/>
              <a:t>평일 여부</a:t>
            </a:r>
            <a:r>
              <a:rPr lang="en-US" altLang="ko-KR" dirty="0"/>
              <a:t>, </a:t>
            </a:r>
            <a:r>
              <a:rPr lang="ko-KR" altLang="en-US" dirty="0"/>
              <a:t>바람의 방향</a:t>
            </a:r>
            <a:r>
              <a:rPr lang="en-US" altLang="ko-KR" dirty="0"/>
              <a:t>, </a:t>
            </a:r>
            <a:r>
              <a:rPr lang="ko-KR" altLang="en-US" dirty="0"/>
              <a:t>계절에 따라 미세먼지 농도가 변한다는 것을 알게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기존의 데이터를 재구성해 바람의 방향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주말</a:t>
            </a:r>
            <a:r>
              <a:rPr lang="en-US" altLang="ko-KR" dirty="0"/>
              <a:t>/</a:t>
            </a:r>
            <a:r>
              <a:rPr lang="ko-KR" altLang="en-US" dirty="0"/>
              <a:t>주중이라는 파생변수를 생성하였다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C95D-ED9C-4AC4-82EB-462648AFF940}"/>
              </a:ext>
            </a:extLst>
          </p:cNvPr>
          <p:cNvSpPr txBox="1"/>
          <p:nvPr/>
        </p:nvSpPr>
        <p:spPr>
          <a:xfrm>
            <a:off x="333189" y="1428452"/>
            <a:ext cx="239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파생변수 생성</a:t>
            </a:r>
          </a:p>
        </p:txBody>
      </p:sp>
    </p:spTree>
    <p:extLst>
      <p:ext uri="{BB962C8B-B14F-4D97-AF65-F5344CB8AC3E}">
        <p14:creationId xmlns:p14="http://schemas.microsoft.com/office/powerpoint/2010/main" val="31730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306A62-E680-41D4-9654-52CDFA0F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37" y="1951024"/>
            <a:ext cx="8409603" cy="17441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2F7571-36E0-4781-8729-27ED42F0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9" y="3802467"/>
            <a:ext cx="7496092" cy="1580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AB985B-D58C-4EB5-9858-08B36903DB1F}"/>
              </a:ext>
            </a:extLst>
          </p:cNvPr>
          <p:cNvSpPr txBox="1"/>
          <p:nvPr/>
        </p:nvSpPr>
        <p:spPr>
          <a:xfrm>
            <a:off x="927288" y="5617029"/>
            <a:ext cx="822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분석을 한 결과  </a:t>
            </a:r>
            <a:r>
              <a:rPr lang="en-US" altLang="ko-KR" dirty="0"/>
              <a:t>O3, TEMP, WIND, HUMIDITY</a:t>
            </a:r>
            <a:r>
              <a:rPr lang="ko-KR" altLang="en-US" dirty="0"/>
              <a:t>가 미세먼지와 상관성이 약간 </a:t>
            </a:r>
            <a:r>
              <a:rPr lang="ko-KR" altLang="en-US" dirty="0" err="1"/>
              <a:t>있는것으로</a:t>
            </a:r>
            <a:r>
              <a:rPr lang="ko-KR" altLang="en-US" dirty="0"/>
              <a:t>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001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B985B-D58C-4EB5-9858-08B36903DB1F}"/>
              </a:ext>
            </a:extLst>
          </p:cNvPr>
          <p:cNvSpPr txBox="1"/>
          <p:nvPr/>
        </p:nvSpPr>
        <p:spPr>
          <a:xfrm>
            <a:off x="5283127" y="1682773"/>
            <a:ext cx="4622873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산점도</a:t>
            </a:r>
            <a:r>
              <a:rPr lang="ko-KR" altLang="en-US" dirty="0"/>
              <a:t> 분석은 정밀성이 부족하다고 판단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heatmap</a:t>
            </a:r>
            <a:r>
              <a:rPr lang="ko-KR" altLang="en-US" dirty="0"/>
              <a:t>을 그려보았다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결과</a:t>
            </a:r>
            <a:r>
              <a:rPr lang="en-US" altLang="ko-KR" dirty="0"/>
              <a:t>, NO2,</a:t>
            </a:r>
            <a:r>
              <a:rPr lang="ko-KR" altLang="en-US" dirty="0"/>
              <a:t> </a:t>
            </a:r>
            <a:r>
              <a:rPr lang="en-US" altLang="ko-KR" dirty="0"/>
              <a:t>CO,</a:t>
            </a:r>
            <a:r>
              <a:rPr lang="ko-KR" altLang="en-US" dirty="0"/>
              <a:t> </a:t>
            </a:r>
            <a:r>
              <a:rPr lang="en-US" altLang="ko-KR" dirty="0"/>
              <a:t>SO2</a:t>
            </a:r>
            <a:r>
              <a:rPr lang="ko-KR" altLang="en-US" dirty="0"/>
              <a:t>가 미세먼지와 상관관계가 있다고 판단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하지만 </a:t>
            </a:r>
            <a:r>
              <a:rPr lang="en-US" altLang="ko-KR" dirty="0"/>
              <a:t>heatmap</a:t>
            </a:r>
            <a:r>
              <a:rPr lang="ko-KR" altLang="en-US" dirty="0"/>
              <a:t>과 </a:t>
            </a:r>
            <a:r>
              <a:rPr lang="ko-KR" altLang="en-US" dirty="0" err="1"/>
              <a:t>산점도는</a:t>
            </a:r>
            <a:r>
              <a:rPr lang="ko-KR" altLang="en-US" dirty="0"/>
              <a:t> 선형적인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관계를 전재한다는 한계가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</a:t>
            </a:r>
            <a:r>
              <a:rPr lang="ko-KR" altLang="en-US" dirty="0" err="1"/>
              <a:t>비선형적인</a:t>
            </a:r>
            <a:r>
              <a:rPr lang="ko-KR" altLang="en-US" dirty="0"/>
              <a:t> 관계를 가지는 데이터를 파악하기 위해 통계적 가설 검정을 활용할 예정이다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892827-F8FD-4F8F-9A7A-853213878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" r="2148"/>
          <a:stretch/>
        </p:blipFill>
        <p:spPr>
          <a:xfrm>
            <a:off x="129155" y="1465301"/>
            <a:ext cx="5074218" cy="47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4742B-A649-42CE-80FE-D52C9E884434}"/>
              </a:ext>
            </a:extLst>
          </p:cNvPr>
          <p:cNvSpPr txBox="1"/>
          <p:nvPr/>
        </p:nvSpPr>
        <p:spPr>
          <a:xfrm>
            <a:off x="419100" y="1619935"/>
            <a:ext cx="773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1: </a:t>
            </a:r>
            <a:r>
              <a:rPr lang="ko-KR" altLang="en-US" dirty="0"/>
              <a:t>바람의 방향이 미세먼지 발생량에 영향을 미칠 것이다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0A89C-C60F-470D-9837-8F9B167BD5EE}"/>
              </a:ext>
            </a:extLst>
          </p:cNvPr>
          <p:cNvSpPr txBox="1"/>
          <p:nvPr/>
        </p:nvSpPr>
        <p:spPr>
          <a:xfrm>
            <a:off x="7576594" y="3429000"/>
            <a:ext cx="213062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Boxplot </a:t>
            </a:r>
            <a:r>
              <a:rPr lang="ko-KR" altLang="en-US" dirty="0"/>
              <a:t>상으로도 평균의 차이가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있었으며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 test</a:t>
            </a:r>
            <a:r>
              <a:rPr lang="ko-KR" altLang="en-US" dirty="0"/>
              <a:t>에서 </a:t>
            </a:r>
            <a:r>
              <a:rPr lang="en-US" altLang="ko-KR" dirty="0"/>
              <a:t>p value</a:t>
            </a:r>
            <a:r>
              <a:rPr lang="ko-KR" altLang="en-US" dirty="0"/>
              <a:t>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0.05</a:t>
            </a:r>
            <a:r>
              <a:rPr lang="ko-KR" altLang="en-US" dirty="0"/>
              <a:t>보다 낮아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가설</a:t>
            </a:r>
            <a:r>
              <a:rPr lang="en-US" altLang="ko-KR" dirty="0"/>
              <a:t>1</a:t>
            </a:r>
            <a:r>
              <a:rPr lang="ko-KR" altLang="en-US" dirty="0"/>
              <a:t>은 채택됨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289EB9-1C4D-4198-A794-DBFD6662F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6"/>
          <a:stretch/>
        </p:blipFill>
        <p:spPr>
          <a:xfrm>
            <a:off x="198784" y="2191178"/>
            <a:ext cx="6858000" cy="41765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B3FE94-D8D8-402A-8254-67952636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69" y="1920554"/>
            <a:ext cx="1899356" cy="12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580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13452</TotalTime>
  <Words>938</Words>
  <Application>Microsoft Office PowerPoint</Application>
  <PresentationFormat>A4 용지(210x297mm)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Noto Sans KR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강 지우</cp:lastModifiedBy>
  <cp:revision>654</cp:revision>
  <dcterms:created xsi:type="dcterms:W3CDTF">2018-11-28T05:51:33Z</dcterms:created>
  <dcterms:modified xsi:type="dcterms:W3CDTF">2021-11-07T08:28:58Z</dcterms:modified>
</cp:coreProperties>
</file>