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6"/>
  </p:notesMasterIdLst>
  <p:sldIdLst>
    <p:sldId id="2681" r:id="rId2"/>
    <p:sldId id="2684" r:id="rId3"/>
    <p:sldId id="2686" r:id="rId4"/>
    <p:sldId id="2688" r:id="rId5"/>
    <p:sldId id="2682" r:id="rId6"/>
    <p:sldId id="2689" r:id="rId7"/>
    <p:sldId id="2705" r:id="rId8"/>
    <p:sldId id="2696" r:id="rId9"/>
    <p:sldId id="2698" r:id="rId10"/>
    <p:sldId id="2700" r:id="rId11"/>
    <p:sldId id="2701" r:id="rId12"/>
    <p:sldId id="2702" r:id="rId13"/>
    <p:sldId id="2703" r:id="rId14"/>
    <p:sldId id="2679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84"/>
            <p14:sldId id="2686"/>
            <p14:sldId id="2688"/>
            <p14:sldId id="2682"/>
            <p14:sldId id="2689"/>
            <p14:sldId id="2705"/>
            <p14:sldId id="2696"/>
            <p14:sldId id="2698"/>
            <p14:sldId id="2700"/>
            <p14:sldId id="2701"/>
            <p14:sldId id="2702"/>
            <p14:sldId id="2703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0909" autoAdjust="0"/>
  </p:normalViewPr>
  <p:slideViewPr>
    <p:cSldViewPr snapToGrid="0">
      <p:cViewPr varScale="1">
        <p:scale>
          <a:sx n="59" d="100"/>
          <a:sy n="59" d="100"/>
        </p:scale>
        <p:origin x="1600" y="60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2021-11-10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2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2021-11-10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플랜텍">
            <a:extLst>
              <a:ext uri="{FF2B5EF4-FFF2-40B4-BE49-F238E27FC236}">
                <a16:creationId xmlns:a16="http://schemas.microsoft.com/office/drawing/2014/main" id="{016E491C-FC71-4082-A62E-DC79043C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554297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후판공정의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scale </a:t>
            </a:r>
            <a:r>
              <a:rPr lang="ko-KR" altLang="en-US" sz="3200" b="1" dirty="0"/>
              <a:t>유발 영향인자 분석 및 개선안 도출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반 강지우 </a:t>
            </a:r>
          </a:p>
        </p:txBody>
      </p:sp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B2FD9-A91D-43BD-9A93-484CAFE4AEC6}"/>
              </a:ext>
            </a:extLst>
          </p:cNvPr>
          <p:cNvSpPr txBox="1"/>
          <p:nvPr/>
        </p:nvSpPr>
        <p:spPr>
          <a:xfrm>
            <a:off x="270668" y="871930"/>
            <a:ext cx="178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랜덤포레스트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BACD3-BA52-4711-9A80-A19CE904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15" y="2398207"/>
            <a:ext cx="3975234" cy="1796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584694-9A37-4FE9-A0F9-63F02B9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9" y="1940816"/>
            <a:ext cx="2401734" cy="2277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3FB632-AAFE-4519-97EE-74C940A58CFC}"/>
              </a:ext>
            </a:extLst>
          </p:cNvPr>
          <p:cNvSpPr txBox="1"/>
          <p:nvPr/>
        </p:nvSpPr>
        <p:spPr>
          <a:xfrm>
            <a:off x="292857" y="4722427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통해서는 </a:t>
            </a:r>
            <a:r>
              <a:rPr lang="en-US" altLang="ko-KR" dirty="0"/>
              <a:t>SCALE</a:t>
            </a:r>
            <a:r>
              <a:rPr lang="ko-KR" altLang="en-US" dirty="0"/>
              <a:t>불량을 잘 설명하는 변수를 뽑아내고자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AE227-104F-4DBE-B0E6-8FCE73056F9D}"/>
              </a:ext>
            </a:extLst>
          </p:cNvPr>
          <p:cNvSpPr txBox="1"/>
          <p:nvPr/>
        </p:nvSpPr>
        <p:spPr>
          <a:xfrm>
            <a:off x="293276" y="5121384"/>
            <a:ext cx="883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 결과 중요 요소로는 </a:t>
            </a:r>
            <a:r>
              <a:rPr lang="en-US" altLang="ko-KR" dirty="0"/>
              <a:t>ROLLING_TEMP_T5, FUR_SZ_TEMP, ROLLING_DESCALING,</a:t>
            </a:r>
          </a:p>
          <a:p>
            <a:r>
              <a:rPr lang="en-US" altLang="ko-KR" dirty="0"/>
              <a:t>FUR_EXTEMP</a:t>
            </a:r>
            <a:r>
              <a:rPr lang="ko-KR" altLang="en-US" dirty="0"/>
              <a:t>가 선정됨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041E9F-F71C-4A54-8494-EE6B1CF6F137}"/>
              </a:ext>
            </a:extLst>
          </p:cNvPr>
          <p:cNvSpPr txBox="1"/>
          <p:nvPr/>
        </p:nvSpPr>
        <p:spPr>
          <a:xfrm>
            <a:off x="364640" y="5808824"/>
            <a:ext cx="850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의사결정 나무보다 정확도가 </a:t>
            </a:r>
            <a:r>
              <a:rPr lang="en-US" altLang="ko-KR" dirty="0"/>
              <a:t>1</a:t>
            </a:r>
            <a:r>
              <a:rPr lang="ko-KR" altLang="en-US" dirty="0"/>
              <a:t>퍼센트 더 높았으며 재현율도 </a:t>
            </a:r>
            <a:r>
              <a:rPr lang="en-US" altLang="ko-KR" dirty="0"/>
              <a:t>1</a:t>
            </a:r>
            <a:r>
              <a:rPr lang="ko-KR" altLang="en-US" dirty="0"/>
              <a:t>퍼센트 더 높았음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2BA1FD-461F-4127-B821-3E5DF62D9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182" y="1870487"/>
            <a:ext cx="1919942" cy="3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B2FD9-A91D-43BD-9A93-484CAFE4AEC6}"/>
              </a:ext>
            </a:extLst>
          </p:cNvPr>
          <p:cNvSpPr txBox="1"/>
          <p:nvPr/>
        </p:nvSpPr>
        <p:spPr>
          <a:xfrm>
            <a:off x="492689" y="871930"/>
            <a:ext cx="171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인공 신경망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36505-E865-41A5-B24D-6E884E9944A3}"/>
              </a:ext>
            </a:extLst>
          </p:cNvPr>
          <p:cNvSpPr txBox="1"/>
          <p:nvPr/>
        </p:nvSpPr>
        <p:spPr>
          <a:xfrm>
            <a:off x="292857" y="5014527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인공신경망을 통해서는 예측모델을 만들고자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7CB02-3DB2-4B39-9440-83F11F666AC4}"/>
              </a:ext>
            </a:extLst>
          </p:cNvPr>
          <p:cNvSpPr txBox="1"/>
          <p:nvPr/>
        </p:nvSpPr>
        <p:spPr>
          <a:xfrm>
            <a:off x="270668" y="5570921"/>
            <a:ext cx="945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그러나 정확도도 </a:t>
            </a:r>
            <a:r>
              <a:rPr lang="en-US" altLang="ko-KR" dirty="0"/>
              <a:t>66</a:t>
            </a:r>
            <a:r>
              <a:rPr lang="ko-KR" altLang="en-US" dirty="0"/>
              <a:t>퍼센트로 매우 낮게 나왔으며 특히 재현율이 </a:t>
            </a:r>
            <a:r>
              <a:rPr lang="en-US" altLang="ko-KR" dirty="0"/>
              <a:t>17%</a:t>
            </a:r>
            <a:r>
              <a:rPr lang="ko-KR" altLang="en-US" dirty="0"/>
              <a:t>로 매우 낮게 나와</a:t>
            </a:r>
            <a:endParaRPr lang="en-US" altLang="ko-KR" dirty="0"/>
          </a:p>
          <a:p>
            <a:r>
              <a:rPr lang="ko-KR" altLang="en-US" dirty="0"/>
              <a:t>쓰기 어려운 모델이라고 판단함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7483EB-35E3-4BC6-A7C8-85899619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87" y="1843473"/>
            <a:ext cx="4821040" cy="2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8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AD480-88C6-4CF4-ACB4-D40BA3D78ED8}"/>
              </a:ext>
            </a:extLst>
          </p:cNvPr>
          <p:cNvSpPr txBox="1"/>
          <p:nvPr/>
        </p:nvSpPr>
        <p:spPr>
          <a:xfrm>
            <a:off x="586361" y="2392970"/>
            <a:ext cx="8905981" cy="335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추출온도가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불량률에 영향을 미칠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그래프와 모델링 결과 채택 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가열로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균열대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온도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불량률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영향을 미칠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그래프와 모델링 결과 채택됨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가열로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가열대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시간이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불량률에 영향을 미칠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그래프와 모델링 결과 채택 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압연온도가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불량률에 영향을 미칠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그래프와 모델링 결과 채택됨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043C-149E-4228-B0BC-1303C2846EB1}"/>
              </a:ext>
            </a:extLst>
          </p:cNvPr>
          <p:cNvSpPr txBox="1"/>
          <p:nvPr/>
        </p:nvSpPr>
        <p:spPr>
          <a:xfrm>
            <a:off x="421875" y="1408761"/>
            <a:ext cx="831572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최종적으로 </a:t>
            </a:r>
            <a:r>
              <a:rPr lang="ko-KR" altLang="en-US" b="1" u="sng" dirty="0"/>
              <a:t>가열로 </a:t>
            </a:r>
            <a:r>
              <a:rPr lang="ko-KR" altLang="en-US" b="1" u="sng" dirty="0" err="1"/>
              <a:t>가열대</a:t>
            </a:r>
            <a:r>
              <a:rPr lang="ko-KR" altLang="en-US" b="1" u="sng" dirty="0"/>
              <a:t> 온도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가열로 </a:t>
            </a:r>
            <a:r>
              <a:rPr lang="ko-KR" altLang="en-US" b="1" u="sng" dirty="0" err="1"/>
              <a:t>균열대</a:t>
            </a:r>
            <a:r>
              <a:rPr lang="ko-KR" altLang="en-US" b="1" u="sng" dirty="0"/>
              <a:t> 온도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가열로 시간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추출온도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압연온도</a:t>
            </a:r>
            <a:r>
              <a:rPr lang="en-US" altLang="ko-KR" b="1" u="sng" dirty="0"/>
              <a:t>, HSB, </a:t>
            </a:r>
            <a:r>
              <a:rPr lang="ko-KR" altLang="en-US" b="1" u="sng" dirty="0" err="1"/>
              <a:t>압연중</a:t>
            </a:r>
            <a:r>
              <a:rPr lang="ko-KR" altLang="en-US" b="1" u="sng" dirty="0"/>
              <a:t> </a:t>
            </a:r>
            <a:r>
              <a:rPr lang="en-US" altLang="ko-KR" b="1" u="sng" dirty="0"/>
              <a:t>descaling </a:t>
            </a:r>
            <a:r>
              <a:rPr lang="ko-KR" altLang="en-US" dirty="0"/>
              <a:t>횟수가 </a:t>
            </a:r>
            <a:r>
              <a:rPr lang="en-US" altLang="ko-KR" dirty="0"/>
              <a:t>scale </a:t>
            </a:r>
            <a:r>
              <a:rPr lang="ko-KR" altLang="en-US" dirty="0"/>
              <a:t>불량에 큰 영향을 끼치는 인자로 선정되었다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51C44-9C21-494C-83EA-4D944E89C431}"/>
              </a:ext>
            </a:extLst>
          </p:cNvPr>
          <p:cNvSpPr txBox="1"/>
          <p:nvPr/>
        </p:nvSpPr>
        <p:spPr>
          <a:xfrm>
            <a:off x="421875" y="3136935"/>
            <a:ext cx="889992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따라서 가열로와 추출온도를 특정 온도사이에서 유지할 수 있는 방법을 모색하는 것이 중요하다고 생각한다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또한 </a:t>
            </a:r>
            <a:r>
              <a:rPr lang="en-US" altLang="ko-KR" dirty="0"/>
              <a:t>scale </a:t>
            </a:r>
            <a:r>
              <a:rPr lang="ko-KR" altLang="en-US" dirty="0"/>
              <a:t>불량을 줄이기 위해서는 </a:t>
            </a:r>
            <a:r>
              <a:rPr lang="en-US" altLang="ko-KR" dirty="0"/>
              <a:t>HSB</a:t>
            </a:r>
            <a:r>
              <a:rPr lang="ko-KR" altLang="en-US" dirty="0"/>
              <a:t>를 적용해야 하며 </a:t>
            </a:r>
            <a:r>
              <a:rPr lang="en-US" altLang="ko-KR" dirty="0"/>
              <a:t>descaling </a:t>
            </a:r>
            <a:r>
              <a:rPr lang="ko-KR" altLang="en-US" dirty="0"/>
              <a:t>횟수를 적절히 조절하는 것이 중요하다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94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F1536-CCF5-412F-9318-567337AF8EEC}"/>
              </a:ext>
            </a:extLst>
          </p:cNvPr>
          <p:cNvSpPr txBox="1"/>
          <p:nvPr/>
        </p:nvSpPr>
        <p:spPr>
          <a:xfrm>
            <a:off x="426811" y="2423554"/>
            <a:ext cx="9285514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배운점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인공신경망은 최근 각광 받고 있는 </a:t>
            </a:r>
            <a:r>
              <a:rPr lang="ko-KR" altLang="en-US" dirty="0" err="1"/>
              <a:t>딥러닝의</a:t>
            </a:r>
            <a:r>
              <a:rPr lang="ko-KR" altLang="en-US" dirty="0"/>
              <a:t> 기초이므로 성능이 좋을 것으로 예상했으나 해당 과제를 수행함에 있어서 성능이 가장 떨어졌다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이를 통해 분석 목표와 대상에 따라 적합한 모델을 선정해 활용할 수 있는 지식이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중요하다는 것을 배웠다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E21E1-1363-4E5F-8267-351609B71947}"/>
              </a:ext>
            </a:extLst>
          </p:cNvPr>
          <p:cNvSpPr txBox="1"/>
          <p:nvPr/>
        </p:nvSpPr>
        <p:spPr>
          <a:xfrm>
            <a:off x="784121" y="2455926"/>
            <a:ext cx="844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배경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최근들어</a:t>
            </a:r>
            <a:r>
              <a:rPr lang="ko-KR" altLang="en-US" dirty="0"/>
              <a:t> </a:t>
            </a:r>
            <a:r>
              <a:rPr lang="ko-KR" altLang="en-US" dirty="0" err="1"/>
              <a:t>후판공정에서의</a:t>
            </a:r>
            <a:r>
              <a:rPr lang="ko-KR" altLang="en-US" dirty="0"/>
              <a:t> </a:t>
            </a:r>
            <a:r>
              <a:rPr lang="en-US" altLang="ko-KR" dirty="0"/>
              <a:t>scale </a:t>
            </a:r>
            <a:r>
              <a:rPr lang="ko-KR" altLang="en-US" dirty="0"/>
              <a:t>불량이 급격히 증가함에 따라 이를 해결할 필요가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89691-BDCC-40BA-812F-3AA659DDFB41}"/>
              </a:ext>
            </a:extLst>
          </p:cNvPr>
          <p:cNvSpPr txBox="1"/>
          <p:nvPr/>
        </p:nvSpPr>
        <p:spPr>
          <a:xfrm>
            <a:off x="784121" y="4295452"/>
            <a:ext cx="8337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예상 목표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후판공정에서의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r>
              <a:rPr lang="ko-KR" altLang="en-US" dirty="0"/>
              <a:t> 발생에 영향을 미치는 주요 요인들을 파악하고 그에 따른</a:t>
            </a:r>
            <a:endParaRPr lang="en-US" altLang="ko-KR" dirty="0"/>
          </a:p>
          <a:p>
            <a:r>
              <a:rPr lang="ko-KR" altLang="en-US" dirty="0"/>
              <a:t>개선 방안을 제시해보고자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60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B2E3C9-79B0-467D-AB98-6F632E1CD58C}"/>
              </a:ext>
            </a:extLst>
          </p:cNvPr>
          <p:cNvSpPr/>
          <p:nvPr/>
        </p:nvSpPr>
        <p:spPr>
          <a:xfrm>
            <a:off x="1199536" y="2133600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637090-7B03-4930-ABE2-A487A0DDA18D}"/>
              </a:ext>
            </a:extLst>
          </p:cNvPr>
          <p:cNvSpPr/>
          <p:nvPr/>
        </p:nvSpPr>
        <p:spPr>
          <a:xfrm>
            <a:off x="3812459" y="2133599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77A4A0-02CD-4D57-8441-FE18C0D25BA1}"/>
              </a:ext>
            </a:extLst>
          </p:cNvPr>
          <p:cNvSpPr/>
          <p:nvPr/>
        </p:nvSpPr>
        <p:spPr>
          <a:xfrm>
            <a:off x="6348365" y="2133598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탐색적 분석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1BBC6D-BA27-4D0E-93C8-D6B68DDE2B9D}"/>
              </a:ext>
            </a:extLst>
          </p:cNvPr>
          <p:cNvSpPr/>
          <p:nvPr/>
        </p:nvSpPr>
        <p:spPr>
          <a:xfrm>
            <a:off x="3812459" y="3898491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139A1B-2038-4FE7-BAA8-5DD43177743D}"/>
              </a:ext>
            </a:extLst>
          </p:cNvPr>
          <p:cNvSpPr/>
          <p:nvPr/>
        </p:nvSpPr>
        <p:spPr>
          <a:xfrm>
            <a:off x="6348364" y="3952567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검증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F9350B-08FC-4D75-AB4B-739B02324664}"/>
              </a:ext>
            </a:extLst>
          </p:cNvPr>
          <p:cNvSpPr/>
          <p:nvPr/>
        </p:nvSpPr>
        <p:spPr>
          <a:xfrm>
            <a:off x="1199535" y="3881284"/>
            <a:ext cx="1818967" cy="9340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재설정</a:t>
            </a:r>
          </a:p>
        </p:txBody>
      </p:sp>
    </p:spTree>
    <p:extLst>
      <p:ext uri="{BB962C8B-B14F-4D97-AF65-F5344CB8AC3E}">
        <p14:creationId xmlns:p14="http://schemas.microsoft.com/office/powerpoint/2010/main" val="354720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0DBEF-2B0C-4B8E-9FAC-EB196F66D046}"/>
              </a:ext>
            </a:extLst>
          </p:cNvPr>
          <p:cNvSpPr txBox="1"/>
          <p:nvPr/>
        </p:nvSpPr>
        <p:spPr>
          <a:xfrm>
            <a:off x="1000019" y="2338541"/>
            <a:ext cx="7905962" cy="27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추출온도가 높아질수록 불량률이 증가할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가열로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균열대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온도가 올라갈수록 불량률이 증가할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–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가열로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가열대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시간이 감소할수록 불량률이 감소할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압연온도가 올라갈수록 불량률이 증가할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0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0521" y="4504071"/>
            <a:ext cx="557678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확인 결과 </a:t>
            </a:r>
            <a:r>
              <a:rPr lang="ko-KR" altLang="en-US" dirty="0" err="1">
                <a:sym typeface="Wingdings" panose="05000000000000000000" pitchFamily="2" charset="2"/>
              </a:rPr>
              <a:t>결측치는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없었고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온도의 이상치만 있었다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ym typeface="Wingdings" panose="05000000000000000000" pitchFamily="2" charset="2"/>
              </a:rPr>
              <a:t>rolling_temp_t5</a:t>
            </a:r>
            <a:r>
              <a:rPr lang="ko-KR" altLang="en-US" dirty="0">
                <a:sym typeface="Wingdings" panose="05000000000000000000" pitchFamily="2" charset="2"/>
              </a:rPr>
              <a:t>는 범주형 데이터이므로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평균으로 대체할 수 없다고 판단하여 제거함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D2AE3-1671-46BF-8525-A2C0FABB998C}"/>
              </a:ext>
            </a:extLst>
          </p:cNvPr>
          <p:cNvSpPr txBox="1"/>
          <p:nvPr/>
        </p:nvSpPr>
        <p:spPr>
          <a:xfrm>
            <a:off x="576943" y="1306286"/>
            <a:ext cx="32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결측치</a:t>
            </a:r>
            <a:r>
              <a:rPr lang="ko-KR" altLang="en-US" b="1" dirty="0"/>
              <a:t>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246E9-1ACD-433D-9DA8-5261DEF95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99"/>
          <a:stretch/>
        </p:blipFill>
        <p:spPr>
          <a:xfrm>
            <a:off x="365676" y="1914244"/>
            <a:ext cx="2606123" cy="4271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DED26A-7418-4E05-BCFF-9B1E02B9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76" y="1281109"/>
            <a:ext cx="3238666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82B2E8-6791-4083-B0A9-D21A0E65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84" y="921407"/>
            <a:ext cx="3238648" cy="24152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F8FF68-4362-4204-A7AA-4E583848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8" y="1066744"/>
            <a:ext cx="2883048" cy="21591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DCDB9A-5D4E-4230-8F0E-41AEC7AD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94" y="978500"/>
            <a:ext cx="2959252" cy="21718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0AF333-F70E-421C-BD07-5FADFA55A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77" y="3336670"/>
            <a:ext cx="2863997" cy="2209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675CFF-3178-4283-B028-54FD37F03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977" y="3384593"/>
            <a:ext cx="2978303" cy="2197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64263F-E96B-4D43-B1DB-E02FD48CF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84" y="3378286"/>
            <a:ext cx="2857647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B985B-D58C-4EB5-9858-08B36903DB1F}"/>
              </a:ext>
            </a:extLst>
          </p:cNvPr>
          <p:cNvSpPr txBox="1"/>
          <p:nvPr/>
        </p:nvSpPr>
        <p:spPr>
          <a:xfrm>
            <a:off x="927289" y="5061118"/>
            <a:ext cx="735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 분석을 한 결과 많은 변수들이 </a:t>
            </a:r>
            <a:r>
              <a:rPr lang="en-US" altLang="ko-KR" dirty="0"/>
              <a:t>scale</a:t>
            </a:r>
            <a:r>
              <a:rPr lang="ko-KR" altLang="en-US" dirty="0"/>
              <a:t>불량에 영향을 </a:t>
            </a:r>
            <a:r>
              <a:rPr lang="ko-KR" altLang="en-US" dirty="0" err="1"/>
              <a:t>미칠것으로</a:t>
            </a:r>
            <a:r>
              <a:rPr lang="ko-KR" altLang="en-US" dirty="0"/>
              <a:t> 예상되나 대부분 선형적인 관계를 가진 것 같지는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유의하여 분석을 진행할 예정임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4655E0-C93E-49B4-A391-FF708862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8" y="2148303"/>
            <a:ext cx="2921150" cy="21972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E19D8C-709F-4B42-9409-FFD7D2F8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49" y="2148303"/>
            <a:ext cx="2952902" cy="2178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B7121C-CBF7-400D-9FE7-D8708CA3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714" y="2148303"/>
            <a:ext cx="291480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162" y="1092871"/>
            <a:ext cx="884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본격적인 모델링에 앞서 모델링에 사용할 주요 인자를 선정하기 위해 간단하게</a:t>
            </a:r>
            <a:endParaRPr lang="en-US" altLang="ko-KR" dirty="0"/>
          </a:p>
          <a:p>
            <a:r>
              <a:rPr lang="ko-KR" altLang="en-US" dirty="0"/>
              <a:t>의사결정나무</a:t>
            </a:r>
            <a:r>
              <a:rPr lang="en-US" altLang="ko-KR" dirty="0"/>
              <a:t>, </a:t>
            </a:r>
            <a:r>
              <a:rPr lang="ko-KR" altLang="en-US" dirty="0" err="1"/>
              <a:t>랜덤포레스트</a:t>
            </a:r>
            <a:r>
              <a:rPr lang="en-US" altLang="ko-KR" dirty="0"/>
              <a:t>,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부스팅을</a:t>
            </a:r>
            <a:r>
              <a:rPr lang="ko-KR" altLang="en-US" dirty="0"/>
              <a:t>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03A9-2203-491D-A9FA-57D7D70AC5E5}"/>
              </a:ext>
            </a:extLst>
          </p:cNvPr>
          <p:cNvSpPr txBox="1"/>
          <p:nvPr/>
        </p:nvSpPr>
        <p:spPr>
          <a:xfrm>
            <a:off x="647549" y="5718988"/>
            <a:ext cx="8376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그래프와</a:t>
            </a:r>
            <a:r>
              <a:rPr lang="en-US" altLang="ko-KR" dirty="0"/>
              <a:t> </a:t>
            </a:r>
            <a:r>
              <a:rPr lang="ko-KR" altLang="en-US" dirty="0"/>
              <a:t>간단한 모델링 결과를 종합하여 </a:t>
            </a:r>
            <a:r>
              <a:rPr lang="en-US" altLang="ko-KR" dirty="0"/>
              <a:t>FUR_HZ_TEMP, FUR_HZ_TIME, FUR_SZ_TEMP, FUR_SZ_TIME,  FUR_TIME, FUR_EXTEMP, ROLLING_TEMP_T5, HSB, ROLLING_DESCALING  </a:t>
            </a:r>
            <a:r>
              <a:rPr lang="ko-KR" altLang="en-US" dirty="0"/>
              <a:t>를 주요 인자로 선정함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5AC0A-2BAA-4B8E-8BE6-5E7D6702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9" y="1859693"/>
            <a:ext cx="5867702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6F393-A3B9-4901-B2F8-B9C0C4F7CB83}"/>
              </a:ext>
            </a:extLst>
          </p:cNvPr>
          <p:cNvSpPr txBox="1"/>
          <p:nvPr/>
        </p:nvSpPr>
        <p:spPr>
          <a:xfrm>
            <a:off x="292857" y="5014527"/>
            <a:ext cx="804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의사결정나무를 통해서는 </a:t>
            </a:r>
            <a:r>
              <a:rPr lang="en-US" altLang="ko-KR" dirty="0"/>
              <a:t>SCALE</a:t>
            </a:r>
            <a:r>
              <a:rPr lang="ko-KR" altLang="en-US" dirty="0"/>
              <a:t>불량을 잘 설명하는 변수를 뽑아내고자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B2FD9-A91D-43BD-9A93-484CAFE4AEC6}"/>
              </a:ext>
            </a:extLst>
          </p:cNvPr>
          <p:cNvSpPr txBox="1"/>
          <p:nvPr/>
        </p:nvSpPr>
        <p:spPr>
          <a:xfrm>
            <a:off x="270668" y="815997"/>
            <a:ext cx="1789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의사결정나무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1498E-AD1B-4824-AE89-491674F7A01D}"/>
              </a:ext>
            </a:extLst>
          </p:cNvPr>
          <p:cNvSpPr txBox="1"/>
          <p:nvPr/>
        </p:nvSpPr>
        <p:spPr>
          <a:xfrm>
            <a:off x="293276" y="5413484"/>
            <a:ext cx="9017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 결과 중요 요소로는 </a:t>
            </a:r>
            <a:r>
              <a:rPr lang="en-US" altLang="ko-KR" dirty="0"/>
              <a:t>ROLLING_TEMP_T5, FUR_SZ_TEMP, ROLLING_DESCALING</a:t>
            </a:r>
            <a:r>
              <a:rPr lang="ko-KR" altLang="en-US" dirty="0"/>
              <a:t>이</a:t>
            </a:r>
            <a:endParaRPr lang="en-US" altLang="ko-KR" dirty="0"/>
          </a:p>
          <a:p>
            <a:r>
              <a:rPr lang="ko-KR" altLang="en-US" dirty="0"/>
              <a:t>선정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C9540-2E25-45FA-9EDA-FCB8264B151E}"/>
              </a:ext>
            </a:extLst>
          </p:cNvPr>
          <p:cNvSpPr txBox="1"/>
          <p:nvPr/>
        </p:nvSpPr>
        <p:spPr>
          <a:xfrm>
            <a:off x="364640" y="6100924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본 분석은 </a:t>
            </a:r>
            <a:r>
              <a:rPr lang="ko-KR" altLang="en-US" dirty="0" err="1"/>
              <a:t>후판의</a:t>
            </a:r>
            <a:r>
              <a:rPr lang="ko-KR" altLang="en-US" dirty="0"/>
              <a:t> 불량에 영향을 미치는 인자를 파악하고 불량률을 파악하는 것이</a:t>
            </a:r>
            <a:endParaRPr lang="en-US" altLang="ko-KR" dirty="0"/>
          </a:p>
          <a:p>
            <a:r>
              <a:rPr lang="ko-KR" altLang="en-US" dirty="0"/>
              <a:t>주된 목적인 만큼 재현율이 중요하지만 </a:t>
            </a:r>
            <a:r>
              <a:rPr lang="en-US" altLang="ko-KR" dirty="0"/>
              <a:t>76%</a:t>
            </a:r>
            <a:r>
              <a:rPr lang="ko-KR" altLang="en-US" dirty="0"/>
              <a:t>로 다른 값들보다 다소 낮게 나옴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7587CB-989B-4DE4-97F2-A9845A13F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"/>
          <a:stretch/>
        </p:blipFill>
        <p:spPr>
          <a:xfrm>
            <a:off x="4457700" y="732402"/>
            <a:ext cx="4293591" cy="41213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185897-FBA9-4C79-AF3F-52DB181E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0" y="3151071"/>
            <a:ext cx="3390143" cy="1753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0B965B-6FFB-41F0-9980-78FB1686F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267" y="903747"/>
            <a:ext cx="2501993" cy="24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98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13671</TotalTime>
  <Words>592</Words>
  <Application>Microsoft Office PowerPoint</Application>
  <PresentationFormat>A4 용지(210x297mm)</PresentationFormat>
  <Paragraphs>88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강 지우</cp:lastModifiedBy>
  <cp:revision>662</cp:revision>
  <dcterms:created xsi:type="dcterms:W3CDTF">2018-11-28T05:51:33Z</dcterms:created>
  <dcterms:modified xsi:type="dcterms:W3CDTF">2021-11-09T15:48:24Z</dcterms:modified>
</cp:coreProperties>
</file>