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4" r:id="rId6"/>
    <p:sldId id="261" r:id="rId7"/>
    <p:sldId id="266" r:id="rId8"/>
    <p:sldId id="273" r:id="rId9"/>
    <p:sldId id="268" r:id="rId10"/>
    <p:sldId id="269" r:id="rId11"/>
    <p:sldId id="267" r:id="rId12"/>
    <p:sldId id="270" r:id="rId13"/>
    <p:sldId id="272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F4F"/>
    <a:srgbClr val="3A3BFE"/>
    <a:srgbClr val="EF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36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FD17F-ED83-49AD-BACB-5DA3FB7A902A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0026-8E2B-4278-B054-0CC47D5E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90026-8E2B-4278-B054-0CC47D5E00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0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D4479-08A2-40E8-E2E4-58356348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839E3-B6B2-9813-D448-560ECB20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5A740-F8B8-983E-FBB0-A83D7883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DC5CD-9582-D9EA-5FE6-DCDED5E3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F25B-7A9A-E0D5-8D48-399F8CD0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8F89C-DEBC-FE5A-5142-0E0CA032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31AC2-42FD-ABD3-2158-63B224870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5B6A5-37B6-AA93-9E65-7D1398BA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BA9C0-D056-03E1-5781-58F8E152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9023-CE14-BB22-CA7C-60324623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6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F6812-6EAA-8B27-C27D-2E0D2529A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BBD1F-D8B2-206D-4E6A-45DFDAB8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CFB14-AFDC-C25A-07BA-6D7CB29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BC9D2-350A-4959-3A2E-AA9BFEC3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7D483-20A9-2B3F-3776-12F59F6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4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FEC42-5BE2-278B-366F-5A417293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ABA0C-682D-2B90-CB9F-FFB4ACBB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EC04C-2E48-2F98-F971-0EE05DC8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8B30F-E195-5100-B130-9BD5EFDA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9F34E-8832-44E7-72E6-BE8CE70E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4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CB567-B864-5EEC-ADD3-EB65EF3A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5748-E3E9-C496-0431-BAB431B7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F8EDA-7416-F599-5DC0-0778AEC9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54F6B-0FBB-711F-1558-9F3EEE02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824F-9694-D150-8A54-FBBB1AE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6A13-831A-62C9-0BCF-8B465358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87EFE-2B5A-887D-CBB1-CAB46473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30EB4-19E9-702C-200F-F36A6EDC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D4BE7-C80D-3F57-D165-70A27C46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55CE9-24D9-DF11-8471-04BBCF02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AA1C0-CE6F-24DC-30FA-E93705E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3546-8178-B767-251B-1F42473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08CDF-C604-AD12-F16A-EEB81D14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25C27-9466-2E1E-8005-0AC92117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71A203-2828-2075-3430-C260C9C93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36228-D508-A51B-05C8-99660311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F33F07-0BD2-5E53-7E51-2915D8F0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9DF557-6B2D-B5F3-4DBE-625B8E5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663D2A-4766-13C4-63BF-0826A496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013D-FAFD-C00A-73E1-ED861A10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4FA85C-007F-6FB2-BB06-B6E13332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1050F-B14C-5091-B4F7-24258A6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CACE9-8FDC-A4E0-4BA5-17BABEC5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AD9B0-52DF-CC4C-F1F8-4013891B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1ADAA7-E807-E791-E2F5-231284D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11BC6-D78B-168F-AF55-291AC13F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7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8DE0C-AA9B-C573-0809-C410B6BD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838DC-2E78-DC9E-A65E-CDD99C77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BB783-FA00-B5C6-0209-FC9FD9C87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D57CD-107B-E5C0-8B40-3F2BF3F6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AD926-54D3-B60A-F4B5-76373557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D8459-3ED7-F183-C0A8-3CC5DD7A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0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12E63-2E36-A534-1C06-1A2F71B8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A02CD5-A883-440E-08C3-DF19871A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DC6E6-A720-A3A8-8836-4474A30B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EC816-C503-C886-10DD-174237AF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C5BE7-F3FA-6AD1-26E9-5B864BC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7D986-3E4E-D813-0FC9-20151E9A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FB822C-26AB-455E-86F3-7F865F7C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B8D2F-D286-81FE-AE29-CE16E7F8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E698-4011-4C53-C0B8-64ACCE82A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FF3B-C343-43F4-AACB-59DF3890FB9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109E6-60E7-18D4-B527-D9BD3AA73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76FEC-D9C0-B3DD-C02B-388762454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C956-4BD6-4FCA-B021-44C56C83B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Free photos of Automobile">
            <a:extLst>
              <a:ext uri="{FF2B5EF4-FFF2-40B4-BE49-F238E27FC236}">
                <a16:creationId xmlns:a16="http://schemas.microsoft.com/office/drawing/2014/main" id="{5FF53BCB-1EBE-2E3E-8031-AF6DBA83B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BAACB1-E7B4-FD87-9441-A305BA8D0281}"/>
              </a:ext>
            </a:extLst>
          </p:cNvPr>
          <p:cNvSpPr/>
          <p:nvPr/>
        </p:nvSpPr>
        <p:spPr>
          <a:xfrm>
            <a:off x="-10160" y="-111760"/>
            <a:ext cx="12263120" cy="699008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583C4-15EA-E23D-CC59-42A392F6EF05}"/>
              </a:ext>
            </a:extLst>
          </p:cNvPr>
          <p:cNvSpPr txBox="1"/>
          <p:nvPr/>
        </p:nvSpPr>
        <p:spPr>
          <a:xfrm>
            <a:off x="4018280" y="1868074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국토교통 데이터 활용 경진대회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9F37A-BC7E-B0EF-EF7E-A58A604A68F7}"/>
              </a:ext>
            </a:extLst>
          </p:cNvPr>
          <p:cNvSpPr txBox="1"/>
          <p:nvPr/>
        </p:nvSpPr>
        <p:spPr>
          <a:xfrm>
            <a:off x="2143760" y="2428240"/>
            <a:ext cx="790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차종별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고속도로 교통량 분석을 통한 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안전한 화물차 운행을 위한</a:t>
            </a:r>
            <a:endParaRPr lang="en-US" altLang="ko-KR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도출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80DA9-1AB5-9D15-B810-BE72005BDA49}"/>
              </a:ext>
            </a:extLst>
          </p:cNvPr>
          <p:cNvSpPr txBox="1"/>
          <p:nvPr/>
        </p:nvSpPr>
        <p:spPr>
          <a:xfrm>
            <a:off x="9580880" y="6136640"/>
            <a:ext cx="252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강지우 조원형 </a:t>
            </a:r>
            <a:r>
              <a:rPr lang="ko-KR" altLang="en-US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오병권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66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5750560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8773-5662-4C46-0A9D-267B94A9EA5B}"/>
              </a:ext>
            </a:extLst>
          </p:cNvPr>
          <p:cNvSpPr txBox="1"/>
          <p:nvPr/>
        </p:nvSpPr>
        <p:spPr>
          <a:xfrm>
            <a:off x="111760" y="966391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눈길 사고 현황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E5E29-5FD1-FE70-691C-0A319FB48131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B258581-6885-E356-F504-309295715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8" y="1384563"/>
            <a:ext cx="3304852" cy="234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D20E9E-4903-B239-D0FD-EA498E4186A7}"/>
              </a:ext>
            </a:extLst>
          </p:cNvPr>
          <p:cNvSpPr txBox="1"/>
          <p:nvPr/>
        </p:nvSpPr>
        <p:spPr>
          <a:xfrm>
            <a:off x="447040" y="4869595"/>
            <a:ext cx="536448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실제로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Taas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화물차 교통사고 데이터를 분석해본 결과 평균적인 사고 사망률은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6%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인데 눈이 내린 경우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15%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매우 높음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39BF4-DAEA-37C2-3F90-61ED49B41A71}"/>
              </a:ext>
            </a:extLst>
          </p:cNvPr>
          <p:cNvSpPr txBox="1"/>
          <p:nvPr/>
        </p:nvSpPr>
        <p:spPr>
          <a:xfrm>
            <a:off x="447040" y="6118141"/>
            <a:ext cx="375412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이에 대한 대책이 필요함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1C29D-D16B-7144-259D-1BF95D8D0F91}"/>
              </a:ext>
            </a:extLst>
          </p:cNvPr>
          <p:cNvSpPr txBox="1"/>
          <p:nvPr/>
        </p:nvSpPr>
        <p:spPr>
          <a:xfrm>
            <a:off x="447040" y="3663853"/>
            <a:ext cx="528320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국토교통부의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년판 교통사고 통계분석을 보면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눈이 왔을 때 치사율은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28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퍼센트로 맑음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(4.6%)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 더 높음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17FAD-EC03-38B3-D1A4-310529CF7336}"/>
              </a:ext>
            </a:extLst>
          </p:cNvPr>
          <p:cNvSpPr txBox="1"/>
          <p:nvPr/>
        </p:nvSpPr>
        <p:spPr>
          <a:xfrm>
            <a:off x="6045200" y="966391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눈길 사고 대책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체인 무료 대여 서비스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5578F-31C2-D9EF-C720-BEE5501B3766}"/>
              </a:ext>
            </a:extLst>
          </p:cNvPr>
          <p:cNvSpPr txBox="1"/>
          <p:nvPr/>
        </p:nvSpPr>
        <p:spPr>
          <a:xfrm>
            <a:off x="6126480" y="4629450"/>
            <a:ext cx="545592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당일 반납이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힘들수도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있으므로 빌린 휴게소가 아닌 곳에도 반납할 수 있도록 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4E9A6A-2A53-ABA0-D8C1-4FF34A55C6D8}"/>
              </a:ext>
            </a:extLst>
          </p:cNvPr>
          <p:cNvSpPr txBox="1"/>
          <p:nvPr/>
        </p:nvSpPr>
        <p:spPr>
          <a:xfrm>
            <a:off x="6126480" y="2333787"/>
            <a:ext cx="545592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Taas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화물차 교통사고 데이터 중 노선상태가 서리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결빙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해빙인 경우를 확인한 결과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서해안 고속도로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서울외곽순환고속도로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호남고속도로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사고가 가장 빈번하게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일어남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C9ABA-8EA6-11F3-7EAA-1C012FF0A79D}"/>
              </a:ext>
            </a:extLst>
          </p:cNvPr>
          <p:cNvSpPr txBox="1"/>
          <p:nvPr/>
        </p:nvSpPr>
        <p:spPr>
          <a:xfrm>
            <a:off x="6126480" y="1509933"/>
            <a:ext cx="552704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 휴게소에서 체인을 무료로 대여해주고 여건이 된다면 설치까지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도와줌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b="0" i="0" dirty="0">
              <a:solidFill>
                <a:srgbClr val="222222"/>
              </a:solidFill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55FC5-CB0C-0ABE-255B-72226A8BFF4F}"/>
              </a:ext>
            </a:extLst>
          </p:cNvPr>
          <p:cNvSpPr txBox="1"/>
          <p:nvPr/>
        </p:nvSpPr>
        <p:spPr>
          <a:xfrm>
            <a:off x="6126480" y="4104866"/>
            <a:ext cx="561848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해당 고속도로는 체인을 더 많이 배치 해야 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316C7-4387-253B-FC2D-84DBD57BED6E}"/>
              </a:ext>
            </a:extLst>
          </p:cNvPr>
          <p:cNvSpPr txBox="1"/>
          <p:nvPr/>
        </p:nvSpPr>
        <p:spPr>
          <a:xfrm>
            <a:off x="6126480" y="5613143"/>
            <a:ext cx="52832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후 특정 휴게소에 체인이 쏠리지 않도록 주기적으로 체인을 전국적으로 재분배 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59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5750560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38301-CCFA-CEAD-8679-4D24B624262A}"/>
              </a:ext>
            </a:extLst>
          </p:cNvPr>
          <p:cNvSpPr txBox="1"/>
          <p:nvPr/>
        </p:nvSpPr>
        <p:spPr>
          <a:xfrm>
            <a:off x="5974080" y="3429000"/>
            <a:ext cx="59013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화물차 사고가 빈번하게 일어나는 구간을 대상으로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살얼음 관리 시스템을 확대하여 화물차 운전자들이 겨울철에 보다 더 안전하게 운행을 할 수 있는 환경을 조성할 수 있음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A00C9C-8140-07E6-4D17-253D952B43F8}"/>
              </a:ext>
            </a:extLst>
          </p:cNvPr>
          <p:cNvSpPr txBox="1"/>
          <p:nvPr/>
        </p:nvSpPr>
        <p:spPr>
          <a:xfrm>
            <a:off x="6146800" y="99293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71BBEC-0A56-B7D8-8CDB-99F68D5DE59E}"/>
              </a:ext>
            </a:extLst>
          </p:cNvPr>
          <p:cNvSpPr txBox="1"/>
          <p:nvPr/>
        </p:nvSpPr>
        <p:spPr>
          <a:xfrm>
            <a:off x="5974080" y="1834023"/>
            <a:ext cx="560832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 휴게소에서 스노우 체인 대여를 해주며 사고 다발 구간에 체인을 집중적으로 비치하여 갑작스러운 기상변화로 인한 사망사고를 방지할 수 있음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E5E29-5FD1-FE70-691C-0A319FB48131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9FA4D-C782-AC2C-8FCA-38715BE29B94}"/>
              </a:ext>
            </a:extLst>
          </p:cNvPr>
          <p:cNvSpPr txBox="1"/>
          <p:nvPr/>
        </p:nvSpPr>
        <p:spPr>
          <a:xfrm>
            <a:off x="193040" y="992931"/>
            <a:ext cx="495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눈길 사고 대책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– AI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활용한 살얼음 관리 시스템 확대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56E92-3798-D201-62A1-C88BB38844C8}"/>
              </a:ext>
            </a:extLst>
          </p:cNvPr>
          <p:cNvSpPr txBox="1"/>
          <p:nvPr/>
        </p:nvSpPr>
        <p:spPr>
          <a:xfrm>
            <a:off x="91440" y="3248655"/>
            <a:ext cx="542544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Taas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화물차 교통사고 데이터 중 노선상태가 서리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결빙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해빙인 경우를 확인한 결과 사업을 운영하지 않는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경기도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충청북도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에서도 사고가 빈번하게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일어남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E5D15-1F37-A191-6032-654F8888BF49}"/>
              </a:ext>
            </a:extLst>
          </p:cNvPr>
          <p:cNvSpPr txBox="1"/>
          <p:nvPr/>
        </p:nvSpPr>
        <p:spPr>
          <a:xfrm>
            <a:off x="91440" y="5075218"/>
            <a:ext cx="52832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시흥지사와 제천지사에도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활용한 살얼음 관리 시스템을 확대할 필요가 있음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1F5EB-E9C1-915F-F107-8663E2F3DC70}"/>
              </a:ext>
            </a:extLst>
          </p:cNvPr>
          <p:cNvSpPr txBox="1"/>
          <p:nvPr/>
        </p:nvSpPr>
        <p:spPr>
          <a:xfrm>
            <a:off x="91440" y="1778753"/>
            <a:ext cx="555752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한국도로공사는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 도로 살얼음 위험도를 예측하고 자동으로 염수 분사가 가능한 관리시스템을 도입함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일부 지사에서만 시범 운영중임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E5E29-5FD1-FE70-691C-0A319FB48131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3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9FA4D-C782-AC2C-8FCA-38715BE29B94}"/>
              </a:ext>
            </a:extLst>
          </p:cNvPr>
          <p:cNvSpPr txBox="1"/>
          <p:nvPr/>
        </p:nvSpPr>
        <p:spPr>
          <a:xfrm>
            <a:off x="193040" y="992931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시간대별 화물차 사망자 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56E92-3798-D201-62A1-C88BB38844C8}"/>
              </a:ext>
            </a:extLst>
          </p:cNvPr>
          <p:cNvSpPr txBox="1"/>
          <p:nvPr/>
        </p:nvSpPr>
        <p:spPr>
          <a:xfrm>
            <a:off x="355600" y="4574716"/>
            <a:ext cx="109321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Taas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화물차 교통사고 데이터를 분석해본 결과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00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05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23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시에 가장 사망자가 많은 것으로 나타남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EE8D2D-E338-9F06-5002-17300A9B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1318599"/>
            <a:ext cx="110775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060179-307E-5E60-E4E4-5D680642BC84}"/>
              </a:ext>
            </a:extLst>
          </p:cNvPr>
          <p:cNvSpPr txBox="1"/>
          <p:nvPr/>
        </p:nvSpPr>
        <p:spPr>
          <a:xfrm>
            <a:off x="355600" y="5034073"/>
            <a:ext cx="1093216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한국도로공사는 사업용 화물차를 대상으로 심야 시간에 통행료를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50%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할인해주는 제도를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운행중이며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그로 인해 심야 시간대 대형화물차량의 통행량이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40%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증가하였음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4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5750560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A00C9C-8140-07E6-4D17-253D952B43F8}"/>
              </a:ext>
            </a:extLst>
          </p:cNvPr>
          <p:cNvSpPr txBox="1"/>
          <p:nvPr/>
        </p:nvSpPr>
        <p:spPr>
          <a:xfrm>
            <a:off x="6146800" y="992931"/>
            <a:ext cx="35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휴식 마일리지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E5E29-5FD1-FE70-691C-0A319FB48131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9FA4D-C782-AC2C-8FCA-38715BE29B94}"/>
              </a:ext>
            </a:extLst>
          </p:cNvPr>
          <p:cNvSpPr txBox="1"/>
          <p:nvPr/>
        </p:nvSpPr>
        <p:spPr>
          <a:xfrm>
            <a:off x="193040" y="992931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휴식 마일리지 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56E92-3798-D201-62A1-C88BB38844C8}"/>
              </a:ext>
            </a:extLst>
          </p:cNvPr>
          <p:cNvSpPr txBox="1"/>
          <p:nvPr/>
        </p:nvSpPr>
        <p:spPr>
          <a:xfrm>
            <a:off x="-27529" y="5741484"/>
            <a:ext cx="584888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주시태만으로 인한 화물차 교통사고 건수가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27%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정도 감소한 것으로 나타남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E5D15-1F37-A191-6032-654F8888BF49}"/>
              </a:ext>
            </a:extLst>
          </p:cNvPr>
          <p:cNvSpPr txBox="1"/>
          <p:nvPr/>
        </p:nvSpPr>
        <p:spPr>
          <a:xfrm>
            <a:off x="5991778" y="2075342"/>
            <a:ext cx="52832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그러나 약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400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만대의 화물차량 대수에 비해 제도 이용자는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9000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명으로 매우 적은 실정임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1F5EB-E9C1-915F-F107-8663E2F3DC70}"/>
              </a:ext>
            </a:extLst>
          </p:cNvPr>
          <p:cNvSpPr txBox="1"/>
          <p:nvPr/>
        </p:nvSpPr>
        <p:spPr>
          <a:xfrm>
            <a:off x="-27529" y="4759179"/>
            <a:ext cx="595408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이에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이내에 운전 후 휴식을 취하는 운전자가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30% -&gt; 86%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대폭 증가함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b="0" i="0" dirty="0">
              <a:solidFill>
                <a:srgbClr val="222222"/>
              </a:solidFill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EBE39-68BD-5444-7279-262F0CA707EF}"/>
              </a:ext>
            </a:extLst>
          </p:cNvPr>
          <p:cNvSpPr/>
          <p:nvPr/>
        </p:nvSpPr>
        <p:spPr>
          <a:xfrm>
            <a:off x="6264866" y="5035434"/>
            <a:ext cx="5278202" cy="1290353"/>
          </a:xfrm>
          <a:prstGeom prst="rect">
            <a:avLst/>
          </a:prstGeom>
          <a:noFill/>
          <a:ln w="38100">
            <a:solidFill>
              <a:srgbClr val="085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AD0774-3CDF-9185-9ABE-2D4CC3069476}"/>
              </a:ext>
            </a:extLst>
          </p:cNvPr>
          <p:cNvSpPr txBox="1"/>
          <p:nvPr/>
        </p:nvSpPr>
        <p:spPr>
          <a:xfrm>
            <a:off x="6536232" y="5157935"/>
            <a:ext cx="488327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따라서 사업용 화물차를 중심으로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휴식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마일리지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 활성화 방안이 필요함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9A273-E2AD-9D6B-10A2-9E5683156BF5}"/>
              </a:ext>
            </a:extLst>
          </p:cNvPr>
          <p:cNvSpPr txBox="1"/>
          <p:nvPr/>
        </p:nvSpPr>
        <p:spPr>
          <a:xfrm>
            <a:off x="5991777" y="3111800"/>
            <a:ext cx="5913121" cy="8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한편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사업용 화물차가 전체 화물차 중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12%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 차지하고 있으나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교통사고 사망자가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 정도로 월등히 높음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3FAA8-E579-F830-0421-4622BFBDF0DE}"/>
              </a:ext>
            </a:extLst>
          </p:cNvPr>
          <p:cNvSpPr txBox="1"/>
          <p:nvPr/>
        </p:nvSpPr>
        <p:spPr>
          <a:xfrm>
            <a:off x="-27529" y="3279884"/>
            <a:ext cx="5711231" cy="129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한국도로공사에서는 화물차 운전자가 고속도로 휴게소나 졸음쉼터에서 휴식을 </a:t>
            </a:r>
            <a:r>
              <a:rPr lang="ko-KR" altLang="en-US" dirty="0">
                <a:solidFill>
                  <a:srgbClr val="33333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취하면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인증 횟수에 따라 상품권을 지급하는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휴식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마일리지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제도를 운영함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4239F3-02AD-DF56-68D0-B6A595AE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1367938"/>
            <a:ext cx="4350119" cy="179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3DCEC-2A51-2E07-7820-CA7C82CF244B}"/>
              </a:ext>
            </a:extLst>
          </p:cNvPr>
          <p:cNvSpPr txBox="1"/>
          <p:nvPr/>
        </p:nvSpPr>
        <p:spPr>
          <a:xfrm>
            <a:off x="3195934" y="3081854"/>
            <a:ext cx="190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출처</a:t>
            </a:r>
            <a:r>
              <a:rPr lang="en-US" altLang="ko-KR" sz="10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000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한국도로공사 보도자료</a:t>
            </a:r>
          </a:p>
        </p:txBody>
      </p:sp>
    </p:spTree>
    <p:extLst>
      <p:ext uri="{BB962C8B-B14F-4D97-AF65-F5344CB8AC3E}">
        <p14:creationId xmlns:p14="http://schemas.microsoft.com/office/powerpoint/2010/main" val="272097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6065193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38301-CCFA-CEAD-8679-4D24B624262A}"/>
              </a:ext>
            </a:extLst>
          </p:cNvPr>
          <p:cNvSpPr txBox="1"/>
          <p:nvPr/>
        </p:nvSpPr>
        <p:spPr>
          <a:xfrm>
            <a:off x="6095999" y="3857335"/>
            <a:ext cx="5842001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뿐만 아니라 야간에 화물차 사망자 수가 높은 것을 확인 하였기 때문에 야간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톨게이트 할인율을 줄이고 휴식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마일리지를 통한 할인율을 높이면 마일리지 제도 활성화에 도움이 될 것임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A00C9C-8140-07E6-4D17-253D952B43F8}"/>
              </a:ext>
            </a:extLst>
          </p:cNvPr>
          <p:cNvSpPr txBox="1"/>
          <p:nvPr/>
        </p:nvSpPr>
        <p:spPr>
          <a:xfrm>
            <a:off x="6146800" y="992931"/>
            <a:ext cx="35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3.3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E5E29-5FD1-FE70-691C-0A319FB48131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9FA4D-C782-AC2C-8FCA-38715BE29B94}"/>
              </a:ext>
            </a:extLst>
          </p:cNvPr>
          <p:cNvSpPr txBox="1"/>
          <p:nvPr/>
        </p:nvSpPr>
        <p:spPr>
          <a:xfrm>
            <a:off x="193040" y="992931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휴식 마일리지 활성화 방안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E8D8C-B33F-A30F-2446-C4A434B79EE7}"/>
              </a:ext>
            </a:extLst>
          </p:cNvPr>
          <p:cNvSpPr txBox="1"/>
          <p:nvPr/>
        </p:nvSpPr>
        <p:spPr>
          <a:xfrm>
            <a:off x="257852" y="2174755"/>
            <a:ext cx="5781366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사업용 운전자의 경우 장거리 운전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평균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378km)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하고 있기 때문에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톨게이트비 할인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기존의 상품권 지급보다 더욱 효과적일 것이라고 판단됨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CD6C61-44FF-9857-AF8A-3D3164B833DB}"/>
              </a:ext>
            </a:extLst>
          </p:cNvPr>
          <p:cNvSpPr txBox="1"/>
          <p:nvPr/>
        </p:nvSpPr>
        <p:spPr>
          <a:xfrm>
            <a:off x="6095999" y="2174755"/>
            <a:ext cx="620415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휴식 마일리지 제도 활성화를 통해 사업용 화물차 운전자의 참여를 독려함으로써 졸음운전으로 인한 사망사고를 예방할 수 있음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B18CA-DBDE-0DA1-9043-3C014B16207E}"/>
              </a:ext>
            </a:extLst>
          </p:cNvPr>
          <p:cNvSpPr txBox="1"/>
          <p:nvPr/>
        </p:nvSpPr>
        <p:spPr>
          <a:xfrm>
            <a:off x="193040" y="3863624"/>
            <a:ext cx="5781366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사업 운전자는 낮은 수익구조로 과로 과속 운행에 노출된 만큼 화물차 운행일을 기준으로 연속적으로 휴식을 인증할 경우 할인율을 점차적으로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올려줌으로써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참여를 유도할 수 있음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33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E5E29-5FD1-FE70-691C-0A319FB48131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9FA4D-C782-AC2C-8FCA-38715BE29B94}"/>
              </a:ext>
            </a:extLst>
          </p:cNvPr>
          <p:cNvSpPr txBox="1"/>
          <p:nvPr/>
        </p:nvSpPr>
        <p:spPr>
          <a:xfrm>
            <a:off x="193040" y="1232330"/>
            <a:ext cx="18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내용정리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E8D8C-B33F-A30F-2446-C4A434B79EE7}"/>
              </a:ext>
            </a:extLst>
          </p:cNvPr>
          <p:cNvSpPr txBox="1"/>
          <p:nvPr/>
        </p:nvSpPr>
        <p:spPr>
          <a:xfrm>
            <a:off x="283827" y="1674023"/>
            <a:ext cx="784745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1)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각종 자료들을 통해 화물차 사고가 많이 발생하며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치사율도 높음을 확인함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D9B9-77E6-1687-1838-28B0B67F4B3A}"/>
              </a:ext>
            </a:extLst>
          </p:cNvPr>
          <p:cNvSpPr txBox="1"/>
          <p:nvPr/>
        </p:nvSpPr>
        <p:spPr>
          <a:xfrm>
            <a:off x="283827" y="2285563"/>
            <a:ext cx="987289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2)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졸음운전이 화물차 사고에 큰 영향을 미치는 것을 확인하고 최적의 화물차 휴게시설 입지를 선정함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9E97B-4095-09CC-ECFA-65B07400CD1E}"/>
              </a:ext>
            </a:extLst>
          </p:cNvPr>
          <p:cNvSpPr txBox="1"/>
          <p:nvPr/>
        </p:nvSpPr>
        <p:spPr>
          <a:xfrm>
            <a:off x="283827" y="2991842"/>
            <a:ext cx="1119041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3)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강원권에는 화물차 휴게소가 없음을 확인하고 추가적인 분석을 통해 강원도에도 화물차 휴게시설 입지를 제안함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FD986-25B9-9FF6-B758-6208EBD50745}"/>
              </a:ext>
            </a:extLst>
          </p:cNvPr>
          <p:cNvSpPr txBox="1"/>
          <p:nvPr/>
        </p:nvSpPr>
        <p:spPr>
          <a:xfrm>
            <a:off x="283827" y="3658793"/>
            <a:ext cx="11190418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4)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눈길 사고가 치사율이 매우 높은 것을 확인하고 눈길 사고가 빈번한 지역을 중점으로 체인 대여와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ai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활용한 살얼음 관리 시스템 확대를 제안함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EC3B8-22C6-B382-C84E-F922D29CDA7F}"/>
              </a:ext>
            </a:extLst>
          </p:cNvPr>
          <p:cNvSpPr txBox="1"/>
          <p:nvPr/>
        </p:nvSpPr>
        <p:spPr>
          <a:xfrm>
            <a:off x="283827" y="4677822"/>
            <a:ext cx="1119041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5)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졸음운전에 대한 추가적인 대안으로 고속도로 휴식 마일리지 활성화 방안을 제안함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388D87-176B-5065-6DFF-C235FDF9B18D}"/>
              </a:ext>
            </a:extLst>
          </p:cNvPr>
          <p:cNvSpPr/>
          <p:nvPr/>
        </p:nvSpPr>
        <p:spPr>
          <a:xfrm>
            <a:off x="1307690" y="5309419"/>
            <a:ext cx="9960078" cy="1297737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제시된 해결 방안을 통해 화물차 운전자들의 졸음운전과 눈길사고 위험을 예방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31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C149C-8D31-9DED-A7C3-CF51856FBE36}"/>
              </a:ext>
            </a:extLst>
          </p:cNvPr>
          <p:cNvSpPr txBox="1"/>
          <p:nvPr/>
        </p:nvSpPr>
        <p:spPr>
          <a:xfrm>
            <a:off x="91440" y="93528"/>
            <a:ext cx="390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사용한 데이터 출처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308DD0B-686A-8802-F2AC-BED4984B4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45549"/>
              </p:ext>
            </p:extLst>
          </p:nvPr>
        </p:nvGraphicFramePr>
        <p:xfrm>
          <a:off x="447040" y="1512146"/>
          <a:ext cx="11419839" cy="44150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463187772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37539993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0945965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이름</a:t>
                      </a:r>
                    </a:p>
                  </a:txBody>
                  <a:tcPr>
                    <a:solidFill>
                      <a:srgbClr val="085F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사용데이터 내용</a:t>
                      </a:r>
                    </a:p>
                  </a:txBody>
                  <a:tcPr>
                    <a:solidFill>
                      <a:srgbClr val="085F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제공 사이트</a:t>
                      </a:r>
                    </a:p>
                  </a:txBody>
                  <a:tcPr>
                    <a:solidFill>
                      <a:srgbClr val="085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1046"/>
                  </a:ext>
                </a:extLst>
              </a:tr>
              <a:tr h="63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19~21</a:t>
                      </a:r>
                      <a:r>
                        <a:rPr lang="ko-KR" altLang="en-US" dirty="0"/>
                        <a:t>년판 교통사고 통계분석</a:t>
                      </a:r>
                      <a:r>
                        <a:rPr lang="en-US" altLang="ko-KR" dirty="0"/>
                        <a:t>.pdf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고속도로 교통사고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http://taas.koroad.or.kr/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51670"/>
                  </a:ext>
                </a:extLst>
              </a:tr>
              <a:tr h="63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19~21</a:t>
                      </a:r>
                      <a:r>
                        <a:rPr lang="ko-KR" altLang="en-US" dirty="0"/>
                        <a:t>년 상시조사 교통량</a:t>
                      </a:r>
                      <a:r>
                        <a:rPr lang="en-US" altLang="ko-KR" dirty="0"/>
                        <a:t>.excel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시간별 화물차 교통량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http://www.road.re.kr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20170"/>
                  </a:ext>
                </a:extLst>
              </a:tr>
              <a:tr h="631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Taas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고속도로 사고 데이터</a:t>
                      </a:r>
                      <a:r>
                        <a:rPr lang="en-US" altLang="ko-KR" dirty="0"/>
                        <a:t>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구간별 화물차 고속도로 사고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http://taas.koroad.or.kr/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22487"/>
                  </a:ext>
                </a:extLst>
              </a:tr>
              <a:tr h="6318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19~21</a:t>
                      </a:r>
                      <a:r>
                        <a:rPr lang="ko-KR" altLang="en-US" dirty="0"/>
                        <a:t>년 도로종류별 교통량</a:t>
                      </a:r>
                      <a:r>
                        <a:rPr lang="en-US" altLang="ko-KR" dirty="0"/>
                        <a:t>.excel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구간별 화물차 교통량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http://www.road.re.kr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8903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노선별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방향별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휴게소 편의시설 현황</a:t>
                      </a:r>
                      <a:r>
                        <a:rPr lang="en-US" altLang="ko-KR" dirty="0"/>
                        <a:t>(open </a:t>
                      </a:r>
                      <a:r>
                        <a:rPr lang="en-US" altLang="ko-KR" dirty="0" err="1"/>
                        <a:t>api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일반휴게소 및 화물차 휴게소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http://data.ex.co.kr/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82501"/>
                  </a:ext>
                </a:extLst>
              </a:tr>
              <a:tr h="631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졸음쉼터 설치현황</a:t>
                      </a:r>
                      <a:r>
                        <a:rPr lang="en-US" altLang="ko-KR" dirty="0"/>
                        <a:t>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졸음쉼터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http://data.ex.co.kr/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3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6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057A7F-A0D5-A0DC-3AD5-7A8E435A3EDF}"/>
              </a:ext>
            </a:extLst>
          </p:cNvPr>
          <p:cNvSpPr/>
          <p:nvPr/>
        </p:nvSpPr>
        <p:spPr>
          <a:xfrm>
            <a:off x="6096000" y="-30480"/>
            <a:ext cx="6094476" cy="6898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Free photos of Automobile">
            <a:extLst>
              <a:ext uri="{FF2B5EF4-FFF2-40B4-BE49-F238E27FC236}">
                <a16:creationId xmlns:a16="http://schemas.microsoft.com/office/drawing/2014/main" id="{5FF53BCB-1EBE-2E3E-8031-AF6DBA83B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5746"/>
          <a:stretch/>
        </p:blipFill>
        <p:spPr bwMode="auto">
          <a:xfrm>
            <a:off x="20" y="1282"/>
            <a:ext cx="6095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BAACB1-E7B4-FD87-9441-A305BA8D0281}"/>
              </a:ext>
            </a:extLst>
          </p:cNvPr>
          <p:cNvSpPr/>
          <p:nvPr/>
        </p:nvSpPr>
        <p:spPr>
          <a:xfrm>
            <a:off x="-436880" y="-121920"/>
            <a:ext cx="6532880" cy="699008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D0B8E-2B49-449B-6E95-D976429BE030}"/>
              </a:ext>
            </a:extLst>
          </p:cNvPr>
          <p:cNvSpPr txBox="1"/>
          <p:nvPr/>
        </p:nvSpPr>
        <p:spPr>
          <a:xfrm>
            <a:off x="6197620" y="530408"/>
            <a:ext cx="390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49E4D-6254-A70A-EB28-B49DA1F9CD06}"/>
              </a:ext>
            </a:extLst>
          </p:cNvPr>
          <p:cNvSpPr txBox="1"/>
          <p:nvPr/>
        </p:nvSpPr>
        <p:spPr>
          <a:xfrm>
            <a:off x="6177280" y="1781510"/>
            <a:ext cx="645160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 방안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화물차 휴게소 입지 제안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눈길 사고 예방책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휴식 장려 방안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사용한 데이터 출처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69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C149C-8D31-9DED-A7C3-CF51856FBE36}"/>
              </a:ext>
            </a:extLst>
          </p:cNvPr>
          <p:cNvSpPr txBox="1"/>
          <p:nvPr/>
        </p:nvSpPr>
        <p:spPr>
          <a:xfrm>
            <a:off x="91440" y="93528"/>
            <a:ext cx="390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A7B76-5E1B-6073-7A77-65BAA18980EC}"/>
              </a:ext>
            </a:extLst>
          </p:cNvPr>
          <p:cNvSpPr txBox="1"/>
          <p:nvPr/>
        </p:nvSpPr>
        <p:spPr>
          <a:xfrm>
            <a:off x="111760" y="96639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화물차 현황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6035040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4460-234C-C38F-FF7E-BB26212235BC}"/>
              </a:ext>
            </a:extLst>
          </p:cNvPr>
          <p:cNvSpPr txBox="1"/>
          <p:nvPr/>
        </p:nvSpPr>
        <p:spPr>
          <a:xfrm>
            <a:off x="6347460" y="3102529"/>
            <a:ext cx="528320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년간 전체 교통사고 사망자수는 연평균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8.0%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감소했으나 화물차의 경우 연평균 감소율이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4.8%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머무름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078" name="Picture 6" descr="/ 사진 = 한국교통안전공단 제공.">
            <a:extLst>
              <a:ext uri="{FF2B5EF4-FFF2-40B4-BE49-F238E27FC236}">
                <a16:creationId xmlns:a16="http://schemas.microsoft.com/office/drawing/2014/main" id="{7305C8A3-0649-036D-D80D-84B992CB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20" y="1420474"/>
            <a:ext cx="5715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EFAA2A-7DC7-61F9-AC1E-51AC3C71CF91}"/>
              </a:ext>
            </a:extLst>
          </p:cNvPr>
          <p:cNvSpPr txBox="1"/>
          <p:nvPr/>
        </p:nvSpPr>
        <p:spPr>
          <a:xfrm>
            <a:off x="6327140" y="4345353"/>
            <a:ext cx="593598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2019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 기준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차종별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교통사고에 따르면  화물자동차의 교통사고 건수의 비중은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12.5%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이지만 사망자 수 비중은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23.9%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 높게 나타남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A75EF-AB2C-B39D-18AA-8F4B9BDF0192}"/>
              </a:ext>
            </a:extLst>
          </p:cNvPr>
          <p:cNvSpPr txBox="1"/>
          <p:nvPr/>
        </p:nvSpPr>
        <p:spPr>
          <a:xfrm>
            <a:off x="6329680" y="99293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화물차 사고 건수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E05409-6BE9-6DE0-D2BE-047438CF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6" y="1458575"/>
            <a:ext cx="5531134" cy="2921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A3FB95-FAF3-76EF-9EB4-31273F40B185}"/>
              </a:ext>
            </a:extLst>
          </p:cNvPr>
          <p:cNvSpPr txBox="1"/>
          <p:nvPr/>
        </p:nvSpPr>
        <p:spPr>
          <a:xfrm>
            <a:off x="10160" y="4457113"/>
            <a:ext cx="596646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국토교통부 통계누리의 </a:t>
            </a:r>
            <a:r>
              <a:rPr lang="en-US" altLang="ko-KR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연도별 화물자동차 등록 현황</a:t>
            </a:r>
            <a:r>
              <a:rPr lang="en-US" altLang="ko-KR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</a:t>
            </a:r>
            <a:r>
              <a:rPr lang="ko-KR" altLang="en-US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   따르면 화물자동차 등록대수는 </a:t>
            </a:r>
            <a:r>
              <a:rPr lang="en-US" altLang="ko-KR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2007</a:t>
            </a:r>
            <a:r>
              <a:rPr lang="ko-KR" altLang="en-US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년부터 </a:t>
            </a:r>
            <a:r>
              <a:rPr lang="en-US" altLang="ko-KR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2020</a:t>
            </a:r>
            <a:r>
              <a:rPr lang="ko-KR" altLang="en-US" sz="1800" b="0" i="0" u="none" strike="noStrike" baseline="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년까지 꾸준히 증가하는 추세를 보임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523CF-B672-D9DC-0DF5-932433D2DEAE}"/>
              </a:ext>
            </a:extLst>
          </p:cNvPr>
          <p:cNvSpPr/>
          <p:nvPr/>
        </p:nvSpPr>
        <p:spPr>
          <a:xfrm>
            <a:off x="6644640" y="5635705"/>
            <a:ext cx="4653280" cy="1019757"/>
          </a:xfrm>
          <a:prstGeom prst="rect">
            <a:avLst/>
          </a:prstGeom>
          <a:noFill/>
          <a:ln w="38100">
            <a:solidFill>
              <a:srgbClr val="085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DAAE8-11F9-044A-149A-FA27266364AA}"/>
              </a:ext>
            </a:extLst>
          </p:cNvPr>
          <p:cNvSpPr txBox="1"/>
          <p:nvPr/>
        </p:nvSpPr>
        <p:spPr>
          <a:xfrm>
            <a:off x="7254240" y="5615386"/>
            <a:ext cx="34645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안전한 화물차 운행을 위한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개선방안이 필요함</a:t>
            </a:r>
          </a:p>
        </p:txBody>
      </p:sp>
    </p:spTree>
    <p:extLst>
      <p:ext uri="{BB962C8B-B14F-4D97-AF65-F5344CB8AC3E}">
        <p14:creationId xmlns:p14="http://schemas.microsoft.com/office/powerpoint/2010/main" val="18400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C149C-8D31-9DED-A7C3-CF51856FBE36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A7B76-5E1B-6073-7A77-65BAA18980EC}"/>
              </a:ext>
            </a:extLst>
          </p:cNvPr>
          <p:cNvSpPr txBox="1"/>
          <p:nvPr/>
        </p:nvSpPr>
        <p:spPr>
          <a:xfrm>
            <a:off x="0" y="966391"/>
            <a:ext cx="4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화물차 휴게시설 입지 선정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5862320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4460-234C-C38F-FF7E-BB26212235BC}"/>
              </a:ext>
            </a:extLst>
          </p:cNvPr>
          <p:cNvSpPr txBox="1"/>
          <p:nvPr/>
        </p:nvSpPr>
        <p:spPr>
          <a:xfrm>
            <a:off x="5918200" y="4249103"/>
            <a:ext cx="610387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 통행량과 교통사고 횟수를 상관분석한 결과 화물차 통행량이 많을수록 사고횟수가 많은 경향이 있었으며 상관계수가 약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0.42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준수한 상관관계를 보임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A75EF-AB2C-B39D-18AA-8F4B9BDF0192}"/>
              </a:ext>
            </a:extLst>
          </p:cNvPr>
          <p:cNvSpPr txBox="1"/>
          <p:nvPr/>
        </p:nvSpPr>
        <p:spPr>
          <a:xfrm>
            <a:off x="6156960" y="99293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 입지 선정 기준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665AA-7400-4466-B710-C595DE9EDBA7}"/>
              </a:ext>
            </a:extLst>
          </p:cNvPr>
          <p:cNvSpPr txBox="1"/>
          <p:nvPr/>
        </p:nvSpPr>
        <p:spPr>
          <a:xfrm>
            <a:off x="0" y="3959822"/>
            <a:ext cx="57940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졸음운전이 고속도로 주요 사고 원인으로 뽑힘에 따라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국토교통부는 화물차 휴게 시설을 꾸준히 확충할 계획임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AB0FC-FA73-5CA1-3825-F6B67DF22E97}"/>
              </a:ext>
            </a:extLst>
          </p:cNvPr>
          <p:cNvSpPr txBox="1"/>
          <p:nvPr/>
        </p:nvSpPr>
        <p:spPr>
          <a:xfrm>
            <a:off x="-7360" y="5024035"/>
            <a:ext cx="574548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spc="-20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그러나 </a:t>
            </a:r>
            <a:r>
              <a:rPr lang="en-US" altLang="ko-KR" kern="0" spc="-20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25</a:t>
            </a:r>
            <a:r>
              <a:rPr lang="ko-KR" altLang="en-US" kern="0" spc="-20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 이후의 화물차 휴게기능 확충 입지는 정해지지 않았음</a:t>
            </a:r>
            <a:r>
              <a:rPr lang="en-US" altLang="ko-KR" kern="0" spc="-20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kern="0" spc="-20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최적의 화물차 휴게시설 입지를 제안하고자 한다</a:t>
            </a:r>
            <a:r>
              <a:rPr lang="en-US" altLang="ko-KR" kern="0" spc="-20" dirty="0">
                <a:solidFill>
                  <a:srgbClr val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CB535C-DAB8-C24D-673A-FECDAA47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80" y="1385005"/>
            <a:ext cx="2682240" cy="272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5F2787-1E09-680A-167C-910A28F6C8E1}"/>
              </a:ext>
            </a:extLst>
          </p:cNvPr>
          <p:cNvSpPr txBox="1"/>
          <p:nvPr/>
        </p:nvSpPr>
        <p:spPr>
          <a:xfrm>
            <a:off x="5930640" y="5522277"/>
            <a:ext cx="616764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구간별 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교통사고 건수</a:t>
            </a:r>
            <a:r>
              <a:rPr lang="en-US" altLang="ko-KR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 통행량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구간별 거리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기준으로 최적의 입지를 선정함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2327BE-F6DB-8C8E-D375-1435815F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78" y="1385005"/>
            <a:ext cx="4255244" cy="30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2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5995853" y="1590020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A75EF-AB2C-B39D-18AA-8F4B9BDF0192}"/>
              </a:ext>
            </a:extLst>
          </p:cNvPr>
          <p:cNvSpPr txBox="1"/>
          <p:nvPr/>
        </p:nvSpPr>
        <p:spPr>
          <a:xfrm>
            <a:off x="6056813" y="96043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  17~20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년도 화물차 통행량 합계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1F2419-EE51-2488-88E4-64477780AFA9}"/>
              </a:ext>
            </a:extLst>
          </p:cNvPr>
          <p:cNvSpPr txBox="1"/>
          <p:nvPr/>
        </p:nvSpPr>
        <p:spPr>
          <a:xfrm>
            <a:off x="6153020" y="1968879"/>
            <a:ext cx="3006526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한국도로공사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도로 교통량 통계연보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17~20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050" name="Picture 2" descr="체크 박스 아이콘 PNG 이미지 | PNGWing">
            <a:extLst>
              <a:ext uri="{FF2B5EF4-FFF2-40B4-BE49-F238E27FC236}">
                <a16:creationId xmlns:a16="http://schemas.microsoft.com/office/drawing/2014/main" id="{8218F822-F754-3B75-C9EE-879F5006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99" y="1590020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E88F0-36D5-603D-563A-40EEC3555361}"/>
              </a:ext>
            </a:extLst>
          </p:cNvPr>
          <p:cNvSpPr txBox="1"/>
          <p:nvPr/>
        </p:nvSpPr>
        <p:spPr>
          <a:xfrm>
            <a:off x="6553200" y="159002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711AB-5FD2-CC4A-7098-1A04C1D022D0}"/>
              </a:ext>
            </a:extLst>
          </p:cNvPr>
          <p:cNvSpPr txBox="1"/>
          <p:nvPr/>
        </p:nvSpPr>
        <p:spPr>
          <a:xfrm>
            <a:off x="6153020" y="3413110"/>
            <a:ext cx="344818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색이 진할수록 통행량이 많은 것을 의미함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6" name="Picture 2" descr="체크 박스 아이콘 PNG 이미지 | PNGWing">
            <a:extLst>
              <a:ext uri="{FF2B5EF4-FFF2-40B4-BE49-F238E27FC236}">
                <a16:creationId xmlns:a16="http://schemas.microsoft.com/office/drawing/2014/main" id="{F3F29C31-CF2C-44C0-A113-28B216BC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99" y="3034251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19DAE6-2B12-09DD-F228-37CDE7467176}"/>
              </a:ext>
            </a:extLst>
          </p:cNvPr>
          <p:cNvSpPr txBox="1"/>
          <p:nvPr/>
        </p:nvSpPr>
        <p:spPr>
          <a:xfrm>
            <a:off x="6553200" y="3034251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B0B3E6-836A-5891-0A4A-198C1B32BEC3}"/>
              </a:ext>
            </a:extLst>
          </p:cNvPr>
          <p:cNvSpPr txBox="1"/>
          <p:nvPr/>
        </p:nvSpPr>
        <p:spPr>
          <a:xfrm>
            <a:off x="6153019" y="4936136"/>
            <a:ext cx="293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경부고속도로가 화물차 통행량이 많음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2" name="Picture 2" descr="체크 박스 아이콘 PNG 이미지 | PNGWing">
            <a:extLst>
              <a:ext uri="{FF2B5EF4-FFF2-40B4-BE49-F238E27FC236}">
                <a16:creationId xmlns:a16="http://schemas.microsoft.com/office/drawing/2014/main" id="{D8A8DC94-7673-25A9-5390-648A21A8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99" y="4524183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9EE7865-3143-79CD-CE03-B87EB226A58A}"/>
              </a:ext>
            </a:extLst>
          </p:cNvPr>
          <p:cNvSpPr txBox="1"/>
          <p:nvPr/>
        </p:nvSpPr>
        <p:spPr>
          <a:xfrm>
            <a:off x="6553200" y="452418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시사점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C00FE-72EB-F4C3-AC8C-91526F3E86D8}"/>
              </a:ext>
            </a:extLst>
          </p:cNvPr>
          <p:cNvSpPr txBox="1"/>
          <p:nvPr/>
        </p:nvSpPr>
        <p:spPr>
          <a:xfrm>
            <a:off x="6153019" y="5612947"/>
            <a:ext cx="348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서울과 부산인근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충청도와 대전 인근의 통행량이 많음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E9A41A-A495-A57C-FA96-CB507E3B9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97" r="5025"/>
          <a:stretch/>
        </p:blipFill>
        <p:spPr>
          <a:xfrm>
            <a:off x="9395519" y="1990574"/>
            <a:ext cx="2668664" cy="346833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67A3DD0-19F4-DC5B-A9FC-92353D0417B0}"/>
              </a:ext>
            </a:extLst>
          </p:cNvPr>
          <p:cNvSpPr txBox="1"/>
          <p:nvPr/>
        </p:nvSpPr>
        <p:spPr>
          <a:xfrm>
            <a:off x="0" y="957315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 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984A8-6C40-AB38-210C-F0255D3CBB0B}"/>
              </a:ext>
            </a:extLst>
          </p:cNvPr>
          <p:cNvSpPr txBox="1"/>
          <p:nvPr/>
        </p:nvSpPr>
        <p:spPr>
          <a:xfrm>
            <a:off x="87499" y="1933263"/>
            <a:ext cx="330200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Taas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고속도로 사고데이터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중 가해차량이 화물차인 경우만 나타냄</a:t>
            </a:r>
          </a:p>
        </p:txBody>
      </p:sp>
      <p:pic>
        <p:nvPicPr>
          <p:cNvPr id="46" name="Picture 2" descr="체크 박스 아이콘 PNG 이미지 | PNGWing">
            <a:extLst>
              <a:ext uri="{FF2B5EF4-FFF2-40B4-BE49-F238E27FC236}">
                <a16:creationId xmlns:a16="http://schemas.microsoft.com/office/drawing/2014/main" id="{0721A215-B6B8-13CD-B5BB-188726C3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9" y="1554404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32BFD07-48A5-02A6-EECB-8E6C252F0B67}"/>
              </a:ext>
            </a:extLst>
          </p:cNvPr>
          <p:cNvSpPr txBox="1"/>
          <p:nvPr/>
        </p:nvSpPr>
        <p:spPr>
          <a:xfrm>
            <a:off x="487680" y="155440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0FD0E-92FD-19F6-473B-2233CD3B6821}"/>
              </a:ext>
            </a:extLst>
          </p:cNvPr>
          <p:cNvSpPr txBox="1"/>
          <p:nvPr/>
        </p:nvSpPr>
        <p:spPr>
          <a:xfrm>
            <a:off x="87499" y="3692454"/>
            <a:ext cx="330200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원이 클수록 사고 다발 구간임</a:t>
            </a:r>
          </a:p>
        </p:txBody>
      </p:sp>
      <p:pic>
        <p:nvPicPr>
          <p:cNvPr id="49" name="Picture 2" descr="체크 박스 아이콘 PNG 이미지 | PNGWing">
            <a:extLst>
              <a:ext uri="{FF2B5EF4-FFF2-40B4-BE49-F238E27FC236}">
                <a16:creationId xmlns:a16="http://schemas.microsoft.com/office/drawing/2014/main" id="{E883803A-8792-2597-4FD6-BE3CA418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9" y="3313595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DABDF5D-58BA-4F7D-240D-3F2771E7A738}"/>
              </a:ext>
            </a:extLst>
          </p:cNvPr>
          <p:cNvSpPr txBox="1"/>
          <p:nvPr/>
        </p:nvSpPr>
        <p:spPr>
          <a:xfrm>
            <a:off x="487680" y="3313595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E94F36-9DA8-7F5F-1B1D-24248A895FD1}"/>
              </a:ext>
            </a:extLst>
          </p:cNvPr>
          <p:cNvSpPr txBox="1"/>
          <p:nvPr/>
        </p:nvSpPr>
        <p:spPr>
          <a:xfrm>
            <a:off x="87500" y="4867426"/>
            <a:ext cx="306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수도권과 부산에서 사고가 많이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일어남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2" name="Picture 2" descr="체크 박스 아이콘 PNG 이미지 | PNGWing">
            <a:extLst>
              <a:ext uri="{FF2B5EF4-FFF2-40B4-BE49-F238E27FC236}">
                <a16:creationId xmlns:a16="http://schemas.microsoft.com/office/drawing/2014/main" id="{E5358CDA-AF30-C01E-AE9B-EFE95DFF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9" y="4488567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0FE0DF4-2E65-62CD-4BC3-5755D74F89E8}"/>
              </a:ext>
            </a:extLst>
          </p:cNvPr>
          <p:cNvSpPr txBox="1"/>
          <p:nvPr/>
        </p:nvSpPr>
        <p:spPr>
          <a:xfrm>
            <a:off x="487680" y="4488567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시사점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122CE0-1BBD-5FF8-8A83-615A54B022A0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BBAFC-9EBA-5D72-75CD-3BF8200B0D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51" r="5863"/>
          <a:stretch/>
        </p:blipFill>
        <p:spPr>
          <a:xfrm>
            <a:off x="3348232" y="2140745"/>
            <a:ext cx="2599517" cy="33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A7B76-5E1B-6073-7A77-65BAA18980EC}"/>
              </a:ext>
            </a:extLst>
          </p:cNvPr>
          <p:cNvSpPr txBox="1"/>
          <p:nvPr/>
        </p:nvSpPr>
        <p:spPr>
          <a:xfrm>
            <a:off x="6461760" y="1139111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후보지 선정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6441440" y="1704023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B90CD-F325-689B-2984-2069B9A5142E}"/>
              </a:ext>
            </a:extLst>
          </p:cNvPr>
          <p:cNvSpPr txBox="1"/>
          <p:nvPr/>
        </p:nvSpPr>
        <p:spPr>
          <a:xfrm>
            <a:off x="6441440" y="1726101"/>
            <a:ext cx="5768600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높은 땅값으로 인해 화물차 휴게시설 건설이 지연되고 있는 상황을 고려하여 일반 휴게소의 화물차 주차면과 휴게시설을 보강하고자 함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AB316-0F21-A8CC-A32D-979FFD8EEDC4}"/>
              </a:ext>
            </a:extLst>
          </p:cNvPr>
          <p:cNvSpPr txBox="1"/>
          <p:nvPr/>
        </p:nvSpPr>
        <p:spPr>
          <a:xfrm>
            <a:off x="6441440" y="3166660"/>
            <a:ext cx="554736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휴게시설이 한 개 이상 있는 구간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후보지로 선정함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4DD9D-DD1F-B26F-FB25-71714991745C}"/>
              </a:ext>
            </a:extLst>
          </p:cNvPr>
          <p:cNvSpPr txBox="1"/>
          <p:nvPr/>
        </p:nvSpPr>
        <p:spPr>
          <a:xfrm>
            <a:off x="6441440" y="4080545"/>
            <a:ext cx="554736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뿐만 아니라 화물차 사고가 한 건도 없는 구간도 후보지에서 제외함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CDABA-765E-F2ED-1BB6-EC16E7A4747A}"/>
              </a:ext>
            </a:extLst>
          </p:cNvPr>
          <p:cNvSpPr/>
          <p:nvPr/>
        </p:nvSpPr>
        <p:spPr>
          <a:xfrm>
            <a:off x="6959600" y="5179664"/>
            <a:ext cx="4653280" cy="1019757"/>
          </a:xfrm>
          <a:prstGeom prst="rect">
            <a:avLst/>
          </a:prstGeom>
          <a:noFill/>
          <a:ln w="38100">
            <a:solidFill>
              <a:srgbClr val="085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526F1-2589-0356-28FD-0631F6879167}"/>
              </a:ext>
            </a:extLst>
          </p:cNvPr>
          <p:cNvSpPr txBox="1"/>
          <p:nvPr/>
        </p:nvSpPr>
        <p:spPr>
          <a:xfrm>
            <a:off x="7400420" y="5179664"/>
            <a:ext cx="385064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위의 기준에 따라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127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구간이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후보지로 선정됨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8AFA7-8AB5-9E98-0A82-F066A4BC00D6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67C07-C1F0-30DE-F29B-09814A874358}"/>
              </a:ext>
            </a:extLst>
          </p:cNvPr>
          <p:cNvSpPr txBox="1"/>
          <p:nvPr/>
        </p:nvSpPr>
        <p:spPr>
          <a:xfrm>
            <a:off x="294641" y="1087245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휴게시설 위치 분포도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3F4C85-3E1B-28CE-4D7C-53E9621A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2" y="1997971"/>
            <a:ext cx="2783840" cy="395801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FFC49C-4E3F-07BA-8D98-9E4156136725}"/>
              </a:ext>
            </a:extLst>
          </p:cNvPr>
          <p:cNvSpPr txBox="1"/>
          <p:nvPr/>
        </p:nvSpPr>
        <p:spPr>
          <a:xfrm>
            <a:off x="148460" y="2063193"/>
            <a:ext cx="3304307" cy="120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한국도로공사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노선별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방향별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휴게소 편의시설 현황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(2022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년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월 자료 기준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0" name="Picture 2" descr="체크 박스 아이콘 PNG 이미지 | PNGWing">
            <a:extLst>
              <a:ext uri="{FF2B5EF4-FFF2-40B4-BE49-F238E27FC236}">
                <a16:creationId xmlns:a16="http://schemas.microsoft.com/office/drawing/2014/main" id="{AF1BDD9D-D4F8-A93C-85F0-0D31B7CD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0" y="1684334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3313FF-DEAD-7256-1F97-D9888E8415F0}"/>
              </a:ext>
            </a:extLst>
          </p:cNvPr>
          <p:cNvSpPr txBox="1"/>
          <p:nvPr/>
        </p:nvSpPr>
        <p:spPr>
          <a:xfrm>
            <a:off x="548641" y="1684334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50153-2145-6100-9A2F-41844608DD9E}"/>
              </a:ext>
            </a:extLst>
          </p:cNvPr>
          <p:cNvSpPr txBox="1"/>
          <p:nvPr/>
        </p:nvSpPr>
        <p:spPr>
          <a:xfrm>
            <a:off x="148461" y="3753232"/>
            <a:ext cx="344818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빨간색은 일반 휴게소 파란색은 화물차 휴게소를 나타냄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8" name="Picture 2" descr="체크 박스 아이콘 PNG 이미지 | PNGWing">
            <a:extLst>
              <a:ext uri="{FF2B5EF4-FFF2-40B4-BE49-F238E27FC236}">
                <a16:creationId xmlns:a16="http://schemas.microsoft.com/office/drawing/2014/main" id="{869B95D3-35AC-1522-007D-5EB18BF83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0" y="3374373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21B7C2-1518-A5B4-B211-97E30E0FD592}"/>
              </a:ext>
            </a:extLst>
          </p:cNvPr>
          <p:cNvSpPr txBox="1"/>
          <p:nvPr/>
        </p:nvSpPr>
        <p:spPr>
          <a:xfrm>
            <a:off x="548641" y="3374373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CEDAB5-557A-DC4F-62FB-9A43F52EB023}"/>
              </a:ext>
            </a:extLst>
          </p:cNvPr>
          <p:cNvSpPr txBox="1"/>
          <p:nvPr/>
        </p:nvSpPr>
        <p:spPr>
          <a:xfrm>
            <a:off x="148461" y="5174338"/>
            <a:ext cx="33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전체 휴게소의 개수는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207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그중 화물차는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51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개소임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41" name="Picture 2" descr="체크 박스 아이콘 PNG 이미지 | PNGWing">
            <a:extLst>
              <a:ext uri="{FF2B5EF4-FFF2-40B4-BE49-F238E27FC236}">
                <a16:creationId xmlns:a16="http://schemas.microsoft.com/office/drawing/2014/main" id="{F7238F99-BC3E-EBF0-05EA-759B9F67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0" y="4795479"/>
            <a:ext cx="378401" cy="3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DADD90F-DEE0-D13B-B661-3C821816A774}"/>
              </a:ext>
            </a:extLst>
          </p:cNvPr>
          <p:cNvSpPr txBox="1"/>
          <p:nvPr/>
        </p:nvSpPr>
        <p:spPr>
          <a:xfrm>
            <a:off x="548641" y="479547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시사점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BBD336-D4FD-D872-6DEC-80148BA4182A}"/>
              </a:ext>
            </a:extLst>
          </p:cNvPr>
          <p:cNvSpPr txBox="1"/>
          <p:nvPr/>
        </p:nvSpPr>
        <p:spPr>
          <a:xfrm>
            <a:off x="148460" y="5853763"/>
            <a:ext cx="36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특히 강원도 방면에는 화물차 휴게소가 매우 적음</a:t>
            </a:r>
          </a:p>
        </p:txBody>
      </p:sp>
    </p:spTree>
    <p:extLst>
      <p:ext uri="{BB962C8B-B14F-4D97-AF65-F5344CB8AC3E}">
        <p14:creationId xmlns:p14="http://schemas.microsoft.com/office/powerpoint/2010/main" val="11256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8773-5662-4C46-0A9D-267B94A9EA5B}"/>
              </a:ext>
            </a:extLst>
          </p:cNvPr>
          <p:cNvSpPr txBox="1"/>
          <p:nvPr/>
        </p:nvSpPr>
        <p:spPr>
          <a:xfrm>
            <a:off x="111760" y="966391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입지 선정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6DBDB-49AA-41E4-C319-C7DC16D2ECF9}"/>
              </a:ext>
            </a:extLst>
          </p:cNvPr>
          <p:cNvSpPr txBox="1"/>
          <p:nvPr/>
        </p:nvSpPr>
        <p:spPr>
          <a:xfrm>
            <a:off x="157480" y="1242483"/>
            <a:ext cx="1166876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교통사고 건수</a:t>
            </a:r>
            <a:r>
              <a:rPr lang="en-US" altLang="ko-KR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 통행량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구간별 거리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기준으로 군집분석을 진행하였으며 이때 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알고리즘을 활용함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FCFBB2-8FC7-472C-2E42-285D0E33925A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584A8-015E-CC2B-7D2E-249A4BEC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4" y="1668200"/>
            <a:ext cx="7585355" cy="2283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C1C6A8-974C-F223-71F6-23D617804F8F}"/>
              </a:ext>
            </a:extLst>
          </p:cNvPr>
          <p:cNvSpPr txBox="1"/>
          <p:nvPr/>
        </p:nvSpPr>
        <p:spPr>
          <a:xfrm>
            <a:off x="157480" y="4017845"/>
            <a:ext cx="759968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Elbow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method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확인해본 결과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그래프 모두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때 기울기가 급격히 줄어들었으므로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k=3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설정하고 군집화를 진행함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115A4-E2FA-BDB4-43AA-8E787DC2A9D8}"/>
              </a:ext>
            </a:extLst>
          </p:cNvPr>
          <p:cNvSpPr txBox="1"/>
          <p:nvPr/>
        </p:nvSpPr>
        <p:spPr>
          <a:xfrm>
            <a:off x="108710" y="5666401"/>
            <a:ext cx="8172338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최적의 군집안에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19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구간이 있었으나 그 중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12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구간은 인근에 이미 화물차 휴게소가 있는 것으로 확인되어 </a:t>
            </a:r>
            <a:r>
              <a:rPr lang="en-US" altLang="ko-KR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화물차 휴게소 최적 입지로 뽑음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33378-61A6-CFA2-063E-FA3AC9183D61}"/>
              </a:ext>
            </a:extLst>
          </p:cNvPr>
          <p:cNvSpPr txBox="1"/>
          <p:nvPr/>
        </p:nvSpPr>
        <p:spPr>
          <a:xfrm>
            <a:off x="8214199" y="6410634"/>
            <a:ext cx="17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선정된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19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구간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75F583-AB57-874C-D494-726F8B06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48" y="2445687"/>
            <a:ext cx="2928703" cy="39649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B6F528-8240-6683-93A4-0FFEE93571F3}"/>
              </a:ext>
            </a:extLst>
          </p:cNvPr>
          <p:cNvSpPr txBox="1"/>
          <p:nvPr/>
        </p:nvSpPr>
        <p:spPr>
          <a:xfrm>
            <a:off x="8360137" y="1952912"/>
            <a:ext cx="284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시각화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빨간색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선정된 구간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r>
              <a:rPr lang="ko-KR" altLang="en-US" sz="1400" dirty="0">
                <a:solidFill>
                  <a:srgbClr val="0070C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파란색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현재 화물차 휴게소 위치</a:t>
            </a:r>
          </a:p>
        </p:txBody>
      </p:sp>
      <p:pic>
        <p:nvPicPr>
          <p:cNvPr id="23" name="Picture 2" descr="체크 박스 아이콘 PNG 이미지 | PNGWing">
            <a:extLst>
              <a:ext uri="{FF2B5EF4-FFF2-40B4-BE49-F238E27FC236}">
                <a16:creationId xmlns:a16="http://schemas.microsoft.com/office/drawing/2014/main" id="{C90DA3C7-7F4E-2B1A-B759-309D58EE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199" y="1981639"/>
            <a:ext cx="247270" cy="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4D6D04-B38E-63CF-18DF-A1C8B2A9E720}"/>
              </a:ext>
            </a:extLst>
          </p:cNvPr>
          <p:cNvSpPr txBox="1"/>
          <p:nvPr/>
        </p:nvSpPr>
        <p:spPr>
          <a:xfrm>
            <a:off x="157481" y="4842123"/>
            <a:ext cx="7383862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군집화를 통해 고속도로 구간을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군집으로 나누고 최적의 입지를 갖는 군집을 찾음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1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8773-5662-4C46-0A9D-267B94A9EA5B}"/>
              </a:ext>
            </a:extLst>
          </p:cNvPr>
          <p:cNvSpPr txBox="1"/>
          <p:nvPr/>
        </p:nvSpPr>
        <p:spPr>
          <a:xfrm>
            <a:off x="111760" y="966391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입지 선정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6DBDB-49AA-41E4-C319-C7DC16D2ECF9}"/>
              </a:ext>
            </a:extLst>
          </p:cNvPr>
          <p:cNvSpPr txBox="1"/>
          <p:nvPr/>
        </p:nvSpPr>
        <p:spPr>
          <a:xfrm>
            <a:off x="157480" y="2039493"/>
            <a:ext cx="1194603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강원권에 우선적으로 휴게소를 배치할 필요가 있다고 판단해 </a:t>
            </a:r>
            <a:r>
              <a:rPr lang="ko-KR" altLang="en-US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강원권을 대상으로도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최적의 </a:t>
            </a:r>
            <a:r>
              <a:rPr lang="ko-KR" altLang="en-US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화물차 입지를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선정함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FCFBB2-8FC7-472C-2E42-285D0E33925A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27B44-7412-419E-4955-0E446310D003}"/>
              </a:ext>
            </a:extLst>
          </p:cNvPr>
          <p:cNvSpPr txBox="1"/>
          <p:nvPr/>
        </p:nvSpPr>
        <p:spPr>
          <a:xfrm>
            <a:off x="157480" y="1529025"/>
            <a:ext cx="1233932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화물차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연속운전 시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15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 휴식이 의무화 되었으나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강원도에는 화물차 휴게소가 적어 규제를 준수하기 어려움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042127-969E-735A-D78F-AA5A918C9A83}"/>
              </a:ext>
            </a:extLst>
          </p:cNvPr>
          <p:cNvGrpSpPr/>
          <p:nvPr/>
        </p:nvGrpSpPr>
        <p:grpSpPr>
          <a:xfrm>
            <a:off x="8454280" y="2608348"/>
            <a:ext cx="2812025" cy="3739879"/>
            <a:chOff x="5463899" y="384587"/>
            <a:chExt cx="5413561" cy="667497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94697C-C3D2-6B68-57EF-5AD32DCF9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3899" y="384587"/>
              <a:ext cx="5413561" cy="667497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6BA401-2F62-946F-0BC8-37AC01A050DC}"/>
                </a:ext>
              </a:extLst>
            </p:cNvPr>
            <p:cNvSpPr/>
            <p:nvPr/>
          </p:nvSpPr>
          <p:spPr>
            <a:xfrm rot="20542029">
              <a:off x="8780205" y="3087330"/>
              <a:ext cx="58994" cy="235973"/>
            </a:xfrm>
            <a:prstGeom prst="rect">
              <a:avLst/>
            </a:prstGeom>
            <a:solidFill>
              <a:srgbClr val="EF4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B3A94D-E530-AFF1-57BA-A8D8515DF145}"/>
                </a:ext>
              </a:extLst>
            </p:cNvPr>
            <p:cNvSpPr/>
            <p:nvPr/>
          </p:nvSpPr>
          <p:spPr>
            <a:xfrm rot="19744732">
              <a:off x="8509820" y="2724210"/>
              <a:ext cx="58994" cy="235974"/>
            </a:xfrm>
            <a:prstGeom prst="rect">
              <a:avLst/>
            </a:prstGeom>
            <a:solidFill>
              <a:srgbClr val="EF4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5FD640-546B-598C-FD2B-821B0334700B}"/>
                </a:ext>
              </a:extLst>
            </p:cNvPr>
            <p:cNvSpPr/>
            <p:nvPr/>
          </p:nvSpPr>
          <p:spPr>
            <a:xfrm rot="16711814">
              <a:off x="8276826" y="2456377"/>
              <a:ext cx="53427" cy="108000"/>
            </a:xfrm>
            <a:prstGeom prst="rect">
              <a:avLst/>
            </a:prstGeom>
            <a:solidFill>
              <a:srgbClr val="EF4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1F8959-F3F1-227E-BD7C-258518FB4560}"/>
                </a:ext>
              </a:extLst>
            </p:cNvPr>
            <p:cNvSpPr/>
            <p:nvPr/>
          </p:nvSpPr>
          <p:spPr>
            <a:xfrm rot="20531206">
              <a:off x="8286152" y="1129727"/>
              <a:ext cx="61200" cy="144000"/>
            </a:xfrm>
            <a:prstGeom prst="rect">
              <a:avLst/>
            </a:prstGeom>
            <a:solidFill>
              <a:srgbClr val="EF43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6AD25DF-936A-0BD2-7FB8-D074330DB400}"/>
              </a:ext>
            </a:extLst>
          </p:cNvPr>
          <p:cNvSpPr txBox="1"/>
          <p:nvPr/>
        </p:nvSpPr>
        <p:spPr>
          <a:xfrm>
            <a:off x="157479" y="4821514"/>
            <a:ext cx="8286969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이전과 마찬가지로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알고리즘을 활용하였고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Elbow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method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실행한 결과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 때 기울기가 급격히 줄어들었으므로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k=3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설정하고 군집화를 진행함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A5A72-43EA-2B08-EA4F-E1849ACBD389}"/>
              </a:ext>
            </a:extLst>
          </p:cNvPr>
          <p:cNvSpPr txBox="1"/>
          <p:nvPr/>
        </p:nvSpPr>
        <p:spPr>
          <a:xfrm>
            <a:off x="8650670" y="6369520"/>
            <a:ext cx="210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빨간색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선정된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</a:t>
            </a:r>
          </a:p>
        </p:txBody>
      </p:sp>
      <p:pic>
        <p:nvPicPr>
          <p:cNvPr id="25" name="Picture 2" descr="체크 박스 아이콘 PNG 이미지 | PNGWing">
            <a:extLst>
              <a:ext uri="{FF2B5EF4-FFF2-40B4-BE49-F238E27FC236}">
                <a16:creationId xmlns:a16="http://schemas.microsoft.com/office/drawing/2014/main" id="{82E202E3-1B4B-E637-DEFD-EF6E633D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333" y1="56667" x2="53333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448" y="6412106"/>
            <a:ext cx="247270" cy="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4C7BC5-49E8-C4E3-6E56-77F843760330}"/>
              </a:ext>
            </a:extLst>
          </p:cNvPr>
          <p:cNvSpPr txBox="1"/>
          <p:nvPr/>
        </p:nvSpPr>
        <p:spPr>
          <a:xfrm>
            <a:off x="185124" y="5718838"/>
            <a:ext cx="80264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결과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구간이 선정 되었으나 그 중 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구간에는 이미 화물차 휴게소가 있는 것으로 확인되어 </a:t>
            </a:r>
            <a:r>
              <a:rPr lang="en-US" altLang="ko-KR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b="1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</a:t>
            </a:r>
            <a:r>
              <a:rPr lang="ko-KR" altLang="en-US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강원권 화물차 휴게소 최적 입지로 뽑음</a:t>
            </a:r>
            <a:r>
              <a:rPr lang="en-US" altLang="ko-KR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13BCD2-A0EC-B1A7-9BC4-41227B502DF0}"/>
              </a:ext>
            </a:extLst>
          </p:cNvPr>
          <p:cNvSpPr/>
          <p:nvPr/>
        </p:nvSpPr>
        <p:spPr>
          <a:xfrm>
            <a:off x="9991052" y="3792072"/>
            <a:ext cx="45719" cy="58994"/>
          </a:xfrm>
          <a:prstGeom prst="ellipse">
            <a:avLst/>
          </a:prstGeom>
          <a:solidFill>
            <a:srgbClr val="3A3B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F21A0CE-C8B0-DF72-4648-725E7F5A769C}"/>
              </a:ext>
            </a:extLst>
          </p:cNvPr>
          <p:cNvSpPr/>
          <p:nvPr/>
        </p:nvSpPr>
        <p:spPr>
          <a:xfrm>
            <a:off x="10164763" y="4131285"/>
            <a:ext cx="62092" cy="58994"/>
          </a:xfrm>
          <a:prstGeom prst="ellipse">
            <a:avLst/>
          </a:prstGeom>
          <a:solidFill>
            <a:srgbClr val="3A3B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99C5D67-B39B-C31F-1961-15FD560CF1BB}"/>
              </a:ext>
            </a:extLst>
          </p:cNvPr>
          <p:cNvSpPr/>
          <p:nvPr/>
        </p:nvSpPr>
        <p:spPr>
          <a:xfrm>
            <a:off x="9909302" y="3716552"/>
            <a:ext cx="45719" cy="58994"/>
          </a:xfrm>
          <a:prstGeom prst="ellipse">
            <a:avLst/>
          </a:prstGeom>
          <a:solidFill>
            <a:srgbClr val="3A3B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FB9F176-1EAC-21E4-84E4-DD964FCB5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" y="2627906"/>
            <a:ext cx="7734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09FE64-93D6-1399-D38A-7FA7CAB31094}"/>
              </a:ext>
            </a:extLst>
          </p:cNvPr>
          <p:cNvSpPr/>
          <p:nvPr/>
        </p:nvSpPr>
        <p:spPr>
          <a:xfrm>
            <a:off x="0" y="729699"/>
            <a:ext cx="12192000" cy="123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EAAA8-57CF-1AF2-9311-F8FFFB545441}"/>
              </a:ext>
            </a:extLst>
          </p:cNvPr>
          <p:cNvSpPr/>
          <p:nvPr/>
        </p:nvSpPr>
        <p:spPr>
          <a:xfrm>
            <a:off x="6177280" y="1515915"/>
            <a:ext cx="60960" cy="4846320"/>
          </a:xfrm>
          <a:prstGeom prst="rect">
            <a:avLst/>
          </a:prstGeom>
          <a:solidFill>
            <a:srgbClr val="085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A8773-5662-4C46-0A9D-267B94A9EA5B}"/>
              </a:ext>
            </a:extLst>
          </p:cNvPr>
          <p:cNvSpPr txBox="1"/>
          <p:nvPr/>
        </p:nvSpPr>
        <p:spPr>
          <a:xfrm>
            <a:off x="111760" y="966391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입지 선정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838301-CCFA-CEAD-8679-4D24B624262A}"/>
              </a:ext>
            </a:extLst>
          </p:cNvPr>
          <p:cNvSpPr txBox="1"/>
          <p:nvPr/>
        </p:nvSpPr>
        <p:spPr>
          <a:xfrm>
            <a:off x="6238239" y="3163664"/>
            <a:ext cx="577677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구간별 사고건수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’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교통량을 기준으로 최적의 입지를 선정함으로써 화물 운전자들의 근로 여건이 개선되고 졸음운전을 방지하여 보다 안전한 운행이 가능해질 것으로 기대됨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A00C9C-8140-07E6-4D17-253D952B43F8}"/>
              </a:ext>
            </a:extLst>
          </p:cNvPr>
          <p:cNvSpPr txBox="1"/>
          <p:nvPr/>
        </p:nvSpPr>
        <p:spPr>
          <a:xfrm>
            <a:off x="6329680" y="992931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71BBEC-0A56-B7D8-8CDB-99F68D5DE59E}"/>
              </a:ext>
            </a:extLst>
          </p:cNvPr>
          <p:cNvSpPr txBox="1"/>
          <p:nvPr/>
        </p:nvSpPr>
        <p:spPr>
          <a:xfrm>
            <a:off x="6238240" y="1745593"/>
            <a:ext cx="514751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K-means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알고리즘을 통해 더욱 필요한 구간을 선정하여 화물차 휴게기능 확충사업을 진행함에 있어서 우선순위를 정함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FCFBB2-8FC7-472C-2E42-285D0E33925A}"/>
              </a:ext>
            </a:extLst>
          </p:cNvPr>
          <p:cNvSpPr txBox="1"/>
          <p:nvPr/>
        </p:nvSpPr>
        <p:spPr>
          <a:xfrm>
            <a:off x="91440" y="93528"/>
            <a:ext cx="41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고속도로 개선방안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6F6F-2332-8882-952A-0F5F644A07BA}"/>
              </a:ext>
            </a:extLst>
          </p:cNvPr>
          <p:cNvSpPr txBox="1"/>
          <p:nvPr/>
        </p:nvSpPr>
        <p:spPr>
          <a:xfrm>
            <a:off x="25400" y="1335723"/>
            <a:ext cx="594868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 means </a:t>
            </a:r>
            <a:r>
              <a:rPr lang="ko-KR" altLang="en-US" sz="1600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알고리즘을 통해 최종적으로 다음과 같이 </a:t>
            </a:r>
            <a:r>
              <a:rPr lang="en-US" altLang="ko-KR" sz="1600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1600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구간이 화물차 휴게시설 확충 입지로 선정됨</a:t>
            </a:r>
            <a:r>
              <a:rPr lang="en-US" altLang="ko-KR" sz="1600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600" dirty="0">
                <a:solidFill>
                  <a:srgbClr val="222222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ko-KR" altLang="en-US" sz="1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B0733541-722C-88A8-3707-E7EDA802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38746"/>
              </p:ext>
            </p:extLst>
          </p:nvPr>
        </p:nvGraphicFramePr>
        <p:xfrm>
          <a:off x="1568489" y="2346777"/>
          <a:ext cx="3182458" cy="41256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82458">
                  <a:extLst>
                    <a:ext uri="{9D8B030D-6E8A-4147-A177-3AD203B41FA5}">
                      <a16:colId xmlns:a16="http://schemas.microsoft.com/office/drawing/2014/main" val="3150940667"/>
                    </a:ext>
                  </a:extLst>
                </a:gridCol>
              </a:tblGrid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구간 명</a:t>
                      </a:r>
                    </a:p>
                  </a:txBody>
                  <a:tcPr>
                    <a:solidFill>
                      <a:srgbClr val="085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77631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동경주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남포항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91238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가조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해인사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68889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호원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송추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846302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구리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 err="1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퇴계원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76763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용인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양지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79699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도동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 err="1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정통와촌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379752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하남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IC~</a:t>
                      </a:r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하남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JCT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86239"/>
                  </a:ext>
                </a:extLst>
              </a:tr>
              <a:tr h="458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춘천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JCT~</a:t>
                      </a:r>
                      <a:r>
                        <a:rPr lang="ko-KR" altLang="en-US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춘천</a:t>
                      </a:r>
                      <a:r>
                        <a:rPr lang="en-US" altLang="ko-KR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IC </a:t>
                      </a:r>
                      <a:endParaRPr lang="ko-KR" altLang="en-US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9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23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1487</Words>
  <Application>Microsoft Office PowerPoint</Application>
  <PresentationFormat>와이드스크린</PresentationFormat>
  <Paragraphs>166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ExtraBold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지우</dc:creator>
  <cp:lastModifiedBy>강 지우</cp:lastModifiedBy>
  <cp:revision>20</cp:revision>
  <dcterms:created xsi:type="dcterms:W3CDTF">2022-05-16T03:22:28Z</dcterms:created>
  <dcterms:modified xsi:type="dcterms:W3CDTF">2022-05-19T05:26:40Z</dcterms:modified>
</cp:coreProperties>
</file>