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82" r:id="rId9"/>
    <p:sldId id="283" r:id="rId10"/>
    <p:sldId id="275" r:id="rId11"/>
    <p:sldId id="292" r:id="rId12"/>
    <p:sldId id="305" r:id="rId13"/>
    <p:sldId id="293" r:id="rId14"/>
    <p:sldId id="295" r:id="rId15"/>
    <p:sldId id="276" r:id="rId16"/>
    <p:sldId id="296" r:id="rId17"/>
    <p:sldId id="297" r:id="rId18"/>
    <p:sldId id="306" r:id="rId19"/>
    <p:sldId id="300" r:id="rId20"/>
    <p:sldId id="301" r:id="rId21"/>
    <p:sldId id="303" r:id="rId22"/>
    <p:sldId id="307" r:id="rId23"/>
    <p:sldId id="302" r:id="rId24"/>
    <p:sldId id="262" r:id="rId25"/>
  </p:sldIdLst>
  <p:sldSz cx="12192000" cy="6858000"/>
  <p:notesSz cx="6858000" cy="9144000"/>
  <p:embeddedFontLst>
    <p:embeddedFont>
      <p:font typeface="1훈막대연필 R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584528" y="2254611"/>
            <a:ext cx="278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MNIST</a:t>
            </a:r>
            <a:endParaRPr lang="ko-KR" altLang="en-US" sz="66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976095" y="5314230"/>
            <a:ext cx="264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수학과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2016010729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전웅진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수학과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2019010729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박지원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5064847" y="1489899"/>
            <a:ext cx="327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Ungjin</a:t>
            </a:r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&amp; </a:t>
            </a:r>
            <a:r>
              <a:rPr lang="en-US" altLang="ko-KR" sz="14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Jiwon</a:t>
            </a:r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9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62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Contents 4</a:t>
              </a:r>
            </a:p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   </a:t>
              </a:r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Keras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CNN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170872" y="335612"/>
            <a:ext cx="33261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Keras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CNN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896F72-A2C8-4F68-B763-2AEBC56F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1" y="1203777"/>
            <a:ext cx="5398692" cy="47130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4E9D8E-09B0-4C03-AD9D-340C5970C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15" y="1203777"/>
            <a:ext cx="6241273" cy="4713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17363A-577A-478F-8845-BB3D74E6A8A3}"/>
              </a:ext>
            </a:extLst>
          </p:cNvPr>
          <p:cNvSpPr txBox="1"/>
          <p:nvPr/>
        </p:nvSpPr>
        <p:spPr>
          <a:xfrm>
            <a:off x="8783659" y="2782669"/>
            <a:ext cx="332613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333333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0~1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사이의 값으로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Normalization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을 진행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BFCCE-8E7E-48D8-8D43-4F23561BE62B}"/>
              </a:ext>
            </a:extLst>
          </p:cNvPr>
          <p:cNvSpPr txBox="1"/>
          <p:nvPr/>
        </p:nvSpPr>
        <p:spPr>
          <a:xfrm>
            <a:off x="9419148" y="805814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데이터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전처리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9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FB531F-8F1B-464F-A3F0-FCBCAF4F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0" y="271652"/>
            <a:ext cx="6202535" cy="6314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B091-61BE-4CC8-9A0E-891725104ECF}"/>
              </a:ext>
            </a:extLst>
          </p:cNvPr>
          <p:cNvSpPr txBox="1"/>
          <p:nvPr/>
        </p:nvSpPr>
        <p:spPr>
          <a:xfrm>
            <a:off x="5533574" y="640059"/>
            <a:ext cx="3845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&lt;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간단한 코드 설명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&gt;</a:t>
            </a:r>
          </a:p>
          <a:p>
            <a:r>
              <a:rPr lang="en-US" altLang="ko-KR" sz="2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Keras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의 모델 중 </a:t>
            </a:r>
            <a:r>
              <a:rPr lang="en-US" altLang="ko-KR" sz="2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Sequentioal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모델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AEDA0-D54B-4CC4-8361-9B6E0A5B96DA}"/>
              </a:ext>
            </a:extLst>
          </p:cNvPr>
          <p:cNvSpPr txBox="1"/>
          <p:nvPr/>
        </p:nvSpPr>
        <p:spPr>
          <a:xfrm>
            <a:off x="5533574" y="1349181"/>
            <a:ext cx="6465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2D MNIST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입력 이미지를 처리하기 위해 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2D </a:t>
            </a:r>
            <a:r>
              <a:rPr lang="ko-KR" altLang="en-US" sz="2000" b="0" i="0" dirty="0" err="1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컨벌루션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레이어를 추가</a:t>
            </a:r>
            <a:endParaRPr lang="ko-KR" altLang="en-US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A6B01-6628-4A30-AF8C-564FE46C7533}"/>
              </a:ext>
            </a:extLst>
          </p:cNvPr>
          <p:cNvSpPr txBox="1"/>
          <p:nvPr/>
        </p:nvSpPr>
        <p:spPr>
          <a:xfrm>
            <a:off x="5503458" y="1773092"/>
            <a:ext cx="45945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 Conv2D ()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레이어 함수</a:t>
            </a:r>
            <a:endParaRPr lang="en-US" altLang="ko-KR" sz="2000" b="0" i="0" dirty="0">
              <a:solidFill>
                <a:srgbClr val="666666"/>
              </a:solidFill>
              <a:effectLst/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출력 </a:t>
            </a:r>
            <a:r>
              <a:rPr lang="ko-KR" altLang="en-US" sz="2000" b="0" i="0" dirty="0" err="1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채널수</a:t>
            </a:r>
            <a:r>
              <a:rPr lang="en-US" altLang="ko-KR" sz="20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en-US" altLang="ko-KR" sz="2000" b="0" i="0" dirty="0" err="1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kernel_size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보폭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활성화 함수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,</a:t>
            </a:r>
          </a:p>
          <a:p>
            <a:r>
              <a:rPr lang="en-US" altLang="ko-KR" sz="20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  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레이어에 입력 크기를 모델에 제공</a:t>
            </a:r>
            <a:endParaRPr lang="ko-KR" altLang="en-US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A83E4-39DE-44B6-B4E3-1767EBA36ECB}"/>
              </a:ext>
            </a:extLst>
          </p:cNvPr>
          <p:cNvSpPr txBox="1"/>
          <p:nvPr/>
        </p:nvSpPr>
        <p:spPr>
          <a:xfrm>
            <a:off x="5502313" y="2734191"/>
            <a:ext cx="61887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 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MaxPooling2D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 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= </a:t>
            </a:r>
            <a:r>
              <a:rPr lang="ko-KR" altLang="en-US" sz="2000" b="0" i="0" dirty="0" err="1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풀링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크기 지정</a:t>
            </a:r>
            <a:endParaRPr lang="en-US" altLang="ko-KR" sz="2000" b="0" i="0" dirty="0">
              <a:solidFill>
                <a:srgbClr val="666666"/>
              </a:solidFill>
              <a:effectLst/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이미지의 작은 부분을 무시</a:t>
            </a:r>
            <a:endParaRPr lang="ko-KR" altLang="en-US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F4BA8-DC9C-4D82-BE12-C126245F2308}"/>
              </a:ext>
            </a:extLst>
          </p:cNvPr>
          <p:cNvSpPr txBox="1"/>
          <p:nvPr/>
        </p:nvSpPr>
        <p:spPr>
          <a:xfrm>
            <a:off x="5502313" y="350610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 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Dense() :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완전히 연결된 레이어를 선언</a:t>
            </a:r>
            <a:endParaRPr lang="en-US" altLang="ko-KR" sz="2000" b="0" i="0" dirty="0">
              <a:solidFill>
                <a:srgbClr val="666666"/>
              </a:solidFill>
              <a:effectLst/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sz="2000" dirty="0">
              <a:solidFill>
                <a:srgbClr val="666666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Flatten()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다차원의 입력을 일차원으로 만들기 위해 사용</a:t>
            </a:r>
            <a:endParaRPr lang="en-US" altLang="ko-KR" sz="2000" b="0" i="0" dirty="0">
              <a:solidFill>
                <a:srgbClr val="333333"/>
              </a:solidFill>
              <a:effectLst/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sz="2000" dirty="0">
              <a:solidFill>
                <a:srgbClr val="333333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Dropout : Overfitting </a:t>
            </a:r>
            <a:r>
              <a:rPr lang="ko-KR" altLang="en-US" sz="2000" dirty="0">
                <a:solidFill>
                  <a:srgbClr val="333333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방지하기</a:t>
            </a:r>
            <a:r>
              <a:rPr lang="en-US" altLang="ko-KR" sz="2000" dirty="0">
                <a:solidFill>
                  <a:srgbClr val="333333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위해 사용</a:t>
            </a:r>
            <a:endParaRPr lang="ko-KR" altLang="en-US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26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D287EF-3F06-4B69-A4EA-C27AC35D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82" y="596261"/>
            <a:ext cx="5581667" cy="5948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BC7B22-2820-4450-9BB4-7A70761BEC20}"/>
              </a:ext>
            </a:extLst>
          </p:cNvPr>
          <p:cNvSpPr txBox="1"/>
          <p:nvPr/>
        </p:nvSpPr>
        <p:spPr>
          <a:xfrm>
            <a:off x="6236503" y="13459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앞에서 본 입출력 관계 시각적으로 확인</a:t>
            </a:r>
            <a:endParaRPr lang="ko-KR" altLang="en-US" sz="24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D73D32-246D-4516-9DDE-994EF0DD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42" y="2983082"/>
            <a:ext cx="5976619" cy="2005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D3860A-ED09-4103-AD7D-AB10AB2F78DF}"/>
              </a:ext>
            </a:extLst>
          </p:cNvPr>
          <p:cNvSpPr txBox="1"/>
          <p:nvPr/>
        </p:nvSpPr>
        <p:spPr>
          <a:xfrm>
            <a:off x="142779" y="1540582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CNN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구조</a:t>
            </a:r>
            <a:endParaRPr lang="en-US" altLang="ko-KR" sz="2400" b="0" i="0" dirty="0">
              <a:solidFill>
                <a:srgbClr val="666666"/>
              </a:solidFill>
              <a:effectLst/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Adventures machine learning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에서 제공하는 </a:t>
            </a:r>
            <a:r>
              <a:rPr lang="en-US" altLang="ko-KR" sz="2400" b="0" i="0" dirty="0" err="1">
                <a:solidFill>
                  <a:srgbClr val="555555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Keras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tutorial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에서 제시한 구조를 학습</a:t>
            </a:r>
            <a:endParaRPr lang="ko-KR" altLang="en-US" sz="24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77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FC02AA-7BF8-4E6E-83AB-30FA4911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" y="1262326"/>
            <a:ext cx="6866226" cy="3433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715C9-556B-410A-81C6-AE773EB7B8FF}"/>
              </a:ext>
            </a:extLst>
          </p:cNvPr>
          <p:cNvSpPr txBox="1"/>
          <p:nvPr/>
        </p:nvSpPr>
        <p:spPr>
          <a:xfrm>
            <a:off x="369461" y="338564"/>
            <a:ext cx="4384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손실함수 </a:t>
            </a:r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표준 교차 엔트로피를 사용</a:t>
            </a:r>
            <a:endParaRPr lang="en-US" altLang="ko-KR" sz="2400" b="0" i="0" dirty="0">
              <a:solidFill>
                <a:srgbClr val="666666"/>
              </a:solidFill>
              <a:effectLst/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모델 훈련시키기</a:t>
            </a:r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59CED-69CA-4BDF-A37B-A1E86FCD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75" y="1018691"/>
            <a:ext cx="5058481" cy="4620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B3836-5A2A-4FC5-AC8C-3556DC8E67B1}"/>
              </a:ext>
            </a:extLst>
          </p:cNvPr>
          <p:cNvSpPr txBox="1"/>
          <p:nvPr/>
        </p:nvSpPr>
        <p:spPr>
          <a:xfrm>
            <a:off x="7021675" y="495471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정확도 확인  </a:t>
            </a:r>
            <a:r>
              <a:rPr lang="en-US" altLang="ko-KR" sz="28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r>
              <a:rPr lang="en-US" altLang="ko-KR" sz="2800" dirty="0">
                <a:solidFill>
                  <a:srgbClr val="FF000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99%</a:t>
            </a:r>
            <a:endParaRPr lang="ko-KR" altLang="en-US" sz="2800" dirty="0">
              <a:solidFill>
                <a:srgbClr val="FF0000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84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548755-FF47-46D8-98DB-B0EAE16F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03" y="969771"/>
            <a:ext cx="5334744" cy="4315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F88A0C-1138-432A-86C4-B3EC99041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585" y="969771"/>
            <a:ext cx="6287377" cy="4496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E0FD9-8059-4681-BCAD-FB064AA71201}"/>
              </a:ext>
            </a:extLst>
          </p:cNvPr>
          <p:cNvSpPr txBox="1"/>
          <p:nvPr/>
        </p:nvSpPr>
        <p:spPr>
          <a:xfrm>
            <a:off x="347803" y="3053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잘못 예측한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경우를 랜덤하게 시각적으로 </a:t>
            </a:r>
            <a:r>
              <a:rPr lang="ko-KR" altLang="en-US" sz="2400" dirty="0">
                <a:solidFill>
                  <a:srgbClr val="666666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확인</a:t>
            </a:r>
            <a:endParaRPr lang="ko-KR" altLang="en-US" sz="24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42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62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Contents 4</a:t>
              </a:r>
            </a:p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  </a:t>
              </a:r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Tensorflow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2.0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322609" y="391528"/>
            <a:ext cx="33261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Tensorflow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2.0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01359-93D3-42F0-971A-831B41E54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0" y="1449247"/>
            <a:ext cx="6826112" cy="4558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6425C-3DA3-4570-B9C8-E35A07314762}"/>
              </a:ext>
            </a:extLst>
          </p:cNvPr>
          <p:cNvSpPr txBox="1"/>
          <p:nvPr/>
        </p:nvSpPr>
        <p:spPr>
          <a:xfrm>
            <a:off x="7335342" y="283806"/>
            <a:ext cx="433505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학습 링크에 있던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Tensorflow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1.x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버전이 다 바뀌어서 다운 버전이 실행이 되지 않아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2.0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버전으로 실행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E1762-75AD-4DDA-A065-FBDB12CBC27E}"/>
              </a:ext>
            </a:extLst>
          </p:cNvPr>
          <p:cNvSpPr txBox="1"/>
          <p:nvPr/>
        </p:nvSpPr>
        <p:spPr>
          <a:xfrm>
            <a:off x="7335342" y="1858104"/>
            <a:ext cx="47467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Tensorflow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2.0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버전 설치 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import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07C81-0736-4C7E-B732-83C6A296CC27}"/>
              </a:ext>
            </a:extLst>
          </p:cNvPr>
          <p:cNvSpPr txBox="1"/>
          <p:nvPr/>
        </p:nvSpPr>
        <p:spPr>
          <a:xfrm>
            <a:off x="7335342" y="3968845"/>
            <a:ext cx="43350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Keras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에 있는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mnist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데이터 불러오기</a:t>
            </a:r>
          </a:p>
        </p:txBody>
      </p:sp>
    </p:spTree>
    <p:extLst>
      <p:ext uri="{BB962C8B-B14F-4D97-AF65-F5344CB8AC3E}">
        <p14:creationId xmlns:p14="http://schemas.microsoft.com/office/powerpoint/2010/main" val="237678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F43D6B-AF07-4456-B01D-4D157C99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7" y="1346650"/>
            <a:ext cx="5115465" cy="36957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CF0236-C67D-497D-8530-87F484A1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849" y="1491489"/>
            <a:ext cx="6401693" cy="3658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90FAB-8D37-46F7-84A1-B944E846D34D}"/>
              </a:ext>
            </a:extLst>
          </p:cNvPr>
          <p:cNvSpPr txBox="1"/>
          <p:nvPr/>
        </p:nvSpPr>
        <p:spPr>
          <a:xfrm>
            <a:off x="265927" y="838316"/>
            <a:ext cx="59617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케라스의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모델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: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서브클래싱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사용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-&gt;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tf.keras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모델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C129D-9445-4F02-88F7-D07696E431A0}"/>
              </a:ext>
            </a:extLst>
          </p:cNvPr>
          <p:cNvSpPr txBox="1"/>
          <p:nvPr/>
        </p:nvSpPr>
        <p:spPr>
          <a:xfrm>
            <a:off x="6496146" y="1091379"/>
            <a:ext cx="59617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202124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훈련에 필요한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옵티마이저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(optimizer)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와 손실 함수를 선택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4CFD3-0C82-4265-BA6E-AD9D44CD0CE3}"/>
              </a:ext>
            </a:extLst>
          </p:cNvPr>
          <p:cNvSpPr txBox="1"/>
          <p:nvPr/>
        </p:nvSpPr>
        <p:spPr>
          <a:xfrm>
            <a:off x="8010872" y="5171830"/>
            <a:ext cx="44470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tf.GradientTape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사용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-&gt;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모델 훈련</a:t>
            </a:r>
          </a:p>
        </p:txBody>
      </p:sp>
    </p:spTree>
    <p:extLst>
      <p:ext uri="{BB962C8B-B14F-4D97-AF65-F5344CB8AC3E}">
        <p14:creationId xmlns:p14="http://schemas.microsoft.com/office/powerpoint/2010/main" val="371292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28FDE8-D372-43FE-BDC3-AF59FB7F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6" y="874204"/>
            <a:ext cx="8472885" cy="5745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70EF3-10D5-4F9F-A6E7-B98D8943CB28}"/>
              </a:ext>
            </a:extLst>
          </p:cNvPr>
          <p:cNvSpPr txBox="1"/>
          <p:nvPr/>
        </p:nvSpPr>
        <p:spPr>
          <a:xfrm>
            <a:off x="412596" y="257519"/>
            <a:ext cx="59617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모델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테스트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E83D0-8A91-4BF3-AD49-98CF28591F30}"/>
              </a:ext>
            </a:extLst>
          </p:cNvPr>
          <p:cNvSpPr txBox="1"/>
          <p:nvPr/>
        </p:nvSpPr>
        <p:spPr>
          <a:xfrm>
            <a:off x="9152692" y="2072010"/>
            <a:ext cx="26267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정확도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98%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0CFD0-2FE8-4C17-BD5A-7087D4A6568C}"/>
              </a:ext>
            </a:extLst>
          </p:cNvPr>
          <p:cNvSpPr txBox="1"/>
          <p:nvPr/>
        </p:nvSpPr>
        <p:spPr>
          <a:xfrm>
            <a:off x="3999682" y="4441631"/>
            <a:ext cx="8472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Epoch 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에서 조금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차이나고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그 뒤로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비슷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-&gt; Epoch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으로 하면 충분할 듯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!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83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9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62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Contents 4</a:t>
              </a:r>
            </a:p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         MLP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282853" y="385337"/>
            <a:ext cx="41709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번외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(MLP-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다층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퍼셉트론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)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01359-93D3-42F0-971A-831B41E54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8" y="1342277"/>
            <a:ext cx="6826112" cy="4558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75193-AB18-4C5A-B02F-E3D61FB8F52D}"/>
              </a:ext>
            </a:extLst>
          </p:cNvPr>
          <p:cNvSpPr txBox="1"/>
          <p:nvPr/>
        </p:nvSpPr>
        <p:spPr>
          <a:xfrm>
            <a:off x="7287454" y="1889459"/>
            <a:ext cx="41709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앞과 똑같이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tensorflow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를 설치하고 데이터 불러오기</a:t>
            </a:r>
          </a:p>
        </p:txBody>
      </p:sp>
    </p:spTree>
    <p:extLst>
      <p:ext uri="{BB962C8B-B14F-4D97-AF65-F5344CB8AC3E}">
        <p14:creationId xmlns:p14="http://schemas.microsoft.com/office/powerpoint/2010/main" val="179806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80D062-F493-441A-B0A5-6112A77F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8" y="1130645"/>
            <a:ext cx="4652914" cy="4813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07EC3-2169-4FEA-AF68-A8812E141368}"/>
              </a:ext>
            </a:extLst>
          </p:cNvPr>
          <p:cNvSpPr txBox="1"/>
          <p:nvPr/>
        </p:nvSpPr>
        <p:spPr>
          <a:xfrm>
            <a:off x="509318" y="633320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데이터 불러오고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전처리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D194C9-EA41-4C39-A145-24B62ED5C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98" y="587295"/>
            <a:ext cx="4280452" cy="56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839219" y="1119589"/>
            <a:ext cx="3875058" cy="46188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988413" y="1567310"/>
            <a:ext cx="2215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Contents 1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SGD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경사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하강법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988410" y="2658345"/>
            <a:ext cx="1576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Contents 2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Keras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CNN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988412" y="3607435"/>
            <a:ext cx="2101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Contents 3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Tensorflow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2.0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버전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988411" y="4542073"/>
            <a:ext cx="1576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Contents 4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번외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F6483-4CFA-426E-AF47-89A67337B2DA}"/>
              </a:ext>
            </a:extLst>
          </p:cNvPr>
          <p:cNvSpPr txBox="1"/>
          <p:nvPr/>
        </p:nvSpPr>
        <p:spPr>
          <a:xfrm>
            <a:off x="384134" y="363131"/>
            <a:ext cx="33261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모델링하기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BADC0-9D58-4150-85E8-709C0B22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18" y="523337"/>
            <a:ext cx="5038543" cy="58113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49C464-3D21-423C-8D4C-18EC72A6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39" y="1142899"/>
            <a:ext cx="6317240" cy="34744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2B0554-3B2C-488B-9DFB-D91DC862ED2D}"/>
              </a:ext>
            </a:extLst>
          </p:cNvPr>
          <p:cNvSpPr/>
          <p:nvPr/>
        </p:nvSpPr>
        <p:spPr>
          <a:xfrm>
            <a:off x="2478157" y="4174435"/>
            <a:ext cx="1007165" cy="219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51A32-D091-4C03-94AC-84900DA34D7D}"/>
              </a:ext>
            </a:extLst>
          </p:cNvPr>
          <p:cNvSpPr txBox="1"/>
          <p:nvPr/>
        </p:nvSpPr>
        <p:spPr>
          <a:xfrm>
            <a:off x="2275318" y="4566152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Epoch 1000</a:t>
            </a:r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으로</a:t>
            </a:r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설정</a:t>
            </a:r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…!</a:t>
            </a:r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09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56640-C398-4F9C-A077-37AD1BFE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06" y="729408"/>
            <a:ext cx="7916380" cy="4774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0E768F-CB75-452C-B50C-B6808FF5A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825" y="729408"/>
            <a:ext cx="6981598" cy="4774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D791E9-C68A-4EB1-AD61-3603002859EE}"/>
              </a:ext>
            </a:extLst>
          </p:cNvPr>
          <p:cNvSpPr txBox="1"/>
          <p:nvPr/>
        </p:nvSpPr>
        <p:spPr>
          <a:xfrm>
            <a:off x="386995" y="28923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Epoch 1000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94%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21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8586A2-D2B5-48C5-8079-48466BA2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4" y="3133772"/>
            <a:ext cx="6252776" cy="3326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77A06-3E21-4CCF-A014-CD12CA7BF7FE}"/>
              </a:ext>
            </a:extLst>
          </p:cNvPr>
          <p:cNvSpPr txBox="1"/>
          <p:nvPr/>
        </p:nvSpPr>
        <p:spPr>
          <a:xfrm>
            <a:off x="6883746" y="319816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Epoch 150</a:t>
            </a:r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으로 조정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9D46E0-866E-45F7-BB40-A12EC5F79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99" y="284306"/>
            <a:ext cx="4465982" cy="2579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5EA53-B89C-420F-B008-827879ADCE6C}"/>
              </a:ext>
            </a:extLst>
          </p:cNvPr>
          <p:cNvSpPr txBox="1"/>
          <p:nvPr/>
        </p:nvSpPr>
        <p:spPr>
          <a:xfrm>
            <a:off x="5128592" y="682790"/>
            <a:ext cx="4878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그래프를 보니 정확도는 상승하고 손실이 </a:t>
            </a:r>
            <a:endParaRPr lang="en-US" altLang="ko-KR" sz="24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가장 줄어드는 부분으로 </a:t>
            </a:r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Epoch </a:t>
            </a:r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조절해보기</a:t>
            </a:r>
          </a:p>
        </p:txBody>
      </p:sp>
    </p:spTree>
    <p:extLst>
      <p:ext uri="{BB962C8B-B14F-4D97-AF65-F5344CB8AC3E}">
        <p14:creationId xmlns:p14="http://schemas.microsoft.com/office/powerpoint/2010/main" val="863419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554638-48DC-43F8-A309-37F4E418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6" y="1080760"/>
            <a:ext cx="7535327" cy="4696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002F86-5C64-4EB6-8E73-2E4E82747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0" y="1109339"/>
            <a:ext cx="7735380" cy="4639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4F079E-48AA-4FC1-BE46-A6E935E919E1}"/>
              </a:ext>
            </a:extLst>
          </p:cNvPr>
          <p:cNvSpPr txBox="1"/>
          <p:nvPr/>
        </p:nvSpPr>
        <p:spPr>
          <a:xfrm>
            <a:off x="386995" y="28923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Epoch 150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97%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59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024759" y="2828835"/>
            <a:ext cx="4142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Thank you </a:t>
            </a:r>
            <a:endParaRPr lang="ko-KR" altLang="en-US" sz="72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62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Contents 1</a:t>
              </a:r>
            </a:p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 SGD </a:t>
              </a:r>
              <a:r>
                <a:rPr lang="ko-KR" altLang="en-US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경사하강법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76835" y="392304"/>
            <a:ext cx="39191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첫 모델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: SGD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경사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하강법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2484FC-386B-458D-9B38-2BC96AD1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" y="1317160"/>
            <a:ext cx="5387683" cy="42236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755B30-F8D4-4E1E-8390-7018105F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13" y="1557996"/>
            <a:ext cx="6548512" cy="37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12EC2FC-BC15-4209-A5E8-8EC6BCD5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8" y="621133"/>
            <a:ext cx="2657846" cy="1533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88A06A-7401-4EB2-8F24-DC6B94B6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63" y="621133"/>
            <a:ext cx="4731911" cy="53953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47B11D-E0B3-48BA-B5A0-868618A35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033" y="4911433"/>
            <a:ext cx="1629002" cy="11050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B7E85E-F2B6-491B-B824-5C1126F0A782}"/>
              </a:ext>
            </a:extLst>
          </p:cNvPr>
          <p:cNvSpPr txBox="1"/>
          <p:nvPr/>
        </p:nvSpPr>
        <p:spPr>
          <a:xfrm>
            <a:off x="120506" y="2848055"/>
            <a:ext cx="4284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70000</a:t>
            </a:r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개의 이미지는 </a:t>
            </a:r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28*28 </a:t>
            </a:r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픽셀이므로 </a:t>
            </a:r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784 feature</a:t>
            </a:r>
            <a:r>
              <a: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를 가짐</a:t>
            </a:r>
            <a:r>
              <a:rPr lang="en-US" altLang="ko-KR" sz="24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.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A26BA2D-CA1D-43DB-928A-7C4C68A33A77}"/>
              </a:ext>
            </a:extLst>
          </p:cNvPr>
          <p:cNvSpPr/>
          <p:nvPr/>
        </p:nvSpPr>
        <p:spPr>
          <a:xfrm>
            <a:off x="9464769" y="5480946"/>
            <a:ext cx="582706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8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542FBB-4465-42E3-9DD8-B33396D6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6" y="489800"/>
            <a:ext cx="4867954" cy="53156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E3B423-48C5-4889-A3C6-2A404BC6B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90" y="501832"/>
            <a:ext cx="7049484" cy="3686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C58B84-7AA7-4E35-990B-4E9DEF2DF247}"/>
              </a:ext>
            </a:extLst>
          </p:cNvPr>
          <p:cNvSpPr txBox="1"/>
          <p:nvPr/>
        </p:nvSpPr>
        <p:spPr>
          <a:xfrm>
            <a:off x="5214426" y="4286167"/>
            <a:ext cx="66888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이진분류모델 생성</a:t>
            </a:r>
            <a:endParaRPr lang="en-US" altLang="ko-KR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#5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는 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True , 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다른 숫자는 모두 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False</a:t>
            </a:r>
          </a:p>
          <a:p>
            <a:endParaRPr lang="en-US" altLang="ko-KR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앞에서 </a:t>
            </a:r>
            <a:r>
              <a:rPr lang="en-US" altLang="ko-KR" sz="2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some_digit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은 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5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였다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해당모델로 이미지를 감지하니 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True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값이 나오므로 올바르게 작동함을 확인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.</a:t>
            </a:r>
            <a:endParaRPr lang="ko-KR" altLang="en-US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66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6CF187-ABC7-4F0B-A2FE-065CFA98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7" y="146851"/>
            <a:ext cx="11971606" cy="3524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F51531-7735-477A-8CE8-05F55AD151D5}"/>
              </a:ext>
            </a:extLst>
          </p:cNvPr>
          <p:cNvSpPr txBox="1"/>
          <p:nvPr/>
        </p:nvSpPr>
        <p:spPr>
          <a:xfrm>
            <a:off x="385874" y="3987563"/>
            <a:ext cx="66888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StratifiedFold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는 클래스 비율이 유지되도록 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Fold 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생성</a:t>
            </a:r>
            <a:endParaRPr lang="en-US" altLang="ko-KR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매 반복에서 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Classifier 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객체를 복제하여 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,training fold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로 훈련 시키고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, test fold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로 예측을 </a:t>
            </a:r>
            <a:r>
              <a:rPr lang="ko-KR" altLang="en-US" sz="2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만듬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.</a:t>
            </a:r>
          </a:p>
          <a:p>
            <a:endParaRPr lang="en-US" altLang="ko-KR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올바른 예측의 수를 세어 정확한 예측의 비율을 출력</a:t>
            </a:r>
          </a:p>
        </p:txBody>
      </p:sp>
    </p:spTree>
    <p:extLst>
      <p:ext uri="{BB962C8B-B14F-4D97-AF65-F5344CB8AC3E}">
        <p14:creationId xmlns:p14="http://schemas.microsoft.com/office/powerpoint/2010/main" val="249848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7A46B1-F1A6-4DEA-B270-6366CD882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5" y="94939"/>
            <a:ext cx="10220919" cy="3418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A0E67-BA36-4AAA-81D4-6AEC92F2ED77}"/>
              </a:ext>
            </a:extLst>
          </p:cNvPr>
          <p:cNvSpPr txBox="1"/>
          <p:nvPr/>
        </p:nvSpPr>
        <p:spPr>
          <a:xfrm>
            <a:off x="281658" y="3570035"/>
            <a:ext cx="119103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Cross_val_score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() 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함수로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fold 3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개인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k-fold cross </a:t>
            </a:r>
            <a:r>
              <a:rPr lang="en-US" altLang="ko-KR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validatio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을 이용하여 </a:t>
            </a:r>
            <a:r>
              <a:rPr lang="en-US" altLang="ko-KR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SGDClassifier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를 평가</a:t>
            </a:r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모든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fold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에 대하여 성능이 </a:t>
            </a:r>
            <a:r>
              <a:rPr lang="en-US" altLang="ko-KR" b="1" dirty="0">
                <a:solidFill>
                  <a:srgbClr val="FF000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95%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이상  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--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겉으로 볼 때는 좋은 모델인 것 같아 보임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모든 데이터를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5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가 아니라고 분류하는 더미 분류기 생성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u="sng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모두 </a:t>
            </a:r>
            <a:r>
              <a:rPr lang="en-US" altLang="ko-KR" u="sng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u="sng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가 </a:t>
            </a:r>
            <a:r>
              <a:rPr lang="ko-KR" altLang="en-US" u="sng" dirty="0" err="1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아니라고했음에도</a:t>
            </a:r>
            <a:r>
              <a:rPr lang="ko-KR" altLang="en-US" u="sng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 정확도가 </a:t>
            </a:r>
            <a:r>
              <a:rPr lang="en-US" altLang="ko-KR" u="sng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90%</a:t>
            </a:r>
            <a:r>
              <a:rPr lang="ko-KR" altLang="en-US" u="sng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이상</a:t>
            </a:r>
            <a:endParaRPr lang="en-US" altLang="ko-KR" u="sng" dirty="0">
              <a:latin typeface="1훈막대연필 R" panose="02020603020101020101" pitchFamily="18" charset="-127"/>
              <a:ea typeface="1훈막대연필 R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이미지의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10%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에 해당하기 때문에 다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가 아니라 해도 맞출 확률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90% </a:t>
            </a:r>
          </a:p>
          <a:p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- accuracy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를 성능측정 지표로 사용하지 않는 이유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 </a:t>
            </a:r>
            <a:endParaRPr lang="ko-KR" altLang="en-US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69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549297-2CC3-460F-8A02-78B329F5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8" y="798487"/>
            <a:ext cx="5937092" cy="459995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865D12-FCAC-4537-A065-71C4A0F5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3030"/>
              </p:ext>
            </p:extLst>
          </p:nvPr>
        </p:nvGraphicFramePr>
        <p:xfrm>
          <a:off x="6411961" y="2169695"/>
          <a:ext cx="5571958" cy="251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979">
                  <a:extLst>
                    <a:ext uri="{9D8B030D-6E8A-4147-A177-3AD203B41FA5}">
                      <a16:colId xmlns:a16="http://schemas.microsoft.com/office/drawing/2014/main" val="475043226"/>
                    </a:ext>
                  </a:extLst>
                </a:gridCol>
                <a:gridCol w="2785979">
                  <a:extLst>
                    <a:ext uri="{9D8B030D-6E8A-4147-A177-3AD203B41FA5}">
                      <a16:colId xmlns:a16="http://schemas.microsoft.com/office/drawing/2014/main" val="3746279327"/>
                    </a:ext>
                  </a:extLst>
                </a:gridCol>
              </a:tblGrid>
              <a:tr h="1259305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실제 이미지는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5</a:t>
                      </a:r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 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X</a:t>
                      </a:r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 </a:t>
                      </a:r>
                      <a:endParaRPr lang="en-US" altLang="ko-KR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예측 값도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5  X</a:t>
                      </a:r>
                      <a:endParaRPr lang="ko-KR" altLang="en-US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실제 이미지는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5</a:t>
                      </a:r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 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O</a:t>
                      </a:r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 </a:t>
                      </a:r>
                      <a:endParaRPr lang="en-US" altLang="ko-KR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예측 값도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5  X</a:t>
                      </a:r>
                      <a:endParaRPr lang="ko-KR" altLang="en-US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59616"/>
                  </a:ext>
                </a:extLst>
              </a:tr>
              <a:tr h="1259305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실제 이미지는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5 </a:t>
                      </a:r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X</a:t>
                      </a:r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 </a:t>
                      </a:r>
                      <a:endParaRPr lang="en-US" altLang="ko-KR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예측 값도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5  O</a:t>
                      </a:r>
                      <a:endParaRPr lang="ko-KR" altLang="en-US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실제 이미지는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5  O</a:t>
                      </a:r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 </a:t>
                      </a:r>
                      <a:endParaRPr lang="en-US" altLang="ko-KR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예측 값도 </a:t>
                      </a:r>
                      <a:r>
                        <a:rPr lang="en-US" altLang="ko-KR" sz="2000" b="0" i="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5  O</a:t>
                      </a:r>
                      <a:endParaRPr lang="ko-KR" altLang="en-US" sz="2000" b="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2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8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8521D-5065-438D-B5A0-67BDDF96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"/>
            <a:ext cx="12192000" cy="6847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7C34F1-5439-4015-AF39-D4665682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7" y="725732"/>
            <a:ext cx="4696480" cy="3210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49E1D0-A549-4BF8-B489-1DC6D7851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60" y="165601"/>
            <a:ext cx="3365380" cy="652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2D13-1006-4E33-9F39-BA3DED8F6AAE}"/>
              </a:ext>
            </a:extLst>
          </p:cNvPr>
          <p:cNvSpPr txBox="1"/>
          <p:nvPr/>
        </p:nvSpPr>
        <p:spPr>
          <a:xfrm>
            <a:off x="547407" y="4107076"/>
            <a:ext cx="4409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행은 실제 클래스</a:t>
            </a:r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열은 예측 클래스</a:t>
            </a:r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오차행렬로 알아보니 가독성을 해치므로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, 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시각화</a:t>
            </a:r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endParaRPr lang="en-US" altLang="ko-KR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8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열이 다소 밝은 것으로 보아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8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이 아님에도 불구하고 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8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로 예측 되었음을 의미</a:t>
            </a:r>
          </a:p>
        </p:txBody>
      </p:sp>
    </p:spTree>
    <p:extLst>
      <p:ext uri="{BB962C8B-B14F-4D97-AF65-F5344CB8AC3E}">
        <p14:creationId xmlns:p14="http://schemas.microsoft.com/office/powerpoint/2010/main" val="101967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539</Words>
  <Application>Microsoft Office PowerPoint</Application>
  <PresentationFormat>와이드스크린</PresentationFormat>
  <Paragraphs>111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1훈막대연필 R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박지원</cp:lastModifiedBy>
  <cp:revision>46</cp:revision>
  <dcterms:created xsi:type="dcterms:W3CDTF">2017-11-16T00:50:54Z</dcterms:created>
  <dcterms:modified xsi:type="dcterms:W3CDTF">2021-02-18T17:56:57Z</dcterms:modified>
</cp:coreProperties>
</file>