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중" initials="김호" lastIdx="4" clrIdx="0">
    <p:extLst>
      <p:ext uri="{19B8F6BF-5375-455C-9EA6-DF929625EA0E}">
        <p15:presenceInfo xmlns:p15="http://schemas.microsoft.com/office/powerpoint/2012/main" userId="122a5a88732449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2T18:04:48.171" idx="4">
    <p:pos x="10" y="10"/>
    <p:text>특징 추출부분, 분류부분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B79E-1C69-4BA7-B3F1-F2EC97DB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15624"/>
            <a:ext cx="8361229" cy="2098226"/>
          </a:xfrm>
        </p:spPr>
        <p:txBody>
          <a:bodyPr/>
          <a:lstStyle/>
          <a:p>
            <a:r>
              <a:rPr lang="ko-KR" altLang="en-US" sz="10000" dirty="0" err="1">
                <a:latin typeface="Headline R" panose="02030504000101010101" pitchFamily="18" charset="-127"/>
                <a:ea typeface="Black Han Sans" pitchFamily="2" charset="-127"/>
              </a:rPr>
              <a:t>딥러닝의</a:t>
            </a:r>
            <a:r>
              <a:rPr lang="ko-KR" altLang="en-US" sz="10000" dirty="0">
                <a:latin typeface="Headline R" panose="02030504000101010101" pitchFamily="18" charset="-127"/>
                <a:ea typeface="Black Han Sans" pitchFamily="2" charset="-127"/>
              </a:rPr>
              <a:t> 역사</a:t>
            </a:r>
            <a:endParaRPr lang="en-US" sz="10000" dirty="0">
              <a:latin typeface="Headline R" panose="02030504000101010101" pitchFamily="18" charset="-127"/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8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1. Machine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Learning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vs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Deep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Learning</a:t>
            </a:r>
            <a:endParaRPr lang="en-US" spc="-150" dirty="0">
              <a:latin typeface="Segoe UI Semibold" panose="020B0702040204020203" pitchFamily="34" charset="0"/>
              <a:ea typeface="D2Coding" panose="020B0609020101020101" pitchFamily="49" charset="-127"/>
              <a:cs typeface="Segoe UI Semibold" panose="020B07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3B4350-7ABA-4F54-BE40-D4EB632D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296" y="2079421"/>
            <a:ext cx="6915807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D27E2-214D-46F2-BDDF-3981CE63365C}"/>
              </a:ext>
            </a:extLst>
          </p:cNvPr>
          <p:cNvSpPr txBox="1"/>
          <p:nvPr/>
        </p:nvSpPr>
        <p:spPr>
          <a:xfrm>
            <a:off x="3080855" y="5783993"/>
            <a:ext cx="61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F02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</a:t>
            </a:r>
            <a:r>
              <a:rPr lang="en-US" b="0" i="0" dirty="0">
                <a:solidFill>
                  <a:srgbClr val="0F0236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uman </a:t>
            </a:r>
            <a:r>
              <a:rPr lang="en-US" dirty="0">
                <a:solidFill>
                  <a:srgbClr val="0F02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b="0" i="0" dirty="0">
                <a:solidFill>
                  <a:srgbClr val="0F0236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ntervention -&gt; ANNs(Artificial Neural Network)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8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2. Perceptron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DB1B22-0908-47B7-8AA5-F955224842F4}"/>
              </a:ext>
            </a:extLst>
          </p:cNvPr>
          <p:cNvGrpSpPr/>
          <p:nvPr/>
        </p:nvGrpSpPr>
        <p:grpSpPr>
          <a:xfrm>
            <a:off x="5318991" y="896142"/>
            <a:ext cx="6253018" cy="5192931"/>
            <a:chOff x="5318991" y="896142"/>
            <a:chExt cx="6253018" cy="51929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D27E2-214D-46F2-BDDF-3981CE63365C}"/>
                </a:ext>
              </a:extLst>
            </p:cNvPr>
            <p:cNvSpPr txBox="1"/>
            <p:nvPr/>
          </p:nvSpPr>
          <p:spPr>
            <a:xfrm>
              <a:off x="5318991" y="5442742"/>
              <a:ext cx="6253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 diagram showing a perceptron updating its </a:t>
              </a:r>
            </a:p>
            <a:p>
              <a:pPr algn="ctr"/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linear boundary as more training examples are added</a:t>
              </a:r>
              <a:endParaRPr 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0B08D79-77D5-46D6-AC11-1A7DA83C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896142"/>
              <a:ext cx="4546600" cy="454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D5670-79A9-40C3-9576-19A674691944}"/>
              </a:ext>
            </a:extLst>
          </p:cNvPr>
          <p:cNvGrpSpPr/>
          <p:nvPr/>
        </p:nvGrpSpPr>
        <p:grpSpPr>
          <a:xfrm>
            <a:off x="1570180" y="1997578"/>
            <a:ext cx="3445164" cy="3445164"/>
            <a:chOff x="1570180" y="1997578"/>
            <a:chExt cx="3445164" cy="3445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39B021-0097-49D5-A375-94392762C17B}"/>
                </a:ext>
              </a:extLst>
            </p:cNvPr>
            <p:cNvSpPr/>
            <p:nvPr/>
          </p:nvSpPr>
          <p:spPr>
            <a:xfrm>
              <a:off x="1570180" y="1997578"/>
              <a:ext cx="3445164" cy="3445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62D313-E7F6-41E7-A2C6-F12F8513ACFF}"/>
                </a:ext>
              </a:extLst>
            </p:cNvPr>
            <p:cNvSpPr txBox="1"/>
            <p:nvPr/>
          </p:nvSpPr>
          <p:spPr>
            <a:xfrm>
              <a:off x="1671782" y="4756163"/>
              <a:ext cx="324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Can’t handle XOR problems</a:t>
              </a:r>
              <a:endParaRPr 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A1FFE3-1BE5-4EF1-8AD5-3247FB8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238" y="2488947"/>
              <a:ext cx="2471049" cy="2241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3. Multi-Layered Perceptron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9E432-4FDE-4368-B624-29E76956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244" y="4352060"/>
            <a:ext cx="4419600" cy="15497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E6270-839B-4A0F-B405-83A999E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465" y="1770496"/>
            <a:ext cx="2902230" cy="2581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76C3BE-EDF4-4C7C-A976-72460663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160" y="2021798"/>
            <a:ext cx="4118725" cy="2330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4C992-9C5F-4201-8C56-1EFE90D54F84}"/>
              </a:ext>
            </a:extLst>
          </p:cNvPr>
          <p:cNvSpPr txBox="1"/>
          <p:nvPr/>
        </p:nvSpPr>
        <p:spPr>
          <a:xfrm>
            <a:off x="5362237" y="5901790"/>
            <a:ext cx="61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F02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MLP, Gradient Descent, Back Propagation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1FCB7-8527-493F-9E20-B75BD0AAC96E}"/>
              </a:ext>
            </a:extLst>
          </p:cNvPr>
          <p:cNvGrpSpPr/>
          <p:nvPr/>
        </p:nvGrpSpPr>
        <p:grpSpPr>
          <a:xfrm>
            <a:off x="1371600" y="2479541"/>
            <a:ext cx="3634509" cy="2489623"/>
            <a:chOff x="1463964" y="2784551"/>
            <a:chExt cx="3311236" cy="21308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D0C7F-AB52-4C2B-8067-9A9C52410BFA}"/>
                </a:ext>
              </a:extLst>
            </p:cNvPr>
            <p:cNvSpPr/>
            <p:nvPr/>
          </p:nvSpPr>
          <p:spPr>
            <a:xfrm>
              <a:off x="1463964" y="2784551"/>
              <a:ext cx="3311236" cy="1901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B3FC1-B60A-4B7C-9377-D815369DFBE4}"/>
                </a:ext>
              </a:extLst>
            </p:cNvPr>
            <p:cNvSpPr txBox="1"/>
            <p:nvPr/>
          </p:nvSpPr>
          <p:spPr>
            <a:xfrm>
              <a:off x="1668646" y="2884071"/>
              <a:ext cx="29884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Vanishing Gradient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Overfitting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Local Minima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Amount of Labeled Data</a:t>
              </a:r>
            </a:p>
            <a:p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needed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4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4. 3</a:t>
            </a:r>
            <a:r>
              <a:rPr lang="en-US" spc="-150" baseline="3000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rd</a:t>
            </a:r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Generation : RBM, DBN, </a:t>
            </a:r>
            <a:r>
              <a:rPr lang="en-US" spc="-150" dirty="0" err="1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ReLU</a:t>
            </a:r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, 					     Dropout 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83ADFC-C11E-4560-9416-16DBE849DB65}"/>
              </a:ext>
            </a:extLst>
          </p:cNvPr>
          <p:cNvGrpSpPr/>
          <p:nvPr/>
        </p:nvGrpSpPr>
        <p:grpSpPr>
          <a:xfrm>
            <a:off x="1948047" y="4718748"/>
            <a:ext cx="3065744" cy="1735452"/>
            <a:chOff x="1371600" y="2105891"/>
            <a:chExt cx="3671460" cy="20783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D27E2-214D-46F2-BDDF-3981CE63365C}"/>
                </a:ext>
              </a:extLst>
            </p:cNvPr>
            <p:cNvSpPr txBox="1"/>
            <p:nvPr/>
          </p:nvSpPr>
          <p:spPr>
            <a:xfrm>
              <a:off x="1371600" y="3907227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Sigmoid vs </a:t>
              </a:r>
              <a:r>
                <a:rPr lang="en-US" sz="1200" dirty="0" err="1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ReLU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D5BD53-7AD1-49C5-A2C8-8378BE21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0116" y="2105891"/>
              <a:ext cx="2266186" cy="17965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2AFF39-0AAA-4A2B-90D0-7581A611FC14}"/>
              </a:ext>
            </a:extLst>
          </p:cNvPr>
          <p:cNvGrpSpPr/>
          <p:nvPr/>
        </p:nvGrpSpPr>
        <p:grpSpPr>
          <a:xfrm>
            <a:off x="6453110" y="4657605"/>
            <a:ext cx="4773224" cy="1796595"/>
            <a:chOff x="4824030" y="2240460"/>
            <a:chExt cx="5412509" cy="2303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973E36-31C7-4CD0-BB55-2020FE3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030" y="2240460"/>
              <a:ext cx="5412509" cy="21138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2FF94-E540-4163-89DF-4C3DA17768D3}"/>
                </a:ext>
              </a:extLst>
            </p:cNvPr>
            <p:cNvSpPr txBox="1"/>
            <p:nvPr/>
          </p:nvSpPr>
          <p:spPr>
            <a:xfrm>
              <a:off x="5580788" y="4267443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DropOut’s</a:t>
              </a:r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Effectiveness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BD4F5D-04BB-4200-B048-5DA6DCF03C3E}"/>
              </a:ext>
            </a:extLst>
          </p:cNvPr>
          <p:cNvGrpSpPr/>
          <p:nvPr/>
        </p:nvGrpSpPr>
        <p:grpSpPr>
          <a:xfrm>
            <a:off x="6181437" y="2374394"/>
            <a:ext cx="5316570" cy="1935094"/>
            <a:chOff x="5689915" y="4580991"/>
            <a:chExt cx="5316570" cy="193509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CAA37E-52D1-438C-B206-F454A7278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9915" y="4580991"/>
              <a:ext cx="5316570" cy="179659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3AB408-8EEB-44A0-809D-33117AA4150B}"/>
                </a:ext>
              </a:extLst>
            </p:cNvPr>
            <p:cNvSpPr txBox="1"/>
            <p:nvPr/>
          </p:nvSpPr>
          <p:spPr>
            <a:xfrm>
              <a:off x="6512470" y="6239086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DropOut</a:t>
              </a:r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Network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1A2021-2A42-44B6-867D-561AD75066CA}"/>
              </a:ext>
            </a:extLst>
          </p:cNvPr>
          <p:cNvGrpSpPr/>
          <p:nvPr/>
        </p:nvGrpSpPr>
        <p:grpSpPr>
          <a:xfrm>
            <a:off x="1687422" y="2332135"/>
            <a:ext cx="3671460" cy="1881112"/>
            <a:chOff x="1687422" y="2340737"/>
            <a:chExt cx="3671460" cy="18811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097924-5772-44FD-BFB9-299BC489A655}"/>
                </a:ext>
              </a:extLst>
            </p:cNvPr>
            <p:cNvSpPr txBox="1"/>
            <p:nvPr/>
          </p:nvSpPr>
          <p:spPr>
            <a:xfrm>
              <a:off x="1687422" y="3944850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Deep Belief Network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49DCDB-1C1C-4573-A08A-56A9BC2DE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9358" y="2340737"/>
              <a:ext cx="3183121" cy="166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0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{B01A105E-CF00-4299-8CAA-811B61396C29}tf10001105</Template>
  <TotalTime>64</TotalTime>
  <Words>91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Headline R</vt:lpstr>
      <vt:lpstr>Arial</vt:lpstr>
      <vt:lpstr>Franklin Gothic Book</vt:lpstr>
      <vt:lpstr>Segoe UI Semibold</vt:lpstr>
      <vt:lpstr>Crop</vt:lpstr>
      <vt:lpstr>딥러닝의 역사</vt:lpstr>
      <vt:lpstr>1. Machine Learning vs Deep Learning</vt:lpstr>
      <vt:lpstr>2. Perceptron</vt:lpstr>
      <vt:lpstr>3. Multi-Layered Perceptron</vt:lpstr>
      <vt:lpstr>4. 3rd Generation : RBM, DBN, ReLU,           Dropout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딥러닝의 역사</dc:title>
  <dc:creator>김 호중</dc:creator>
  <cp:lastModifiedBy>김 호중</cp:lastModifiedBy>
  <cp:revision>9</cp:revision>
  <dcterms:created xsi:type="dcterms:W3CDTF">2022-10-12T08:56:41Z</dcterms:created>
  <dcterms:modified xsi:type="dcterms:W3CDTF">2022-10-12T10:01:13Z</dcterms:modified>
</cp:coreProperties>
</file>