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58" r:id="rId4"/>
    <p:sldId id="1712" r:id="rId5"/>
    <p:sldId id="1743" r:id="rId6"/>
    <p:sldId id="1744" r:id="rId7"/>
    <p:sldId id="1745" r:id="rId8"/>
    <p:sldId id="1746" r:id="rId9"/>
    <p:sldId id="1747" r:id="rId10"/>
    <p:sldId id="1713" r:id="rId11"/>
    <p:sldId id="1748" r:id="rId12"/>
    <p:sldId id="1749" r:id="rId13"/>
    <p:sldId id="1750" r:id="rId14"/>
    <p:sldId id="1751" r:id="rId15"/>
    <p:sldId id="1752" r:id="rId16"/>
    <p:sldId id="1753" r:id="rId17"/>
    <p:sldId id="1754" r:id="rId18"/>
    <p:sldId id="1756" r:id="rId19"/>
    <p:sldId id="1755" r:id="rId20"/>
    <p:sldId id="1757" r:id="rId21"/>
    <p:sldId id="1758" r:id="rId22"/>
    <p:sldId id="1759" r:id="rId23"/>
    <p:sldId id="1760" r:id="rId24"/>
    <p:sldId id="1761" r:id="rId25"/>
    <p:sldId id="1762" r:id="rId26"/>
    <p:sldId id="1722" r:id="rId27"/>
    <p:sldId id="1736" r:id="rId28"/>
    <p:sldId id="1763" r:id="rId29"/>
    <p:sldId id="1764" r:id="rId30"/>
    <p:sldId id="1706" r:id="rId31"/>
    <p:sldId id="26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7FEFD2"/>
    <a:srgbClr val="21C1B2"/>
    <a:srgbClr val="3F4749"/>
    <a:srgbClr val="0E3753"/>
    <a:srgbClr val="4BA6BE"/>
    <a:srgbClr val="D4E6F4"/>
    <a:srgbClr val="E2F0FA"/>
    <a:srgbClr val="122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7173" autoAdjust="0"/>
  </p:normalViewPr>
  <p:slideViewPr>
    <p:cSldViewPr snapToGrid="0">
      <p:cViewPr varScale="1">
        <p:scale>
          <a:sx n="82" d="100"/>
          <a:sy n="82" d="100"/>
        </p:scale>
        <p:origin x="96" y="3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9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9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9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0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18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4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6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6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5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75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2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99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1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99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41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8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1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0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9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8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0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5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9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서경대학교 컴퓨터공학과 이지원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9344" y="1673090"/>
            <a:ext cx="5873970" cy="147329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연구실 딥러닝 세미나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2022. 10. 07. </a:t>
            </a:r>
            <a:r>
              <a:rPr lang="ko-KR" altLang="en-US" dirty="0"/>
              <a:t>금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73AACB-D819-4152-A6CC-64EA949F9914}"/>
              </a:ext>
            </a:extLst>
          </p:cNvPr>
          <p:cNvCxnSpPr>
            <a:cxnSpLocks/>
          </p:cNvCxnSpPr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76">
            <a:extLst>
              <a:ext uri="{FF2B5EF4-FFF2-40B4-BE49-F238E27FC236}">
                <a16:creationId xmlns:a16="http://schemas.microsoft.com/office/drawing/2014/main" id="{82DD25D2-7055-49A7-8905-552580C84CE7}"/>
              </a:ext>
            </a:extLst>
          </p:cNvPr>
          <p:cNvSpPr txBox="1"/>
          <p:nvPr/>
        </p:nvSpPr>
        <p:spPr>
          <a:xfrm rot="19114358">
            <a:off x="8292560" y="1082062"/>
            <a:ext cx="2579826" cy="1144133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rgbClr val="7FEFD2"/>
                </a:solidFill>
                <a:latin typeface="Impact" panose="020B0806030902050204" pitchFamily="34" charset="0"/>
              </a:rPr>
              <a:t>2022</a:t>
            </a:r>
            <a:endParaRPr lang="zh-CN" altLang="en-US" sz="16600" dirty="0"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</a:t>
            </a:r>
            <a:r>
              <a:rPr lang="en-US" altLang="ko-KR" dirty="0"/>
              <a:t>, </a:t>
            </a:r>
            <a:r>
              <a:rPr lang="ko-KR" altLang="en-US" dirty="0"/>
              <a:t>신경망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err="1"/>
              <a:t>퍼셉트론</a:t>
            </a:r>
            <a:endParaRPr lang="en-US" altLang="ko-KR" dirty="0"/>
          </a:p>
          <a:p>
            <a:pPr lvl="0"/>
            <a:r>
              <a:rPr lang="ko-KR" altLang="en-US" dirty="0"/>
              <a:t>신경망 맛보기 </a:t>
            </a:r>
            <a:r>
              <a:rPr lang="en-US" altLang="ko-KR" dirty="0"/>
              <a:t>&amp; </a:t>
            </a:r>
            <a:r>
              <a:rPr lang="ko-KR" altLang="en-US" dirty="0"/>
              <a:t>예제 </a:t>
            </a:r>
            <a:r>
              <a:rPr lang="en-US" altLang="ko-KR" dirty="0"/>
              <a:t>(AND OR XOR </a:t>
            </a:r>
            <a:r>
              <a:rPr lang="ko-KR" altLang="en-US" dirty="0"/>
              <a:t>게이트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  <a:p>
            <a:pPr lvl="0"/>
            <a:r>
              <a:rPr lang="ko-KR" altLang="en-US" dirty="0"/>
              <a:t>기존 모델의 한계점과 해결책</a:t>
            </a:r>
            <a:endParaRPr lang="en-US" altLang="ko-KR" dirty="0"/>
          </a:p>
          <a:p>
            <a:pPr lvl="0"/>
            <a:r>
              <a:rPr lang="ko-KR" altLang="en-US" dirty="0"/>
              <a:t>활성화 함수</a:t>
            </a:r>
            <a:endParaRPr lang="en-US" altLang="ko-KR" dirty="0"/>
          </a:p>
          <a:p>
            <a:pPr lvl="0"/>
            <a:r>
              <a:rPr lang="ko-KR" altLang="en-US" dirty="0"/>
              <a:t>고급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3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퍼셉트론</a:t>
            </a:r>
            <a:r>
              <a:rPr lang="ko-KR" altLang="en-US" sz="2000" dirty="0"/>
              <a:t> </a:t>
            </a:r>
            <a:r>
              <a:rPr lang="en-US" altLang="ko-KR" sz="2000" dirty="0"/>
              <a:t>(perceptron) / </a:t>
            </a:r>
            <a:r>
              <a:rPr lang="ko-KR" altLang="en-US" sz="2000" dirty="0"/>
              <a:t>뉴런 </a:t>
            </a:r>
            <a:r>
              <a:rPr lang="en-US" altLang="ko-KR" sz="2000" dirty="0"/>
              <a:t>(neuron)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715A2C-CA72-3AEF-6A64-2BCE3D846443}"/>
              </a:ext>
            </a:extLst>
          </p:cNvPr>
          <p:cNvSpPr/>
          <p:nvPr/>
        </p:nvSpPr>
        <p:spPr>
          <a:xfrm>
            <a:off x="1189700" y="4740369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B3B8A0A-FBAD-DC47-079F-E9535F71B7AC}"/>
              </a:ext>
            </a:extLst>
          </p:cNvPr>
          <p:cNvSpPr/>
          <p:nvPr/>
        </p:nvSpPr>
        <p:spPr>
          <a:xfrm>
            <a:off x="2625985" y="4650369"/>
            <a:ext cx="900000" cy="9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C71CA-D9D6-122C-1E72-4DE3D296C431}"/>
              </a:ext>
            </a:extLst>
          </p:cNvPr>
          <p:cNvSpPr/>
          <p:nvPr/>
        </p:nvSpPr>
        <p:spPr>
          <a:xfrm>
            <a:off x="4242270" y="4740369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2F1DA7-D340-54FD-D1CF-B905F3A61E0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1909700" y="5100369"/>
            <a:ext cx="7162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85671-F47E-9A74-C470-AB1AD61BE1D2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525985" y="5100369"/>
            <a:ext cx="7162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뉴런 (Neuron)">
            <a:extLst>
              <a:ext uri="{FF2B5EF4-FFF2-40B4-BE49-F238E27FC236}">
                <a16:creationId xmlns:a16="http://schemas.microsoft.com/office/drawing/2014/main" id="{2F129EF6-F7CA-6F13-9670-FD1A3640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4" y="1307631"/>
            <a:ext cx="4145882" cy="22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C9BF7A-ABE4-9C66-3A85-3D4C08F35CE2}"/>
              </a:ext>
            </a:extLst>
          </p:cNvPr>
          <p:cNvSpPr txBox="1"/>
          <p:nvPr/>
        </p:nvSpPr>
        <p:spPr>
          <a:xfrm>
            <a:off x="5472353" y="2280757"/>
            <a:ext cx="6166121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신경전달물질을 통해 신호를 전달하고 정보를 받아들이며 처리하는 역할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57690-7D31-F31C-A512-6DD5A24ED238}"/>
              </a:ext>
            </a:extLst>
          </p:cNvPr>
          <p:cNvSpPr txBox="1"/>
          <p:nvPr/>
        </p:nvSpPr>
        <p:spPr>
          <a:xfrm>
            <a:off x="5472352" y="4912753"/>
            <a:ext cx="6166121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입력을 받아서 계산 후 출력을 반환하는 단순한 구조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7E0119-B7BF-C5B2-C127-58314F263B30}"/>
              </a:ext>
            </a:extLst>
          </p:cNvPr>
          <p:cNvSpPr/>
          <p:nvPr/>
        </p:nvSpPr>
        <p:spPr>
          <a:xfrm>
            <a:off x="867747" y="4264090"/>
            <a:ext cx="4525347" cy="1595534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/>
      <p:bldP spid="2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퍼셉트론</a:t>
            </a:r>
            <a:r>
              <a:rPr lang="ko-KR" altLang="en-US" sz="2000" dirty="0"/>
              <a:t> </a:t>
            </a:r>
            <a:r>
              <a:rPr lang="en-US" altLang="ko-KR" sz="2000" dirty="0"/>
              <a:t>(perceptron) / </a:t>
            </a:r>
            <a:r>
              <a:rPr lang="ko-KR" altLang="en-US" sz="2000" dirty="0"/>
              <a:t>뉴런 </a:t>
            </a:r>
            <a:r>
              <a:rPr lang="en-US" altLang="ko-KR" sz="2000" dirty="0"/>
              <a:t>(neuron)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6BD1D-EA09-E3A9-4B47-436F9B40C247}"/>
              </a:ext>
            </a:extLst>
          </p:cNvPr>
          <p:cNvSpPr/>
          <p:nvPr/>
        </p:nvSpPr>
        <p:spPr>
          <a:xfrm>
            <a:off x="669924" y="224701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1A5062-DD27-F5D4-6FAC-6DFECA63FC9E}"/>
              </a:ext>
            </a:extLst>
          </p:cNvPr>
          <p:cNvSpPr/>
          <p:nvPr/>
        </p:nvSpPr>
        <p:spPr>
          <a:xfrm>
            <a:off x="2142998" y="14539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B3CD2E-CC53-8848-E46C-A32C5B8C0F95}"/>
              </a:ext>
            </a:extLst>
          </p:cNvPr>
          <p:cNvSpPr/>
          <p:nvPr/>
        </p:nvSpPr>
        <p:spPr>
          <a:xfrm>
            <a:off x="5213943" y="224701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8AC58D-90C0-A70B-EB49-E143EF38724E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389924" y="2607018"/>
            <a:ext cx="6746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7DCAAC-DEA7-FBDB-133F-BB924027C84D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2964597" y="2607018"/>
            <a:ext cx="6746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5B6FE6-554E-C3A7-2A62-21BAB6AB17E4}"/>
              </a:ext>
            </a:extLst>
          </p:cNvPr>
          <p:cNvSpPr/>
          <p:nvPr/>
        </p:nvSpPr>
        <p:spPr>
          <a:xfrm>
            <a:off x="2064597" y="1347018"/>
            <a:ext cx="9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6E0FFF2-65EE-7586-1E66-B13001D3DFBA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4539270" y="2607018"/>
            <a:ext cx="6746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1FF6D0-8DEF-D567-721D-0D72E6308207}"/>
              </a:ext>
            </a:extLst>
          </p:cNvPr>
          <p:cNvSpPr/>
          <p:nvPr/>
        </p:nvSpPr>
        <p:spPr>
          <a:xfrm>
            <a:off x="3639270" y="1347018"/>
            <a:ext cx="9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EAD4CF8-B9EE-0F1F-7411-E6B61F9A1112}"/>
              </a:ext>
            </a:extLst>
          </p:cNvPr>
          <p:cNvSpPr/>
          <p:nvPr/>
        </p:nvSpPr>
        <p:spPr>
          <a:xfrm>
            <a:off x="2142998" y="224308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B380381-E1B4-6738-6618-44444BBAA89A}"/>
              </a:ext>
            </a:extLst>
          </p:cNvPr>
          <p:cNvSpPr/>
          <p:nvPr/>
        </p:nvSpPr>
        <p:spPr>
          <a:xfrm>
            <a:off x="2142998" y="303224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1E7BF7-B146-C515-EAD5-4C08E852A52F}"/>
              </a:ext>
            </a:extLst>
          </p:cNvPr>
          <p:cNvSpPr/>
          <p:nvPr/>
        </p:nvSpPr>
        <p:spPr>
          <a:xfrm>
            <a:off x="3729270" y="14539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D76C36F-344E-B7C9-C8D0-906557ED215C}"/>
              </a:ext>
            </a:extLst>
          </p:cNvPr>
          <p:cNvSpPr/>
          <p:nvPr/>
        </p:nvSpPr>
        <p:spPr>
          <a:xfrm>
            <a:off x="3729270" y="224308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296DD60-6A1E-D4A3-DF15-659823DB68BB}"/>
              </a:ext>
            </a:extLst>
          </p:cNvPr>
          <p:cNvSpPr/>
          <p:nvPr/>
        </p:nvSpPr>
        <p:spPr>
          <a:xfrm>
            <a:off x="3729270" y="303224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21F13C-67AC-6E0B-EC2E-79AA2BCFD379}"/>
              </a:ext>
            </a:extLst>
          </p:cNvPr>
          <p:cNvSpPr/>
          <p:nvPr/>
        </p:nvSpPr>
        <p:spPr>
          <a:xfrm>
            <a:off x="3226311" y="494073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53C20A-F8B6-4F70-5D37-AC31A4E17EE4}"/>
              </a:ext>
            </a:extLst>
          </p:cNvPr>
          <p:cNvSpPr/>
          <p:nvPr/>
        </p:nvSpPr>
        <p:spPr>
          <a:xfrm>
            <a:off x="4958320" y="4400735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FDA440-A49F-1F26-4EBC-3FBEC64ABDB2}"/>
              </a:ext>
            </a:extLst>
          </p:cNvPr>
          <p:cNvSpPr/>
          <p:nvPr/>
        </p:nvSpPr>
        <p:spPr>
          <a:xfrm>
            <a:off x="7770330" y="494073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338AD86-8DF9-ADD4-6093-74CD254E58EE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>
            <a:off x="3946311" y="5300735"/>
            <a:ext cx="10120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CEB05F-0A11-B27B-1E70-7106E84521F4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6758320" y="5300735"/>
            <a:ext cx="10120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023E2-FBAC-FBE4-CDA8-34C9030E39F0}"/>
              </a:ext>
            </a:extLst>
          </p:cNvPr>
          <p:cNvSpPr txBox="1"/>
          <p:nvPr/>
        </p:nvSpPr>
        <p:spPr>
          <a:xfrm>
            <a:off x="3946310" y="5008316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863D16-B386-53E9-785B-7584DBFD60F4}"/>
              </a:ext>
            </a:extLst>
          </p:cNvPr>
          <p:cNvSpPr txBox="1"/>
          <p:nvPr/>
        </p:nvSpPr>
        <p:spPr>
          <a:xfrm>
            <a:off x="3292366" y="6317108"/>
            <a:ext cx="513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뉴런의 </a:t>
            </a:r>
            <a:r>
              <a:rPr lang="ko-KR" altLang="en-US" sz="1400" b="1" dirty="0" err="1">
                <a:solidFill>
                  <a:schemeClr val="accent6"/>
                </a:solidFill>
              </a:rPr>
              <a:t>출력값을</a:t>
            </a:r>
            <a:r>
              <a:rPr lang="ko-KR" altLang="en-US" sz="1400" b="1" dirty="0">
                <a:solidFill>
                  <a:schemeClr val="accent6"/>
                </a:solidFill>
              </a:rPr>
              <a:t> 정함 </a:t>
            </a:r>
            <a:r>
              <a:rPr lang="en-US" altLang="ko-KR" sz="1400" b="1" dirty="0">
                <a:solidFill>
                  <a:schemeClr val="accent6"/>
                </a:solidFill>
              </a:rPr>
              <a:t>-&gt; “</a:t>
            </a:r>
            <a:r>
              <a:rPr lang="ko-KR" altLang="en-US" sz="1400" b="1" dirty="0">
                <a:solidFill>
                  <a:schemeClr val="accent6"/>
                </a:solidFill>
              </a:rPr>
              <a:t>특징 강화</a:t>
            </a:r>
            <a:r>
              <a:rPr lang="en-US" altLang="ko-KR" sz="1400" b="1" dirty="0">
                <a:solidFill>
                  <a:schemeClr val="accent6"/>
                </a:solidFill>
              </a:rPr>
              <a:t>＂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03AB7-16EE-3A92-49DE-8908B6D7E18B}"/>
              </a:ext>
            </a:extLst>
          </p:cNvPr>
          <p:cNvSpPr txBox="1"/>
          <p:nvPr/>
        </p:nvSpPr>
        <p:spPr>
          <a:xfrm>
            <a:off x="7500592" y="4580736"/>
            <a:ext cx="125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8468E-5A59-79B3-6C5C-E20C1C5F6736}"/>
              </a:ext>
            </a:extLst>
          </p:cNvPr>
          <p:cNvSpPr txBox="1"/>
          <p:nvPr/>
        </p:nvSpPr>
        <p:spPr>
          <a:xfrm>
            <a:off x="2008592" y="3973922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레이어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71049-5B1B-1919-13B5-3FB015AAEA36}"/>
              </a:ext>
            </a:extLst>
          </p:cNvPr>
          <p:cNvSpPr txBox="1"/>
          <p:nvPr/>
        </p:nvSpPr>
        <p:spPr>
          <a:xfrm>
            <a:off x="3527260" y="3979988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레이어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9A7F8-67EF-0459-3C04-9C0D6567DF86}"/>
              </a:ext>
            </a:extLst>
          </p:cNvPr>
          <p:cNvSpPr txBox="1"/>
          <p:nvPr/>
        </p:nvSpPr>
        <p:spPr>
          <a:xfrm>
            <a:off x="5067938" y="1771669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신경망</a:t>
            </a:r>
          </a:p>
        </p:txBody>
      </p:sp>
      <p:pic>
        <p:nvPicPr>
          <p:cNvPr id="1030" name="Picture 6" descr="신경망이란? - 대한민국 | IBM">
            <a:extLst>
              <a:ext uri="{FF2B5EF4-FFF2-40B4-BE49-F238E27FC236}">
                <a16:creationId xmlns:a16="http://schemas.microsoft.com/office/drawing/2014/main" id="{FE6B1EFB-9B10-EF35-DCD2-EBA3EBEE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95" y="1294824"/>
            <a:ext cx="3945530" cy="28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0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52" grpId="0"/>
      <p:bldP spid="58" grpId="0"/>
      <p:bldP spid="59" grpId="0"/>
      <p:bldP spid="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맛보기 </a:t>
            </a:r>
            <a:r>
              <a:rPr lang="en-US" altLang="ko-KR" sz="2000" dirty="0"/>
              <a:t>(x=1 y=0)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F487A-B880-CC87-44D5-8CD522F2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22" y="3568105"/>
            <a:ext cx="3776131" cy="2690494"/>
          </a:xfrm>
          <a:prstGeom prst="rect">
            <a:avLst/>
          </a:prstGeom>
        </p:spPr>
      </p:pic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8FEB7900-2DCA-15C4-025B-83B78E4E6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94829"/>
              </p:ext>
            </p:extLst>
          </p:nvPr>
        </p:nvGraphicFramePr>
        <p:xfrm>
          <a:off x="6351192" y="3798756"/>
          <a:ext cx="4188543" cy="2229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181">
                  <a:extLst>
                    <a:ext uri="{9D8B030D-6E8A-4147-A177-3AD203B41FA5}">
                      <a16:colId xmlns:a16="http://schemas.microsoft.com/office/drawing/2014/main" val="4115512039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97902058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2546723896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Microsoft YaHei (제목)"/>
                        </a:rPr>
                        <a:t>반복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w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output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95335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-2.159022580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0.1044643519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6564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200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-2.888534043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0.0529885572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349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300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-3.316351880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0.0351333682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1813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400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-3.618252473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0.0261952442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9792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…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03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900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-4.459822510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0.0114451508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24321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-4.568186207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0.0102806478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5395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F171340-0995-84FC-92D0-827BF666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22" y="1910583"/>
            <a:ext cx="3216416" cy="734294"/>
          </a:xfrm>
          <a:prstGeom prst="rect">
            <a:avLst/>
          </a:prstGeom>
        </p:spPr>
      </p:pic>
      <p:pic>
        <p:nvPicPr>
          <p:cNvPr id="1026" name="Picture 2" descr="활성화 함수 - sigmoid, ReLU : 네이버 블로그">
            <a:extLst>
              <a:ext uri="{FF2B5EF4-FFF2-40B4-BE49-F238E27FC236}">
                <a16:creationId xmlns:a16="http://schemas.microsoft.com/office/drawing/2014/main" id="{0ACCE713-8BA1-082C-E932-261E92B7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92" y="1254973"/>
            <a:ext cx="3264405" cy="217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201C4-4A28-DCCD-70A8-255AA7E7821C}"/>
              </a:ext>
            </a:extLst>
          </p:cNvPr>
          <p:cNvSpPr txBox="1"/>
          <p:nvPr/>
        </p:nvSpPr>
        <p:spPr>
          <a:xfrm>
            <a:off x="262227" y="4100589"/>
            <a:ext cx="125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모두의 딥러닝] 4장 오차 수정하기: 경사 하강법">
            <a:extLst>
              <a:ext uri="{FF2B5EF4-FFF2-40B4-BE49-F238E27FC236}">
                <a16:creationId xmlns:a16="http://schemas.microsoft.com/office/drawing/2014/main" id="{5C2EB4EF-DC71-CB67-A673-BA254C2C0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" y="4782230"/>
            <a:ext cx="1732142" cy="131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C19866F-65F0-ADB3-1A9B-0A280ABF4761}"/>
              </a:ext>
            </a:extLst>
          </p:cNvPr>
          <p:cNvCxnSpPr/>
          <p:nvPr/>
        </p:nvCxnSpPr>
        <p:spPr>
          <a:xfrm>
            <a:off x="2258008" y="5654351"/>
            <a:ext cx="19687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맛보기 </a:t>
            </a:r>
            <a:r>
              <a:rPr lang="en-US" altLang="ko-KR" sz="2000" dirty="0"/>
              <a:t>(x=0 y=1)</a:t>
            </a:r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8FEB7900-2DCA-15C4-025B-83B78E4E6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57276"/>
              </p:ext>
            </p:extLst>
          </p:nvPr>
        </p:nvGraphicFramePr>
        <p:xfrm>
          <a:off x="6262605" y="2140590"/>
          <a:ext cx="4188543" cy="2229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181">
                  <a:extLst>
                    <a:ext uri="{9D8B030D-6E8A-4147-A177-3AD203B41FA5}">
                      <a16:colId xmlns:a16="http://schemas.microsoft.com/office/drawing/2014/main" val="4115512039"/>
                    </a:ext>
                  </a:extLst>
                </a:gridCol>
                <a:gridCol w="1280677">
                  <a:extLst>
                    <a:ext uri="{9D8B030D-6E8A-4147-A177-3AD203B41FA5}">
                      <a16:colId xmlns:a16="http://schemas.microsoft.com/office/drawing/2014/main" val="97902058"/>
                    </a:ext>
                  </a:extLst>
                </a:gridCol>
                <a:gridCol w="1511685">
                  <a:extLst>
                    <a:ext uri="{9D8B030D-6E8A-4147-A177-3AD203B41FA5}">
                      <a16:colId xmlns:a16="http://schemas.microsoft.com/office/drawing/2014/main" val="2546723896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Microsoft YaHei (제목)"/>
                        </a:rPr>
                        <a:t>반복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w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output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95335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6564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200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349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300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1813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400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9792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…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03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900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24321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539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AD216F4-F3D9-2F69-889F-A59BCBFD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20" y="1977394"/>
            <a:ext cx="3776400" cy="24115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C95E3-3B3D-7631-E79A-14AE819B05FF}"/>
              </a:ext>
            </a:extLst>
          </p:cNvPr>
          <p:cNvSpPr/>
          <p:nvPr/>
        </p:nvSpPr>
        <p:spPr>
          <a:xfrm>
            <a:off x="3142335" y="5337647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1B0A99-22C6-7200-F05C-13723D5082F7}"/>
              </a:ext>
            </a:extLst>
          </p:cNvPr>
          <p:cNvSpPr/>
          <p:nvPr/>
        </p:nvSpPr>
        <p:spPr>
          <a:xfrm>
            <a:off x="4874344" y="4797647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DCB72E-5AB5-3C85-48BF-00B8DBE4BA13}"/>
              </a:ext>
            </a:extLst>
          </p:cNvPr>
          <p:cNvSpPr/>
          <p:nvPr/>
        </p:nvSpPr>
        <p:spPr>
          <a:xfrm>
            <a:off x="7686354" y="5337647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5F1ABB-A0C3-E4BE-9213-7841A8CAF528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3862335" y="5697647"/>
            <a:ext cx="10120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392346-37B3-EADB-0A39-99156753AF8D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6674344" y="5697647"/>
            <a:ext cx="10120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BBFFB3-EBEB-ED81-CB9A-2DF429A24524}"/>
              </a:ext>
            </a:extLst>
          </p:cNvPr>
          <p:cNvSpPr txBox="1"/>
          <p:nvPr/>
        </p:nvSpPr>
        <p:spPr>
          <a:xfrm>
            <a:off x="3862334" y="5405228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8D644-F6F9-988E-094C-813FE68D036B}"/>
              </a:ext>
            </a:extLst>
          </p:cNvPr>
          <p:cNvSpPr txBox="1"/>
          <p:nvPr/>
        </p:nvSpPr>
        <p:spPr>
          <a:xfrm>
            <a:off x="7416616" y="4977648"/>
            <a:ext cx="125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6682E-7A06-C36F-CFA6-EFFDC1BB2732}"/>
              </a:ext>
            </a:extLst>
          </p:cNvPr>
          <p:cNvSpPr/>
          <p:nvPr/>
        </p:nvSpPr>
        <p:spPr>
          <a:xfrm>
            <a:off x="1258339" y="1977394"/>
            <a:ext cx="934355" cy="504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4473FE-1F54-F6C9-BC6C-CFE9F956BF67}"/>
              </a:ext>
            </a:extLst>
          </p:cNvPr>
          <p:cNvCxnSpPr>
            <a:stCxn id="3" idx="2"/>
          </p:cNvCxnSpPr>
          <p:nvPr/>
        </p:nvCxnSpPr>
        <p:spPr>
          <a:xfrm>
            <a:off x="1725517" y="2481943"/>
            <a:ext cx="1260279" cy="1035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F70296-B356-C352-CD51-7688E99444BA}"/>
              </a:ext>
            </a:extLst>
          </p:cNvPr>
          <p:cNvCxnSpPr>
            <a:cxnSpLocks/>
          </p:cNvCxnSpPr>
          <p:nvPr/>
        </p:nvCxnSpPr>
        <p:spPr>
          <a:xfrm>
            <a:off x="2556048" y="3816220"/>
            <a:ext cx="1520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AD87-FAE4-922E-7F67-48AC861F23E7}"/>
              </a:ext>
            </a:extLst>
          </p:cNvPr>
          <p:cNvSpPr/>
          <p:nvPr/>
        </p:nvSpPr>
        <p:spPr>
          <a:xfrm>
            <a:off x="2556048" y="3561410"/>
            <a:ext cx="1476633" cy="1866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  <p:bldP spid="24" grpId="0"/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맛보기 </a:t>
            </a:r>
            <a:r>
              <a:rPr lang="en-US" altLang="ko-KR" sz="2000" dirty="0"/>
              <a:t>(x=0 y=1)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C95E3-3B3D-7631-E79A-14AE819B05FF}"/>
              </a:ext>
            </a:extLst>
          </p:cNvPr>
          <p:cNvSpPr/>
          <p:nvPr/>
        </p:nvSpPr>
        <p:spPr>
          <a:xfrm>
            <a:off x="2650433" y="1340795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1B0A99-22C6-7200-F05C-13723D5082F7}"/>
              </a:ext>
            </a:extLst>
          </p:cNvPr>
          <p:cNvSpPr/>
          <p:nvPr/>
        </p:nvSpPr>
        <p:spPr>
          <a:xfrm>
            <a:off x="5340874" y="1573017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DCB72E-5AB5-3C85-48BF-00B8DBE4BA13}"/>
              </a:ext>
            </a:extLst>
          </p:cNvPr>
          <p:cNvSpPr/>
          <p:nvPr/>
        </p:nvSpPr>
        <p:spPr>
          <a:xfrm>
            <a:off x="8152884" y="2113017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5F1ABB-A0C3-E4BE-9213-7841A8CAF528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3489648" y="1700795"/>
            <a:ext cx="1851226" cy="77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392346-37B3-EADB-0A39-99156753AF8D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7140874" y="2473017"/>
            <a:ext cx="10120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BBFFB3-EBEB-ED81-CB9A-2DF429A24524}"/>
              </a:ext>
            </a:extLst>
          </p:cNvPr>
          <p:cNvSpPr txBox="1"/>
          <p:nvPr/>
        </p:nvSpPr>
        <p:spPr>
          <a:xfrm>
            <a:off x="4119205" y="1576704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8D644-F6F9-988E-094C-813FE68D036B}"/>
              </a:ext>
            </a:extLst>
          </p:cNvPr>
          <p:cNvSpPr txBox="1"/>
          <p:nvPr/>
        </p:nvSpPr>
        <p:spPr>
          <a:xfrm>
            <a:off x="7793816" y="1700795"/>
            <a:ext cx="143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 + b)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8405F0-C522-7110-7109-2D63F6A9EC24}"/>
              </a:ext>
            </a:extLst>
          </p:cNvPr>
          <p:cNvSpPr/>
          <p:nvPr/>
        </p:nvSpPr>
        <p:spPr>
          <a:xfrm>
            <a:off x="2650434" y="2796246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5E37D3-30C3-66E8-1D22-EA6FD7C2A292}"/>
              </a:ext>
            </a:extLst>
          </p:cNvPr>
          <p:cNvCxnSpPr>
            <a:cxnSpLocks/>
            <a:stCxn id="3" idx="3"/>
            <a:endCxn id="18" idx="2"/>
          </p:cNvCxnSpPr>
          <p:nvPr/>
        </p:nvCxnSpPr>
        <p:spPr>
          <a:xfrm flipV="1">
            <a:off x="3489649" y="2473017"/>
            <a:ext cx="1851225" cy="6832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4FCBCD-BD4A-3030-50DD-607787ECE37B}"/>
              </a:ext>
            </a:extLst>
          </p:cNvPr>
          <p:cNvSpPr txBox="1"/>
          <p:nvPr/>
        </p:nvSpPr>
        <p:spPr>
          <a:xfrm>
            <a:off x="3489648" y="3029797"/>
            <a:ext cx="241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편향 </a:t>
            </a:r>
            <a:r>
              <a:rPr lang="en-US" altLang="ko-KR" sz="1400" b="1" dirty="0">
                <a:solidFill>
                  <a:schemeClr val="accent6"/>
                </a:solidFill>
              </a:rPr>
              <a:t>b</a:t>
            </a:r>
          </a:p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“</a:t>
            </a:r>
            <a:r>
              <a:rPr lang="ko-KR" altLang="en-US" sz="1400" b="1" dirty="0">
                <a:solidFill>
                  <a:schemeClr val="accent6"/>
                </a:solidFill>
              </a:rPr>
              <a:t>입력이 </a:t>
            </a:r>
            <a:r>
              <a:rPr lang="en-US" altLang="ko-KR" sz="1400" b="1" dirty="0">
                <a:solidFill>
                  <a:schemeClr val="accent6"/>
                </a:solidFill>
              </a:rPr>
              <a:t>0</a:t>
            </a:r>
            <a:r>
              <a:rPr lang="ko-KR" altLang="en-US" sz="1400" b="1" dirty="0">
                <a:solidFill>
                  <a:schemeClr val="accent6"/>
                </a:solidFill>
              </a:rPr>
              <a:t>인 경우를 대비</a:t>
            </a:r>
            <a:r>
              <a:rPr lang="en-US" altLang="ko-KR" sz="1400" b="1" dirty="0">
                <a:solidFill>
                  <a:schemeClr val="accent6"/>
                </a:solidFill>
              </a:rPr>
              <a:t>＂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F53CE8-A3B6-D5DF-6716-4966E83F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14" y="3961553"/>
            <a:ext cx="3874966" cy="262585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EF4928-1EA6-1ED3-6FAC-25AFFA4E11EE}"/>
              </a:ext>
            </a:extLst>
          </p:cNvPr>
          <p:cNvCxnSpPr/>
          <p:nvPr/>
        </p:nvCxnSpPr>
        <p:spPr>
          <a:xfrm>
            <a:off x="1369514" y="4786604"/>
            <a:ext cx="16629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73AB43-033C-6389-F938-CEC742102E39}"/>
              </a:ext>
            </a:extLst>
          </p:cNvPr>
          <p:cNvCxnSpPr>
            <a:cxnSpLocks/>
          </p:cNvCxnSpPr>
          <p:nvPr/>
        </p:nvCxnSpPr>
        <p:spPr>
          <a:xfrm>
            <a:off x="1789787" y="5984032"/>
            <a:ext cx="14945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9A7306-47C5-8899-B530-C68502F73A0C}"/>
              </a:ext>
            </a:extLst>
          </p:cNvPr>
          <p:cNvCxnSpPr>
            <a:cxnSpLocks/>
          </p:cNvCxnSpPr>
          <p:nvPr/>
        </p:nvCxnSpPr>
        <p:spPr>
          <a:xfrm>
            <a:off x="3099183" y="5371322"/>
            <a:ext cx="8569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13">
            <a:extLst>
              <a:ext uri="{FF2B5EF4-FFF2-40B4-BE49-F238E27FC236}">
                <a16:creationId xmlns:a16="http://schemas.microsoft.com/office/drawing/2014/main" id="{6EBDD784-0EC9-FC6B-E7CD-0C635E5C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19237"/>
              </p:ext>
            </p:extLst>
          </p:nvPr>
        </p:nvGraphicFramePr>
        <p:xfrm>
          <a:off x="6418611" y="4159886"/>
          <a:ext cx="5101874" cy="2229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405">
                  <a:extLst>
                    <a:ext uri="{9D8B030D-6E8A-4147-A177-3AD203B41FA5}">
                      <a16:colId xmlns:a16="http://schemas.microsoft.com/office/drawing/2014/main" val="4115512039"/>
                    </a:ext>
                  </a:extLst>
                </a:gridCol>
                <a:gridCol w="1194659">
                  <a:extLst>
                    <a:ext uri="{9D8B030D-6E8A-4147-A177-3AD203B41FA5}">
                      <a16:colId xmlns:a16="http://schemas.microsoft.com/office/drawing/2014/main" val="97902058"/>
                    </a:ext>
                  </a:extLst>
                </a:gridCol>
                <a:gridCol w="1194659">
                  <a:extLst>
                    <a:ext uri="{9D8B030D-6E8A-4147-A177-3AD203B41FA5}">
                      <a16:colId xmlns:a16="http://schemas.microsoft.com/office/drawing/2014/main" val="741888778"/>
                    </a:ext>
                  </a:extLst>
                </a:gridCol>
                <a:gridCol w="1410151">
                  <a:extLst>
                    <a:ext uri="{9D8B030D-6E8A-4147-A177-3AD203B41FA5}">
                      <a16:colId xmlns:a16="http://schemas.microsoft.com/office/drawing/2014/main" val="2546723896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Microsoft YaHei (제목)"/>
                        </a:rPr>
                        <a:t>반복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w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b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output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95335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Microsoft YaHei (제목)"/>
                        </a:rPr>
                        <a:t>100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2.2268158092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0.9017650824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6564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200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2.9234856594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0.9487466259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349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300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3.3396695952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0.9656511702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1813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400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3.6356937044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0.9742471173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9792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…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03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900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4.4674844174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0.9886413105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24321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4.5750715561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0.9897892452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2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예제 </a:t>
            </a:r>
            <a:r>
              <a:rPr lang="en-US" altLang="ko-KR" sz="2000" dirty="0"/>
              <a:t>– AND </a:t>
            </a:r>
            <a:r>
              <a:rPr lang="ko-KR" altLang="en-US" sz="2000" dirty="0"/>
              <a:t>연산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64E817-1440-261F-8E1C-3A6E1DCFEAF9}"/>
              </a:ext>
            </a:extLst>
          </p:cNvPr>
          <p:cNvSpPr/>
          <p:nvPr/>
        </p:nvSpPr>
        <p:spPr>
          <a:xfrm>
            <a:off x="732932" y="4187344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9C42BD-7E8C-98DB-9ACF-6BC73B78D76B}"/>
              </a:ext>
            </a:extLst>
          </p:cNvPr>
          <p:cNvSpPr/>
          <p:nvPr/>
        </p:nvSpPr>
        <p:spPr>
          <a:xfrm>
            <a:off x="3213392" y="4627528"/>
            <a:ext cx="1462673" cy="1384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D4BECF-98EB-D050-F2DA-107FF98DF75D}"/>
              </a:ext>
            </a:extLst>
          </p:cNvPr>
          <p:cNvSpPr/>
          <p:nvPr/>
        </p:nvSpPr>
        <p:spPr>
          <a:xfrm>
            <a:off x="5662996" y="495956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2F8CE2-F6E5-405E-9EDF-18C624FB0A0E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>
            <a:off x="1572147" y="4547344"/>
            <a:ext cx="1641245" cy="77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8DCF2D-BF5F-954E-D689-FD90C56F4797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 flipV="1">
            <a:off x="4676065" y="5319565"/>
            <a:ext cx="9869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5355FC-1860-2250-8CF8-C4AD7353156B}"/>
              </a:ext>
            </a:extLst>
          </p:cNvPr>
          <p:cNvSpPr txBox="1"/>
          <p:nvPr/>
        </p:nvSpPr>
        <p:spPr>
          <a:xfrm>
            <a:off x="2225089" y="4547344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w1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B8B70F-867E-3EBD-3478-16BD44238663}"/>
              </a:ext>
            </a:extLst>
          </p:cNvPr>
          <p:cNvSpPr txBox="1"/>
          <p:nvPr/>
        </p:nvSpPr>
        <p:spPr>
          <a:xfrm>
            <a:off x="4662935" y="5937899"/>
            <a:ext cx="2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f(X1* w1 + X2 *w2  + b)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A288F7-AA2B-194E-B322-D67CB8C3DDE4}"/>
              </a:ext>
            </a:extLst>
          </p:cNvPr>
          <p:cNvSpPr/>
          <p:nvPr/>
        </p:nvSpPr>
        <p:spPr>
          <a:xfrm>
            <a:off x="732931" y="4959566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A3752B3-C78F-1A9E-B79D-A28C60B51AC8}"/>
              </a:ext>
            </a:extLst>
          </p:cNvPr>
          <p:cNvCxnSpPr>
            <a:cxnSpLocks/>
            <a:stCxn id="38" idx="3"/>
            <a:endCxn id="32" idx="2"/>
          </p:cNvCxnSpPr>
          <p:nvPr/>
        </p:nvCxnSpPr>
        <p:spPr>
          <a:xfrm>
            <a:off x="1572146" y="5319566"/>
            <a:ext cx="16412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3091F5-DBB3-676D-9B6F-DBE0E848C856}"/>
              </a:ext>
            </a:extLst>
          </p:cNvPr>
          <p:cNvSpPr txBox="1"/>
          <p:nvPr/>
        </p:nvSpPr>
        <p:spPr>
          <a:xfrm>
            <a:off x="2355177" y="5911789"/>
            <a:ext cx="106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편향 </a:t>
            </a:r>
            <a:r>
              <a:rPr lang="en-US" altLang="ko-KR" sz="1400" b="1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6622A-8AEE-72AD-C00B-EE597B2A6CDB}"/>
              </a:ext>
            </a:extLst>
          </p:cNvPr>
          <p:cNvSpPr txBox="1"/>
          <p:nvPr/>
        </p:nvSpPr>
        <p:spPr>
          <a:xfrm>
            <a:off x="1623373" y="4985678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w2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91824D-1A71-82CA-1B24-7545B45B97EC}"/>
              </a:ext>
            </a:extLst>
          </p:cNvPr>
          <p:cNvSpPr/>
          <p:nvPr/>
        </p:nvSpPr>
        <p:spPr>
          <a:xfrm>
            <a:off x="732930" y="5731788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DB32BEB-B3D1-B513-9AC2-4E864017B18D}"/>
              </a:ext>
            </a:extLst>
          </p:cNvPr>
          <p:cNvCxnSpPr>
            <a:cxnSpLocks/>
            <a:stCxn id="44" idx="3"/>
            <a:endCxn id="32" idx="2"/>
          </p:cNvCxnSpPr>
          <p:nvPr/>
        </p:nvCxnSpPr>
        <p:spPr>
          <a:xfrm flipV="1">
            <a:off x="1572145" y="5319566"/>
            <a:ext cx="1641247" cy="77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그림 2059">
            <a:extLst>
              <a:ext uri="{FF2B5EF4-FFF2-40B4-BE49-F238E27FC236}">
                <a16:creationId xmlns:a16="http://schemas.microsoft.com/office/drawing/2014/main" id="{99172F80-D947-D4C4-646F-9D447298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88" y="4907344"/>
            <a:ext cx="3823831" cy="75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62" name="그림 2061">
            <a:extLst>
              <a:ext uri="{FF2B5EF4-FFF2-40B4-BE49-F238E27FC236}">
                <a16:creationId xmlns:a16="http://schemas.microsoft.com/office/drawing/2014/main" id="{02FF6EDF-28BF-3749-FCD7-716EE137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633" y="1538617"/>
            <a:ext cx="3823831" cy="205637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A8EA59-B77D-5E35-1157-066136C547C7}"/>
              </a:ext>
            </a:extLst>
          </p:cNvPr>
          <p:cNvSpPr/>
          <p:nvPr/>
        </p:nvSpPr>
        <p:spPr>
          <a:xfrm>
            <a:off x="7779989" y="1470880"/>
            <a:ext cx="3620278" cy="855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340911-9EC3-7B23-36A2-2EE7C95B5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34018"/>
              </p:ext>
            </p:extLst>
          </p:nvPr>
        </p:nvGraphicFramePr>
        <p:xfrm>
          <a:off x="1116563" y="1646492"/>
          <a:ext cx="24493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450">
                  <a:extLst>
                    <a:ext uri="{9D8B030D-6E8A-4147-A177-3AD203B41FA5}">
                      <a16:colId xmlns:a16="http://schemas.microsoft.com/office/drawing/2014/main" val="8713074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24510818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380732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6019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D6385-70C0-8276-2AAF-4CE95D4F19BB}"/>
              </a:ext>
            </a:extLst>
          </p:cNvPr>
          <p:cNvSpPr/>
          <p:nvPr/>
        </p:nvSpPr>
        <p:spPr>
          <a:xfrm>
            <a:off x="10300995" y="2681939"/>
            <a:ext cx="774442" cy="406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F895-C4F8-468B-B5F9-20BC2F68D567}"/>
              </a:ext>
            </a:extLst>
          </p:cNvPr>
          <p:cNvSpPr txBox="1"/>
          <p:nvPr/>
        </p:nvSpPr>
        <p:spPr>
          <a:xfrm>
            <a:off x="4048666" y="2226296"/>
            <a:ext cx="80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1 1</a:t>
            </a: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49D7EC2A-B499-6330-09EE-A9DF7226F58A}"/>
              </a:ext>
            </a:extLst>
          </p:cNvPr>
          <p:cNvSpPr/>
          <p:nvPr/>
        </p:nvSpPr>
        <p:spPr>
          <a:xfrm>
            <a:off x="4037907" y="2123577"/>
            <a:ext cx="801763" cy="56115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E9715-8A8E-31DF-6FC4-1887F333557A}"/>
              </a:ext>
            </a:extLst>
          </p:cNvPr>
          <p:cNvSpPr txBox="1"/>
          <p:nvPr/>
        </p:nvSpPr>
        <p:spPr>
          <a:xfrm>
            <a:off x="4132515" y="1793042"/>
            <a:ext cx="64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74C592B-5713-00BC-C472-086FD55B066C}"/>
              </a:ext>
            </a:extLst>
          </p:cNvPr>
          <p:cNvSpPr/>
          <p:nvPr/>
        </p:nvSpPr>
        <p:spPr>
          <a:xfrm>
            <a:off x="6111572" y="2338696"/>
            <a:ext cx="489025" cy="230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DD284-815B-98C4-13D6-F059D8BA241E}"/>
              </a:ext>
            </a:extLst>
          </p:cNvPr>
          <p:cNvSpPr txBox="1"/>
          <p:nvPr/>
        </p:nvSpPr>
        <p:spPr>
          <a:xfrm>
            <a:off x="4844539" y="2288947"/>
            <a:ext cx="41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*</a:t>
            </a:r>
            <a:endParaRPr lang="ko-KR" altLang="en-US" sz="2400" b="1" dirty="0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AF01E088-282D-3961-BCB1-E5A89A8F8091}"/>
              </a:ext>
            </a:extLst>
          </p:cNvPr>
          <p:cNvSpPr/>
          <p:nvPr/>
        </p:nvSpPr>
        <p:spPr>
          <a:xfrm>
            <a:off x="6662727" y="2121385"/>
            <a:ext cx="801763" cy="58477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DB5C0-D72A-4DDC-EF35-6D97596E4878}"/>
              </a:ext>
            </a:extLst>
          </p:cNvPr>
          <p:cNvSpPr txBox="1"/>
          <p:nvPr/>
        </p:nvSpPr>
        <p:spPr>
          <a:xfrm>
            <a:off x="6491573" y="2273105"/>
            <a:ext cx="114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4 10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695E38-E3EB-13CC-8F3F-05145A807A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64490" y="2397967"/>
            <a:ext cx="2836505" cy="487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EF518-758B-0262-EFD1-082AEAC81A6E}"/>
              </a:ext>
            </a:extLst>
          </p:cNvPr>
          <p:cNvSpPr txBox="1"/>
          <p:nvPr/>
        </p:nvSpPr>
        <p:spPr>
          <a:xfrm>
            <a:off x="5200529" y="2230349"/>
            <a:ext cx="8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4 10</a:t>
            </a: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BF9DC033-3DCC-B6BC-3A57-755B2684619F}"/>
              </a:ext>
            </a:extLst>
          </p:cNvPr>
          <p:cNvSpPr/>
          <p:nvPr/>
        </p:nvSpPr>
        <p:spPr>
          <a:xfrm>
            <a:off x="5189770" y="2127630"/>
            <a:ext cx="801763" cy="56115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0CB0AA-C2B0-847D-A10E-BCAE222B0CF6}"/>
              </a:ext>
            </a:extLst>
          </p:cNvPr>
          <p:cNvSpPr txBox="1"/>
          <p:nvPr/>
        </p:nvSpPr>
        <p:spPr>
          <a:xfrm>
            <a:off x="5284378" y="1797095"/>
            <a:ext cx="64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9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6" grpId="0"/>
      <p:bldP spid="37" grpId="0"/>
      <p:bldP spid="38" grpId="0" animBg="1"/>
      <p:bldP spid="40" grpId="0"/>
      <p:bldP spid="43" grpId="0"/>
      <p:bldP spid="44" grpId="0" animBg="1"/>
      <p:bldP spid="28" grpId="0" animBg="1"/>
      <p:bldP spid="10" grpId="0" animBg="1"/>
      <p:bldP spid="11" grpId="0"/>
      <p:bldP spid="12" grpId="0" animBg="1"/>
      <p:bldP spid="13" grpId="0"/>
      <p:bldP spid="17" grpId="0" animBg="1"/>
      <p:bldP spid="18" grpId="0"/>
      <p:bldP spid="21" grpId="0" animBg="1"/>
      <p:bldP spid="23" grpId="0"/>
      <p:bldP spid="29" grpId="0"/>
      <p:bldP spid="31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예제 </a:t>
            </a:r>
            <a:r>
              <a:rPr lang="en-US" altLang="ko-KR" sz="2000" dirty="0"/>
              <a:t>– OR </a:t>
            </a:r>
            <a:r>
              <a:rPr lang="ko-KR" altLang="en-US" sz="2000" dirty="0"/>
              <a:t>연산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C4A92-8990-2C12-267A-DA0E512F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43" y="2204843"/>
            <a:ext cx="4456407" cy="2401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E391B-4547-8043-FF1F-C19180E84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15" y="5236268"/>
            <a:ext cx="4053607" cy="9317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1F5DA0-6DA6-F30A-5902-C93DCFB8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68636"/>
              </p:ext>
            </p:extLst>
          </p:nvPr>
        </p:nvGraphicFramePr>
        <p:xfrm>
          <a:off x="1923638" y="2478690"/>
          <a:ext cx="24493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450">
                  <a:extLst>
                    <a:ext uri="{9D8B030D-6E8A-4147-A177-3AD203B41FA5}">
                      <a16:colId xmlns:a16="http://schemas.microsoft.com/office/drawing/2014/main" val="8713074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24510818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380732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6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예제 </a:t>
            </a:r>
            <a:r>
              <a:rPr lang="en-US" altLang="ko-KR" sz="2000" dirty="0"/>
              <a:t>– XOR </a:t>
            </a:r>
            <a:r>
              <a:rPr lang="ko-KR" altLang="en-US" sz="2000" dirty="0"/>
              <a:t>연산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46382E-C30C-79A4-3D23-9F2FEA50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39" y="2204843"/>
            <a:ext cx="4405724" cy="223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8D1BB-3258-D8A7-962F-DCFCD70A3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73" y="5318035"/>
            <a:ext cx="4037496" cy="85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AF064A2-F9D2-13CA-B5F3-9BFDBAC4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96446"/>
              </p:ext>
            </p:extLst>
          </p:nvPr>
        </p:nvGraphicFramePr>
        <p:xfrm>
          <a:off x="1998284" y="2393355"/>
          <a:ext cx="24493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450">
                  <a:extLst>
                    <a:ext uri="{9D8B030D-6E8A-4147-A177-3AD203B41FA5}">
                      <a16:colId xmlns:a16="http://schemas.microsoft.com/office/drawing/2014/main" val="8713074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24510818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380732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6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모델의 한계점</a:t>
            </a: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A5897-E7A6-522C-7223-C3DCFCEC9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0"/>
          <a:stretch/>
        </p:blipFill>
        <p:spPr bwMode="auto">
          <a:xfrm>
            <a:off x="1460241" y="2055748"/>
            <a:ext cx="2551923" cy="3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ECEDB7-9329-4D7C-7ADD-2E8BB234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8" r="33495"/>
          <a:stretch/>
        </p:blipFill>
        <p:spPr bwMode="auto">
          <a:xfrm>
            <a:off x="4711182" y="2055748"/>
            <a:ext cx="2769636" cy="3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EEDDF51-0A80-8BBB-6CF8-ADB22FACF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5"/>
          <a:stretch/>
        </p:blipFill>
        <p:spPr bwMode="auto">
          <a:xfrm>
            <a:off x="8318241" y="2055748"/>
            <a:ext cx="2413518" cy="3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A4F4F676-FC65-4B32-AA5D-157641E0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32655" y="2027620"/>
            <a:ext cx="5973264" cy="3180674"/>
            <a:chOff x="4712736" y="1854000"/>
            <a:chExt cx="5973264" cy="3180674"/>
          </a:xfrm>
        </p:grpSpPr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개인 발표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Github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–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세미나 파일 공유용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레파지토리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šl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568710" y="3266188"/>
              <a:ext cx="5117289" cy="35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딥러닝의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시작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신경망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차 세미나 설명 보충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FB8DC00D-31A3-32C8-C980-AC94C0AE8070}"/>
              </a:ext>
            </a:extLst>
          </p:cNvPr>
          <p:cNvSpPr txBox="1">
            <a:spLocks/>
          </p:cNvSpPr>
          <p:nvPr/>
        </p:nvSpPr>
        <p:spPr>
          <a:xfrm>
            <a:off x="669923" y="17572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</a:p>
        </p:txBody>
      </p:sp>
      <p:pic>
        <p:nvPicPr>
          <p:cNvPr id="15364" name="Picture 4" descr="코딩의 시작, TCP School">
            <a:extLst>
              <a:ext uri="{FF2B5EF4-FFF2-40B4-BE49-F238E27FC236}">
                <a16:creationId xmlns:a16="http://schemas.microsoft.com/office/drawing/2014/main" id="{2F14A5E5-20E4-6BE3-E65D-414DEC18B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3" b="10945"/>
          <a:stretch/>
        </p:blipFill>
        <p:spPr bwMode="auto">
          <a:xfrm>
            <a:off x="1480955" y="2481032"/>
            <a:ext cx="3243356" cy="25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(1) </a:t>
            </a:r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altLang="ko-K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37C9EE-4689-06AF-0F74-D7AA56132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2"/>
          <a:stretch/>
        </p:blipFill>
        <p:spPr bwMode="auto">
          <a:xfrm>
            <a:off x="3141307" y="4156730"/>
            <a:ext cx="1632080" cy="182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95CB502-26C5-ECB1-99AF-FE5A06272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36"/>
          <a:stretch/>
        </p:blipFill>
        <p:spPr bwMode="auto">
          <a:xfrm>
            <a:off x="1527111" y="1924050"/>
            <a:ext cx="2163924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C669-CBAD-BFA4-A379-42A5BAE08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7"/>
          <a:stretch/>
        </p:blipFill>
        <p:spPr bwMode="auto">
          <a:xfrm>
            <a:off x="3691035" y="1924050"/>
            <a:ext cx="3675484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F9EE400-0259-579E-CDBA-9125BBE11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/>
          <a:stretch/>
        </p:blipFill>
        <p:spPr bwMode="auto">
          <a:xfrm>
            <a:off x="4773387" y="4156730"/>
            <a:ext cx="4593398" cy="182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4C04510-3547-F786-E6C2-0EFE50AC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59" y="1684027"/>
            <a:ext cx="1604088" cy="15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(1) </a:t>
            </a:r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altLang="ko-KR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2ED460-EBB7-50F0-237A-DCA8D4DC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0" y="1994516"/>
            <a:ext cx="6711755" cy="34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C91AA0-2309-FE47-DA86-BD19B14FD46C}"/>
              </a:ext>
            </a:extLst>
          </p:cNvPr>
          <p:cNvSpPr/>
          <p:nvPr/>
        </p:nvSpPr>
        <p:spPr>
          <a:xfrm>
            <a:off x="2267340" y="1763485"/>
            <a:ext cx="5243804" cy="38908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EF1B0A-82D8-C9F8-E17C-AFB995EFC5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466"/>
          <a:stretch/>
        </p:blipFill>
        <p:spPr>
          <a:xfrm>
            <a:off x="8385246" y="2349089"/>
            <a:ext cx="2792827" cy="27196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5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05351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(1) </a:t>
            </a:r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altLang="ko-KR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022AEE-039F-BC7E-D45B-BF5E0DF2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98" y="1796243"/>
            <a:ext cx="3498202" cy="29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B63BC3-B0FE-350B-6945-9B0D6899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43" y="4867275"/>
            <a:ext cx="3393957" cy="1305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FB004D-5CD9-EF41-AEBD-8124028AE8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3"/>
          <a:stretch/>
        </p:blipFill>
        <p:spPr>
          <a:xfrm>
            <a:off x="5916159" y="1478457"/>
            <a:ext cx="3324485" cy="2857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85DE59-57EB-EFD3-FD98-2D86FAAAE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702" y="4795488"/>
            <a:ext cx="3467400" cy="1242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7B2B0D-61B0-AF6F-9DA8-C30FBE1B2A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539"/>
          <a:stretch/>
        </p:blipFill>
        <p:spPr>
          <a:xfrm>
            <a:off x="9603961" y="5048249"/>
            <a:ext cx="2300022" cy="800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C57089-05E1-F23C-AF89-484B88C53881}"/>
              </a:ext>
            </a:extLst>
          </p:cNvPr>
          <p:cNvSpPr/>
          <p:nvPr/>
        </p:nvSpPr>
        <p:spPr>
          <a:xfrm>
            <a:off x="2602827" y="2115114"/>
            <a:ext cx="924144" cy="2410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0FEA34-34D0-AD33-C436-76CCD9448F37}"/>
              </a:ext>
            </a:extLst>
          </p:cNvPr>
          <p:cNvSpPr txBox="1"/>
          <p:nvPr/>
        </p:nvSpPr>
        <p:spPr>
          <a:xfrm>
            <a:off x="2082878" y="1379278"/>
            <a:ext cx="219987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(본문)Microsoft YaHei (본문)"/>
              </a:rPr>
              <a:t>“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(본문)Microsoft YaHei (본문)"/>
              </a:rPr>
              <a:t>첫번째 인공지능의 겨울</a:t>
            </a: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(본문)Microsoft YaHei (본문)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1841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(2) </a:t>
            </a:r>
            <a:r>
              <a:rPr lang="ko-KR" altLang="en-US" sz="2000" dirty="0"/>
              <a:t>오차 </a:t>
            </a:r>
            <a:r>
              <a:rPr lang="ko-KR" altLang="en-US" sz="2000" dirty="0" err="1"/>
              <a:t>역전파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93565-C571-252F-0F05-047A55FB15F5}"/>
              </a:ext>
            </a:extLst>
          </p:cNvPr>
          <p:cNvSpPr txBox="1"/>
          <p:nvPr/>
        </p:nvSpPr>
        <p:spPr>
          <a:xfrm>
            <a:off x="3097799" y="1369114"/>
            <a:ext cx="599481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“1986</a:t>
            </a:r>
            <a:r>
              <a:rPr lang="ko-KR" altLang="en-US" sz="1600" b="1" dirty="0">
                <a:solidFill>
                  <a:srgbClr val="000000"/>
                </a:solidFill>
                <a:latin typeface="Microsoft YaHei (본문)Microsoft YaHei (본문)"/>
              </a:rPr>
              <a:t>년 힌튼 교수의 오차 </a:t>
            </a:r>
            <a:r>
              <a:rPr lang="ko-KR" altLang="en-US" sz="1600" b="1" dirty="0" err="1">
                <a:solidFill>
                  <a:srgbClr val="000000"/>
                </a:solidFill>
                <a:latin typeface="Microsoft YaHei (본문)Microsoft YaHei (본문)"/>
              </a:rPr>
              <a:t>역전파</a:t>
            </a: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(backpropagation)</a:t>
            </a:r>
            <a:r>
              <a:rPr lang="ko-KR" altLang="en-US" sz="1600" b="1" dirty="0">
                <a:solidFill>
                  <a:srgbClr val="000000"/>
                </a:solidFill>
                <a:latin typeface="Microsoft YaHei (본문)Microsoft YaHei (본문)"/>
              </a:rPr>
              <a:t> 발표</a:t>
            </a: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＂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060A21-62CC-7230-4CC6-9F90BEC0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00" y="2966974"/>
            <a:ext cx="4011386" cy="23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C82673E-9F22-75F8-1257-B9605AD5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08" y="2965095"/>
            <a:ext cx="4823149" cy="23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(2) </a:t>
            </a:r>
            <a:r>
              <a:rPr lang="ko-KR" altLang="en-US" sz="2000" dirty="0"/>
              <a:t>오차 </a:t>
            </a:r>
            <a:r>
              <a:rPr lang="ko-KR" altLang="en-US" sz="2000" dirty="0" err="1"/>
              <a:t>역전파</a:t>
            </a:r>
            <a:endParaRPr lang="en-US" altLang="ko-KR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84D4E64-6E0C-6CD0-EA0F-B506F4FC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5" y="1652889"/>
            <a:ext cx="6012433" cy="29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CF69E-48C5-9E72-3488-5603B17A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304" y="5177528"/>
            <a:ext cx="4671465" cy="1013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FA44B-C618-02BE-86C9-0E2A0F98A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735" y="4443812"/>
            <a:ext cx="3040643" cy="21109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91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제목)"/>
              </a:rPr>
              <a:t>활성화 함수 </a:t>
            </a:r>
            <a:r>
              <a:rPr lang="en-US" altLang="ko-KR" sz="2000" dirty="0">
                <a:latin typeface="Microsoft YaHei (제목)"/>
              </a:rPr>
              <a:t>(Activation function)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665FE99-92E7-1013-8BD1-89433B63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05" y="1364246"/>
            <a:ext cx="5715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D6440C5-C2DB-6202-3664-4B6427E2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05" y="4244171"/>
            <a:ext cx="571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8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제목)"/>
              </a:rPr>
              <a:t>활성화 함수 </a:t>
            </a:r>
            <a:r>
              <a:rPr lang="en-US" altLang="ko-KR" sz="2000" dirty="0">
                <a:latin typeface="Microsoft YaHei (제목)"/>
              </a:rPr>
              <a:t>(Activation function)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78067-8230-C214-1842-0591E55C0D90}"/>
              </a:ext>
            </a:extLst>
          </p:cNvPr>
          <p:cNvSpPr txBox="1"/>
          <p:nvPr/>
        </p:nvSpPr>
        <p:spPr>
          <a:xfrm>
            <a:off x="531028" y="1154535"/>
            <a:ext cx="8789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linear (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선형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곱셈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&amp;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덧셈 연산만 한 결과값 그대로 출력되는 형태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이러한 선형 함수 형태로는 비선형 함수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(Ex.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사인 곡선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를 표현할 수 없음 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Microsoft YaHei (본문)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sigmoid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입력값에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무관하게 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0~1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사이의 값을 출력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주로 이진 분류 모델의 출력층에서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Microsoft YaHei (본문)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softmax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다중 클래스 분류 모델의 출력층에서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Microsoft YaHei (본문)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tanh (Hyperbolic </a:t>
            </a:r>
            <a:r>
              <a:rPr lang="en-US" altLang="ko-KR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targent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sigmoid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함수보다 학습 성능이 좋아 많이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(Rectified Linear Unit)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연산 비용이 크지 않으며 구현이 간단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sigmoid &amp; tanh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함수보다 학습 성능이 좋아 많이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pic>
        <p:nvPicPr>
          <p:cNvPr id="10252" name="Picture 12" descr="Sigmoid Softmax">
            <a:extLst>
              <a:ext uri="{FF2B5EF4-FFF2-40B4-BE49-F238E27FC236}">
                <a16:creationId xmlns:a16="http://schemas.microsoft.com/office/drawing/2014/main" id="{D495362E-CF76-7A68-4E6E-A037E4B8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24" y="2125127"/>
            <a:ext cx="4226148" cy="316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딥러닝-3.2. 활성화함수(3)-소프트맥스 함수(Softmax)">
            <a:extLst>
              <a:ext uri="{FF2B5EF4-FFF2-40B4-BE49-F238E27FC236}">
                <a16:creationId xmlns:a16="http://schemas.microsoft.com/office/drawing/2014/main" id="{C0430D13-15FC-3DB6-A816-177E3D37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24" y="2361826"/>
            <a:ext cx="4036489" cy="3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딥러닝에서 사용하는 활성화함수">
            <a:extLst>
              <a:ext uri="{FF2B5EF4-FFF2-40B4-BE49-F238E27FC236}">
                <a16:creationId xmlns:a16="http://schemas.microsoft.com/office/drawing/2014/main" id="{8D34D108-C673-C78A-9263-DAB00725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58" y="2361826"/>
            <a:ext cx="4990452" cy="316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딥러닝에서 사용하는 활성화함수">
            <a:extLst>
              <a:ext uri="{FF2B5EF4-FFF2-40B4-BE49-F238E27FC236}">
                <a16:creationId xmlns:a16="http://schemas.microsoft.com/office/drawing/2014/main" id="{E7A79709-C9B6-3A8B-AF52-2F766749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89" y="2361826"/>
            <a:ext cx="5012621" cy="32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0013FB-7D58-6A75-A310-AB8D192F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4" y="2483447"/>
            <a:ext cx="2082856" cy="7736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최적화 함수 </a:t>
            </a:r>
            <a:r>
              <a:rPr lang="en-US" altLang="ko-KR" sz="2000" dirty="0"/>
              <a:t>(Optimizer) - </a:t>
            </a:r>
            <a:r>
              <a:rPr lang="ko-KR" altLang="en-US" sz="2000" dirty="0"/>
              <a:t>고급 경사 </a:t>
            </a:r>
            <a:r>
              <a:rPr lang="ko-KR" altLang="en-US" sz="2000" dirty="0" err="1"/>
              <a:t>하강법</a:t>
            </a:r>
            <a:endParaRPr lang="en-US" altLang="ko-KR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BE79241-2AC4-F023-1762-A04F2174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47" y="1950261"/>
            <a:ext cx="5192732" cy="20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5024EAB-E0CC-D471-0B49-B4B7D5EA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47" y="4407811"/>
            <a:ext cx="5192732" cy="20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34753-4BA4-0619-8FB9-6C7B09B12F74}"/>
              </a:ext>
            </a:extLst>
          </p:cNvPr>
          <p:cNvSpPr txBox="1"/>
          <p:nvPr/>
        </p:nvSpPr>
        <p:spPr>
          <a:xfrm>
            <a:off x="5483927" y="2591940"/>
            <a:ext cx="6166121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148F1-2D95-2C39-CECF-DE97A3670056}"/>
              </a:ext>
            </a:extLst>
          </p:cNvPr>
          <p:cNvSpPr txBox="1"/>
          <p:nvPr/>
        </p:nvSpPr>
        <p:spPr>
          <a:xfrm>
            <a:off x="6672096" y="1856383"/>
            <a:ext cx="5272976" cy="425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경사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하강법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(Gradient Descent)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매번 업데이트하기 때문에 속도가 느림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최적 해를 찾기 전에 학습이 끝날 수도 있음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확률적 경사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하강법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(Stochastic Gradient Descent,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Microsoft YaHei (본문)"/>
                <a:cs typeface="Arial" panose="020B0604020202020204" pitchFamily="34" charset="0"/>
              </a:rPr>
              <a:t>SGD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업데이트시 전체 데이터를 사용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랜덤 데이터만 추출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속도가 확연히 빠르며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최적 해에 근사한 값을 찾아냄 </a:t>
            </a: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모멘텀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(momentum 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관성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탄력 가속도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SGD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에 탄력을 더해주는 방법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오차를 수정하기 전 바로 앞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수정값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방향을 참고해 일정한 비율만 수정되게 하는 방법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꼭 양수 방향 한 번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음수 방향 한 번 업데이트 되지 않음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13932-4F4B-4198-3E63-09D8ECF84593}"/>
              </a:ext>
            </a:extLst>
          </p:cNvPr>
          <p:cNvSpPr/>
          <p:nvPr/>
        </p:nvSpPr>
        <p:spPr>
          <a:xfrm>
            <a:off x="3410228" y="1620567"/>
            <a:ext cx="2857500" cy="24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21EEAB-4CBC-33F1-A03C-9C9C5DA5FA2B}"/>
              </a:ext>
            </a:extLst>
          </p:cNvPr>
          <p:cNvSpPr/>
          <p:nvPr/>
        </p:nvSpPr>
        <p:spPr>
          <a:xfrm>
            <a:off x="3410228" y="4197430"/>
            <a:ext cx="2857500" cy="24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956EC-B4CE-1A9B-A2FE-37897585ACDA}"/>
              </a:ext>
            </a:extLst>
          </p:cNvPr>
          <p:cNvSpPr txBox="1"/>
          <p:nvPr/>
        </p:nvSpPr>
        <p:spPr>
          <a:xfrm>
            <a:off x="3631240" y="1217550"/>
            <a:ext cx="527297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  <a:r>
              <a:rPr lang="ko-KR" altLang="en-US" sz="1600" b="1" dirty="0">
                <a:solidFill>
                  <a:srgbClr val="000000"/>
                </a:solidFill>
                <a:latin typeface="Microsoft YaHei (본문)Microsoft YaHei (본문)"/>
              </a:rPr>
              <a:t>손실함수 값을 최소화하는 파라미터를 구하는 과정</a:t>
            </a: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320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최적화 함수 </a:t>
            </a:r>
            <a:r>
              <a:rPr lang="en-US" altLang="ko-KR" sz="2000" dirty="0"/>
              <a:t>(Optimizer) - </a:t>
            </a:r>
            <a:r>
              <a:rPr lang="ko-KR" altLang="en-US" sz="2000" dirty="0"/>
              <a:t>고급 경사 </a:t>
            </a:r>
            <a:r>
              <a:rPr lang="ko-KR" altLang="en-US" sz="2000" dirty="0" err="1"/>
              <a:t>하강법</a:t>
            </a:r>
            <a:endParaRPr lang="en-US" altLang="ko-KR" sz="2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D62629A-DC91-B0B7-3665-D8495E70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70" y="2378057"/>
            <a:ext cx="6385910" cy="29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AFE0D2B-F4D5-A40C-B686-D3BAD59E05EF}"/>
              </a:ext>
            </a:extLst>
          </p:cNvPr>
          <p:cNvSpPr/>
          <p:nvPr/>
        </p:nvSpPr>
        <p:spPr>
          <a:xfrm>
            <a:off x="8158640" y="2882096"/>
            <a:ext cx="1888185" cy="16551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세미나 설명 보충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Dense </a:t>
            </a:r>
            <a:r>
              <a:rPr lang="ko-KR" altLang="en-US" dirty="0"/>
              <a:t>레이어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1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발표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ko-KR" altLang="en-US" dirty="0"/>
              <a:t>이정훈 </a:t>
            </a:r>
            <a:r>
              <a:rPr lang="en-US" altLang="ko-KR" dirty="0"/>
              <a:t>: </a:t>
            </a:r>
            <a:r>
              <a:rPr lang="ko-KR" altLang="en-US" dirty="0" err="1"/>
              <a:t>머신러닝의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분류 </a:t>
            </a:r>
            <a:endParaRPr lang="en-US" altLang="ko-KR" dirty="0"/>
          </a:p>
          <a:p>
            <a:pPr marL="228600" lvl="0" indent="-228600">
              <a:buAutoNum type="arabicParenR"/>
            </a:pPr>
            <a:r>
              <a:rPr lang="ko-KR" altLang="en-US" dirty="0" err="1"/>
              <a:t>김호중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딥러닝의</a:t>
            </a:r>
            <a:r>
              <a:rPr lang="ko-KR" altLang="en-US" dirty="0"/>
              <a:t> 역사</a:t>
            </a:r>
            <a:endParaRPr lang="en-US" altLang="ko-KR" dirty="0"/>
          </a:p>
          <a:p>
            <a:pPr marL="228600" lvl="0" indent="-228600">
              <a:buAutoNum type="arabicParenR"/>
            </a:pPr>
            <a:r>
              <a:rPr lang="ko-KR" altLang="en-US" dirty="0"/>
              <a:t>김규태 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소개</a:t>
            </a:r>
            <a:endParaRPr lang="en-US" altLang="ko-KR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93340-FF20-4BAC-9663-CA2E5CF1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차 세미나 설명 보충 </a:t>
            </a:r>
            <a:r>
              <a:rPr lang="en-US" altLang="ko-KR" sz="2000" dirty="0"/>
              <a:t>– Dense </a:t>
            </a:r>
            <a:r>
              <a:rPr lang="ko-KR" altLang="en-US" sz="2000" dirty="0"/>
              <a:t>레이어</a:t>
            </a:r>
            <a:endParaRPr lang="zh-CN" altLang="en-US" sz="20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623BA4B-1885-84C2-E834-0618E000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2" y="2028282"/>
            <a:ext cx="4949503" cy="35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4E47D-0988-8E82-970C-24C80F1F5B5C}"/>
              </a:ext>
            </a:extLst>
          </p:cNvPr>
          <p:cNvSpPr txBox="1"/>
          <p:nvPr/>
        </p:nvSpPr>
        <p:spPr>
          <a:xfrm>
            <a:off x="6095205" y="1928725"/>
            <a:ext cx="5689666" cy="425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설명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각 뉴런이 이전 계층의 모든 뉴런으로부터 입력을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받게되는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레이어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보통 맨 마지막의 레이어에 사용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추출된 정보들을 하나의 레이어로 모으고 우리가 원하는 차원으로 축소시켜서 표현하기 위함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레이어 사용법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첫번째 인자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출력 뉴런의 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두번재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인자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input_dim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 뉴런의 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세번재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인자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(activation):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활성화 함수 설정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A11CBC-EBD6-059B-F843-D7F516E18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" t="1287"/>
          <a:stretch/>
        </p:blipFill>
        <p:spPr>
          <a:xfrm>
            <a:off x="6095205" y="3910005"/>
            <a:ext cx="5042488" cy="5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2051" y="2395306"/>
            <a:ext cx="4294824" cy="1143644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182050" y="3790747"/>
            <a:ext cx="4538811" cy="2120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  <a:cs typeface="Arial" panose="020B0604020202020204" pitchFamily="34" charset="0"/>
              </a:rPr>
              <a:t>• 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다음 회의 날짜 정하기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–  2022. 10. 14 (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) 13:00~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13399" cy="656792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– </a:t>
            </a:r>
            <a:r>
              <a:rPr lang="ko-KR" altLang="en-US" dirty="0"/>
              <a:t>세미나 파일 공유용 </a:t>
            </a:r>
            <a:r>
              <a:rPr lang="ko-KR" altLang="en-US" dirty="0" err="1"/>
              <a:t>레파지토리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1914-4A35-3C32-0A71-A8A119FA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10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0000"/>
                </a:solidFill>
                <a:latin typeface="Microsoft YaHei (본문)Microsoft YaHei (본문)"/>
              </a:rPr>
              <a:t>깃허브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가입</a:t>
            </a:r>
            <a:endParaRPr lang="en-US" altLang="zh-CN" sz="1400" dirty="0"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(본문)Microsoft YaHei (본문)"/>
                <a:hlinkClick r:id="rId3"/>
              </a:rPr>
              <a:t>https://github.com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F076C-3B9A-4732-4416-C6FA63D5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852" y="2190431"/>
            <a:ext cx="7977735" cy="423817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B30390B-BEB4-99B5-5315-51861E2130A3}"/>
              </a:ext>
            </a:extLst>
          </p:cNvPr>
          <p:cNvSpPr/>
          <p:nvPr/>
        </p:nvSpPr>
        <p:spPr>
          <a:xfrm>
            <a:off x="8472680" y="2421552"/>
            <a:ext cx="775492" cy="726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60" y="1213111"/>
            <a:ext cx="4683760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0000"/>
                </a:solidFill>
                <a:latin typeface="Microsoft YaHei (본문)Microsoft YaHei (본문)"/>
              </a:rPr>
              <a:t>메일함에서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초대장 확인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6AF8C-CA19-8F39-05D7-A2363DF8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24" y="1442116"/>
            <a:ext cx="4683761" cy="49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6054331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0000"/>
                </a:solidFill>
                <a:latin typeface="Microsoft YaHei (본문)Microsoft YaHei (본문)"/>
              </a:rPr>
              <a:t>레파지토리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주소 복사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(본문)"/>
              </a:rPr>
              <a:t>https://github.com/leejiwon1202/Lab_Seminar.git</a:t>
            </a:r>
            <a:r>
              <a:rPr lang="ko-KR" altLang="en-US" sz="1400" b="1" dirty="0">
                <a:solidFill>
                  <a:srgbClr val="000000"/>
                </a:solidFill>
                <a:latin typeface="Microsoft YaHei (본문)"/>
              </a:rPr>
              <a:t> </a:t>
            </a:r>
            <a:endParaRPr lang="en-US" altLang="zh-CN" sz="1400" dirty="0">
              <a:latin typeface="Microsoft YaHe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059DA-7113-1E99-5066-E49F5C81E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80" b="32648"/>
          <a:stretch/>
        </p:blipFill>
        <p:spPr>
          <a:xfrm>
            <a:off x="669924" y="2450675"/>
            <a:ext cx="6678592" cy="356558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3DDAC7B-0FEE-CC0B-5287-EF5583543B7B}"/>
              </a:ext>
            </a:extLst>
          </p:cNvPr>
          <p:cNvSpPr/>
          <p:nvPr/>
        </p:nvSpPr>
        <p:spPr>
          <a:xfrm>
            <a:off x="6665622" y="4019309"/>
            <a:ext cx="682894" cy="6568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D78C9E-BF17-D870-59E6-1D748090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42" y="2802414"/>
            <a:ext cx="3351145" cy="286210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2A852DC-51DE-7A98-040D-817A0FEFE6E8}"/>
              </a:ext>
            </a:extLst>
          </p:cNvPr>
          <p:cNvSpPr/>
          <p:nvPr/>
        </p:nvSpPr>
        <p:spPr>
          <a:xfrm>
            <a:off x="10837593" y="3429000"/>
            <a:ext cx="682894" cy="6568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6054331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Git Clone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(본문)"/>
              </a:rPr>
              <a:t>git clone https://github.com/leejiwon1202/Lab_Seminar.git</a:t>
            </a:r>
            <a:r>
              <a:rPr lang="ko-KR" altLang="en-US" sz="1400" b="1" dirty="0">
                <a:solidFill>
                  <a:srgbClr val="000000"/>
                </a:solidFill>
                <a:latin typeface="Microsoft YaHei (본문)"/>
              </a:rPr>
              <a:t> </a:t>
            </a:r>
            <a:endParaRPr lang="en-US" altLang="zh-CN" sz="1400" dirty="0">
              <a:latin typeface="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70C80-7C4C-7726-2551-C973A619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56" y="2190431"/>
            <a:ext cx="3871295" cy="38865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6360D2-666A-99AC-D835-ED094EE27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823"/>
          <a:stretch/>
        </p:blipFill>
        <p:spPr>
          <a:xfrm>
            <a:off x="5279166" y="2190431"/>
            <a:ext cx="6241321" cy="2661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209DB7-41CC-D5DB-8711-9574E5E97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451" y="5031269"/>
            <a:ext cx="1449345" cy="153157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1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6054331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Git bash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창에서 명령어 실행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72E10-310D-2515-F445-E7009685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71" y="2594666"/>
            <a:ext cx="5745978" cy="3558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8F119-A089-8F52-41B1-F6A752DDC000}"/>
              </a:ext>
            </a:extLst>
          </p:cNvPr>
          <p:cNvSpPr txBox="1"/>
          <p:nvPr/>
        </p:nvSpPr>
        <p:spPr>
          <a:xfrm>
            <a:off x="7082735" y="3377471"/>
            <a:ext cx="4661854" cy="199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>
                <a:latin typeface="Microsoft YaHei (본문)"/>
              </a:rPr>
              <a:t>2</a:t>
            </a:r>
            <a:r>
              <a:rPr lang="ko-KR" altLang="en-US" sz="1400" dirty="0">
                <a:latin typeface="Microsoft YaHei (본문)"/>
              </a:rPr>
              <a:t>차</a:t>
            </a:r>
            <a:r>
              <a:rPr lang="en-US" altLang="ko-KR" sz="1400" dirty="0">
                <a:latin typeface="Microsoft YaHei (본문)"/>
              </a:rPr>
              <a:t>_221007 </a:t>
            </a:r>
            <a:r>
              <a:rPr lang="ko-KR" altLang="en-US" sz="1400" dirty="0">
                <a:latin typeface="Microsoft YaHei (본문)"/>
              </a:rPr>
              <a:t>폴더 이동</a:t>
            </a:r>
            <a:endParaRPr lang="en-US" altLang="ko-KR" sz="1400" dirty="0">
              <a:latin typeface="Microsoft YaHei (본문)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latin typeface="Microsoft YaHei (본문)"/>
              </a:rPr>
              <a:t>git pull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>
                <a:latin typeface="Microsoft YaHei (본문)"/>
              </a:rPr>
              <a:t>본인 발표 자료 올리기</a:t>
            </a:r>
            <a:endParaRPr lang="en-US" altLang="ko-KR" sz="1400" dirty="0">
              <a:latin typeface="Microsoft YaHei (본문)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latin typeface="Microsoft YaHei (본문)"/>
              </a:rPr>
              <a:t>git add</a:t>
            </a:r>
            <a:r>
              <a:rPr lang="ko-KR" altLang="en-US" sz="1400" dirty="0">
                <a:latin typeface="Microsoft YaHei (본문)"/>
              </a:rPr>
              <a:t> 파일명</a:t>
            </a:r>
            <a:r>
              <a:rPr lang="en-US" altLang="ko-KR" sz="1400" dirty="0">
                <a:latin typeface="Microsoft YaHei (본문)"/>
              </a:rPr>
              <a:t>.</a:t>
            </a:r>
            <a:r>
              <a:rPr lang="ko-KR" altLang="en-US" sz="1400" dirty="0">
                <a:latin typeface="Microsoft YaHei (본문)"/>
              </a:rPr>
              <a:t>확장자</a:t>
            </a:r>
            <a:endParaRPr lang="en-US" altLang="ko-KR" sz="1400" dirty="0">
              <a:latin typeface="Microsoft YaHei (본문)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zh-CN" sz="1400" dirty="0">
                <a:latin typeface="Microsoft YaHei (본문)"/>
              </a:rPr>
              <a:t>git commit –m “</a:t>
            </a:r>
            <a:r>
              <a:rPr lang="ko-KR" altLang="en-US" sz="1400" b="1" dirty="0">
                <a:latin typeface="Microsoft YaHei (본문)"/>
              </a:rPr>
              <a:t>본인이름</a:t>
            </a:r>
            <a:r>
              <a:rPr lang="ko-KR" altLang="en-US" sz="1400" dirty="0">
                <a:latin typeface="Microsoft YaHei (본문)"/>
              </a:rPr>
              <a:t> </a:t>
            </a:r>
            <a:r>
              <a:rPr lang="en-US" altLang="ko-KR" sz="1400" dirty="0">
                <a:latin typeface="Microsoft YaHei (본문)"/>
              </a:rPr>
              <a:t>– </a:t>
            </a:r>
            <a:r>
              <a:rPr lang="ko-KR" altLang="en-US" sz="1400" b="1" dirty="0">
                <a:latin typeface="Microsoft YaHei (본문)"/>
              </a:rPr>
              <a:t>본인주제</a:t>
            </a:r>
            <a:r>
              <a:rPr lang="ko-KR" altLang="en-US" sz="1400" dirty="0">
                <a:latin typeface="Microsoft YaHei (본문)"/>
              </a:rPr>
              <a:t> 발표 자료</a:t>
            </a:r>
            <a:r>
              <a:rPr lang="en-US" altLang="ko-KR" sz="1400" dirty="0">
                <a:latin typeface="Microsoft YaHei (본문)"/>
              </a:rPr>
              <a:t>”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latin typeface="Microsoft YaHei (본문)"/>
              </a:rPr>
              <a:t>git</a:t>
            </a:r>
            <a:r>
              <a:rPr lang="ko-KR" altLang="en-US" sz="1400" dirty="0">
                <a:latin typeface="Microsoft YaHei (본문)"/>
              </a:rPr>
              <a:t> </a:t>
            </a:r>
            <a:r>
              <a:rPr lang="en-US" altLang="ko-KR" sz="1400" dirty="0">
                <a:latin typeface="Microsoft YaHei (본문)"/>
              </a:rPr>
              <a:t>push</a:t>
            </a:r>
            <a:endParaRPr lang="en-US" altLang="zh-CN" sz="1400" dirty="0">
              <a:latin typeface="Microsoft YaHe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7744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1094</TotalTime>
  <Words>938</Words>
  <Application>Microsoft Office PowerPoint</Application>
  <PresentationFormat>와이드스크린</PresentationFormat>
  <Paragraphs>320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Microsoft YaHei (본문)</vt:lpstr>
      <vt:lpstr>Microsoft YaHei (본문)Microsoft YaHei (본문)</vt:lpstr>
      <vt:lpstr>Microsoft YaHei (제목)</vt:lpstr>
      <vt:lpstr>Arial</vt:lpstr>
      <vt:lpstr>Calibri</vt:lpstr>
      <vt:lpstr>Impact</vt:lpstr>
      <vt:lpstr>主题5</vt:lpstr>
      <vt:lpstr>2차 연구실 딥러닝 세미나</vt:lpstr>
      <vt:lpstr> </vt:lpstr>
      <vt:lpstr>개인 발표</vt:lpstr>
      <vt:lpstr>Github – 세미나 파일 공유용 레파지토리 </vt:lpstr>
      <vt:lpstr>Github – 세미나 파일 공유용 레파지토리 </vt:lpstr>
      <vt:lpstr>Github – 세미나 파일 공유용 레파지토리 </vt:lpstr>
      <vt:lpstr>Github – 세미나 파일 공유용 레파지토리 </vt:lpstr>
      <vt:lpstr>Github – 세미나 파일 공유용 레파지토리 </vt:lpstr>
      <vt:lpstr>Github – 세미나 파일 공유용 레파지토리 </vt:lpstr>
      <vt:lpstr>딥러닝의 시작, 신경망</vt:lpstr>
      <vt:lpstr>퍼셉트론 (perceptron) / 뉴런 (neuron)</vt:lpstr>
      <vt:lpstr>퍼셉트론 (perceptron) / 뉴런 (neuron)</vt:lpstr>
      <vt:lpstr>신경망 맛보기 (x=1 y=0)</vt:lpstr>
      <vt:lpstr>신경망 맛보기 (x=0 y=1)</vt:lpstr>
      <vt:lpstr>신경망 맛보기 (x=0 y=1)</vt:lpstr>
      <vt:lpstr>신경망 예제 – AND 연산</vt:lpstr>
      <vt:lpstr>신경망 예제 – OR 연산</vt:lpstr>
      <vt:lpstr>신경망 예제 – XOR 연산</vt:lpstr>
      <vt:lpstr>기존 모델의 한계점</vt:lpstr>
      <vt:lpstr>기존 모델 해결책 (1) 다층 퍼셉트론</vt:lpstr>
      <vt:lpstr>기존 모델 해결책 (1) 다층 퍼셉트론</vt:lpstr>
      <vt:lpstr>기존 모델 해결책 (1) 다층 퍼셉트론</vt:lpstr>
      <vt:lpstr>기존 모델 해결책 (2) 오차 역전파</vt:lpstr>
      <vt:lpstr>기존 모델 해결책 (2) 오차 역전파</vt:lpstr>
      <vt:lpstr>활성화 함수 (Activation function)</vt:lpstr>
      <vt:lpstr>활성화 함수 (Activation function)</vt:lpstr>
      <vt:lpstr>최적화 함수 (Optimizer) - 고급 경사 하강법</vt:lpstr>
      <vt:lpstr>최적화 함수 (Optimizer) - 고급 경사 하강법</vt:lpstr>
      <vt:lpstr>1차 세미나 설명 보충</vt:lpstr>
      <vt:lpstr>1차 세미나 설명 보충 – Dense 레이어</vt:lpstr>
      <vt:lpstr>Thanks.</vt:lpstr>
    </vt:vector>
  </TitlesOfParts>
  <Manager>Ben Oostdam</Manager>
  <Company>https://iSlide-PowerPoint.com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SONG</dc:creator>
  <cp:keywords>1</cp:keywords>
  <cp:lastModifiedBy>이 지원</cp:lastModifiedBy>
  <cp:revision>286</cp:revision>
  <cp:lastPrinted>2017-12-17T16:00:00Z</cp:lastPrinted>
  <dcterms:created xsi:type="dcterms:W3CDTF">2017-12-17T16:00:00Z</dcterms:created>
  <dcterms:modified xsi:type="dcterms:W3CDTF">2022-10-07T05:20:39Z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