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8" r:id="rId4"/>
    <p:sldId id="1712" r:id="rId5"/>
    <p:sldId id="1765" r:id="rId6"/>
    <p:sldId id="1766" r:id="rId7"/>
    <p:sldId id="1767" r:id="rId8"/>
    <p:sldId id="1768" r:id="rId9"/>
    <p:sldId id="1713" r:id="rId10"/>
    <p:sldId id="1770" r:id="rId11"/>
    <p:sldId id="1772" r:id="rId12"/>
    <p:sldId id="1771" r:id="rId13"/>
    <p:sldId id="1773" r:id="rId14"/>
    <p:sldId id="1774" r:id="rId15"/>
    <p:sldId id="1775" r:id="rId16"/>
    <p:sldId id="1764" r:id="rId17"/>
    <p:sldId id="1776" r:id="rId18"/>
    <p:sldId id="1777" r:id="rId19"/>
    <p:sldId id="1779" r:id="rId20"/>
    <p:sldId id="26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EFD2"/>
    <a:srgbClr val="2D7FF7"/>
    <a:srgbClr val="0D40E3"/>
    <a:srgbClr val="FFFFFF"/>
    <a:srgbClr val="F7F7F7"/>
    <a:srgbClr val="21C1B2"/>
    <a:srgbClr val="3F4749"/>
    <a:srgbClr val="0E3753"/>
    <a:srgbClr val="4BA6BE"/>
    <a:srgbClr val="D4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026" autoAdjust="0"/>
  </p:normalViewPr>
  <p:slideViewPr>
    <p:cSldViewPr snapToGrid="0">
      <p:cViewPr>
        <p:scale>
          <a:sx n="75" d="100"/>
          <a:sy n="75" d="100"/>
        </p:scale>
        <p:origin x="965" y="125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9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3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4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87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27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28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그래프 각각의 가로축과 세로축은 서로 다른 속성을 나타내며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,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이러한 속성에 따라 품종이 어떻게 분포되는지 알 수 있습니다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82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79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1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2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X: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종양의 유형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폐활량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호흡곤란 여부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기침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흡연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천식여부 등의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17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가지 환자 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39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4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33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94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1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7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0">
            <a:extLst>
              <a:ext uri="{FF2B5EF4-FFF2-40B4-BE49-F238E27FC236}">
                <a16:creationId xmlns:a16="http://schemas.microsoft.com/office/drawing/2014/main" id="{3CF00054-8F9B-47B0-8E4E-9E085E71AB17}"/>
              </a:ext>
            </a:extLst>
          </p:cNvPr>
          <p:cNvSpPr/>
          <p:nvPr userDrawn="1"/>
        </p:nvSpPr>
        <p:spPr>
          <a:xfrm rot="10800000">
            <a:off x="-1" y="-1"/>
            <a:ext cx="2743201" cy="2525917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130800"/>
              <a:gd name="connsiteY0" fmla="*/ 6833421 h 6858000"/>
              <a:gd name="connsiteX1" fmla="*/ 5130800 w 5130800"/>
              <a:gd name="connsiteY1" fmla="*/ 0 h 6858000"/>
              <a:gd name="connsiteX2" fmla="*/ 5130800 w 5130800"/>
              <a:gd name="connsiteY2" fmla="*/ 6858000 h 6858000"/>
              <a:gd name="connsiteX3" fmla="*/ 0 w 5130800"/>
              <a:gd name="connsiteY3" fmla="*/ 68334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800" h="6858000">
                <a:moveTo>
                  <a:pt x="0" y="6833421"/>
                </a:moveTo>
                <a:lnTo>
                  <a:pt x="5130800" y="0"/>
                </a:lnTo>
                <a:lnTo>
                  <a:pt x="5130800" y="6858000"/>
                </a:lnTo>
                <a:lnTo>
                  <a:pt x="0" y="683342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94D5DA6-B62C-41A7-A22A-FC07A0B5F3DC}"/>
              </a:ext>
            </a:extLst>
          </p:cNvPr>
          <p:cNvSpPr/>
          <p:nvPr userDrawn="1"/>
        </p:nvSpPr>
        <p:spPr>
          <a:xfrm rot="10800000">
            <a:off x="0" y="0"/>
            <a:ext cx="2739887" cy="2409434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372349"/>
              <a:gd name="connsiteY0" fmla="*/ 6858000 h 6858000"/>
              <a:gd name="connsiteX1" fmla="*/ 5372349 w 5372349"/>
              <a:gd name="connsiteY1" fmla="*/ 0 h 6858000"/>
              <a:gd name="connsiteX2" fmla="*/ 5372349 w 5372349"/>
              <a:gd name="connsiteY2" fmla="*/ 6858000 h 6858000"/>
              <a:gd name="connsiteX3" fmla="*/ 0 w 537234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349" h="6858000">
                <a:moveTo>
                  <a:pt x="0" y="6858000"/>
                </a:moveTo>
                <a:lnTo>
                  <a:pt x="5372349" y="0"/>
                </a:lnTo>
                <a:lnTo>
                  <a:pt x="5372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10">
            <a:extLst>
              <a:ext uri="{FF2B5EF4-FFF2-40B4-BE49-F238E27FC236}">
                <a16:creationId xmlns:a16="http://schemas.microsoft.com/office/drawing/2014/main" id="{C4ADF3B0-52DE-4BD0-8E35-086E341B63AA}"/>
              </a:ext>
            </a:extLst>
          </p:cNvPr>
          <p:cNvSpPr/>
          <p:nvPr userDrawn="1"/>
        </p:nvSpPr>
        <p:spPr>
          <a:xfrm>
            <a:off x="4381500" y="5391"/>
            <a:ext cx="78105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800" h="6858000">
                <a:moveTo>
                  <a:pt x="0" y="6858000"/>
                </a:moveTo>
                <a:lnTo>
                  <a:pt x="5384800" y="0"/>
                </a:lnTo>
                <a:lnTo>
                  <a:pt x="538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386BB0-519A-47C3-8673-E5BDE49BF860}"/>
              </a:ext>
            </a:extLst>
          </p:cNvPr>
          <p:cNvGrpSpPr/>
          <p:nvPr userDrawn="1"/>
        </p:nvGrpSpPr>
        <p:grpSpPr>
          <a:xfrm>
            <a:off x="0" y="3162302"/>
            <a:ext cx="12192000" cy="3241675"/>
            <a:chOff x="50801" y="1943101"/>
            <a:chExt cx="12192000" cy="3241675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E9291E56-76E8-4C95-972D-09A6C299E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389" y="3635376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BEC29E53-4407-4E9D-BCA7-14C97982A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6688" y="5056188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35710F87-7B74-4CD9-B1C2-C6E08F1D4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5388" y="5122863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2A57BF09-B009-4FDA-AF0C-EA2525373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325" y="5122863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E4927554-E3DB-4BAC-BCAB-5C2ADA19F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5825" y="3095626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166A6890-9FA8-4248-9826-68D24C471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1" y="4816476"/>
              <a:ext cx="8745537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AEC6325-BAC0-48FD-8926-EA556C8EE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0" y="3660776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D6483E74-7CF6-468D-935F-927EE1AF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5750" y="3598863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6ABD6E33-E623-45CC-AF0D-2E862F644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3294063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2F1609B-6B54-40D7-A114-6AA0C7A6F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2035176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26E0296-068E-4A7D-BC33-0B088768D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B7232B-4827-4C83-B86B-58105FC00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557ED039-F829-4FE2-9181-FD519CE33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9913" y="3371851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4C60F93F-95B6-47F7-A26F-F4DF72352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52113" y="2489201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05AD5574-4519-480D-AF4F-95195CBB5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41038" y="2489201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2AEF15D5-D2B2-4BB5-AB3E-EC95C7306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36250" y="2424113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11625E9E-ECC8-4D38-84EB-E397A1A99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4500" y="3543301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7548D7EE-1752-426D-99BE-89B62D46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3576638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EB275FD6-A881-43FD-AC23-14B12AD3E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7188" y="4167188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6575A1E-A0EA-4BD2-8B9D-2D04D16FE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963" y="2332038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D3EA970C-DAB7-431A-AF1F-391ECBE8F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1975" y="3033713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83D1C265-67DB-4BC2-A82B-ED1C3E722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550" y="1943101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31D045F-8F12-4BAA-8514-A8D3C7A9A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1973263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9105CD2-1848-4BE3-82ED-94BEC2F3C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132013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1D0A717F-48F5-4A7C-8870-C00A60B93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2365376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B691BEEC-34CD-4D15-8B8C-A8F696EEF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05788" y="2524126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F203D30-79DB-4DBC-8565-169B55863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663" y="2770188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9BA779D5-1B58-48D9-B71F-A83C30C7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976563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34">
              <a:extLst>
                <a:ext uri="{FF2B5EF4-FFF2-40B4-BE49-F238E27FC236}">
                  <a16:creationId xmlns:a16="http://schemas.microsoft.com/office/drawing/2014/main" id="{D702FBFD-F4A1-4BF1-B66E-3F7F5A6A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325" y="3808413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35">
              <a:extLst>
                <a:ext uri="{FF2B5EF4-FFF2-40B4-BE49-F238E27FC236}">
                  <a16:creationId xmlns:a16="http://schemas.microsoft.com/office/drawing/2014/main" id="{BC4C58D6-128F-4445-8A90-5E4748E75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288" y="2859088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06903B5C-0E00-406E-B0A7-32A7E7A9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2847976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96F0FFAB-F495-477C-AF25-EAA5776A5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6425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CF89631D-6D05-4FF3-B50C-F5D2EA1D7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8988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B1323564-A6D9-4544-8F7A-8B581EC13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8813" y="3276601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40">
              <a:extLst>
                <a:ext uri="{FF2B5EF4-FFF2-40B4-BE49-F238E27FC236}">
                  <a16:creationId xmlns:a16="http://schemas.microsoft.com/office/drawing/2014/main" id="{F3765DE9-BD33-44D7-9C44-46B4C1D4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6763" y="3033713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1">
              <a:extLst>
                <a:ext uri="{FF2B5EF4-FFF2-40B4-BE49-F238E27FC236}">
                  <a16:creationId xmlns:a16="http://schemas.microsoft.com/office/drawing/2014/main" id="{A690F125-E0D3-4401-B95D-0CAF1309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0" y="5065713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id="{E843C909-DA2C-41B1-9042-70D841C0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175" y="4278313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3">
              <a:extLst>
                <a:ext uri="{FF2B5EF4-FFF2-40B4-BE49-F238E27FC236}">
                  <a16:creationId xmlns:a16="http://schemas.microsoft.com/office/drawing/2014/main" id="{301F89A1-6C7F-4D9C-B1E2-5A3AF0B8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313" y="4051301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A0DAD74C-2F27-4385-BF90-2EFD7044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4DE22CAD-715F-4CE0-B869-026D938B3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891E734D-E1D6-4E39-B551-364A7B1BF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2711451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F69956A5-85A3-40A5-87D9-DF00EFD7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3883026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15FF4075-7B3A-4F82-A05C-09FE80885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873376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691552D0-BFD5-4ED7-B25C-3B3C0CCD3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225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98DFC0C7-28B4-4BC6-8916-0697D9749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733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2ED19D0F-C41E-4840-825A-CB67DB501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022601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5A3FF88A-EA52-4711-A908-F73A9FE6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15436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26AD24CE-F376-47BD-8EC3-1C79CABDC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131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201EADCD-03DD-470B-9B4F-E69B7D7E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73426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C6A571F0-82D3-472D-9549-0C0FFBD98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5687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C68077C6-BBE6-435D-91CF-BA6D1595E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3061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0AA8178D-6CBB-4DA1-9155-0C885DABD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8935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58">
              <a:extLst>
                <a:ext uri="{FF2B5EF4-FFF2-40B4-BE49-F238E27FC236}">
                  <a16:creationId xmlns:a16="http://schemas.microsoft.com/office/drawing/2014/main" id="{14F6EA38-AF91-4D49-A875-991391D8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28988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59">
              <a:extLst>
                <a:ext uri="{FF2B5EF4-FFF2-40B4-BE49-F238E27FC236}">
                  <a16:creationId xmlns:a16="http://schemas.microsoft.com/office/drawing/2014/main" id="{B1E4DC28-8108-46D6-ADA3-8B5C4A3F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613" y="3357563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069E8CF1-EF16-49A5-A30D-C942A3A6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4825" y="3349626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C3E163C0-557E-4605-945C-8B9C9EE0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3028951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5A0BBE69-6A26-4807-93ED-48D5CD61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13" y="3690938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958B6FE9-ABFB-40D0-82EF-A7258A153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25" y="3744913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9D412759-B03B-4CED-ACF5-ABDBE667C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6650" y="3028951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99ACB5AE-5F85-4FB6-A311-96D6E494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3788" y="2989263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400A4C3E-A830-4592-BE25-811D98EC9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3788" y="2919413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D7C9807-0AF3-4AF4-8DD2-20E4089ECEC8}"/>
                </a:ext>
              </a:extLst>
            </p:cNvPr>
            <p:cNvGrpSpPr/>
            <p:nvPr/>
          </p:nvGrpSpPr>
          <p:grpSpPr>
            <a:xfrm>
              <a:off x="8043863" y="3411538"/>
              <a:ext cx="523875" cy="1406525"/>
              <a:chOff x="1744663" y="3436938"/>
              <a:chExt cx="523875" cy="1406525"/>
            </a:xfrm>
          </p:grpSpPr>
          <p:sp>
            <p:nvSpPr>
              <p:cNvPr id="76" name="Freeform 70">
                <a:extLst>
                  <a:ext uri="{FF2B5EF4-FFF2-40B4-BE49-F238E27FC236}">
                    <a16:creationId xmlns:a16="http://schemas.microsoft.com/office/drawing/2014/main" id="{608E460D-7A36-4001-8C5D-8966EC1E7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71">
                <a:extLst>
                  <a:ext uri="{FF2B5EF4-FFF2-40B4-BE49-F238E27FC236}">
                    <a16:creationId xmlns:a16="http://schemas.microsoft.com/office/drawing/2014/main" id="{0F0524D9-E20F-4570-A03F-93E9F50FF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72">
                <a:extLst>
                  <a:ext uri="{FF2B5EF4-FFF2-40B4-BE49-F238E27FC236}">
                    <a16:creationId xmlns:a16="http://schemas.microsoft.com/office/drawing/2014/main" id="{C5026554-EABD-4699-AB02-A6041D246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3">
                <a:extLst>
                  <a:ext uri="{FF2B5EF4-FFF2-40B4-BE49-F238E27FC236}">
                    <a16:creationId xmlns:a16="http://schemas.microsoft.com/office/drawing/2014/main" id="{526D65AA-C13C-4C70-BE48-F4A5576D7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4">
                <a:extLst>
                  <a:ext uri="{FF2B5EF4-FFF2-40B4-BE49-F238E27FC236}">
                    <a16:creationId xmlns:a16="http://schemas.microsoft.com/office/drawing/2014/main" id="{F49BD7DE-452B-4C66-97D8-798821689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5">
                <a:extLst>
                  <a:ext uri="{FF2B5EF4-FFF2-40B4-BE49-F238E27FC236}">
                    <a16:creationId xmlns:a16="http://schemas.microsoft.com/office/drawing/2014/main" id="{1320BB7E-8253-4718-935E-C91336C9D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6">
                <a:extLst>
                  <a:ext uri="{FF2B5EF4-FFF2-40B4-BE49-F238E27FC236}">
                    <a16:creationId xmlns:a16="http://schemas.microsoft.com/office/drawing/2014/main" id="{D02117E2-D832-4C6F-A5A1-295964992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7">
                <a:extLst>
                  <a:ext uri="{FF2B5EF4-FFF2-40B4-BE49-F238E27FC236}">
                    <a16:creationId xmlns:a16="http://schemas.microsoft.com/office/drawing/2014/main" id="{7FFB3BD4-A1C2-4277-A5B2-4A15F3245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8">
                <a:extLst>
                  <a:ext uri="{FF2B5EF4-FFF2-40B4-BE49-F238E27FC236}">
                    <a16:creationId xmlns:a16="http://schemas.microsoft.com/office/drawing/2014/main" id="{8CEFE09D-585C-4460-96EC-E39B42E77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9">
                <a:extLst>
                  <a:ext uri="{FF2B5EF4-FFF2-40B4-BE49-F238E27FC236}">
                    <a16:creationId xmlns:a16="http://schemas.microsoft.com/office/drawing/2014/main" id="{C6CAD239-352A-402F-AFD4-39C6C84C2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80">
                <a:extLst>
                  <a:ext uri="{FF2B5EF4-FFF2-40B4-BE49-F238E27FC236}">
                    <a16:creationId xmlns:a16="http://schemas.microsoft.com/office/drawing/2014/main" id="{873CC9F3-0BCD-48FE-ADA2-125705B4D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81">
                <a:extLst>
                  <a:ext uri="{FF2B5EF4-FFF2-40B4-BE49-F238E27FC236}">
                    <a16:creationId xmlns:a16="http://schemas.microsoft.com/office/drawing/2014/main" id="{06690027-7407-40E6-B825-EE151C6DB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2">
                <a:extLst>
                  <a:ext uri="{FF2B5EF4-FFF2-40B4-BE49-F238E27FC236}">
                    <a16:creationId xmlns:a16="http://schemas.microsoft.com/office/drawing/2014/main" id="{12638645-D4A4-41E6-920C-0B1B2C7C5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3">
                <a:extLst>
                  <a:ext uri="{FF2B5EF4-FFF2-40B4-BE49-F238E27FC236}">
                    <a16:creationId xmlns:a16="http://schemas.microsoft.com/office/drawing/2014/main" id="{B540F35F-5708-4A22-9AED-27C47CD75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4">
                <a:extLst>
                  <a:ext uri="{FF2B5EF4-FFF2-40B4-BE49-F238E27FC236}">
                    <a16:creationId xmlns:a16="http://schemas.microsoft.com/office/drawing/2014/main" id="{83CCBB65-C962-46A3-8B3C-7A409B53D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5">
                <a:extLst>
                  <a:ext uri="{FF2B5EF4-FFF2-40B4-BE49-F238E27FC236}">
                    <a16:creationId xmlns:a16="http://schemas.microsoft.com/office/drawing/2014/main" id="{14C39771-8CA2-4B40-9C29-0DD999200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6">
                <a:extLst>
                  <a:ext uri="{FF2B5EF4-FFF2-40B4-BE49-F238E27FC236}">
                    <a16:creationId xmlns:a16="http://schemas.microsoft.com/office/drawing/2014/main" id="{2018B3A2-8D16-43FB-B0C9-61D1BAE87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7">
                <a:extLst>
                  <a:ext uri="{FF2B5EF4-FFF2-40B4-BE49-F238E27FC236}">
                    <a16:creationId xmlns:a16="http://schemas.microsoft.com/office/drawing/2014/main" id="{77EF98ED-172B-4A06-B609-DE6B8DF85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8">
                <a:extLst>
                  <a:ext uri="{FF2B5EF4-FFF2-40B4-BE49-F238E27FC236}">
                    <a16:creationId xmlns:a16="http://schemas.microsoft.com/office/drawing/2014/main" id="{B935FF52-4143-4E7F-BA97-51735DCD2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9">
                <a:extLst>
                  <a:ext uri="{FF2B5EF4-FFF2-40B4-BE49-F238E27FC236}">
                    <a16:creationId xmlns:a16="http://schemas.microsoft.com/office/drawing/2014/main" id="{871967AA-11B5-4C01-85CF-BC555F0F3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0">
                <a:extLst>
                  <a:ext uri="{FF2B5EF4-FFF2-40B4-BE49-F238E27FC236}">
                    <a16:creationId xmlns:a16="http://schemas.microsoft.com/office/drawing/2014/main" id="{D547AC0C-A719-49E0-92F0-FAA061BE6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91">
                <a:extLst>
                  <a:ext uri="{FF2B5EF4-FFF2-40B4-BE49-F238E27FC236}">
                    <a16:creationId xmlns:a16="http://schemas.microsoft.com/office/drawing/2014/main" id="{6DD34678-8D51-40EA-B841-D8ADB1D82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2">
                <a:extLst>
                  <a:ext uri="{FF2B5EF4-FFF2-40B4-BE49-F238E27FC236}">
                    <a16:creationId xmlns:a16="http://schemas.microsoft.com/office/drawing/2014/main" id="{6B8E6F4D-10C3-42FF-9DCE-8A8CC5D8F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3">
                <a:extLst>
                  <a:ext uri="{FF2B5EF4-FFF2-40B4-BE49-F238E27FC236}">
                    <a16:creationId xmlns:a16="http://schemas.microsoft.com/office/drawing/2014/main" id="{B8185C91-090C-414F-B329-CF8A5408F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4">
                <a:extLst>
                  <a:ext uri="{FF2B5EF4-FFF2-40B4-BE49-F238E27FC236}">
                    <a16:creationId xmlns:a16="http://schemas.microsoft.com/office/drawing/2014/main" id="{BB4AF236-1CD3-4A87-ACA9-935019880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5">
                <a:extLst>
                  <a:ext uri="{FF2B5EF4-FFF2-40B4-BE49-F238E27FC236}">
                    <a16:creationId xmlns:a16="http://schemas.microsoft.com/office/drawing/2014/main" id="{22AA87F7-EC8A-4BC8-957F-5D0123CD9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6">
                <a:extLst>
                  <a:ext uri="{FF2B5EF4-FFF2-40B4-BE49-F238E27FC236}">
                    <a16:creationId xmlns:a16="http://schemas.microsoft.com/office/drawing/2014/main" id="{E31FF13F-D39E-4D70-9A18-23A7EC38E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97">
                <a:extLst>
                  <a:ext uri="{FF2B5EF4-FFF2-40B4-BE49-F238E27FC236}">
                    <a16:creationId xmlns:a16="http://schemas.microsoft.com/office/drawing/2014/main" id="{0D0E5F1F-0519-43D6-9322-4A17389C7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8">
                <a:extLst>
                  <a:ext uri="{FF2B5EF4-FFF2-40B4-BE49-F238E27FC236}">
                    <a16:creationId xmlns:a16="http://schemas.microsoft.com/office/drawing/2014/main" id="{B1FD3C7B-AA00-451B-AEEF-24AE6247D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99">
                <a:extLst>
                  <a:ext uri="{FF2B5EF4-FFF2-40B4-BE49-F238E27FC236}">
                    <a16:creationId xmlns:a16="http://schemas.microsoft.com/office/drawing/2014/main" id="{52647D9D-E4A3-45B9-9FE0-689B2D145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0">
                <a:extLst>
                  <a:ext uri="{FF2B5EF4-FFF2-40B4-BE49-F238E27FC236}">
                    <a16:creationId xmlns:a16="http://schemas.microsoft.com/office/drawing/2014/main" id="{92BBF417-1A8D-46D9-A9E2-BC8CC4741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101">
                <a:extLst>
                  <a:ext uri="{FF2B5EF4-FFF2-40B4-BE49-F238E27FC236}">
                    <a16:creationId xmlns:a16="http://schemas.microsoft.com/office/drawing/2014/main" id="{1ADE263C-AE55-4CE1-A149-F312A5449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02">
                <a:extLst>
                  <a:ext uri="{FF2B5EF4-FFF2-40B4-BE49-F238E27FC236}">
                    <a16:creationId xmlns:a16="http://schemas.microsoft.com/office/drawing/2014/main" id="{B356735E-3A69-4520-8189-CAD16C276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103">
                <a:extLst>
                  <a:ext uri="{FF2B5EF4-FFF2-40B4-BE49-F238E27FC236}">
                    <a16:creationId xmlns:a16="http://schemas.microsoft.com/office/drawing/2014/main" id="{90CA406A-2835-414F-A729-D99EE0427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4">
                <a:extLst>
                  <a:ext uri="{FF2B5EF4-FFF2-40B4-BE49-F238E27FC236}">
                    <a16:creationId xmlns:a16="http://schemas.microsoft.com/office/drawing/2014/main" id="{11196DBE-098B-4173-B033-8932ADCF4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9343" y="3146381"/>
            <a:ext cx="476090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49344" y="1673090"/>
            <a:ext cx="4760906" cy="1473292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subtitle style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49344" y="4300673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49344" y="4552075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91573" y="2959476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377067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199438D-AF28-4FDA-8200-4E08A43535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9924" y="3635377"/>
            <a:ext cx="115220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5B2760E-74C3-4C45-B7EC-F2EBCE333B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455024" y="3095627"/>
            <a:ext cx="37369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7619262B-A749-4FD3-B668-372B56FA6C0D}"/>
              </a:ext>
            </a:extLst>
          </p:cNvPr>
          <p:cNvSpPr>
            <a:spLocks/>
          </p:cNvSpPr>
          <p:nvPr userDrawn="1"/>
        </p:nvSpPr>
        <p:spPr bwMode="auto">
          <a:xfrm>
            <a:off x="10394949" y="3660777"/>
            <a:ext cx="657225" cy="176213"/>
          </a:xfrm>
          <a:custGeom>
            <a:avLst/>
            <a:gdLst>
              <a:gd name="T0" fmla="*/ 203 w 236"/>
              <a:gd name="T1" fmla="*/ 9 h 63"/>
              <a:gd name="T2" fmla="*/ 118 w 236"/>
              <a:gd name="T3" fmla="*/ 0 h 63"/>
              <a:gd name="T4" fmla="*/ 33 w 236"/>
              <a:gd name="T5" fmla="*/ 9 h 63"/>
              <a:gd name="T6" fmla="*/ 0 w 236"/>
              <a:gd name="T7" fmla="*/ 9 h 63"/>
              <a:gd name="T8" fmla="*/ 0 w 236"/>
              <a:gd name="T9" fmla="*/ 31 h 63"/>
              <a:gd name="T10" fmla="*/ 118 w 236"/>
              <a:gd name="T11" fmla="*/ 63 h 63"/>
              <a:gd name="T12" fmla="*/ 236 w 236"/>
              <a:gd name="T13" fmla="*/ 31 h 63"/>
              <a:gd name="T14" fmla="*/ 236 w 236"/>
              <a:gd name="T15" fmla="*/ 9 h 63"/>
              <a:gd name="T16" fmla="*/ 203 w 236"/>
              <a:gd name="T1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63">
                <a:moveTo>
                  <a:pt x="203" y="9"/>
                </a:moveTo>
                <a:cubicBezTo>
                  <a:pt x="181" y="4"/>
                  <a:pt x="151" y="0"/>
                  <a:pt x="118" y="0"/>
                </a:cubicBezTo>
                <a:cubicBezTo>
                  <a:pt x="84" y="0"/>
                  <a:pt x="54" y="4"/>
                  <a:pt x="33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49"/>
                  <a:pt x="52" y="63"/>
                  <a:pt x="118" y="63"/>
                </a:cubicBezTo>
                <a:cubicBezTo>
                  <a:pt x="183" y="63"/>
                  <a:pt x="236" y="49"/>
                  <a:pt x="236" y="31"/>
                </a:cubicBezTo>
                <a:cubicBezTo>
                  <a:pt x="236" y="9"/>
                  <a:pt x="236" y="9"/>
                  <a:pt x="236" y="9"/>
                </a:cubicBezTo>
                <a:lnTo>
                  <a:pt x="203" y="9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C4E81E0C-E907-4A25-A6F8-2CAEC137AC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94949" y="3598864"/>
            <a:ext cx="657225" cy="176213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524CB80F-2CFC-4A8A-951F-FF120AF65E3F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3294064"/>
            <a:ext cx="2141538" cy="249238"/>
          </a:xfrm>
          <a:custGeom>
            <a:avLst/>
            <a:gdLst>
              <a:gd name="T0" fmla="*/ 0 w 769"/>
              <a:gd name="T1" fmla="*/ 2 h 90"/>
              <a:gd name="T2" fmla="*/ 88 w 769"/>
              <a:gd name="T3" fmla="*/ 90 h 90"/>
              <a:gd name="T4" fmla="*/ 681 w 769"/>
              <a:gd name="T5" fmla="*/ 90 h 90"/>
              <a:gd name="T6" fmla="*/ 769 w 769"/>
              <a:gd name="T7" fmla="*/ 2 h 90"/>
              <a:gd name="T8" fmla="*/ 769 w 769"/>
              <a:gd name="T9" fmla="*/ 0 h 90"/>
              <a:gd name="T10" fmla="*/ 0 w 769"/>
              <a:gd name="T11" fmla="*/ 0 h 90"/>
              <a:gd name="T12" fmla="*/ 0 w 769"/>
              <a:gd name="T13" fmla="*/ 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90">
                <a:moveTo>
                  <a:pt x="0" y="2"/>
                </a:moveTo>
                <a:cubicBezTo>
                  <a:pt x="0" y="51"/>
                  <a:pt x="40" y="90"/>
                  <a:pt x="88" y="90"/>
                </a:cubicBezTo>
                <a:cubicBezTo>
                  <a:pt x="681" y="90"/>
                  <a:pt x="681" y="90"/>
                  <a:pt x="681" y="90"/>
                </a:cubicBezTo>
                <a:cubicBezTo>
                  <a:pt x="730" y="90"/>
                  <a:pt x="769" y="51"/>
                  <a:pt x="769" y="2"/>
                </a:cubicBezTo>
                <a:cubicBezTo>
                  <a:pt x="769" y="0"/>
                  <a:pt x="769" y="0"/>
                  <a:pt x="769" y="0"/>
                </a:cubicBezTo>
                <a:cubicBezTo>
                  <a:pt x="0" y="0"/>
                  <a:pt x="0" y="0"/>
                  <a:pt x="0" y="0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4A16186A-3F7D-4832-B5D8-6F61F369568D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2035177"/>
            <a:ext cx="2141538" cy="1258888"/>
          </a:xfrm>
          <a:custGeom>
            <a:avLst/>
            <a:gdLst>
              <a:gd name="T0" fmla="*/ 681 w 769"/>
              <a:gd name="T1" fmla="*/ 0 h 452"/>
              <a:gd name="T2" fmla="*/ 88 w 769"/>
              <a:gd name="T3" fmla="*/ 0 h 452"/>
              <a:gd name="T4" fmla="*/ 0 w 769"/>
              <a:gd name="T5" fmla="*/ 88 h 452"/>
              <a:gd name="T6" fmla="*/ 0 w 769"/>
              <a:gd name="T7" fmla="*/ 452 h 452"/>
              <a:gd name="T8" fmla="*/ 769 w 769"/>
              <a:gd name="T9" fmla="*/ 452 h 452"/>
              <a:gd name="T10" fmla="*/ 769 w 769"/>
              <a:gd name="T11" fmla="*/ 88 h 452"/>
              <a:gd name="T12" fmla="*/ 681 w 769"/>
              <a:gd name="T13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452">
                <a:moveTo>
                  <a:pt x="681" y="0"/>
                </a:moveTo>
                <a:cubicBezTo>
                  <a:pt x="88" y="0"/>
                  <a:pt x="88" y="0"/>
                  <a:pt x="88" y="0"/>
                </a:cubicBezTo>
                <a:cubicBezTo>
                  <a:pt x="40" y="0"/>
                  <a:pt x="0" y="39"/>
                  <a:pt x="0" y="88"/>
                </a:cubicBezTo>
                <a:cubicBezTo>
                  <a:pt x="0" y="452"/>
                  <a:pt x="0" y="452"/>
                  <a:pt x="0" y="452"/>
                </a:cubicBezTo>
                <a:cubicBezTo>
                  <a:pt x="769" y="452"/>
                  <a:pt x="769" y="452"/>
                  <a:pt x="769" y="452"/>
                </a:cubicBezTo>
                <a:cubicBezTo>
                  <a:pt x="769" y="88"/>
                  <a:pt x="769" y="88"/>
                  <a:pt x="769" y="88"/>
                </a:cubicBezTo>
                <a:cubicBezTo>
                  <a:pt x="769" y="39"/>
                  <a:pt x="730" y="0"/>
                  <a:pt x="681" y="0"/>
                </a:cubicBezTo>
                <a:close/>
              </a:path>
            </a:pathLst>
          </a:custGeom>
          <a:solidFill>
            <a:srgbClr val="545C5E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81AA9836-D4E2-425A-8D2C-8E9DFE1B6B5D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B558E3AB-36B0-4664-BAAA-CF22295D60C6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974A1B8A-F59A-4D85-90F3-FE353FEC1B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79112" y="3371852"/>
            <a:ext cx="87313" cy="82550"/>
          </a:xfrm>
          <a:prstGeom prst="ellipse">
            <a:avLst/>
          </a:pr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1B581178-46C7-465E-87EB-79F3DC7599D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01312" y="2489202"/>
            <a:ext cx="152400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312DD3D9-CEA3-4F99-94DA-1A2EBDC7F00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790237" y="2489202"/>
            <a:ext cx="157163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F73CB988-A973-4F3D-A282-6F39BC14265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85449" y="2424114"/>
            <a:ext cx="277813" cy="279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CB69A-C840-4F92-9DDE-9887E3BA35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53699" y="3543302"/>
            <a:ext cx="338138" cy="142875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9470B822-62B7-4186-9731-BA27D9F877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926387" y="4167189"/>
            <a:ext cx="300038" cy="0"/>
          </a:xfrm>
          <a:prstGeom prst="line">
            <a:avLst/>
          </a:prstGeom>
          <a:noFill/>
          <a:ln w="222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486AE397-F9D0-49F7-8F4E-38CA246BC29B}"/>
              </a:ext>
            </a:extLst>
          </p:cNvPr>
          <p:cNvSpPr>
            <a:spLocks/>
          </p:cNvSpPr>
          <p:nvPr userDrawn="1"/>
        </p:nvSpPr>
        <p:spPr bwMode="auto">
          <a:xfrm>
            <a:off x="8032749" y="1943102"/>
            <a:ext cx="606425" cy="581025"/>
          </a:xfrm>
          <a:custGeom>
            <a:avLst/>
            <a:gdLst>
              <a:gd name="T0" fmla="*/ 0 w 218"/>
              <a:gd name="T1" fmla="*/ 3 h 209"/>
              <a:gd name="T2" fmla="*/ 24 w 218"/>
              <a:gd name="T3" fmla="*/ 0 h 209"/>
              <a:gd name="T4" fmla="*/ 125 w 218"/>
              <a:gd name="T5" fmla="*/ 78 h 209"/>
              <a:gd name="T6" fmla="*/ 150 w 218"/>
              <a:gd name="T7" fmla="*/ 73 h 209"/>
              <a:gd name="T8" fmla="*/ 218 w 218"/>
              <a:gd name="T9" fmla="*/ 141 h 209"/>
              <a:gd name="T10" fmla="*/ 150 w 218"/>
              <a:gd name="T11" fmla="*/ 209 h 209"/>
              <a:gd name="T12" fmla="*/ 95 w 218"/>
              <a:gd name="T1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" h="209">
                <a:moveTo>
                  <a:pt x="0" y="3"/>
                </a:moveTo>
                <a:cubicBezTo>
                  <a:pt x="8" y="1"/>
                  <a:pt x="16" y="0"/>
                  <a:pt x="24" y="0"/>
                </a:cubicBezTo>
                <a:cubicBezTo>
                  <a:pt x="73" y="0"/>
                  <a:pt x="114" y="33"/>
                  <a:pt x="125" y="78"/>
                </a:cubicBezTo>
                <a:cubicBezTo>
                  <a:pt x="133" y="75"/>
                  <a:pt x="142" y="73"/>
                  <a:pt x="150" y="73"/>
                </a:cubicBezTo>
                <a:cubicBezTo>
                  <a:pt x="188" y="73"/>
                  <a:pt x="218" y="103"/>
                  <a:pt x="218" y="141"/>
                </a:cubicBezTo>
                <a:cubicBezTo>
                  <a:pt x="218" y="178"/>
                  <a:pt x="188" y="209"/>
                  <a:pt x="150" y="209"/>
                </a:cubicBezTo>
                <a:cubicBezTo>
                  <a:pt x="95" y="209"/>
                  <a:pt x="95" y="209"/>
                  <a:pt x="95" y="209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4B6A533B-4522-413F-995A-5360C5857BAD}"/>
              </a:ext>
            </a:extLst>
          </p:cNvPr>
          <p:cNvSpPr>
            <a:spLocks/>
          </p:cNvSpPr>
          <p:nvPr userDrawn="1"/>
        </p:nvSpPr>
        <p:spPr bwMode="auto">
          <a:xfrm>
            <a:off x="7854949" y="1973264"/>
            <a:ext cx="115888" cy="106363"/>
          </a:xfrm>
          <a:custGeom>
            <a:avLst/>
            <a:gdLst>
              <a:gd name="T0" fmla="*/ 0 w 42"/>
              <a:gd name="T1" fmla="*/ 38 h 38"/>
              <a:gd name="T2" fmla="*/ 42 w 42"/>
              <a:gd name="T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" h="38">
                <a:moveTo>
                  <a:pt x="0" y="38"/>
                </a:moveTo>
                <a:cubicBezTo>
                  <a:pt x="10" y="22"/>
                  <a:pt x="24" y="9"/>
                  <a:pt x="42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A68CCBD6-A8EC-4830-8DCB-BD0CEEBBB3BB}"/>
              </a:ext>
            </a:extLst>
          </p:cNvPr>
          <p:cNvSpPr>
            <a:spLocks/>
          </p:cNvSpPr>
          <p:nvPr userDrawn="1"/>
        </p:nvSpPr>
        <p:spPr bwMode="auto">
          <a:xfrm>
            <a:off x="7648574" y="2132014"/>
            <a:ext cx="180975" cy="109538"/>
          </a:xfrm>
          <a:custGeom>
            <a:avLst/>
            <a:gdLst>
              <a:gd name="T0" fmla="*/ 0 w 65"/>
              <a:gd name="T1" fmla="*/ 39 h 39"/>
              <a:gd name="T2" fmla="*/ 35 w 65"/>
              <a:gd name="T3" fmla="*/ 27 h 39"/>
              <a:gd name="T4" fmla="*/ 58 w 65"/>
              <a:gd name="T5" fmla="*/ 32 h 39"/>
              <a:gd name="T6" fmla="*/ 65 w 65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39">
                <a:moveTo>
                  <a:pt x="0" y="39"/>
                </a:moveTo>
                <a:cubicBezTo>
                  <a:pt x="10" y="32"/>
                  <a:pt x="22" y="27"/>
                  <a:pt x="35" y="27"/>
                </a:cubicBezTo>
                <a:cubicBezTo>
                  <a:pt x="43" y="27"/>
                  <a:pt x="51" y="29"/>
                  <a:pt x="58" y="32"/>
                </a:cubicBezTo>
                <a:cubicBezTo>
                  <a:pt x="59" y="21"/>
                  <a:pt x="61" y="10"/>
                  <a:pt x="65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221EBA52-37D3-40B0-BAC4-6A501CF47E13}"/>
              </a:ext>
            </a:extLst>
          </p:cNvPr>
          <p:cNvSpPr>
            <a:spLocks/>
          </p:cNvSpPr>
          <p:nvPr userDrawn="1"/>
        </p:nvSpPr>
        <p:spPr bwMode="auto">
          <a:xfrm>
            <a:off x="7586662" y="2365377"/>
            <a:ext cx="515938" cy="158750"/>
          </a:xfrm>
          <a:custGeom>
            <a:avLst/>
            <a:gdLst>
              <a:gd name="T0" fmla="*/ 185 w 185"/>
              <a:gd name="T1" fmla="*/ 57 h 57"/>
              <a:gd name="T2" fmla="*/ 57 w 185"/>
              <a:gd name="T3" fmla="*/ 57 h 57"/>
              <a:gd name="T4" fmla="*/ 0 w 185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" h="57">
                <a:moveTo>
                  <a:pt x="185" y="57"/>
                </a:moveTo>
                <a:cubicBezTo>
                  <a:pt x="57" y="57"/>
                  <a:pt x="57" y="57"/>
                  <a:pt x="57" y="57"/>
                </a:cubicBezTo>
                <a:cubicBezTo>
                  <a:pt x="26" y="57"/>
                  <a:pt x="0" y="31"/>
                  <a:pt x="0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C9BE8332-66E7-4F1A-9A25-0D385BE7A0E2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8154987" y="2524127"/>
            <a:ext cx="88900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36C99288-4952-4FA9-9CEB-1EEFFE1B3C95}"/>
              </a:ext>
            </a:extLst>
          </p:cNvPr>
          <p:cNvSpPr>
            <a:spLocks/>
          </p:cNvSpPr>
          <p:nvPr userDrawn="1"/>
        </p:nvSpPr>
        <p:spPr bwMode="auto">
          <a:xfrm>
            <a:off x="6646862" y="2770189"/>
            <a:ext cx="801688" cy="1192213"/>
          </a:xfrm>
          <a:custGeom>
            <a:avLst/>
            <a:gdLst>
              <a:gd name="T0" fmla="*/ 236 w 288"/>
              <a:gd name="T1" fmla="*/ 428 h 428"/>
              <a:gd name="T2" fmla="*/ 52 w 288"/>
              <a:gd name="T3" fmla="*/ 428 h 428"/>
              <a:gd name="T4" fmla="*/ 0 w 288"/>
              <a:gd name="T5" fmla="*/ 376 h 428"/>
              <a:gd name="T6" fmla="*/ 0 w 288"/>
              <a:gd name="T7" fmla="*/ 52 h 428"/>
              <a:gd name="T8" fmla="*/ 52 w 288"/>
              <a:gd name="T9" fmla="*/ 0 h 428"/>
              <a:gd name="T10" fmla="*/ 236 w 288"/>
              <a:gd name="T11" fmla="*/ 0 h 428"/>
              <a:gd name="T12" fmla="*/ 288 w 288"/>
              <a:gd name="T13" fmla="*/ 52 h 428"/>
              <a:gd name="T14" fmla="*/ 288 w 288"/>
              <a:gd name="T15" fmla="*/ 376 h 428"/>
              <a:gd name="T16" fmla="*/ 236 w 288"/>
              <a:gd name="T17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428">
                <a:moveTo>
                  <a:pt x="236" y="428"/>
                </a:moveTo>
                <a:cubicBezTo>
                  <a:pt x="52" y="428"/>
                  <a:pt x="52" y="428"/>
                  <a:pt x="52" y="428"/>
                </a:cubicBezTo>
                <a:cubicBezTo>
                  <a:pt x="23" y="428"/>
                  <a:pt x="0" y="405"/>
                  <a:pt x="0" y="37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65" y="0"/>
                  <a:pt x="288" y="23"/>
                  <a:pt x="288" y="52"/>
                </a:cubicBezTo>
                <a:cubicBezTo>
                  <a:pt x="288" y="376"/>
                  <a:pt x="288" y="376"/>
                  <a:pt x="288" y="376"/>
                </a:cubicBezTo>
                <a:cubicBezTo>
                  <a:pt x="288" y="405"/>
                  <a:pt x="265" y="428"/>
                  <a:pt x="236" y="428"/>
                </a:cubicBez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E1490CC8-F4DE-48B5-A9EA-800242B843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2424" y="2976564"/>
            <a:ext cx="688975" cy="779463"/>
          </a:xfrm>
          <a:prstGeom prst="rect">
            <a:avLst/>
          </a:pr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4">
            <a:extLst>
              <a:ext uri="{FF2B5EF4-FFF2-40B4-BE49-F238E27FC236}">
                <a16:creationId xmlns:a16="http://schemas.microsoft.com/office/drawing/2014/main" id="{D315E5CA-7801-45EB-873F-C7C3C63A60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94524" y="3808414"/>
            <a:ext cx="104775" cy="103188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C5CBF789-7973-4B89-88BD-5ABE3A9203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02487" y="2859089"/>
            <a:ext cx="39688" cy="41275"/>
          </a:xfrm>
          <a:prstGeom prst="ellipse">
            <a:avLst/>
          </a:pr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82972E95-2903-4628-B7DA-99BEB6462B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43724" y="2847977"/>
            <a:ext cx="206375" cy="66675"/>
          </a:xfrm>
          <a:prstGeom prst="rect">
            <a:avLst/>
          </a:pr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30BCE8B4-341C-4603-989F-5350AA8C314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05624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C4B80006-6F21-4A48-9C9D-12E28063898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088187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CF6E0801-DAD0-4C44-9C57-20B1C8883CF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58012" y="3276602"/>
            <a:ext cx="177800" cy="1778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40">
            <a:extLst>
              <a:ext uri="{FF2B5EF4-FFF2-40B4-BE49-F238E27FC236}">
                <a16:creationId xmlns:a16="http://schemas.microsoft.com/office/drawing/2014/main" id="{9C041BC1-231B-43A4-94F4-6A463858EA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5962" y="3033714"/>
            <a:ext cx="119063" cy="120650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13418197-B891-4012-A9FE-31D4396641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771312" y="4495802"/>
            <a:ext cx="120650" cy="115888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46">
            <a:extLst>
              <a:ext uri="{FF2B5EF4-FFF2-40B4-BE49-F238E27FC236}">
                <a16:creationId xmlns:a16="http://schemas.microsoft.com/office/drawing/2014/main" id="{089DCA6F-FB46-45E0-B011-48064DDA99A8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2711452"/>
            <a:ext cx="919163" cy="1308100"/>
          </a:xfrm>
          <a:custGeom>
            <a:avLst/>
            <a:gdLst>
              <a:gd name="T0" fmla="*/ 579 w 579"/>
              <a:gd name="T1" fmla="*/ 824 h 824"/>
              <a:gd name="T2" fmla="*/ 86 w 579"/>
              <a:gd name="T3" fmla="*/ 824 h 824"/>
              <a:gd name="T4" fmla="*/ 0 w 579"/>
              <a:gd name="T5" fmla="*/ 738 h 824"/>
              <a:gd name="T6" fmla="*/ 0 w 579"/>
              <a:gd name="T7" fmla="*/ 0 h 824"/>
              <a:gd name="T8" fmla="*/ 579 w 579"/>
              <a:gd name="T9" fmla="*/ 0 h 824"/>
              <a:gd name="T10" fmla="*/ 579 w 579"/>
              <a:gd name="T11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9" h="824">
                <a:moveTo>
                  <a:pt x="579" y="824"/>
                </a:moveTo>
                <a:lnTo>
                  <a:pt x="86" y="824"/>
                </a:lnTo>
                <a:lnTo>
                  <a:pt x="0" y="738"/>
                </a:lnTo>
                <a:lnTo>
                  <a:pt x="0" y="0"/>
                </a:lnTo>
                <a:lnTo>
                  <a:pt x="579" y="0"/>
                </a:lnTo>
                <a:lnTo>
                  <a:pt x="579" y="824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7">
            <a:extLst>
              <a:ext uri="{FF2B5EF4-FFF2-40B4-BE49-F238E27FC236}">
                <a16:creationId xmlns:a16="http://schemas.microsoft.com/office/drawing/2014/main" id="{EF1FC434-9428-4C00-B4C5-A1681E4FE60C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3883027"/>
            <a:ext cx="136525" cy="136525"/>
          </a:xfrm>
          <a:custGeom>
            <a:avLst/>
            <a:gdLst>
              <a:gd name="T0" fmla="*/ 0 w 86"/>
              <a:gd name="T1" fmla="*/ 0 h 86"/>
              <a:gd name="T2" fmla="*/ 86 w 86"/>
              <a:gd name="T3" fmla="*/ 86 h 86"/>
              <a:gd name="T4" fmla="*/ 86 w 86"/>
              <a:gd name="T5" fmla="*/ 0 h 86"/>
              <a:gd name="T6" fmla="*/ 0 w 86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86">
                <a:moveTo>
                  <a:pt x="0" y="0"/>
                </a:moveTo>
                <a:lnTo>
                  <a:pt x="86" y="86"/>
                </a:lnTo>
                <a:lnTo>
                  <a:pt x="86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:a16="http://schemas.microsoft.com/office/drawing/2014/main" id="{BF764192-8CB6-40A9-A83E-B2C6E3BC5D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873377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Line 49">
            <a:extLst>
              <a:ext uri="{FF2B5EF4-FFF2-40B4-BE49-F238E27FC236}">
                <a16:creationId xmlns:a16="http://schemas.microsoft.com/office/drawing/2014/main" id="{EFD33C97-260C-4FCB-A143-ED0DE7506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225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Line 50">
            <a:extLst>
              <a:ext uri="{FF2B5EF4-FFF2-40B4-BE49-F238E27FC236}">
                <a16:creationId xmlns:a16="http://schemas.microsoft.com/office/drawing/2014/main" id="{3A4966EA-1D89-4CDF-A1F1-46A1E8D9D75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733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Line 51">
            <a:extLst>
              <a:ext uri="{FF2B5EF4-FFF2-40B4-BE49-F238E27FC236}">
                <a16:creationId xmlns:a16="http://schemas.microsoft.com/office/drawing/2014/main" id="{662178C9-1BE4-4243-BE9C-A0176AD112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022602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Line 52">
            <a:extLst>
              <a:ext uri="{FF2B5EF4-FFF2-40B4-BE49-F238E27FC236}">
                <a16:creationId xmlns:a16="http://schemas.microsoft.com/office/drawing/2014/main" id="{A4851625-F60F-4506-ADDF-17437C6F92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15436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Line 53">
            <a:extLst>
              <a:ext uri="{FF2B5EF4-FFF2-40B4-BE49-F238E27FC236}">
                <a16:creationId xmlns:a16="http://schemas.microsoft.com/office/drawing/2014/main" id="{4489C544-C482-4245-81FA-421B82A6D8A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131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Line 54">
            <a:extLst>
              <a:ext uri="{FF2B5EF4-FFF2-40B4-BE49-F238E27FC236}">
                <a16:creationId xmlns:a16="http://schemas.microsoft.com/office/drawing/2014/main" id="{E33319F2-50A6-4ECF-928B-A4B2ADE9EB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73427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Line 55">
            <a:extLst>
              <a:ext uri="{FF2B5EF4-FFF2-40B4-BE49-F238E27FC236}">
                <a16:creationId xmlns:a16="http://schemas.microsoft.com/office/drawing/2014/main" id="{AC42106D-CB36-401E-8354-573243C3F0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5687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Line 56">
            <a:extLst>
              <a:ext uri="{FF2B5EF4-FFF2-40B4-BE49-F238E27FC236}">
                <a16:creationId xmlns:a16="http://schemas.microsoft.com/office/drawing/2014/main" id="{0B70A6E7-ABBB-446A-AC4C-1CB3A7EB803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3061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Line 57">
            <a:extLst>
              <a:ext uri="{FF2B5EF4-FFF2-40B4-BE49-F238E27FC236}">
                <a16:creationId xmlns:a16="http://schemas.microsoft.com/office/drawing/2014/main" id="{C68597F5-3E0C-4D09-B6E3-C5D5F8CB242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8935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58">
            <a:extLst>
              <a:ext uri="{FF2B5EF4-FFF2-40B4-BE49-F238E27FC236}">
                <a16:creationId xmlns:a16="http://schemas.microsoft.com/office/drawing/2014/main" id="{2729CF08-C5A9-4546-BFC8-12DBB5F33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0187" y="3328989"/>
            <a:ext cx="158750" cy="158750"/>
          </a:xfrm>
          <a:prstGeom prst="ellipse">
            <a:avLst/>
          </a:prstGeom>
          <a:solidFill>
            <a:srgbClr val="22AB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59">
            <a:extLst>
              <a:ext uri="{FF2B5EF4-FFF2-40B4-BE49-F238E27FC236}">
                <a16:creationId xmlns:a16="http://schemas.microsoft.com/office/drawing/2014/main" id="{05411BCC-EE47-45F2-A4AA-0B98E40B1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48812" y="3357564"/>
            <a:ext cx="103188" cy="106363"/>
          </a:xfrm>
          <a:prstGeom prst="ellipse">
            <a:avLst/>
          </a:pr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60">
            <a:extLst>
              <a:ext uri="{FF2B5EF4-FFF2-40B4-BE49-F238E27FC236}">
                <a16:creationId xmlns:a16="http://schemas.microsoft.com/office/drawing/2014/main" id="{02E53D96-DFBA-4471-99B2-3D2CD0375D0E}"/>
              </a:ext>
            </a:extLst>
          </p:cNvPr>
          <p:cNvSpPr>
            <a:spLocks/>
          </p:cNvSpPr>
          <p:nvPr userDrawn="1"/>
        </p:nvSpPr>
        <p:spPr bwMode="auto">
          <a:xfrm>
            <a:off x="9344024" y="3349627"/>
            <a:ext cx="149225" cy="133350"/>
          </a:xfrm>
          <a:custGeom>
            <a:avLst/>
            <a:gdLst>
              <a:gd name="T0" fmla="*/ 0 w 94"/>
              <a:gd name="T1" fmla="*/ 84 h 84"/>
              <a:gd name="T2" fmla="*/ 47 w 94"/>
              <a:gd name="T3" fmla="*/ 0 h 84"/>
              <a:gd name="T4" fmla="*/ 94 w 94"/>
              <a:gd name="T5" fmla="*/ 84 h 84"/>
              <a:gd name="T6" fmla="*/ 0 w 94"/>
              <a:gd name="T7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84">
                <a:moveTo>
                  <a:pt x="0" y="84"/>
                </a:moveTo>
                <a:lnTo>
                  <a:pt x="47" y="0"/>
                </a:lnTo>
                <a:lnTo>
                  <a:pt x="94" y="84"/>
                </a:lnTo>
                <a:lnTo>
                  <a:pt x="0" y="84"/>
                </a:lnTo>
                <a:close/>
              </a:path>
            </a:pathLst>
          </a:custGeom>
          <a:solidFill>
            <a:srgbClr val="FF64B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61">
            <a:extLst>
              <a:ext uri="{FF2B5EF4-FFF2-40B4-BE49-F238E27FC236}">
                <a16:creationId xmlns:a16="http://schemas.microsoft.com/office/drawing/2014/main" id="{AC9028BE-9A71-4BBC-AEC2-E286843BFDD5}"/>
              </a:ext>
            </a:extLst>
          </p:cNvPr>
          <p:cNvSpPr>
            <a:spLocks/>
          </p:cNvSpPr>
          <p:nvPr userDrawn="1"/>
        </p:nvSpPr>
        <p:spPr bwMode="auto">
          <a:xfrm>
            <a:off x="9936162" y="3028952"/>
            <a:ext cx="85725" cy="661988"/>
          </a:xfrm>
          <a:custGeom>
            <a:avLst/>
            <a:gdLst>
              <a:gd name="T0" fmla="*/ 0 w 54"/>
              <a:gd name="T1" fmla="*/ 0 h 417"/>
              <a:gd name="T2" fmla="*/ 51 w 54"/>
              <a:gd name="T3" fmla="*/ 0 h 417"/>
              <a:gd name="T4" fmla="*/ 54 w 54"/>
              <a:gd name="T5" fmla="*/ 417 h 417"/>
              <a:gd name="T6" fmla="*/ 4 w 54"/>
              <a:gd name="T7" fmla="*/ 417 h 417"/>
              <a:gd name="T8" fmla="*/ 0 w 54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417">
                <a:moveTo>
                  <a:pt x="0" y="0"/>
                </a:moveTo>
                <a:lnTo>
                  <a:pt x="51" y="0"/>
                </a:lnTo>
                <a:lnTo>
                  <a:pt x="54" y="417"/>
                </a:lnTo>
                <a:lnTo>
                  <a:pt x="4" y="417"/>
                </a:lnTo>
                <a:lnTo>
                  <a:pt x="0" y="0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62">
            <a:extLst>
              <a:ext uri="{FF2B5EF4-FFF2-40B4-BE49-F238E27FC236}">
                <a16:creationId xmlns:a16="http://schemas.microsoft.com/office/drawing/2014/main" id="{B7A37A89-2775-453E-BE65-F5097AB247DD}"/>
              </a:ext>
            </a:extLst>
          </p:cNvPr>
          <p:cNvSpPr>
            <a:spLocks/>
          </p:cNvSpPr>
          <p:nvPr userDrawn="1"/>
        </p:nvSpPr>
        <p:spPr bwMode="auto">
          <a:xfrm>
            <a:off x="9942512" y="3690939"/>
            <a:ext cx="79375" cy="88900"/>
          </a:xfrm>
          <a:custGeom>
            <a:avLst/>
            <a:gdLst>
              <a:gd name="T0" fmla="*/ 50 w 50"/>
              <a:gd name="T1" fmla="*/ 0 h 56"/>
              <a:gd name="T2" fmla="*/ 26 w 50"/>
              <a:gd name="T3" fmla="*/ 56 h 56"/>
              <a:gd name="T4" fmla="*/ 0 w 50"/>
              <a:gd name="T5" fmla="*/ 0 h 56"/>
              <a:gd name="T6" fmla="*/ 50 w 50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6">
                <a:moveTo>
                  <a:pt x="50" y="0"/>
                </a:moveTo>
                <a:lnTo>
                  <a:pt x="26" y="56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3">
            <a:extLst>
              <a:ext uri="{FF2B5EF4-FFF2-40B4-BE49-F238E27FC236}">
                <a16:creationId xmlns:a16="http://schemas.microsoft.com/office/drawing/2014/main" id="{3003FA38-7999-447B-877A-38417823828F}"/>
              </a:ext>
            </a:extLst>
          </p:cNvPr>
          <p:cNvSpPr>
            <a:spLocks/>
          </p:cNvSpPr>
          <p:nvPr userDrawn="1"/>
        </p:nvSpPr>
        <p:spPr bwMode="auto">
          <a:xfrm>
            <a:off x="9966324" y="3744914"/>
            <a:ext cx="31750" cy="34925"/>
          </a:xfrm>
          <a:custGeom>
            <a:avLst/>
            <a:gdLst>
              <a:gd name="T0" fmla="*/ 20 w 20"/>
              <a:gd name="T1" fmla="*/ 0 h 22"/>
              <a:gd name="T2" fmla="*/ 0 w 20"/>
              <a:gd name="T3" fmla="*/ 0 h 22"/>
              <a:gd name="T4" fmla="*/ 11 w 20"/>
              <a:gd name="T5" fmla="*/ 22 h 22"/>
              <a:gd name="T6" fmla="*/ 20 w 2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22">
                <a:moveTo>
                  <a:pt x="20" y="0"/>
                </a:moveTo>
                <a:lnTo>
                  <a:pt x="0" y="0"/>
                </a:lnTo>
                <a:lnTo>
                  <a:pt x="11" y="22"/>
                </a:lnTo>
                <a:lnTo>
                  <a:pt x="20" y="0"/>
                </a:lnTo>
                <a:close/>
              </a:path>
            </a:pathLst>
          </a:cu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Line 64">
            <a:extLst>
              <a:ext uri="{FF2B5EF4-FFF2-40B4-BE49-F238E27FC236}">
                <a16:creationId xmlns:a16="http://schemas.microsoft.com/office/drawing/2014/main" id="{8DD05466-D167-4B10-BA25-BCE592C0F8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975849" y="3028952"/>
            <a:ext cx="4763" cy="661988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65">
            <a:extLst>
              <a:ext uri="{FF2B5EF4-FFF2-40B4-BE49-F238E27FC236}">
                <a16:creationId xmlns:a16="http://schemas.microsoft.com/office/drawing/2014/main" id="{D8EA47DD-704C-435A-97F5-CF6B8FF95EDE}"/>
              </a:ext>
            </a:extLst>
          </p:cNvPr>
          <p:cNvSpPr>
            <a:spLocks/>
          </p:cNvSpPr>
          <p:nvPr userDrawn="1"/>
        </p:nvSpPr>
        <p:spPr bwMode="auto">
          <a:xfrm>
            <a:off x="9932987" y="2989264"/>
            <a:ext cx="84138" cy="39688"/>
          </a:xfrm>
          <a:custGeom>
            <a:avLst/>
            <a:gdLst>
              <a:gd name="T0" fmla="*/ 0 w 53"/>
              <a:gd name="T1" fmla="*/ 0 h 25"/>
              <a:gd name="T2" fmla="*/ 53 w 53"/>
              <a:gd name="T3" fmla="*/ 0 h 25"/>
              <a:gd name="T4" fmla="*/ 53 w 53"/>
              <a:gd name="T5" fmla="*/ 25 h 25"/>
              <a:gd name="T6" fmla="*/ 2 w 53"/>
              <a:gd name="T7" fmla="*/ 25 h 25"/>
              <a:gd name="T8" fmla="*/ 0 w 53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">
                <a:moveTo>
                  <a:pt x="0" y="0"/>
                </a:moveTo>
                <a:lnTo>
                  <a:pt x="53" y="0"/>
                </a:lnTo>
                <a:lnTo>
                  <a:pt x="53" y="25"/>
                </a:lnTo>
                <a:lnTo>
                  <a:pt x="2" y="25"/>
                </a:lnTo>
                <a:lnTo>
                  <a:pt x="0" y="0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Rectangle 66">
            <a:extLst>
              <a:ext uri="{FF2B5EF4-FFF2-40B4-BE49-F238E27FC236}">
                <a16:creationId xmlns:a16="http://schemas.microsoft.com/office/drawing/2014/main" id="{EC300678-541C-409A-B7A6-796382557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2987" y="2919414"/>
            <a:ext cx="84138" cy="69850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10">
            <a:extLst>
              <a:ext uri="{FF2B5EF4-FFF2-40B4-BE49-F238E27FC236}">
                <a16:creationId xmlns:a16="http://schemas.microsoft.com/office/drawing/2014/main" id="{C9A2935A-3366-444E-A809-A7927FBC403A}"/>
              </a:ext>
            </a:extLst>
          </p:cNvPr>
          <p:cNvSpPr/>
          <p:nvPr userDrawn="1"/>
        </p:nvSpPr>
        <p:spPr>
          <a:xfrm>
            <a:off x="5067300" y="5391"/>
            <a:ext cx="71247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4911988"/>
              <a:gd name="connsiteY0" fmla="*/ 6858000 h 6858000"/>
              <a:gd name="connsiteX1" fmla="*/ 4911988 w 4911988"/>
              <a:gd name="connsiteY1" fmla="*/ 0 h 6858000"/>
              <a:gd name="connsiteX2" fmla="*/ 4911988 w 4911988"/>
              <a:gd name="connsiteY2" fmla="*/ 6858000 h 6858000"/>
              <a:gd name="connsiteX3" fmla="*/ 0 w 49119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1988" h="6858000">
                <a:moveTo>
                  <a:pt x="0" y="6858000"/>
                </a:moveTo>
                <a:lnTo>
                  <a:pt x="4911988" y="0"/>
                </a:lnTo>
                <a:lnTo>
                  <a:pt x="49119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AC18C6C9-4782-4A16-AC04-A2F24C8F8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35677"/>
            <a:ext cx="8745537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85CB88A-8B69-4A2C-A85F-0376BAA8EA0B}"/>
              </a:ext>
            </a:extLst>
          </p:cNvPr>
          <p:cNvGrpSpPr/>
          <p:nvPr userDrawn="1"/>
        </p:nvGrpSpPr>
        <p:grpSpPr>
          <a:xfrm>
            <a:off x="5892800" y="3457051"/>
            <a:ext cx="6299200" cy="2883426"/>
            <a:chOff x="5110162" y="3162302"/>
            <a:chExt cx="7081838" cy="3241675"/>
          </a:xfrm>
        </p:grpSpPr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DBD73D19-145A-40E0-94D6-07BA55B1B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6588" y="4854577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46666331-DB09-423F-A637-EFD22BA86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5887" y="6275389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416529D4-EF0C-4D71-85D6-7F1EA520B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7" y="6342064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26539C97-C7E6-4FC4-8ABE-CEFF913D7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1524" y="6342064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EB6C9CC5-80DE-4301-BEE1-3BF5DBB67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5024" y="4314827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99858AA-68D5-4CE6-8B05-A6153540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4949" y="4879977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56874F0A-81DC-4485-BD07-9E58FDE4C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949" y="4818064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673F931D-5471-4449-9128-7FDEB8BC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4513264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F381DC80-6C03-406A-8A05-0D05326FE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3254377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5AE8827-EAA7-486F-83A2-7E7FD49CD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E5C00CE-FEEF-416C-AFA9-4B6042CF7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7FF1BF3D-D496-40C6-AA38-6F2E7D79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2" y="4591052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5A2C5B5B-9E72-4979-B54C-83ADDEDA8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01312" y="3708402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CCBBB763-FEAF-4A73-9AE5-6BD28499B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90237" y="3708402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416E265D-98F4-4DC3-BEF5-AAA0A6CD6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5449" y="3643314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B184AD82-DD28-4A6D-9FC6-5B706C648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699" y="4762502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66245B2A-CE48-4B91-BC95-5ED3959C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795839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0B13B527-F46F-40CD-A6FA-D0D650604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6387" y="5386389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9E7ED-E1C3-4BB3-9B79-77D7C13BD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62" y="3551239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2059BF57-97B4-40FE-8039-D9D0C02B9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174" y="4252914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E9768A8-25B9-4485-AFFE-96ED310F3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49" y="3162302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0E26C75-1977-4EC2-A9F8-EE374C9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49" y="3192464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860577A5-38AD-43B2-81C7-D69DAE3CD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4" y="3351214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6945F93A-8696-443A-A1C7-AA70F14DF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6662" y="3584577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219AF8B6-9AA9-4C3A-BA9E-C20484224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4987" y="3743327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A0F48D0-9195-4314-BB16-1AA7483EC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62" y="3989389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DCA7376D-C8E4-4397-BBF6-F6558AAC3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4" y="4195764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34">
              <a:extLst>
                <a:ext uri="{FF2B5EF4-FFF2-40B4-BE49-F238E27FC236}">
                  <a16:creationId xmlns:a16="http://schemas.microsoft.com/office/drawing/2014/main" id="{96724643-36BF-42F9-AAE4-74A48906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4" y="5027614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35">
              <a:extLst>
                <a:ext uri="{FF2B5EF4-FFF2-40B4-BE49-F238E27FC236}">
                  <a16:creationId xmlns:a16="http://schemas.microsoft.com/office/drawing/2014/main" id="{0B50277A-D2F9-4B9F-BC25-C8BCFF9B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487" y="4078289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52E376FB-A8CA-4495-96FE-A5ECC294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3724" y="4067177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21BCF331-AB78-4548-95C0-63FE62021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5624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8D8AF80B-9E13-4896-B58E-083D77E58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712C5895-E846-492F-8307-0CF5E97E2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8012" y="4495802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0">
              <a:extLst>
                <a:ext uri="{FF2B5EF4-FFF2-40B4-BE49-F238E27FC236}">
                  <a16:creationId xmlns:a16="http://schemas.microsoft.com/office/drawing/2014/main" id="{29759D46-EE58-4952-B29E-7BB578BDB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62" y="4252914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1">
              <a:extLst>
                <a:ext uri="{FF2B5EF4-FFF2-40B4-BE49-F238E27FC236}">
                  <a16:creationId xmlns:a16="http://schemas.microsoft.com/office/drawing/2014/main" id="{7D2AC3BE-1FB1-4DFB-BE35-92FDA3094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1949" y="6284914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id="{E2542381-028A-4B55-A567-6D995BEEC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74" y="5497514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3">
              <a:extLst>
                <a:ext uri="{FF2B5EF4-FFF2-40B4-BE49-F238E27FC236}">
                  <a16:creationId xmlns:a16="http://schemas.microsoft.com/office/drawing/2014/main" id="{7E62C897-9FA2-4993-B670-502A1606E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6512" y="5270502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786EC7D4-1B6F-4A01-BC5B-983F9BD55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45">
              <a:extLst>
                <a:ext uri="{FF2B5EF4-FFF2-40B4-BE49-F238E27FC236}">
                  <a16:creationId xmlns:a16="http://schemas.microsoft.com/office/drawing/2014/main" id="{98E8C43B-9DD6-4489-9654-D99C8B2D5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B5D6254B-0EBE-447A-BC71-8AD0B7B5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3930652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6667F75D-7AE8-484C-97DB-A5807472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5102227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A38079E3-BDF6-4508-9E4D-CDE057E9F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092577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49">
              <a:extLst>
                <a:ext uri="{FF2B5EF4-FFF2-40B4-BE49-F238E27FC236}">
                  <a16:creationId xmlns:a16="http://schemas.microsoft.com/office/drawing/2014/main" id="{FBE0415A-9341-4585-9D23-49D2B4908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417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0">
              <a:extLst>
                <a:ext uri="{FF2B5EF4-FFF2-40B4-BE49-F238E27FC236}">
                  <a16:creationId xmlns:a16="http://schemas.microsoft.com/office/drawing/2014/main" id="{2D76A8B5-102D-4D17-BB65-7F5E9C57D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925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1">
              <a:extLst>
                <a:ext uri="{FF2B5EF4-FFF2-40B4-BE49-F238E27FC236}">
                  <a16:creationId xmlns:a16="http://schemas.microsoft.com/office/drawing/2014/main" id="{8D1DE155-EE2A-4AD3-98F9-18EF2154B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241802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2">
              <a:extLst>
                <a:ext uri="{FF2B5EF4-FFF2-40B4-BE49-F238E27FC236}">
                  <a16:creationId xmlns:a16="http://schemas.microsoft.com/office/drawing/2014/main" id="{BE0F001A-59E9-4EF5-8D82-1272156C1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37356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3">
              <a:extLst>
                <a:ext uri="{FF2B5EF4-FFF2-40B4-BE49-F238E27FC236}">
                  <a16:creationId xmlns:a16="http://schemas.microsoft.com/office/drawing/2014/main" id="{BE8B4CBA-5C60-41FB-8B25-209ED3858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323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4">
              <a:extLst>
                <a:ext uri="{FF2B5EF4-FFF2-40B4-BE49-F238E27FC236}">
                  <a16:creationId xmlns:a16="http://schemas.microsoft.com/office/drawing/2014/main" id="{793D4F53-CE18-47DE-8808-BFD1846BA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92627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5">
              <a:extLst>
                <a:ext uri="{FF2B5EF4-FFF2-40B4-BE49-F238E27FC236}">
                  <a16:creationId xmlns:a16="http://schemas.microsoft.com/office/drawing/2014/main" id="{834A593C-C55C-4BC5-831C-69C47A3A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7879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56">
              <a:extLst>
                <a:ext uri="{FF2B5EF4-FFF2-40B4-BE49-F238E27FC236}">
                  <a16:creationId xmlns:a16="http://schemas.microsoft.com/office/drawing/2014/main" id="{10DEE7E5-C3FB-4928-B5E0-2D3915DD3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84981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57">
              <a:extLst>
                <a:ext uri="{FF2B5EF4-FFF2-40B4-BE49-F238E27FC236}">
                  <a16:creationId xmlns:a16="http://schemas.microsoft.com/office/drawing/2014/main" id="{33B1604D-3555-491F-9A78-F6718C0EA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90855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58">
              <a:extLst>
                <a:ext uri="{FF2B5EF4-FFF2-40B4-BE49-F238E27FC236}">
                  <a16:creationId xmlns:a16="http://schemas.microsoft.com/office/drawing/2014/main" id="{E5280D3D-3A75-4B92-B224-1AE6C293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187" y="4548189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59">
              <a:extLst>
                <a:ext uri="{FF2B5EF4-FFF2-40B4-BE49-F238E27FC236}">
                  <a16:creationId xmlns:a16="http://schemas.microsoft.com/office/drawing/2014/main" id="{0DD01BF9-95BD-4035-9164-7208E044C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812" y="4576764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0">
              <a:extLst>
                <a:ext uri="{FF2B5EF4-FFF2-40B4-BE49-F238E27FC236}">
                  <a16:creationId xmlns:a16="http://schemas.microsoft.com/office/drawing/2014/main" id="{9E609921-8592-4EE8-B9C4-5BD331989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4" y="4568827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1">
              <a:extLst>
                <a:ext uri="{FF2B5EF4-FFF2-40B4-BE49-F238E27FC236}">
                  <a16:creationId xmlns:a16="http://schemas.microsoft.com/office/drawing/2014/main" id="{5EE83A9D-92C4-4174-A891-B43EF764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6162" y="4248152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2">
              <a:extLst>
                <a:ext uri="{FF2B5EF4-FFF2-40B4-BE49-F238E27FC236}">
                  <a16:creationId xmlns:a16="http://schemas.microsoft.com/office/drawing/2014/main" id="{B492DAAE-67E3-4F1A-A6F0-87C54928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2512" y="4910139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3">
              <a:extLst>
                <a:ext uri="{FF2B5EF4-FFF2-40B4-BE49-F238E27FC236}">
                  <a16:creationId xmlns:a16="http://schemas.microsoft.com/office/drawing/2014/main" id="{DCC02AA0-0811-46D1-827E-7796BE872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4" y="4964114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64">
              <a:extLst>
                <a:ext uri="{FF2B5EF4-FFF2-40B4-BE49-F238E27FC236}">
                  <a16:creationId xmlns:a16="http://schemas.microsoft.com/office/drawing/2014/main" id="{F9E848D8-8E13-4E04-98BB-B0C4FAC90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5849" y="4248152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5">
              <a:extLst>
                <a:ext uri="{FF2B5EF4-FFF2-40B4-BE49-F238E27FC236}">
                  <a16:creationId xmlns:a16="http://schemas.microsoft.com/office/drawing/2014/main" id="{460530BB-D22B-447E-A527-9EBFA303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987" y="4208464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B11D7B30-B487-4497-8E40-A2889DB70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2987" y="4138614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B2ACBB30-09A3-44F1-B5D5-47112A4D74DB}"/>
                </a:ext>
              </a:extLst>
            </p:cNvPr>
            <p:cNvGrpSpPr/>
            <p:nvPr/>
          </p:nvGrpSpPr>
          <p:grpSpPr>
            <a:xfrm>
              <a:off x="7993062" y="4630739"/>
              <a:ext cx="523875" cy="1406525"/>
              <a:chOff x="1744663" y="3436938"/>
              <a:chExt cx="523875" cy="1406525"/>
            </a:xfrm>
          </p:grpSpPr>
          <p:sp>
            <p:nvSpPr>
              <p:cNvPr id="78" name="Freeform 70">
                <a:extLst>
                  <a:ext uri="{FF2B5EF4-FFF2-40B4-BE49-F238E27FC236}">
                    <a16:creationId xmlns:a16="http://schemas.microsoft.com/office/drawing/2014/main" id="{FA79E064-2379-49B9-A03C-AFA54948A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1">
                <a:extLst>
                  <a:ext uri="{FF2B5EF4-FFF2-40B4-BE49-F238E27FC236}">
                    <a16:creationId xmlns:a16="http://schemas.microsoft.com/office/drawing/2014/main" id="{4F90F17E-D404-4795-BC4A-4F95C472B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2">
                <a:extLst>
                  <a:ext uri="{FF2B5EF4-FFF2-40B4-BE49-F238E27FC236}">
                    <a16:creationId xmlns:a16="http://schemas.microsoft.com/office/drawing/2014/main" id="{1338CB07-6F1D-4B51-A6B0-7686C938F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A59A4D92-564C-407E-A120-3B13186D5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C8DBD4B7-563C-4D4A-B574-31B48F66D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D8BC4C3-5200-45FD-B2F2-84FF48E6C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8868D95F-4D9C-4533-B975-4EAB84329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15A8334D-71C2-463D-9DCE-D72232D6C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63278EDD-C8B3-4780-BBC2-A23F8F93B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A7AFB98A-697E-4588-AB00-33EFE00A3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56EB1838-8F03-4103-9553-492A5C46B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CA290872-4B66-499A-A1C3-6EF0FA330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1F0E39E6-A291-46E5-90AF-20EFF70DB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A223EA08-E7BB-426C-9A6C-81D18BF31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22BADDCE-584F-44C8-867D-CF6665C95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0BF658A1-ACA1-4CB4-81C1-1041A17C3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86">
                <a:extLst>
                  <a:ext uri="{FF2B5EF4-FFF2-40B4-BE49-F238E27FC236}">
                    <a16:creationId xmlns:a16="http://schemas.microsoft.com/office/drawing/2014/main" id="{EA8BBB56-B036-4440-B684-A6C588725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87">
                <a:extLst>
                  <a:ext uri="{FF2B5EF4-FFF2-40B4-BE49-F238E27FC236}">
                    <a16:creationId xmlns:a16="http://schemas.microsoft.com/office/drawing/2014/main" id="{5B905652-AF27-4CAE-B57A-F726504D1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8">
                <a:extLst>
                  <a:ext uri="{FF2B5EF4-FFF2-40B4-BE49-F238E27FC236}">
                    <a16:creationId xmlns:a16="http://schemas.microsoft.com/office/drawing/2014/main" id="{E03F242E-EE3F-4D32-A2CE-9ABC9E427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9">
                <a:extLst>
                  <a:ext uri="{FF2B5EF4-FFF2-40B4-BE49-F238E27FC236}">
                    <a16:creationId xmlns:a16="http://schemas.microsoft.com/office/drawing/2014/main" id="{534D8730-017B-4E6B-87E0-44F20C5E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0">
                <a:extLst>
                  <a:ext uri="{FF2B5EF4-FFF2-40B4-BE49-F238E27FC236}">
                    <a16:creationId xmlns:a16="http://schemas.microsoft.com/office/drawing/2014/main" id="{34870EC1-00F5-4DBE-B1C7-32BDD27B7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91">
                <a:extLst>
                  <a:ext uri="{FF2B5EF4-FFF2-40B4-BE49-F238E27FC236}">
                    <a16:creationId xmlns:a16="http://schemas.microsoft.com/office/drawing/2014/main" id="{4C341739-9185-46F2-9560-DF9BCCE94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2">
                <a:extLst>
                  <a:ext uri="{FF2B5EF4-FFF2-40B4-BE49-F238E27FC236}">
                    <a16:creationId xmlns:a16="http://schemas.microsoft.com/office/drawing/2014/main" id="{18B11FB3-BB9E-4D9F-ADFE-77DAB038E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3">
                <a:extLst>
                  <a:ext uri="{FF2B5EF4-FFF2-40B4-BE49-F238E27FC236}">
                    <a16:creationId xmlns:a16="http://schemas.microsoft.com/office/drawing/2014/main" id="{577951C2-3FDC-448A-AB29-5C1CB6594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4">
                <a:extLst>
                  <a:ext uri="{FF2B5EF4-FFF2-40B4-BE49-F238E27FC236}">
                    <a16:creationId xmlns:a16="http://schemas.microsoft.com/office/drawing/2014/main" id="{88D0CA11-8779-4340-B566-9C3200B9F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5">
                <a:extLst>
                  <a:ext uri="{FF2B5EF4-FFF2-40B4-BE49-F238E27FC236}">
                    <a16:creationId xmlns:a16="http://schemas.microsoft.com/office/drawing/2014/main" id="{6767F529-8DBA-43AD-BCDB-6034BAFDC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1BC4BA9D-9E91-467C-A3D8-B8691A4AE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Line 97">
                <a:extLst>
                  <a:ext uri="{FF2B5EF4-FFF2-40B4-BE49-F238E27FC236}">
                    <a16:creationId xmlns:a16="http://schemas.microsoft.com/office/drawing/2014/main" id="{CE3141B3-EAD5-47BA-9E19-2CDF3FEFD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98">
                <a:extLst>
                  <a:ext uri="{FF2B5EF4-FFF2-40B4-BE49-F238E27FC236}">
                    <a16:creationId xmlns:a16="http://schemas.microsoft.com/office/drawing/2014/main" id="{E43C3675-81DA-4F38-9B42-4DF852E02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9">
                <a:extLst>
                  <a:ext uri="{FF2B5EF4-FFF2-40B4-BE49-F238E27FC236}">
                    <a16:creationId xmlns:a16="http://schemas.microsoft.com/office/drawing/2014/main" id="{85DC56C9-0594-400F-AAA0-3A6A24A87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0">
                <a:extLst>
                  <a:ext uri="{FF2B5EF4-FFF2-40B4-BE49-F238E27FC236}">
                    <a16:creationId xmlns:a16="http://schemas.microsoft.com/office/drawing/2014/main" id="{A64B35F5-1E5E-4078-BD27-EE13F5981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Rectangle 101">
                <a:extLst>
                  <a:ext uri="{FF2B5EF4-FFF2-40B4-BE49-F238E27FC236}">
                    <a16:creationId xmlns:a16="http://schemas.microsoft.com/office/drawing/2014/main" id="{9A5CDC17-BA80-4ACA-A06B-439DEF0C5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2">
                <a:extLst>
                  <a:ext uri="{FF2B5EF4-FFF2-40B4-BE49-F238E27FC236}">
                    <a16:creationId xmlns:a16="http://schemas.microsoft.com/office/drawing/2014/main" id="{3BFA2A84-7268-480F-92EF-29C020842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103">
                <a:extLst>
                  <a:ext uri="{FF2B5EF4-FFF2-40B4-BE49-F238E27FC236}">
                    <a16:creationId xmlns:a16="http://schemas.microsoft.com/office/drawing/2014/main" id="{2C9CA261-5431-418A-93AA-592CB85D8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104">
                <a:extLst>
                  <a:ext uri="{FF2B5EF4-FFF2-40B4-BE49-F238E27FC236}">
                    <a16:creationId xmlns:a16="http://schemas.microsoft.com/office/drawing/2014/main" id="{DECF0418-C61C-4CA1-8D56-E1455611C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82051" y="2395306"/>
            <a:ext cx="3985202" cy="114364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82051" y="3790747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82051" y="4106381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E764EC-E6C1-47E9-B89A-8D59ADD32ECE}"/>
              </a:ext>
            </a:extLst>
          </p:cNvPr>
          <p:cNvGrpSpPr/>
          <p:nvPr userDrawn="1"/>
        </p:nvGrpSpPr>
        <p:grpSpPr>
          <a:xfrm>
            <a:off x="-1" y="-1"/>
            <a:ext cx="3022601" cy="2783186"/>
            <a:chOff x="-1" y="-1"/>
            <a:chExt cx="2743201" cy="2525917"/>
          </a:xfrm>
        </p:grpSpPr>
        <p:sp>
          <p:nvSpPr>
            <p:cNvPr id="114" name="矩形 110">
              <a:extLst>
                <a:ext uri="{FF2B5EF4-FFF2-40B4-BE49-F238E27FC236}">
                  <a16:creationId xmlns:a16="http://schemas.microsoft.com/office/drawing/2014/main" id="{88F31592-E8F7-4C05-8750-846090C74C98}"/>
                </a:ext>
              </a:extLst>
            </p:cNvPr>
            <p:cNvSpPr/>
            <p:nvPr userDrawn="1"/>
          </p:nvSpPr>
          <p:spPr>
            <a:xfrm rot="10800000">
              <a:off x="-1" y="-1"/>
              <a:ext cx="2743201" cy="2525917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130800"/>
                <a:gd name="connsiteY0" fmla="*/ 6833421 h 6858000"/>
                <a:gd name="connsiteX1" fmla="*/ 5130800 w 5130800"/>
                <a:gd name="connsiteY1" fmla="*/ 0 h 6858000"/>
                <a:gd name="connsiteX2" fmla="*/ 5130800 w 5130800"/>
                <a:gd name="connsiteY2" fmla="*/ 6858000 h 6858000"/>
                <a:gd name="connsiteX3" fmla="*/ 0 w 5130800"/>
                <a:gd name="connsiteY3" fmla="*/ 68334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800" h="6858000">
                  <a:moveTo>
                    <a:pt x="0" y="6833421"/>
                  </a:moveTo>
                  <a:lnTo>
                    <a:pt x="5130800" y="0"/>
                  </a:lnTo>
                  <a:lnTo>
                    <a:pt x="5130800" y="6858000"/>
                  </a:lnTo>
                  <a:lnTo>
                    <a:pt x="0" y="68334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0">
              <a:extLst>
                <a:ext uri="{FF2B5EF4-FFF2-40B4-BE49-F238E27FC236}">
                  <a16:creationId xmlns:a16="http://schemas.microsoft.com/office/drawing/2014/main" id="{7B51E412-D47D-428F-9948-D8E3E2F11F55}"/>
                </a:ext>
              </a:extLst>
            </p:cNvPr>
            <p:cNvSpPr/>
            <p:nvPr userDrawn="1"/>
          </p:nvSpPr>
          <p:spPr>
            <a:xfrm rot="10800000">
              <a:off x="0" y="0"/>
              <a:ext cx="2739887" cy="2409434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372349"/>
                <a:gd name="connsiteY0" fmla="*/ 6858000 h 6858000"/>
                <a:gd name="connsiteX1" fmla="*/ 5372349 w 5372349"/>
                <a:gd name="connsiteY1" fmla="*/ 0 h 6858000"/>
                <a:gd name="connsiteX2" fmla="*/ 5372349 w 5372349"/>
                <a:gd name="connsiteY2" fmla="*/ 6858000 h 6858000"/>
                <a:gd name="connsiteX3" fmla="*/ 0 w 53723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349" h="6858000">
                  <a:moveTo>
                    <a:pt x="0" y="6858000"/>
                  </a:moveTo>
                  <a:lnTo>
                    <a:pt x="5372349" y="0"/>
                  </a:lnTo>
                  <a:lnTo>
                    <a:pt x="53723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7FE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서경대학교 컴퓨터공학과 이지원</a:t>
            </a:r>
            <a:endParaRPr lang="en-US" altLang="zh-CN" sz="1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49344" y="1673090"/>
            <a:ext cx="5873970" cy="147329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연구실 딥러닝 세미나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2022. 10. 14. </a:t>
            </a:r>
            <a:r>
              <a:rPr lang="ko-KR" altLang="en-US" dirty="0"/>
              <a:t>금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A73AACB-D819-4152-A6CC-64EA949F9914}"/>
              </a:ext>
            </a:extLst>
          </p:cNvPr>
          <p:cNvCxnSpPr>
            <a:cxnSpLocks/>
          </p:cNvCxnSpPr>
          <p:nvPr/>
        </p:nvCxnSpPr>
        <p:spPr>
          <a:xfrm>
            <a:off x="1049343" y="3786909"/>
            <a:ext cx="3306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76">
            <a:extLst>
              <a:ext uri="{FF2B5EF4-FFF2-40B4-BE49-F238E27FC236}">
                <a16:creationId xmlns:a16="http://schemas.microsoft.com/office/drawing/2014/main" id="{82DD25D2-7055-49A7-8905-552580C84CE7}"/>
              </a:ext>
            </a:extLst>
          </p:cNvPr>
          <p:cNvSpPr txBox="1"/>
          <p:nvPr/>
        </p:nvSpPr>
        <p:spPr>
          <a:xfrm rot="19114358">
            <a:off x="8292560" y="1082062"/>
            <a:ext cx="2579826" cy="1144133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dirty="0">
                <a:solidFill>
                  <a:srgbClr val="7FEFD2"/>
                </a:solidFill>
                <a:latin typeface="Impact" panose="020B0806030902050204" pitchFamily="34" charset="0"/>
              </a:rPr>
              <a:t>2022</a:t>
            </a:r>
            <a:endParaRPr lang="zh-CN" altLang="en-US" sz="16600" dirty="0"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이항 분류 </a:t>
            </a:r>
            <a:r>
              <a:rPr lang="en-US" altLang="ko-KR" sz="1800" dirty="0">
                <a:latin typeface="Microsoft YaHei (본문)Microsoft YaHei (본문)"/>
              </a:rPr>
              <a:t>- </a:t>
            </a:r>
            <a:r>
              <a:rPr lang="ko-KR" altLang="en-US" sz="1800" dirty="0">
                <a:latin typeface="Microsoft YaHei (본문)Microsoft YaHei (본문)"/>
              </a:rPr>
              <a:t>피마 인디언의 당뇨병 예측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3F299E-36EB-C63A-3F5D-C350FFF6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11" y="1334213"/>
            <a:ext cx="5435952" cy="2522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14A3B9-2758-7808-06F7-514E4543C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3" y="2440114"/>
            <a:ext cx="4812715" cy="1459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CD3D66-49D3-4DEF-A9F5-3C648DE4CB4B}"/>
              </a:ext>
            </a:extLst>
          </p:cNvPr>
          <p:cNvSpPr txBox="1"/>
          <p:nvPr/>
        </p:nvSpPr>
        <p:spPr>
          <a:xfrm>
            <a:off x="669923" y="4129746"/>
            <a:ext cx="4002524" cy="2347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pregmant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과거 임신 횟수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plasma: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포도당 부하 검사 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시간 후 공복 혈당 농도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pressure: </a:t>
            </a:r>
            <a:r>
              <a:rPr lang="ko-KR" altLang="en-US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확장기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혈압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thickness: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삼두근 피부 주름 두께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insulin: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혈청 인슐린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bmi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체질량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지수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pedigree: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당뇨병 가족력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age: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나이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diabetes: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당뇨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(1) /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당뇨 아님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68FF1-3F18-5BF6-D416-82DB92B66A5E}"/>
              </a:ext>
            </a:extLst>
          </p:cNvPr>
          <p:cNvSpPr txBox="1"/>
          <p:nvPr/>
        </p:nvSpPr>
        <p:spPr>
          <a:xfrm>
            <a:off x="669923" y="1891973"/>
            <a:ext cx="4736964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</a:t>
            </a: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df.head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(5) –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데이터의 처음 다섯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줄 출력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22E84-6CC2-D165-B81B-BC724CB81D82}"/>
              </a:ext>
            </a:extLst>
          </p:cNvPr>
          <p:cNvSpPr txBox="1"/>
          <p:nvPr/>
        </p:nvSpPr>
        <p:spPr>
          <a:xfrm>
            <a:off x="5886692" y="1891973"/>
            <a:ext cx="473696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• </a:t>
            </a:r>
            <a:r>
              <a:rPr lang="en-US" altLang="ko-KR" sz="1400" dirty="0" err="1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df</a:t>
            </a:r>
            <a:r>
              <a:rPr lang="en-US" altLang="ko-KR" sz="1400" dirty="0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[“diabetes”].</a:t>
            </a:r>
            <a:r>
              <a:rPr lang="en-US" altLang="ko-KR" sz="1400" dirty="0" err="1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value_counts</a:t>
            </a:r>
            <a:r>
              <a:rPr lang="en-US" altLang="ko-KR" sz="1400" dirty="0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() – </a:t>
            </a:r>
            <a:r>
              <a:rPr lang="ko-KR" altLang="en-US" sz="1400" dirty="0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각 </a:t>
            </a:r>
            <a:r>
              <a:rPr lang="ko-KR" altLang="en-US" sz="1400" dirty="0" err="1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컬럼값의</a:t>
            </a:r>
            <a:r>
              <a:rPr lang="ko-KR" altLang="en-US" sz="1400" dirty="0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 속성</a:t>
            </a:r>
            <a:endParaRPr lang="en-US" altLang="ko-KR" sz="1400" dirty="0">
              <a:solidFill>
                <a:srgbClr val="000000"/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BC1DAF-5AC8-4A24-CD52-E50FF1247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348" y="2666845"/>
            <a:ext cx="2301865" cy="5577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D881F16-7A54-087E-6162-AE5D47857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692" y="4496669"/>
            <a:ext cx="5895496" cy="19059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B04294-6852-C0FC-330F-2C2DDEA4E87B}"/>
              </a:ext>
            </a:extLst>
          </p:cNvPr>
          <p:cNvSpPr txBox="1"/>
          <p:nvPr/>
        </p:nvSpPr>
        <p:spPr>
          <a:xfrm>
            <a:off x="5886692" y="3895066"/>
            <a:ext cx="473696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• </a:t>
            </a:r>
            <a:r>
              <a:rPr lang="en-US" altLang="ko-KR" sz="1400" dirty="0" err="1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df.describe</a:t>
            </a:r>
            <a:r>
              <a:rPr lang="en-US" altLang="ko-KR" sz="1400" dirty="0">
                <a:solidFill>
                  <a:srgbClr val="000000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()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–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항목별 구체적인 특성</a:t>
            </a:r>
            <a:endParaRPr lang="en-US" altLang="ko-KR" sz="1400" dirty="0">
              <a:solidFill>
                <a:srgbClr val="000000"/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5C410B-2535-8C50-C796-ED5507CB7D2C}"/>
              </a:ext>
            </a:extLst>
          </p:cNvPr>
          <p:cNvCxnSpPr>
            <a:cxnSpLocks/>
          </p:cNvCxnSpPr>
          <p:nvPr/>
        </p:nvCxnSpPr>
        <p:spPr>
          <a:xfrm>
            <a:off x="5699963" y="1881411"/>
            <a:ext cx="0" cy="48476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3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이항 분류 </a:t>
            </a:r>
            <a:r>
              <a:rPr lang="en-US" altLang="ko-KR" sz="1800" dirty="0">
                <a:latin typeface="Microsoft YaHei (본문)Microsoft YaHei (본문)"/>
              </a:rPr>
              <a:t>- </a:t>
            </a:r>
            <a:r>
              <a:rPr lang="ko-KR" altLang="en-US" sz="1800" dirty="0">
                <a:latin typeface="Microsoft YaHei (본문)Microsoft YaHei (본문)"/>
              </a:rPr>
              <a:t>피마 인디언의 당뇨병 예측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22CCED-3A6F-758B-1175-C5CBA34F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3" y="2995737"/>
            <a:ext cx="5639289" cy="21795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B2D4D1-2012-465F-306A-8E8F56E37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37" y="1502742"/>
            <a:ext cx="4763685" cy="4921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7D6DB2-386D-3D31-AB2B-172D6E3D9836}"/>
              </a:ext>
            </a:extLst>
          </p:cNvPr>
          <p:cNvSpPr txBox="1"/>
          <p:nvPr/>
        </p:nvSpPr>
        <p:spPr>
          <a:xfrm>
            <a:off x="669923" y="1891973"/>
            <a:ext cx="4736964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</a:t>
            </a: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df.corr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() –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정보간 상관관계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8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이항 분류 </a:t>
            </a:r>
            <a:r>
              <a:rPr lang="en-US" altLang="ko-KR" sz="1800" dirty="0">
                <a:latin typeface="Microsoft YaHei (본문)Microsoft YaHei (본문)"/>
              </a:rPr>
              <a:t>- </a:t>
            </a:r>
            <a:r>
              <a:rPr lang="ko-KR" altLang="en-US" sz="1800" dirty="0">
                <a:latin typeface="Microsoft YaHei (본문)Microsoft YaHei (본문)"/>
              </a:rPr>
              <a:t>피마 인디언의 당뇨병 예측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48492-B2B7-338E-1E71-95440346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886518"/>
            <a:ext cx="5108206" cy="5284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9E64DD-F6DF-054B-A650-FDA3C1338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07" y="2865395"/>
            <a:ext cx="4420900" cy="29282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BCEBD7-BAA9-AE93-5C95-E8C9FA701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872" y="1886518"/>
            <a:ext cx="5427454" cy="5284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91E820-D38F-FEB1-EC97-891E79479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096" y="2859074"/>
            <a:ext cx="4444915" cy="29282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915C69-08A3-3D26-A731-8A37D50735AB}"/>
              </a:ext>
            </a:extLst>
          </p:cNvPr>
          <p:cNvSpPr txBox="1"/>
          <p:nvPr/>
        </p:nvSpPr>
        <p:spPr>
          <a:xfrm>
            <a:off x="1087368" y="5882835"/>
            <a:ext cx="4273318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[plasma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기준 정상과 당뇨 분포도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F1499-58F0-B87D-DE76-346300457B26}"/>
              </a:ext>
            </a:extLst>
          </p:cNvPr>
          <p:cNvSpPr txBox="1"/>
          <p:nvPr/>
        </p:nvSpPr>
        <p:spPr>
          <a:xfrm>
            <a:off x="6989894" y="5882835"/>
            <a:ext cx="4273318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bmi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기준 정상과 당뇨 분포도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834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이항 분류 </a:t>
            </a:r>
            <a:r>
              <a:rPr lang="en-US" altLang="ko-KR" sz="1800" dirty="0">
                <a:latin typeface="Microsoft YaHei (본문)Microsoft YaHei (본문)"/>
              </a:rPr>
              <a:t>- </a:t>
            </a:r>
            <a:r>
              <a:rPr lang="ko-KR" altLang="en-US" sz="1800" dirty="0">
                <a:latin typeface="Microsoft YaHei (본문)Microsoft YaHei (본문)"/>
              </a:rPr>
              <a:t>피마 인디언의 당뇨병 예측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E48BE02-2868-6D57-C905-FED89619F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5" b="1"/>
          <a:stretch/>
        </p:blipFill>
        <p:spPr>
          <a:xfrm>
            <a:off x="6651601" y="1624291"/>
            <a:ext cx="4549800" cy="22847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B3B655-C4D3-5448-F1D0-3F63BB76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02" y="1598118"/>
            <a:ext cx="5127306" cy="131659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53FC3DA-AEA2-3997-EE86-E493CC862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02" y="3347121"/>
            <a:ext cx="5127305" cy="296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1A0A2D5-3D0C-1BE0-13D2-76BBE410B46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6974" y="2126974"/>
            <a:ext cx="4524627" cy="7372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CCAF39-FA17-7884-C6A3-5DEBA5D655E3}"/>
              </a:ext>
            </a:extLst>
          </p:cNvPr>
          <p:cNvSpPr/>
          <p:nvPr/>
        </p:nvSpPr>
        <p:spPr>
          <a:xfrm>
            <a:off x="669924" y="2716894"/>
            <a:ext cx="1457050" cy="294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01C78-BB8C-18DD-AD35-3558CAA9500C}"/>
              </a:ext>
            </a:extLst>
          </p:cNvPr>
          <p:cNvSpPr txBox="1"/>
          <p:nvPr/>
        </p:nvSpPr>
        <p:spPr>
          <a:xfrm>
            <a:off x="6558837" y="4158411"/>
            <a:ext cx="49616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Dense_1 – 108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개의 매개변수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12 * (8 + 1) = 108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Dense_2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8 * (12+ 1) = 8 * 13 = 104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Dense_3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1 * (8 + 1) = 1 * 9 = 9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Total params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108 + 104 + 9 = 221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9A618-B78C-B64A-7DAA-888A2D109A06}"/>
              </a:ext>
            </a:extLst>
          </p:cNvPr>
          <p:cNvSpPr txBox="1"/>
          <p:nvPr/>
        </p:nvSpPr>
        <p:spPr>
          <a:xfrm>
            <a:off x="6445676" y="1172607"/>
            <a:ext cx="496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“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뉴런의 개수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* (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입력 개수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+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편향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개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) ”</a:t>
            </a:r>
          </a:p>
        </p:txBody>
      </p:sp>
    </p:spTree>
    <p:extLst>
      <p:ext uri="{BB962C8B-B14F-4D97-AF65-F5344CB8AC3E}">
        <p14:creationId xmlns:p14="http://schemas.microsoft.com/office/powerpoint/2010/main" val="161568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이항 분류 </a:t>
            </a:r>
            <a:r>
              <a:rPr lang="en-US" altLang="ko-KR" sz="1800" dirty="0">
                <a:latin typeface="Microsoft YaHei (본문)Microsoft YaHei (본문)"/>
              </a:rPr>
              <a:t>- </a:t>
            </a:r>
            <a:r>
              <a:rPr lang="ko-KR" altLang="en-US" sz="1800" dirty="0">
                <a:latin typeface="Microsoft YaHei (본문)Microsoft YaHei (본문)"/>
              </a:rPr>
              <a:t>피마 인디언의 당뇨병 예측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F7E052-2DD2-A0D0-6777-6F0A2D751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272" y="1980000"/>
            <a:ext cx="7739456" cy="4771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837413-7F90-46E6-E094-8D2F3BA6D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215" y="3279259"/>
            <a:ext cx="6097570" cy="25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9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이항 분류 </a:t>
            </a:r>
            <a:r>
              <a:rPr lang="en-US" altLang="ko-KR" sz="1800" dirty="0">
                <a:latin typeface="Microsoft YaHei (본문)Microsoft YaHei (본문)"/>
              </a:rPr>
              <a:t>- </a:t>
            </a:r>
            <a:r>
              <a:rPr lang="ko-KR" altLang="en-US" sz="1800" dirty="0">
                <a:latin typeface="Microsoft YaHei (본문)Microsoft YaHei (본문)"/>
              </a:rPr>
              <a:t>피마 인디언의 당뇨병 예측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CA1432-49C3-8ABE-36B8-4D80C48F5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76" y="2129279"/>
            <a:ext cx="4503810" cy="1356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94D040-695E-914D-7FEB-8B961FF9D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76" y="4501641"/>
            <a:ext cx="4503810" cy="1547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5641FF-8C7F-F1B2-9BDF-1409F8FA06D8}"/>
              </a:ext>
            </a:extLst>
          </p:cNvPr>
          <p:cNvSpPr txBox="1"/>
          <p:nvPr/>
        </p:nvSpPr>
        <p:spPr>
          <a:xfrm>
            <a:off x="1103222" y="1513146"/>
            <a:ext cx="4273318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[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기존 데이터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57E40-EFCA-E78E-71B6-8ABEB5910CE1}"/>
              </a:ext>
            </a:extLst>
          </p:cNvPr>
          <p:cNvSpPr txBox="1"/>
          <p:nvPr/>
        </p:nvSpPr>
        <p:spPr>
          <a:xfrm>
            <a:off x="1103221" y="3894523"/>
            <a:ext cx="4273318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[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새로운 데이터 </a:t>
            </a: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x_predict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2478D3-61F4-7EAE-FCA0-7471B2A93B2F}"/>
              </a:ext>
            </a:extLst>
          </p:cNvPr>
          <p:cNvSpPr/>
          <p:nvPr/>
        </p:nvSpPr>
        <p:spPr>
          <a:xfrm>
            <a:off x="1798415" y="1975011"/>
            <a:ext cx="516339" cy="1560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D2CF7C-58BB-5307-DC56-280DA6733977}"/>
              </a:ext>
            </a:extLst>
          </p:cNvPr>
          <p:cNvSpPr/>
          <p:nvPr/>
        </p:nvSpPr>
        <p:spPr>
          <a:xfrm>
            <a:off x="3766930" y="1970644"/>
            <a:ext cx="397566" cy="1573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CA9FAF-E9F5-A10A-A839-BAB9B0509830}"/>
              </a:ext>
            </a:extLst>
          </p:cNvPr>
          <p:cNvSpPr/>
          <p:nvPr/>
        </p:nvSpPr>
        <p:spPr>
          <a:xfrm>
            <a:off x="1851919" y="4501293"/>
            <a:ext cx="516339" cy="15604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876D7A-B509-638C-89E9-04FCB048C50B}"/>
              </a:ext>
            </a:extLst>
          </p:cNvPr>
          <p:cNvSpPr/>
          <p:nvPr/>
        </p:nvSpPr>
        <p:spPr>
          <a:xfrm>
            <a:off x="4094922" y="4501293"/>
            <a:ext cx="431191" cy="15732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885C9C5A-EBFD-0279-5C01-11D921BB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06098"/>
              </p:ext>
            </p:extLst>
          </p:nvPr>
        </p:nvGraphicFramePr>
        <p:xfrm>
          <a:off x="8749075" y="4390264"/>
          <a:ext cx="1953591" cy="1795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591">
                  <a:extLst>
                    <a:ext uri="{9D8B030D-6E8A-4147-A177-3AD203B41FA5}">
                      <a16:colId xmlns:a16="http://schemas.microsoft.com/office/drawing/2014/main" val="3955425047"/>
                    </a:ext>
                  </a:extLst>
                </a:gridCol>
              </a:tblGrid>
              <a:tr h="311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0.76676726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5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0.10246065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0.82587063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7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0.10246065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8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0.89068623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914504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58D0A21-1047-844D-C926-03025D9E6738}"/>
              </a:ext>
            </a:extLst>
          </p:cNvPr>
          <p:cNvSpPr/>
          <p:nvPr/>
        </p:nvSpPr>
        <p:spPr>
          <a:xfrm>
            <a:off x="6355729" y="5163665"/>
            <a:ext cx="1217515" cy="581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57B9A2-C1CF-C51C-AF2D-7EF433225E83}"/>
              </a:ext>
            </a:extLst>
          </p:cNvPr>
          <p:cNvSpPr txBox="1"/>
          <p:nvPr/>
        </p:nvSpPr>
        <p:spPr>
          <a:xfrm>
            <a:off x="5956000" y="4784761"/>
            <a:ext cx="2233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Microsoft YaHei (본문)"/>
              </a:rPr>
              <a:t>model.predict</a:t>
            </a:r>
            <a:r>
              <a:rPr lang="en-US" altLang="ko-KR" sz="1400" dirty="0">
                <a:latin typeface="Microsoft YaHei (본문)"/>
              </a:rPr>
              <a:t>(</a:t>
            </a:r>
            <a:r>
              <a:rPr lang="en-US" altLang="ko-KR" sz="1400" dirty="0" err="1">
                <a:latin typeface="Microsoft YaHei (본문)"/>
              </a:rPr>
              <a:t>x_predict</a:t>
            </a:r>
            <a:r>
              <a:rPr lang="en-US" altLang="ko-KR" sz="1400" dirty="0">
                <a:latin typeface="Microsoft YaHei (본문)"/>
              </a:rPr>
              <a:t>)</a:t>
            </a:r>
            <a:endParaRPr lang="ko-KR" altLang="en-US" sz="1400" dirty="0">
              <a:latin typeface="Microsoft YaHei (본문)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A0FFD4-A758-B075-58BB-16A84D895520}"/>
              </a:ext>
            </a:extLst>
          </p:cNvPr>
          <p:cNvSpPr/>
          <p:nvPr/>
        </p:nvSpPr>
        <p:spPr>
          <a:xfrm>
            <a:off x="4864612" y="2066817"/>
            <a:ext cx="627174" cy="157322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743E2B-FD7E-1F26-EC70-2E6E2A976ECF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5491786" y="2853431"/>
            <a:ext cx="3257289" cy="153683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0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1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95839" cy="656792"/>
          </a:xfrm>
        </p:spPr>
        <p:txBody>
          <a:bodyPr/>
          <a:lstStyle/>
          <a:p>
            <a:r>
              <a:rPr lang="ko-KR" altLang="en-US" dirty="0"/>
              <a:t>다중 분류 </a:t>
            </a:r>
            <a:r>
              <a:rPr lang="en-US" altLang="ko-KR" dirty="0"/>
              <a:t>– </a:t>
            </a:r>
            <a:r>
              <a:rPr lang="ko-KR" altLang="en-US" dirty="0"/>
              <a:t>아이리스 품종 분류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5800" y="3770677"/>
            <a:ext cx="4546600" cy="2354665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04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1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다중 분류 </a:t>
            </a:r>
            <a:r>
              <a:rPr lang="en-US" altLang="ko-KR" sz="1800" dirty="0">
                <a:latin typeface="Microsoft YaHei (본문)Microsoft YaHei (본문)"/>
              </a:rPr>
              <a:t>– </a:t>
            </a:r>
            <a:r>
              <a:rPr lang="ko-KR" altLang="en-US" sz="1800" dirty="0">
                <a:latin typeface="Microsoft YaHei (본문)Microsoft YaHei (본문)"/>
              </a:rPr>
              <a:t>아이리스 품종 분류</a:t>
            </a:r>
            <a:r>
              <a:rPr lang="en-US" altLang="ko-KR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D3D66-49D3-4DEF-A9F5-3C648DE4CB4B}"/>
              </a:ext>
            </a:extLst>
          </p:cNvPr>
          <p:cNvSpPr txBox="1"/>
          <p:nvPr/>
        </p:nvSpPr>
        <p:spPr>
          <a:xfrm>
            <a:off x="679947" y="3671029"/>
            <a:ext cx="4002524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sepal_length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꽃받침 길이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sepal_width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꽃받침 너비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petal_length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꽃잎 길이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1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petal_width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꽃잎 너비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species: 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품종 </a:t>
            </a:r>
            <a:r>
              <a:rPr lang="en-US" altLang="ko-KR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3</a:t>
            </a:r>
            <a:r>
              <a:rPr lang="ko-KR" altLang="en-US" sz="11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가지</a:t>
            </a:r>
            <a:endParaRPr lang="en-US" altLang="ko-KR" sz="11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5C410B-2535-8C50-C796-ED5507CB7D2C}"/>
              </a:ext>
            </a:extLst>
          </p:cNvPr>
          <p:cNvCxnSpPr>
            <a:cxnSpLocks/>
          </p:cNvCxnSpPr>
          <p:nvPr/>
        </p:nvCxnSpPr>
        <p:spPr>
          <a:xfrm>
            <a:off x="5791403" y="1818633"/>
            <a:ext cx="0" cy="48476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3FCF585-C1A2-339B-4D10-68CB1B0B7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51"/>
          <a:stretch/>
        </p:blipFill>
        <p:spPr>
          <a:xfrm>
            <a:off x="3953076" y="1318209"/>
            <a:ext cx="3493774" cy="2705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9A4C09-BDF6-CB0F-4C8F-DD09D4CD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2013407"/>
            <a:ext cx="4226235" cy="1507111"/>
          </a:xfrm>
          <a:prstGeom prst="rect">
            <a:avLst/>
          </a:prstGeom>
        </p:spPr>
      </p:pic>
      <p:pic>
        <p:nvPicPr>
          <p:cNvPr id="1026" name="Picture 2" descr="Keras] 붓꽃 Iris 데이터 분류해보기 Iris classification using Keras">
            <a:extLst>
              <a:ext uri="{FF2B5EF4-FFF2-40B4-BE49-F238E27FC236}">
                <a16:creationId xmlns:a16="http://schemas.microsoft.com/office/drawing/2014/main" id="{7D0A0EEB-6E43-2CA3-F86C-DE2934959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68" y="5555028"/>
            <a:ext cx="3391212" cy="10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2BCDBF-F3D6-7FEB-9D15-5DC25D1A1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024" y="2013407"/>
            <a:ext cx="5212532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6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다중 분류 </a:t>
            </a:r>
            <a:r>
              <a:rPr lang="en-US" altLang="ko-KR" sz="1800" dirty="0">
                <a:latin typeface="Microsoft YaHei (본문)Microsoft YaHei (본문)"/>
              </a:rPr>
              <a:t>– </a:t>
            </a:r>
            <a:r>
              <a:rPr lang="ko-KR" altLang="en-US" sz="1800" dirty="0">
                <a:latin typeface="Microsoft YaHei (본문)Microsoft YaHei (본문)"/>
              </a:rPr>
              <a:t>아이리스 품종 분류</a:t>
            </a:r>
            <a:r>
              <a:rPr lang="en-US" altLang="ko-KR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8F147-81EB-0FEE-C45E-397E27B10E80}"/>
              </a:ext>
            </a:extLst>
          </p:cNvPr>
          <p:cNvSpPr txBox="1"/>
          <p:nvPr/>
        </p:nvSpPr>
        <p:spPr>
          <a:xfrm>
            <a:off x="3727518" y="1247775"/>
            <a:ext cx="4736964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[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특성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X ]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E0A79099-3225-404A-80FE-8F1D0B290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00516"/>
              </p:ext>
            </p:extLst>
          </p:nvPr>
        </p:nvGraphicFramePr>
        <p:xfrm>
          <a:off x="3530282" y="1944475"/>
          <a:ext cx="5131436" cy="17363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82859">
                  <a:extLst>
                    <a:ext uri="{9D8B030D-6E8A-4147-A177-3AD203B41FA5}">
                      <a16:colId xmlns:a16="http://schemas.microsoft.com/office/drawing/2014/main" val="3617322228"/>
                    </a:ext>
                  </a:extLst>
                </a:gridCol>
                <a:gridCol w="1282859">
                  <a:extLst>
                    <a:ext uri="{9D8B030D-6E8A-4147-A177-3AD203B41FA5}">
                      <a16:colId xmlns:a16="http://schemas.microsoft.com/office/drawing/2014/main" val="853647018"/>
                    </a:ext>
                  </a:extLst>
                </a:gridCol>
                <a:gridCol w="1282859">
                  <a:extLst>
                    <a:ext uri="{9D8B030D-6E8A-4147-A177-3AD203B41FA5}">
                      <a16:colId xmlns:a16="http://schemas.microsoft.com/office/drawing/2014/main" val="2297796108"/>
                    </a:ext>
                  </a:extLst>
                </a:gridCol>
                <a:gridCol w="1282859">
                  <a:extLst>
                    <a:ext uri="{9D8B030D-6E8A-4147-A177-3AD203B41FA5}">
                      <a16:colId xmlns:a16="http://schemas.microsoft.com/office/drawing/2014/main" val="1370858365"/>
                    </a:ext>
                  </a:extLst>
                </a:gridCol>
              </a:tblGrid>
              <a:tr h="286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sepal_length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sepal_width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petal_length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petal_width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265984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5.1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3.5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309444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4.9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80547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4.7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3.2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1.3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00785"/>
                  </a:ext>
                </a:extLst>
              </a:tr>
              <a:tr h="287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4.6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3.1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69655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3.6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6174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8E37ADA-349A-7E46-29F0-E1FBAF55D3FE}"/>
              </a:ext>
            </a:extLst>
          </p:cNvPr>
          <p:cNvSpPr txBox="1"/>
          <p:nvPr/>
        </p:nvSpPr>
        <p:spPr>
          <a:xfrm>
            <a:off x="831283" y="4037496"/>
            <a:ext cx="1788795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[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품종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Y ]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D76B700-1A3F-7850-A4C4-9C3499C4D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83286"/>
              </p:ext>
            </p:extLst>
          </p:nvPr>
        </p:nvGraphicFramePr>
        <p:xfrm>
          <a:off x="1084250" y="4685494"/>
          <a:ext cx="1282859" cy="17363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2859">
                  <a:extLst>
                    <a:ext uri="{9D8B030D-6E8A-4147-A177-3AD203B41FA5}">
                      <a16:colId xmlns:a16="http://schemas.microsoft.com/office/drawing/2014/main" val="3309788706"/>
                    </a:ext>
                  </a:extLst>
                </a:gridCol>
              </a:tblGrid>
              <a:tr h="30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species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16239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Iris-</a:t>
                      </a:r>
                      <a:r>
                        <a:rPr lang="en-US" altLang="ko-KR" sz="1200" dirty="0" err="1"/>
                        <a:t>setosa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34455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Iris-versicolor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95866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Iris-</a:t>
                      </a:r>
                      <a:r>
                        <a:rPr lang="en-US" altLang="ko-KR" sz="1200" dirty="0" err="1"/>
                        <a:t>setosa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82924"/>
                  </a:ext>
                </a:extLst>
              </a:tr>
              <a:tr h="289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Iris-virginica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61083"/>
                  </a:ext>
                </a:extLst>
              </a:tr>
              <a:tr h="276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Iris-versicolor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85819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5D3CD00-FC73-D333-9B92-03EA9816DA45}"/>
              </a:ext>
            </a:extLst>
          </p:cNvPr>
          <p:cNvSpPr/>
          <p:nvPr/>
        </p:nvSpPr>
        <p:spPr>
          <a:xfrm>
            <a:off x="3981791" y="5468715"/>
            <a:ext cx="1957804" cy="581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BBFB2F-1338-8556-7EB6-EC43DA5261A1}"/>
              </a:ext>
            </a:extLst>
          </p:cNvPr>
          <p:cNvSpPr txBox="1"/>
          <p:nvPr/>
        </p:nvSpPr>
        <p:spPr>
          <a:xfrm>
            <a:off x="2822238" y="4837894"/>
            <a:ext cx="4276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“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원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핫 인코딩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(one-hot encoding) ”</a:t>
            </a:r>
          </a:p>
          <a:p>
            <a:pPr algn="ctr"/>
            <a:r>
              <a:rPr lang="ko-KR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여러 개의 값으로 된 문자열을 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과 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로 이루어진 형태로 생성</a:t>
            </a:r>
            <a:endParaRPr lang="en-US" altLang="ko-KR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065DDB8-28F4-5D91-2E0E-DB1131FC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28900"/>
              </p:ext>
            </p:extLst>
          </p:nvPr>
        </p:nvGraphicFramePr>
        <p:xfrm>
          <a:off x="7554279" y="4647101"/>
          <a:ext cx="4276911" cy="17363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5637">
                  <a:extLst>
                    <a:ext uri="{9D8B030D-6E8A-4147-A177-3AD203B41FA5}">
                      <a16:colId xmlns:a16="http://schemas.microsoft.com/office/drawing/2014/main" val="3309788706"/>
                    </a:ext>
                  </a:extLst>
                </a:gridCol>
                <a:gridCol w="1425637">
                  <a:extLst>
                    <a:ext uri="{9D8B030D-6E8A-4147-A177-3AD203B41FA5}">
                      <a16:colId xmlns:a16="http://schemas.microsoft.com/office/drawing/2014/main" val="3809052837"/>
                    </a:ext>
                  </a:extLst>
                </a:gridCol>
                <a:gridCol w="1425637">
                  <a:extLst>
                    <a:ext uri="{9D8B030D-6E8A-4147-A177-3AD203B41FA5}">
                      <a16:colId xmlns:a16="http://schemas.microsoft.com/office/drawing/2014/main" val="1818229608"/>
                    </a:ext>
                  </a:extLst>
                </a:gridCol>
              </a:tblGrid>
              <a:tr h="30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YaHei (본문)"/>
                        </a:rPr>
                        <a:t>Iris-</a:t>
                      </a:r>
                      <a:r>
                        <a:rPr lang="en-US" altLang="ko-KR" sz="1400" dirty="0" err="1">
                          <a:latin typeface="Microsoft YaHei (본문)"/>
                        </a:rPr>
                        <a:t>setosa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YaHei (본문)"/>
                        </a:rPr>
                        <a:t>Iris-versicolor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YaHei (본문)"/>
                        </a:rPr>
                        <a:t>Iris-virginica</a:t>
                      </a:r>
                      <a:endParaRPr lang="ko-KR" altLang="en-US" sz="14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16239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34455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1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95866"/>
                  </a:ext>
                </a:extLst>
              </a:tr>
              <a:tr h="28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82924"/>
                  </a:ext>
                </a:extLst>
              </a:tr>
              <a:tr h="289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1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61083"/>
                  </a:ext>
                </a:extLst>
              </a:tr>
              <a:tr h="276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1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YaHei (본문)"/>
                        </a:rPr>
                        <a:t>0</a:t>
                      </a:r>
                      <a:endParaRPr lang="ko-KR" altLang="en-US" sz="1200" dirty="0">
                        <a:latin typeface="Microsoft YaHei (본문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8581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7539094-ECDA-1435-F094-744C46B34DCD}"/>
              </a:ext>
            </a:extLst>
          </p:cNvPr>
          <p:cNvSpPr txBox="1"/>
          <p:nvPr/>
        </p:nvSpPr>
        <p:spPr>
          <a:xfrm>
            <a:off x="8798336" y="4037496"/>
            <a:ext cx="1788795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[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품종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Y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DD159A-6564-2B44-5A7A-C6AF997BCD7C}"/>
              </a:ext>
            </a:extLst>
          </p:cNvPr>
          <p:cNvSpPr txBox="1"/>
          <p:nvPr/>
        </p:nvSpPr>
        <p:spPr>
          <a:xfrm>
            <a:off x="3512292" y="6188245"/>
            <a:ext cx="289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y = </a:t>
            </a:r>
            <a:r>
              <a:rPr lang="en-US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pd.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7FEFD2"/>
                </a:highlight>
                <a:cs typeface="Arial" panose="020B0604020202020204" pitchFamily="34" charset="0"/>
              </a:rPr>
              <a:t>get_dummies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(y)</a:t>
            </a:r>
            <a:endParaRPr lang="en-US" altLang="ko-KR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0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다중 분류 </a:t>
            </a:r>
            <a:r>
              <a:rPr lang="en-US" altLang="ko-KR" sz="1800" dirty="0">
                <a:latin typeface="Microsoft YaHei (본문)Microsoft YaHei (본문)"/>
              </a:rPr>
              <a:t>– </a:t>
            </a:r>
            <a:r>
              <a:rPr lang="ko-KR" altLang="en-US" sz="1800" dirty="0">
                <a:latin typeface="Microsoft YaHei (본문)Microsoft YaHei (본문)"/>
              </a:rPr>
              <a:t>아이리스 품종 분류</a:t>
            </a:r>
            <a:r>
              <a:rPr lang="en-US" altLang="ko-KR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04D069-E795-92ED-74D1-309B133AF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37" y="1826179"/>
            <a:ext cx="7170135" cy="12726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A90CA5-92E0-B33C-336F-D2E70CBD58DB}"/>
              </a:ext>
            </a:extLst>
          </p:cNvPr>
          <p:cNvSpPr/>
          <p:nvPr/>
        </p:nvSpPr>
        <p:spPr>
          <a:xfrm>
            <a:off x="4094874" y="2456058"/>
            <a:ext cx="1736966" cy="260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89DE99-8738-E22B-F01D-6E6544554AE3}"/>
              </a:ext>
            </a:extLst>
          </p:cNvPr>
          <p:cNvSpPr/>
          <p:nvPr/>
        </p:nvSpPr>
        <p:spPr>
          <a:xfrm>
            <a:off x="3688474" y="2838409"/>
            <a:ext cx="2661526" cy="2603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BFB2F1-BD7C-6F0E-7A71-AC200E23B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73" y="4571388"/>
            <a:ext cx="5389590" cy="147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116CC6D-3328-82FF-1D01-C828834C16C9}"/>
              </a:ext>
            </a:extLst>
          </p:cNvPr>
          <p:cNvCxnSpPr>
            <a:cxnSpLocks/>
            <a:stCxn id="5" idx="2"/>
            <a:endCxn id="2050" idx="0"/>
          </p:cNvCxnSpPr>
          <p:nvPr/>
        </p:nvCxnSpPr>
        <p:spPr>
          <a:xfrm>
            <a:off x="4963357" y="2716449"/>
            <a:ext cx="22611" cy="1854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17DBAE-F54F-E5CE-95A4-83A53A7381A4}"/>
              </a:ext>
            </a:extLst>
          </p:cNvPr>
          <p:cNvSpPr txBox="1"/>
          <p:nvPr/>
        </p:nvSpPr>
        <p:spPr>
          <a:xfrm>
            <a:off x="275064" y="3542336"/>
            <a:ext cx="427691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0000"/>
                </a:solidFill>
                <a:cs typeface="Arial" panose="020B0604020202020204" pitchFamily="34" charset="0"/>
              </a:rPr>
              <a:t>“ </a:t>
            </a:r>
            <a:r>
              <a:rPr lang="en-US" altLang="ko-KR" sz="1600" b="1" dirty="0" err="1">
                <a:solidFill>
                  <a:srgbClr val="000000"/>
                </a:solidFill>
                <a:cs typeface="Arial" panose="020B0604020202020204" pitchFamily="34" charset="0"/>
              </a:rPr>
              <a:t>softmax</a:t>
            </a:r>
            <a:r>
              <a:rPr lang="en-US" altLang="ko-KR" sz="16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함수 </a:t>
            </a:r>
            <a:r>
              <a:rPr lang="en-US" altLang="ko-KR" sz="1600" b="1" dirty="0">
                <a:solidFill>
                  <a:srgbClr val="000000"/>
                </a:solidFill>
                <a:cs typeface="Arial" panose="020B0604020202020204" pitchFamily="34" charset="0"/>
              </a:rPr>
              <a:t>”</a:t>
            </a:r>
          </a:p>
          <a:p>
            <a:pPr algn="ctr"/>
            <a:r>
              <a:rPr lang="ko-KR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각 항목당 예측 확률을 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과 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사이의 값으로 출력</a:t>
            </a:r>
            <a:endParaRPr lang="en-US" altLang="ko-KR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/>
            <a:r>
              <a:rPr lang="ko-KR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예측 확률의 총합 </a:t>
            </a:r>
            <a:r>
              <a:rPr lang="en-US" altLang="ko-KR" sz="1200" dirty="0">
                <a:solidFill>
                  <a:srgbClr val="000000"/>
                </a:solidFill>
                <a:cs typeface="Arial" panose="020B0604020202020204" pitchFamily="34" charset="0"/>
              </a:rPr>
              <a:t>= 1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47A9C12B-503E-B5FA-5070-484CCE8C6B71}"/>
              </a:ext>
            </a:extLst>
          </p:cNvPr>
          <p:cNvSpPr/>
          <p:nvPr/>
        </p:nvSpPr>
        <p:spPr>
          <a:xfrm>
            <a:off x="8453946" y="5093567"/>
            <a:ext cx="1019137" cy="4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A82C4B-487D-9E5E-5CE2-0BDFE0659E78}"/>
              </a:ext>
            </a:extLst>
          </p:cNvPr>
          <p:cNvSpPr txBox="1"/>
          <p:nvPr/>
        </p:nvSpPr>
        <p:spPr>
          <a:xfrm>
            <a:off x="9644618" y="5161909"/>
            <a:ext cx="1775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정확도</a:t>
            </a:r>
            <a:r>
              <a:rPr lang="en-US" altLang="ko-KR" sz="1400" b="1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400" b="1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약 </a:t>
            </a:r>
            <a:r>
              <a:rPr lang="en-US" altLang="ko-KR" sz="1400" b="1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96%</a:t>
            </a:r>
          </a:p>
        </p:txBody>
      </p:sp>
    </p:spTree>
    <p:extLst>
      <p:ext uri="{BB962C8B-B14F-4D97-AF65-F5344CB8AC3E}">
        <p14:creationId xmlns:p14="http://schemas.microsoft.com/office/powerpoint/2010/main" val="128979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/>
      <p:bldP spid="35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A4F4F676-FC65-4B32-AA5D-157641E0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32655" y="2027620"/>
            <a:ext cx="5973264" cy="3180674"/>
            <a:chOff x="4712736" y="1854000"/>
            <a:chExt cx="5973264" cy="3180674"/>
          </a:xfrm>
        </p:grpSpPr>
        <p:sp>
          <p:nvSpPr>
            <p:cNvPr id="9" name="îşḻîḑê">
              <a:extLst>
                <a:ext uri="{FF2B5EF4-FFF2-40B4-BE49-F238E27FC236}">
                  <a16:creationId xmlns:a16="http://schemas.microsoft.com/office/drawing/2014/main" id="{4C13DC64-D590-480E-80ED-4F625385AC6D}"/>
                </a:ext>
              </a:extLst>
            </p:cNvPr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>
              <a:extLst>
                <a:ext uri="{FF2B5EF4-FFF2-40B4-BE49-F238E27FC236}">
                  <a16:creationId xmlns:a16="http://schemas.microsoft.com/office/drawing/2014/main" id="{D85CFCC8-5FF8-401F-ACE3-F4299EC6C876}"/>
                </a:ext>
              </a:extLst>
            </p:cNvPr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데이터 분석을 위한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판다스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id="{DBAB11C0-4810-4A94-8F28-13E26E0224EB}"/>
                </a:ext>
              </a:extLst>
            </p:cNvPr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id="{3E47EB4A-3E15-4AA0-A30A-7F8B22A9DDBB}"/>
                </a:ext>
              </a:extLst>
            </p:cNvPr>
            <p:cNvSpPr/>
            <p:nvPr/>
          </p:nvSpPr>
          <p:spPr>
            <a:xfrm>
              <a:off x="5568711" y="275783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딥러닝 모델 설계하기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îšlí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5568710" y="3266188"/>
              <a:ext cx="5117289" cy="35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5" name="îSļîḓé">
              <a:extLst>
                <a:ext uri="{FF2B5EF4-FFF2-40B4-BE49-F238E27FC236}">
                  <a16:creationId xmlns:a16="http://schemas.microsoft.com/office/drawing/2014/main" id="{132A58B3-56BF-429D-8909-0DB69205F49C}"/>
                </a:ext>
              </a:extLst>
            </p:cNvPr>
            <p:cNvSpPr/>
            <p:nvPr/>
          </p:nvSpPr>
          <p:spPr bwMode="auto">
            <a:xfrm>
              <a:off x="5068055" y="3667877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>
              <a:extLst>
                <a:ext uri="{FF2B5EF4-FFF2-40B4-BE49-F238E27FC236}">
                  <a16:creationId xmlns:a16="http://schemas.microsoft.com/office/drawing/2014/main" id="{FEA29D30-CB0C-4EE2-AB66-4E2EDEEF4EF0}"/>
                </a:ext>
              </a:extLst>
            </p:cNvPr>
            <p:cNvSpPr/>
            <p:nvPr/>
          </p:nvSpPr>
          <p:spPr>
            <a:xfrm>
              <a:off x="5568711" y="3660586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이항 분류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-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피마 인디언의 당뇨병 예측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id="{B1894948-C048-4FFA-9212-A29C64020371}"/>
                </a:ext>
              </a:extLst>
            </p:cNvPr>
            <p:cNvSpPr/>
            <p:nvPr/>
          </p:nvSpPr>
          <p:spPr>
            <a:xfrm>
              <a:off x="5213392" y="457234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다중 분류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–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아이리스 품종 분류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id="{74CCAC2C-9967-40C4-8CD7-00CF45620998}"/>
                </a:ext>
              </a:extLst>
            </p:cNvPr>
            <p:cNvSpPr/>
            <p:nvPr/>
          </p:nvSpPr>
          <p:spPr bwMode="auto">
            <a:xfrm>
              <a:off x="4712736" y="457901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FB8DC00D-31A3-32C8-C980-AC94C0AE8070}"/>
              </a:ext>
            </a:extLst>
          </p:cNvPr>
          <p:cNvSpPr txBox="1">
            <a:spLocks/>
          </p:cNvSpPr>
          <p:nvPr/>
        </p:nvSpPr>
        <p:spPr>
          <a:xfrm>
            <a:off x="669923" y="17572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</a:p>
        </p:txBody>
      </p:sp>
      <p:pic>
        <p:nvPicPr>
          <p:cNvPr id="1026" name="Picture 2" descr="pandas(판다스) 기초 정리">
            <a:extLst>
              <a:ext uri="{FF2B5EF4-FFF2-40B4-BE49-F238E27FC236}">
                <a16:creationId xmlns:a16="http://schemas.microsoft.com/office/drawing/2014/main" id="{81366EE4-5BEB-19C4-1D00-A075F224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80" y="2774294"/>
            <a:ext cx="38004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82051" y="2395306"/>
            <a:ext cx="4294824" cy="1143644"/>
          </a:xfrm>
        </p:spPr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1182050" y="3790747"/>
            <a:ext cx="4538811" cy="21201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  <a:cs typeface="Arial" panose="020B0604020202020204" pitchFamily="34" charset="0"/>
              </a:rPr>
              <a:t>• 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다음 회의 날짜 정하기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분석을 위한 </a:t>
            </a:r>
            <a:r>
              <a:rPr lang="ko-KR" altLang="en-US" dirty="0" err="1"/>
              <a:t>판다스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/>
              <a:t>실습 코드 실행 </a:t>
            </a:r>
            <a:r>
              <a:rPr lang="en-US" altLang="ko-KR" dirty="0"/>
              <a:t>- </a:t>
            </a:r>
            <a:r>
              <a:rPr lang="ko-KR" altLang="en-US" dirty="0"/>
              <a:t>주요 메소드 중심으로 알아보기</a:t>
            </a:r>
            <a:endParaRPr lang="en-US" altLang="ko-KR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01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13399" cy="656792"/>
          </a:xfrm>
        </p:spPr>
        <p:txBody>
          <a:bodyPr/>
          <a:lstStyle/>
          <a:p>
            <a:r>
              <a:rPr lang="ko-KR" altLang="en-US" dirty="0"/>
              <a:t>딥러닝 모델 설계하기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02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B1914-4A35-3C32-0A71-A8A119FA5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97BC778E-A18D-C22A-58EF-E231184EAAAE}"/>
              </a:ext>
            </a:extLst>
          </p:cNvPr>
          <p:cNvSpPr txBox="1">
            <a:spLocks/>
          </p:cNvSpPr>
          <p:nvPr/>
        </p:nvSpPr>
        <p:spPr>
          <a:xfrm>
            <a:off x="685800" y="3770677"/>
            <a:ext cx="4546600" cy="2354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621209E-6049-6014-495C-29962847BFD1}"/>
              </a:ext>
            </a:extLst>
          </p:cNvPr>
          <p:cNvSpPr txBox="1">
            <a:spLocks/>
          </p:cNvSpPr>
          <p:nvPr/>
        </p:nvSpPr>
        <p:spPr>
          <a:xfrm>
            <a:off x="838200" y="3923077"/>
            <a:ext cx="4546600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r>
              <a:rPr lang="ko-KR" altLang="en-US" dirty="0"/>
              <a:t>가지 단계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10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딥러닝 모델 설계하기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9816103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환경 준비</a:t>
            </a:r>
            <a:endParaRPr lang="en-US" altLang="zh-CN" sz="1400" dirty="0">
              <a:latin typeface="Microsoft YaHei (본문)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AE0610-7043-80F5-C94A-2FA3ECFD6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102" y="2520000"/>
            <a:ext cx="6337795" cy="699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074F2-430C-C16F-BF13-6097F0596DA8}"/>
              </a:ext>
            </a:extLst>
          </p:cNvPr>
          <p:cNvSpPr txBox="1"/>
          <p:nvPr/>
        </p:nvSpPr>
        <p:spPr>
          <a:xfrm>
            <a:off x="3250372" y="3909091"/>
            <a:ext cx="5689666" cy="1669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Sequential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순차적으로 레이어 층을 더해주는 모델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(=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순차 모델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Dense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입력과 출력을 모두 연결해주는 레이어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딥러닝 모델 설계하기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9816103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데이터 준비</a:t>
            </a:r>
            <a:endParaRPr lang="en-US" altLang="zh-CN" sz="1400" dirty="0">
              <a:latin typeface="Microsoft YaHei (본문)Microsoft YaHei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8073BD-A583-535E-4723-137AF1D2A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"/>
          <a:stretch/>
        </p:blipFill>
        <p:spPr>
          <a:xfrm>
            <a:off x="3003215" y="1980000"/>
            <a:ext cx="6182389" cy="7074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901FA4-7ABF-6A05-A4E8-CB7E6A9A9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134" y="3108866"/>
            <a:ext cx="9608552" cy="31404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5078AD-ED99-848E-BA91-4E02FA7B4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173" y="1457987"/>
            <a:ext cx="1508891" cy="579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8D1BE3-FB39-7C64-357E-CF3C767022F5}"/>
              </a:ext>
            </a:extLst>
          </p:cNvPr>
          <p:cNvSpPr/>
          <p:nvPr/>
        </p:nvSpPr>
        <p:spPr>
          <a:xfrm>
            <a:off x="1485900" y="3140557"/>
            <a:ext cx="8848725" cy="3140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6B6830-26BF-8908-F990-C6A12F5738C1}"/>
              </a:ext>
            </a:extLst>
          </p:cNvPr>
          <p:cNvSpPr/>
          <p:nvPr/>
        </p:nvSpPr>
        <p:spPr>
          <a:xfrm>
            <a:off x="10380616" y="3128517"/>
            <a:ext cx="533400" cy="3152458"/>
          </a:xfrm>
          <a:prstGeom prst="rect">
            <a:avLst/>
          </a:prstGeom>
          <a:noFill/>
          <a:ln w="38100">
            <a:solidFill>
              <a:srgbClr val="2D7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644374-88D9-6882-AA08-27B5C729E321}"/>
              </a:ext>
            </a:extLst>
          </p:cNvPr>
          <p:cNvSpPr txBox="1"/>
          <p:nvPr/>
        </p:nvSpPr>
        <p:spPr>
          <a:xfrm>
            <a:off x="889734" y="3200732"/>
            <a:ext cx="23951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A55BC2-04ED-EAE4-5DAE-C28C0DE44CEF}"/>
              </a:ext>
            </a:extLst>
          </p:cNvPr>
          <p:cNvSpPr txBox="1"/>
          <p:nvPr/>
        </p:nvSpPr>
        <p:spPr>
          <a:xfrm>
            <a:off x="11148511" y="3147112"/>
            <a:ext cx="30750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D7F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41457-34C4-2033-BE65-7683F95734B9}"/>
              </a:ext>
            </a:extLst>
          </p:cNvPr>
          <p:cNvSpPr txBox="1"/>
          <p:nvPr/>
        </p:nvSpPr>
        <p:spPr>
          <a:xfrm>
            <a:off x="1546056" y="2733313"/>
            <a:ext cx="884872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0         1          2        3          4	   5        6        7          8         9         10       11       12        13      14        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D4628C-8610-68DA-4CDC-F41E3E557E92}"/>
              </a:ext>
            </a:extLst>
          </p:cNvPr>
          <p:cNvSpPr txBox="1"/>
          <p:nvPr/>
        </p:nvSpPr>
        <p:spPr>
          <a:xfrm>
            <a:off x="10426607" y="2716858"/>
            <a:ext cx="5334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044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딥러닝 모델 설계하기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9816103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구조 결정</a:t>
            </a:r>
            <a:endParaRPr lang="en-US" altLang="zh-CN" sz="1400" dirty="0">
              <a:latin typeface="Microsoft YaHei (본문)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82364C-30F9-A0A0-4B93-99056A4CE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57" y="1980000"/>
            <a:ext cx="6068906" cy="67432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1B063C-6F75-05AC-3BF2-B4B21E59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965" y="3355699"/>
            <a:ext cx="3678331" cy="296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9DF6F-A7C4-368F-89C7-6AD372220CFB}"/>
              </a:ext>
            </a:extLst>
          </p:cNvPr>
          <p:cNvSpPr txBox="1"/>
          <p:nvPr/>
        </p:nvSpPr>
        <p:spPr>
          <a:xfrm>
            <a:off x="6608176" y="3559010"/>
            <a:ext cx="3678331" cy="261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Dense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레이어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units: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출력 뉴런의 수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AutoNum type="arabicParenR"/>
            </a:pP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input_dim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입력의 개수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activation: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활성화 함수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relu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은닉층에서 주로 사용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sigmoid: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이진 분류 문제의 </a:t>
            </a:r>
            <a:r>
              <a:rPr lang="ko-KR" altLang="en-US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출력층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D79E5E-8A1D-6CD1-E97E-437C8D8C4304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1323426" y="3243171"/>
            <a:ext cx="762517" cy="6862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428C3B-E8D0-E2E6-8395-EB5844AB91E8}"/>
              </a:ext>
            </a:extLst>
          </p:cNvPr>
          <p:cNvSpPr/>
          <p:nvPr/>
        </p:nvSpPr>
        <p:spPr>
          <a:xfrm>
            <a:off x="1656835" y="3929467"/>
            <a:ext cx="858215" cy="1884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91C913-3291-A546-76E9-A3B845E62574}"/>
              </a:ext>
            </a:extLst>
          </p:cNvPr>
          <p:cNvSpPr txBox="1"/>
          <p:nvPr/>
        </p:nvSpPr>
        <p:spPr>
          <a:xfrm>
            <a:off x="131801" y="2631337"/>
            <a:ext cx="2383249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input_dim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=16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환자의 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ko-KR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진찰 기록</a:t>
            </a: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98C8D8-D66B-50C5-03B5-4111C23546CE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277568" y="3131574"/>
            <a:ext cx="616006" cy="594852"/>
          </a:xfrm>
          <a:prstGeom prst="straightConnector1">
            <a:avLst/>
          </a:prstGeom>
          <a:ln w="19050">
            <a:solidFill>
              <a:srgbClr val="2D7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47960B-E532-8388-B8E0-71919EEE68CD}"/>
              </a:ext>
            </a:extLst>
          </p:cNvPr>
          <p:cNvSpPr/>
          <p:nvPr/>
        </p:nvSpPr>
        <p:spPr>
          <a:xfrm>
            <a:off x="2848460" y="3726426"/>
            <a:ext cx="858215" cy="2290916"/>
          </a:xfrm>
          <a:prstGeom prst="rect">
            <a:avLst/>
          </a:prstGeom>
          <a:noFill/>
          <a:ln w="19050">
            <a:solidFill>
              <a:srgbClr val="2D7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F5C31F-D588-2138-814A-CE934930241B}"/>
              </a:ext>
            </a:extLst>
          </p:cNvPr>
          <p:cNvSpPr txBox="1"/>
          <p:nvPr/>
        </p:nvSpPr>
        <p:spPr>
          <a:xfrm>
            <a:off x="3277567" y="2835500"/>
            <a:ext cx="238324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2D7F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뉴런 </a:t>
            </a:r>
            <a:r>
              <a:rPr lang="en-US" altLang="ko-KR" sz="1200" dirty="0">
                <a:solidFill>
                  <a:srgbClr val="2D7F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sz="1200" dirty="0">
                <a:solidFill>
                  <a:srgbClr val="2D7F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생성</a:t>
            </a:r>
            <a:endParaRPr lang="en-US" altLang="ko-KR" sz="1200" dirty="0">
              <a:solidFill>
                <a:srgbClr val="2D7F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1E9AF72-BEF3-8913-E46A-FDC6AEDF5D07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4715406" y="3298991"/>
            <a:ext cx="1892771" cy="109595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34774D-5EE9-BB6F-4967-C169587B59A0}"/>
              </a:ext>
            </a:extLst>
          </p:cNvPr>
          <p:cNvSpPr/>
          <p:nvPr/>
        </p:nvSpPr>
        <p:spPr>
          <a:xfrm>
            <a:off x="4286298" y="4394944"/>
            <a:ext cx="858215" cy="91993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377C6D-ED92-A982-16BD-FC5AFFD37C60}"/>
              </a:ext>
            </a:extLst>
          </p:cNvPr>
          <p:cNvSpPr txBox="1"/>
          <p:nvPr/>
        </p:nvSpPr>
        <p:spPr>
          <a:xfrm>
            <a:off x="5301385" y="2964156"/>
            <a:ext cx="2613583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 값을 하나로 정하여 보여줌   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7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8" grpId="0"/>
      <p:bldP spid="25" grpId="0" animBg="1"/>
      <p:bldP spid="26" grpId="0"/>
      <p:bldP spid="32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딥러닝 모델 설계하기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9816103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모델 실행</a:t>
            </a:r>
            <a:endParaRPr lang="en-US" altLang="ko-KR" b="1" dirty="0">
              <a:solidFill>
                <a:srgbClr val="000000"/>
              </a:solidFill>
              <a:latin typeface="Microsoft YaHei (본문)Microsoft YaHei (본문)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Microsoft YaHei (본문)Microsoft YaHei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EF7141-0E26-2146-4E42-547EF3B8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978" y="1980000"/>
            <a:ext cx="7158064" cy="445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A9977-63E0-7A4C-D7CF-C0E83CB9996B}"/>
              </a:ext>
            </a:extLst>
          </p:cNvPr>
          <p:cNvSpPr txBox="1"/>
          <p:nvPr/>
        </p:nvSpPr>
        <p:spPr>
          <a:xfrm>
            <a:off x="481081" y="3192231"/>
            <a:ext cx="6011930" cy="299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compile -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앞서 지정한 모델이 효과적으로 구현될 수 있게 여러가지 환경 설정 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loss =‘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binary_crossentropy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’: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생존과 사망 둘 중 하나를 예측하기 위해 설정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categorical_crossentropy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다항 분류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2)    optimizer = ‘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adam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’: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현재 가장 많이 쓰이는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활성화 함수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성능 우수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3)    metrics = [‘accuracy’] 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학습 결과 출력 시에 정확도에 대한 내용도 출력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     	         loss 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학습셋에 대한 손실 값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      	        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val_acc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테스트셋에 대한 정확도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        	        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val_loss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테스트셋에 대한 손실 값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676236-1860-3116-93F3-243E8529A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95" y="4674031"/>
            <a:ext cx="5372566" cy="1508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66222-50B2-3B69-8F7B-9C9FCF37CCF2}"/>
              </a:ext>
            </a:extLst>
          </p:cNvPr>
          <p:cNvSpPr txBox="1"/>
          <p:nvPr/>
        </p:nvSpPr>
        <p:spPr>
          <a:xfrm>
            <a:off x="6493010" y="3192231"/>
            <a:ext cx="5393936" cy="114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fit</a:t>
            </a: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epochs=5 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학습 횟수를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회로 설정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batch_size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=16 : 470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개의 데이터를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16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개씩 나눠서 학습하라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433647-7416-5ECE-6F04-341B573F134E}"/>
              </a:ext>
            </a:extLst>
          </p:cNvPr>
          <p:cNvSpPr/>
          <p:nvPr/>
        </p:nvSpPr>
        <p:spPr>
          <a:xfrm>
            <a:off x="6316981" y="4588873"/>
            <a:ext cx="2926080" cy="181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02A425-598B-885B-D3DB-7E2F84ADE003}"/>
              </a:ext>
            </a:extLst>
          </p:cNvPr>
          <p:cNvSpPr/>
          <p:nvPr/>
        </p:nvSpPr>
        <p:spPr>
          <a:xfrm>
            <a:off x="6408384" y="4798142"/>
            <a:ext cx="2519306" cy="206477"/>
          </a:xfrm>
          <a:prstGeom prst="rect">
            <a:avLst/>
          </a:prstGeom>
          <a:noFill/>
          <a:ln w="38100">
            <a:solidFill>
              <a:srgbClr val="2D7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95839" cy="656792"/>
          </a:xfrm>
        </p:spPr>
        <p:txBody>
          <a:bodyPr/>
          <a:lstStyle/>
          <a:p>
            <a:r>
              <a:rPr lang="ko-KR" altLang="en-US" dirty="0"/>
              <a:t>이항 분류 </a:t>
            </a:r>
            <a:r>
              <a:rPr lang="en-US" altLang="ko-KR" dirty="0"/>
              <a:t>- </a:t>
            </a:r>
            <a:r>
              <a:rPr lang="ko-KR" altLang="en-US" dirty="0"/>
              <a:t>피마 인디언의 당뇨병 예측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5800" y="3770677"/>
            <a:ext cx="4546600" cy="2354665"/>
          </a:xfrm>
        </p:spPr>
        <p:txBody>
          <a:bodyPr>
            <a:normAutofit/>
          </a:bodyPr>
          <a:lstStyle/>
          <a:p>
            <a:pPr lvl="0"/>
            <a:r>
              <a:rPr lang="en-US" altLang="ko-KR" dirty="0"/>
              <a:t>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03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37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13ec0c6-7f3e-4340-a8a7-9e771235e7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3B290"/>
      </a:accent1>
      <a:accent2>
        <a:srgbClr val="1A765E"/>
      </a:accent2>
      <a:accent3>
        <a:srgbClr val="2C7394"/>
      </a:accent3>
      <a:accent4>
        <a:srgbClr val="2D8990"/>
      </a:accent4>
      <a:accent5>
        <a:srgbClr val="259BAB"/>
      </a:accent5>
      <a:accent6>
        <a:srgbClr val="08AA7F"/>
      </a:accent6>
      <a:hlink>
        <a:srgbClr val="92278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1378</TotalTime>
  <Words>802</Words>
  <Application>Microsoft Office PowerPoint</Application>
  <PresentationFormat>와이드스크린</PresentationFormat>
  <Paragraphs>198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Microsoft YaHei (본문)</vt:lpstr>
      <vt:lpstr>Microsoft YaHei (본문)Microsoft YaHei (본문)</vt:lpstr>
      <vt:lpstr>Noto Sans KR</vt:lpstr>
      <vt:lpstr>serif_l</vt:lpstr>
      <vt:lpstr>Arial</vt:lpstr>
      <vt:lpstr>Calibri</vt:lpstr>
      <vt:lpstr>Impact</vt:lpstr>
      <vt:lpstr>Mangal</vt:lpstr>
      <vt:lpstr>主题5</vt:lpstr>
      <vt:lpstr>3차 연구실 딥러닝 세미나</vt:lpstr>
      <vt:lpstr> </vt:lpstr>
      <vt:lpstr>데이터 분석을 위한 판다스</vt:lpstr>
      <vt:lpstr>딥러닝 모델 설계하기</vt:lpstr>
      <vt:lpstr>딥러닝 모델 설계하기</vt:lpstr>
      <vt:lpstr>딥러닝 모델 설계하기</vt:lpstr>
      <vt:lpstr>딥러닝 모델 설계하기</vt:lpstr>
      <vt:lpstr>딥러닝 모델 설계하기</vt:lpstr>
      <vt:lpstr>이항 분류 - 피마 인디언의 당뇨병 예측</vt:lpstr>
      <vt:lpstr>이항 분류 - 피마 인디언의 당뇨병 예측</vt:lpstr>
      <vt:lpstr>이항 분류 - 피마 인디언의 당뇨병 예측</vt:lpstr>
      <vt:lpstr>이항 분류 - 피마 인디언의 당뇨병 예측</vt:lpstr>
      <vt:lpstr>이항 분류 - 피마 인디언의 당뇨병 예측</vt:lpstr>
      <vt:lpstr>이항 분류 - 피마 인디언의 당뇨병 예측</vt:lpstr>
      <vt:lpstr>이항 분류 - 피마 인디언의 당뇨병 예측</vt:lpstr>
      <vt:lpstr>다중 분류 – 아이리스 품종 분류</vt:lpstr>
      <vt:lpstr>다중 분류 – 아이리스 품종 분류 </vt:lpstr>
      <vt:lpstr>다중 분류 – 아이리스 품종 분류 </vt:lpstr>
      <vt:lpstr>다중 분류 – 아이리스 품종 분류 </vt:lpstr>
      <vt:lpstr>Thanks.</vt:lpstr>
    </vt:vector>
  </TitlesOfParts>
  <Manager>Ben Oostdam</Manager>
  <Company>https://iSlide-PowerPoint.com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SONG</dc:creator>
  <cp:keywords>1</cp:keywords>
  <cp:lastModifiedBy>이 지원</cp:lastModifiedBy>
  <cp:revision>458</cp:revision>
  <cp:lastPrinted>2017-12-17T16:00:00Z</cp:lastPrinted>
  <dcterms:created xsi:type="dcterms:W3CDTF">2017-12-17T16:00:00Z</dcterms:created>
  <dcterms:modified xsi:type="dcterms:W3CDTF">2022-10-13T09:23:54Z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