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26544-EAF3-E3E2-9B66-B8F66364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4DAAEE-56E6-A805-E201-6330CDAFB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BC1DC-1A0A-AD78-444E-EE8E162F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36F37-E561-049E-460B-DF3848B6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1DAFD-522A-10A9-8857-93B3A873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97CE1-D1B5-BE78-FB22-7359DD5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862649-64B4-4118-DDB2-89C3EBCDC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E299C-2C6E-4755-100E-BB06966F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03B58-C23D-DB08-2BD7-4706204C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DA221-2FBA-46E5-692F-A063E974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2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063479-DD64-212A-3423-0C17BEE9F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266052-F484-F3B8-185C-CD8650DF7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3C49D-6D14-6E73-6C82-EB1276EB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6488A-2708-C640-8A13-CC3A8F10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75E1-7E5C-8C5A-596B-18DFF757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7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CA969-F5BF-1146-013A-278CE3D4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BCCD6-1047-C6C1-8B5A-179AF9C9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AECD4-9ED0-77BD-556C-F44F8021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7CD77-E797-692A-1E45-42966A4B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E97E5-584E-FFEA-1625-98A01888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7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7F7CE-165E-6A48-BB20-B769E76D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6F176-15B0-54C6-5AA9-2A6FF845F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41E92-5F29-0CB4-9CD5-5C3EDCEC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77529-4F77-BCA5-9884-48C7283C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58653-4072-29F4-1EE4-82DF0C66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0CA17-2405-5F45-6F63-E109274A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C7E20-DBD3-86FC-04F3-A5D2E9A1B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83C2D-8623-4BE8-23AB-E8E07A386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0D5C6-7BA4-C4A2-CCF9-865BAA9D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CF00EE-1F3B-C86E-A1FA-A85F8EE1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896F4-8A13-48A4-881F-20017C8E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7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AF57-1D66-9D62-89DD-D11112B0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A72711-78C1-6E5A-3699-8E677190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8FFE2-1A65-010A-0137-D9961607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189DFD-BBBB-5CEE-75F8-BDA40016D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31BC0A-570D-9E52-4983-14A969446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6A0B17-5568-2EE3-DB68-D26E994F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8595DC-C0F8-25B2-EE5F-F7E80EDE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7F75B-61B7-0782-6036-49F24023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8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2F03D-37A7-304B-8CA8-C4692CAA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A36168-951F-6A5F-8CA7-3121F39A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0050BA-596A-1BD9-3705-53F37F0C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9891B5-8EE9-A564-D4AC-539B7AE6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4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CF17C9-E924-606E-91F5-6F7D3719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D310C1-DB4D-6357-5866-7E9FE743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ABF0B-6EE0-3B0A-8037-EB711352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3939-055D-0026-2F5F-06EF4B3C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B6B1B-1514-4015-295D-F29F8CF1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151F5-94CF-9530-0B97-76A0B63F9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4FA56C-E431-653A-D576-79972D95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4E586-A95E-7252-082A-4A36DDF7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2533B-2C5D-A874-23AD-C12C8E6C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40E5D-2945-F11B-F1CE-ADF7F983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EE39E9-D5D6-A1AB-B7AD-FF647E49C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D59A07-EB55-B284-7EEF-5C1EDC309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CEE53-6894-8D53-8073-79F6A7D5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CE61C-E77E-DDB6-8959-BF87A247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4B941-BB06-2FD1-0B84-E2E0BD03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46B335-A628-ACB5-6F3C-290C4DAC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B7C-4385-BACB-DCF6-4ACF2531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A8504-B517-D0C4-E6A6-539ADFD78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601B-CA27-4F8C-A792-56C9BD0152F2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1FC04-EE6D-7304-2262-6FEF6AFAE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1E73E-88DE-2417-4BC6-DC7736B94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7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D073C5-7F55-F3CF-8250-FBA196C8C9AE}"/>
              </a:ext>
            </a:extLst>
          </p:cNvPr>
          <p:cNvSpPr txBox="1"/>
          <p:nvPr/>
        </p:nvSpPr>
        <p:spPr>
          <a:xfrm>
            <a:off x="283424" y="374732"/>
            <a:ext cx="798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커넥티드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항만을 위한 물류 인프라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51EC7-5763-C293-740B-B67084506904}"/>
              </a:ext>
            </a:extLst>
          </p:cNvPr>
          <p:cNvSpPr txBox="1"/>
          <p:nvPr/>
        </p:nvSpPr>
        <p:spPr>
          <a:xfrm>
            <a:off x="544681" y="1104502"/>
            <a:ext cx="7003616" cy="575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원천 데이터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TS1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Container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Crane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Side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이미지 </a:t>
            </a:r>
            <a:r>
              <a:rPr lang="en-US" altLang="ko-KR" sz="1400" dirty="0"/>
              <a:t>115,324</a:t>
            </a:r>
            <a:r>
              <a:rPr lang="ko-KR" altLang="en-US" sz="1400" dirty="0"/>
              <a:t>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6"/>
                </a:solidFill>
              </a:rPr>
              <a:t>	</a:t>
            </a:r>
            <a:r>
              <a:rPr lang="en-US" altLang="ko-KR" sz="1200" dirty="0">
                <a:solidFill>
                  <a:schemeClr val="accent6"/>
                </a:solidFill>
              </a:rPr>
              <a:t>EX) </a:t>
            </a:r>
            <a:r>
              <a:rPr lang="en-US" altLang="ko-KR" sz="1200" dirty="0" err="1">
                <a:solidFill>
                  <a:schemeClr val="accent6"/>
                </a:solidFill>
              </a:rPr>
              <a:t>IMG_CON_CRANE_SIDE_A_num_num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TS2 – Container – Crane – Door – </a:t>
            </a:r>
            <a:r>
              <a:rPr lang="ko-KR" altLang="en-US" sz="1400" dirty="0"/>
              <a:t>이미지 </a:t>
            </a:r>
            <a:r>
              <a:rPr lang="en-US" altLang="ko-KR" sz="1400" dirty="0"/>
              <a:t>24,751</a:t>
            </a:r>
            <a:r>
              <a:rPr lang="ko-KR" altLang="en-US" sz="1400" dirty="0"/>
              <a:t>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solidFill>
                  <a:schemeClr val="accent6"/>
                </a:solidFill>
              </a:rPr>
              <a:t>EX) IMG_CON_CRANE_DOOR_A_</a:t>
            </a:r>
            <a:r>
              <a:rPr lang="el-GR" altLang="ko-KR" sz="1200" dirty="0">
                <a:solidFill>
                  <a:schemeClr val="accent6"/>
                </a:solidFill>
              </a:rPr>
              <a:t>α</a:t>
            </a:r>
            <a:r>
              <a:rPr lang="en-US" altLang="ko-KR" sz="1200" dirty="0">
                <a:solidFill>
                  <a:schemeClr val="accent6"/>
                </a:solidFill>
              </a:rPr>
              <a:t>_</a:t>
            </a:r>
            <a:r>
              <a:rPr lang="el-GR" altLang="ko-KR" sz="1200" dirty="0">
                <a:solidFill>
                  <a:schemeClr val="accent6"/>
                </a:solidFill>
              </a:rPr>
              <a:t>β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		    - Front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이미지 </a:t>
            </a:r>
            <a:r>
              <a:rPr lang="en-US" altLang="ko-KR" sz="1400" dirty="0"/>
              <a:t>32,760</a:t>
            </a:r>
            <a:r>
              <a:rPr lang="ko-KR" altLang="en-US" sz="1400" dirty="0"/>
              <a:t>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	EX) IMG_CON_CRANE_FRONT_A_</a:t>
            </a:r>
            <a:r>
              <a:rPr lang="el-GR" altLang="ko-KR" sz="1200" dirty="0">
                <a:solidFill>
                  <a:schemeClr val="accent6"/>
                </a:solidFill>
              </a:rPr>
              <a:t>α</a:t>
            </a:r>
            <a:r>
              <a:rPr lang="en-US" altLang="ko-KR" sz="1200" dirty="0">
                <a:solidFill>
                  <a:schemeClr val="accent6"/>
                </a:solidFill>
              </a:rPr>
              <a:t>_</a:t>
            </a:r>
            <a:r>
              <a:rPr lang="el-GR" altLang="ko-KR" sz="1200" dirty="0">
                <a:solidFill>
                  <a:schemeClr val="accent6"/>
                </a:solidFill>
              </a:rPr>
              <a:t>β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TS3 – Container – Gate – Door – 131,633</a:t>
            </a:r>
            <a:r>
              <a:rPr lang="ko-KR" altLang="en-US" sz="1400" dirty="0"/>
              <a:t>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6"/>
                </a:solidFill>
              </a:rPr>
              <a:t>	</a:t>
            </a:r>
            <a:r>
              <a:rPr lang="en-US" altLang="ko-KR" sz="1200" dirty="0">
                <a:solidFill>
                  <a:schemeClr val="accent6"/>
                </a:solidFill>
              </a:rPr>
              <a:t>EX) IMG_CON_GATE_DOOR_A_</a:t>
            </a:r>
            <a:r>
              <a:rPr lang="el-GR" altLang="ko-KR" sz="1200" dirty="0">
                <a:solidFill>
                  <a:schemeClr val="accent6"/>
                </a:solidFill>
              </a:rPr>
              <a:t>α</a:t>
            </a:r>
            <a:r>
              <a:rPr lang="en-US" altLang="ko-KR" sz="1200" dirty="0">
                <a:solidFill>
                  <a:schemeClr val="accent6"/>
                </a:solidFill>
              </a:rPr>
              <a:t>_</a:t>
            </a:r>
            <a:r>
              <a:rPr lang="el-GR" altLang="ko-KR" sz="1200" dirty="0">
                <a:solidFill>
                  <a:schemeClr val="accent6"/>
                </a:solidFill>
              </a:rPr>
              <a:t>β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TS4 – Container – Gate – Front – 113,863</a:t>
            </a:r>
            <a:r>
              <a:rPr lang="ko-KR" altLang="en-US" sz="1400" dirty="0"/>
              <a:t>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6"/>
                </a:solidFill>
              </a:rPr>
              <a:t>	</a:t>
            </a:r>
            <a:r>
              <a:rPr lang="en-US" altLang="ko-KR" sz="1200" dirty="0">
                <a:solidFill>
                  <a:schemeClr val="accent6"/>
                </a:solidFill>
              </a:rPr>
              <a:t>EX) IMG_CON_GATE_FRONT_A_</a:t>
            </a:r>
            <a:r>
              <a:rPr lang="el-GR" altLang="ko-KR" sz="1200" dirty="0">
                <a:solidFill>
                  <a:schemeClr val="accent6"/>
                </a:solidFill>
              </a:rPr>
              <a:t>α</a:t>
            </a:r>
            <a:r>
              <a:rPr lang="en-US" altLang="ko-KR" sz="1200" dirty="0">
                <a:solidFill>
                  <a:schemeClr val="accent6"/>
                </a:solidFill>
              </a:rPr>
              <a:t>_</a:t>
            </a:r>
            <a:r>
              <a:rPr lang="el-GR" altLang="ko-KR" sz="1200" dirty="0">
                <a:solidFill>
                  <a:schemeClr val="accent6"/>
                </a:solidFill>
              </a:rPr>
              <a:t>β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TS5 – Safety – Crane – </a:t>
            </a:r>
            <a:r>
              <a:rPr lang="en-US" altLang="ko-KR" sz="1400" dirty="0" err="1"/>
              <a:t>TwistLock</a:t>
            </a:r>
            <a:r>
              <a:rPr lang="en-US" altLang="ko-KR" sz="1400" dirty="0"/>
              <a:t> – 4,458</a:t>
            </a:r>
            <a:r>
              <a:rPr lang="ko-KR" altLang="en-US" sz="1400" dirty="0"/>
              <a:t>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	EX) IMG_SAF_CRANE_TWISTLOCK_A_</a:t>
            </a:r>
            <a:r>
              <a:rPr lang="el-GR" altLang="ko-KR" sz="1200" dirty="0">
                <a:solidFill>
                  <a:schemeClr val="accent6"/>
                </a:solidFill>
              </a:rPr>
              <a:t>α</a:t>
            </a:r>
            <a:r>
              <a:rPr lang="en-US" altLang="ko-KR" sz="1200" dirty="0">
                <a:solidFill>
                  <a:schemeClr val="accent6"/>
                </a:solidFill>
              </a:rPr>
              <a:t>_</a:t>
            </a:r>
            <a:r>
              <a:rPr lang="el-GR" altLang="ko-KR" sz="1200" dirty="0">
                <a:solidFill>
                  <a:schemeClr val="accent6"/>
                </a:solidFill>
              </a:rPr>
              <a:t>β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	                </a:t>
            </a:r>
            <a:r>
              <a:rPr lang="en-US" altLang="ko-KR" sz="1400" dirty="0"/>
              <a:t>- YT</a:t>
            </a:r>
            <a:r>
              <a:rPr lang="ko-KR" altLang="en-US" sz="1400" dirty="0"/>
              <a:t> </a:t>
            </a:r>
            <a:r>
              <a:rPr lang="en-US" altLang="ko-KR" sz="1400" dirty="0"/>
              <a:t>– 73,037</a:t>
            </a:r>
            <a:r>
              <a:rPr lang="ko-KR" altLang="en-US" sz="1400" dirty="0"/>
              <a:t>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	EX) IMG_SAF_CRANE_YT_A_</a:t>
            </a:r>
            <a:r>
              <a:rPr lang="el-GR" altLang="ko-KR" sz="1200" dirty="0">
                <a:solidFill>
                  <a:schemeClr val="accent6"/>
                </a:solidFill>
              </a:rPr>
              <a:t>α</a:t>
            </a:r>
            <a:r>
              <a:rPr lang="en-US" altLang="ko-KR" sz="1200" dirty="0">
                <a:solidFill>
                  <a:schemeClr val="accent6"/>
                </a:solidFill>
              </a:rPr>
              <a:t>_</a:t>
            </a:r>
            <a:r>
              <a:rPr lang="el-GR" altLang="ko-KR" sz="1200" dirty="0">
                <a:solidFill>
                  <a:schemeClr val="accent6"/>
                </a:solidFill>
              </a:rPr>
              <a:t>β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파일명 구조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상위 </a:t>
            </a:r>
            <a:r>
              <a:rPr lang="ko-KR" altLang="en-US" sz="1100" dirty="0" err="1"/>
              <a:t>폴더명</a:t>
            </a:r>
            <a:r>
              <a:rPr lang="en-US" altLang="ko-KR" sz="1100" dirty="0"/>
              <a:t>_</a:t>
            </a:r>
            <a:r>
              <a:rPr lang="ko-KR" altLang="en-US" sz="1100" dirty="0" err="1"/>
              <a:t>하위폴더축약명</a:t>
            </a:r>
            <a:r>
              <a:rPr lang="en-US" altLang="ko-KR" sz="1100" dirty="0"/>
              <a:t>_</a:t>
            </a:r>
            <a:r>
              <a:rPr lang="ko-KR" altLang="en-US" sz="1100" dirty="0"/>
              <a:t>촬영위치</a:t>
            </a:r>
            <a:r>
              <a:rPr lang="en-US" altLang="ko-KR" sz="1100" dirty="0"/>
              <a:t>_</a:t>
            </a:r>
            <a:r>
              <a:rPr lang="ko-KR" altLang="en-US" sz="1100" dirty="0"/>
              <a:t>익명사이트</a:t>
            </a:r>
            <a:r>
              <a:rPr lang="en-US" altLang="ko-KR" sz="1100" dirty="0"/>
              <a:t>_</a:t>
            </a:r>
            <a:r>
              <a:rPr lang="ko-KR" altLang="en-US" sz="1100" dirty="0"/>
              <a:t>날짜시간</a:t>
            </a:r>
            <a:r>
              <a:rPr lang="en-US" altLang="ko-KR" sz="1100" dirty="0"/>
              <a:t>_</a:t>
            </a:r>
            <a:r>
              <a:rPr lang="ko-KR" altLang="en-US" sz="1100" dirty="0"/>
              <a:t>순번 형식으로 작성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상위 폴더 명칭이 곧 이미지의 대분류 중 분류 카테고리이므로 이에 따르며 </a:t>
            </a:r>
            <a:r>
              <a:rPr lang="ko-KR" altLang="en-US" sz="1100" dirty="0" err="1"/>
              <a:t>라벨링</a:t>
            </a:r>
            <a:r>
              <a:rPr lang="ko-KR" altLang="en-US" sz="1100" dirty="0"/>
              <a:t> 파일도 동일하게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0C390E-FC47-D2E5-13B2-70AFF2BB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371" y="4761437"/>
            <a:ext cx="2041625" cy="14826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F5902F-516E-EC01-C4A6-BADB1B8DA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22" y="4963885"/>
            <a:ext cx="2301368" cy="12802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60F7D4-693B-75F2-92AE-DEE690D1CF59}"/>
              </a:ext>
            </a:extLst>
          </p:cNvPr>
          <p:cNvSpPr txBox="1"/>
          <p:nvPr/>
        </p:nvSpPr>
        <p:spPr>
          <a:xfrm>
            <a:off x="7252921" y="6287767"/>
            <a:ext cx="2049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YT : yard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tracker</a:t>
            </a:r>
            <a:r>
              <a:rPr lang="ko-KR" altLang="en-US" sz="1200" dirty="0">
                <a:solidFill>
                  <a:srgbClr val="FF0000"/>
                </a:solidFill>
              </a:rPr>
              <a:t> 라는 장비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45CAF-923A-F93B-5B43-F87CA7BF3369}"/>
              </a:ext>
            </a:extLst>
          </p:cNvPr>
          <p:cNvSpPr txBox="1"/>
          <p:nvPr/>
        </p:nvSpPr>
        <p:spPr>
          <a:xfrm>
            <a:off x="9554290" y="6277429"/>
            <a:ext cx="2637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TwistLock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  <a:r>
              <a:rPr lang="ko-KR" altLang="en-US" sz="1200" dirty="0">
                <a:solidFill>
                  <a:srgbClr val="FF0000"/>
                </a:solidFill>
              </a:rPr>
              <a:t> 컨테이너를 고정시키는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하나의 부속품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C2842-F0AE-2D18-F32C-56224973AD9E}"/>
              </a:ext>
            </a:extLst>
          </p:cNvPr>
          <p:cNvSpPr txBox="1"/>
          <p:nvPr/>
        </p:nvSpPr>
        <p:spPr>
          <a:xfrm>
            <a:off x="6343846" y="1104502"/>
            <a:ext cx="4163319" cy="3614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라벨링</a:t>
            </a:r>
            <a:r>
              <a:rPr lang="ko-KR" altLang="en-US" sz="1600" dirty="0"/>
              <a:t> 데이터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TL – Container – Crane – Door – 24,751</a:t>
            </a:r>
            <a:r>
              <a:rPr lang="ko-KR" altLang="en-US" sz="1600" dirty="0"/>
              <a:t>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TL – Container – Crane – Front – 32,760</a:t>
            </a:r>
            <a:r>
              <a:rPr lang="ko-KR" altLang="en-US" sz="1600" dirty="0"/>
              <a:t>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TL – Container – Crane – Side – 115,324</a:t>
            </a:r>
            <a:r>
              <a:rPr lang="ko-KR" altLang="en-US" sz="1600" dirty="0"/>
              <a:t>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TL – Container – Gate – Door – 131,633</a:t>
            </a:r>
            <a:r>
              <a:rPr lang="ko-KR" altLang="en-US" sz="1600" dirty="0"/>
              <a:t>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TL – Container – Gate – Front – 113,863</a:t>
            </a:r>
            <a:r>
              <a:rPr lang="ko-KR" altLang="en-US" sz="1600" dirty="0"/>
              <a:t>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TL – Safety – Crane – </a:t>
            </a:r>
            <a:r>
              <a:rPr lang="en-US" altLang="ko-KR" sz="1600" dirty="0" err="1"/>
              <a:t>TwistLock</a:t>
            </a:r>
            <a:r>
              <a:rPr lang="en-US" altLang="ko-KR" sz="1600" dirty="0"/>
              <a:t> – 4,458</a:t>
            </a:r>
            <a:r>
              <a:rPr lang="ko-KR" altLang="en-US" sz="1600" dirty="0"/>
              <a:t>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TL – Safety – Crane – YT – 73,037</a:t>
            </a:r>
            <a:r>
              <a:rPr lang="ko-KR" altLang="en-US" sz="1600" dirty="0"/>
              <a:t>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*Training</a:t>
            </a:r>
            <a:r>
              <a:rPr lang="ko-KR" altLang="en-US" sz="1600" dirty="0">
                <a:solidFill>
                  <a:srgbClr val="FF0000"/>
                </a:solidFill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</a:rPr>
              <a:t>Validation</a:t>
            </a:r>
            <a:r>
              <a:rPr lang="ko-KR" altLang="en-US" sz="1600" dirty="0">
                <a:solidFill>
                  <a:srgbClr val="FF0000"/>
                </a:solidFill>
              </a:rPr>
              <a:t>의 구조 동일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6B3B47-89E0-2FEC-7AAC-F4B8A00E43C7}"/>
              </a:ext>
            </a:extLst>
          </p:cNvPr>
          <p:cNvSpPr txBox="1"/>
          <p:nvPr/>
        </p:nvSpPr>
        <p:spPr>
          <a:xfrm>
            <a:off x="283424" y="374732"/>
            <a:ext cx="798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커넥티드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항만을 위한 물류 인프라 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B8FFCD-0F13-0947-2FA6-EC2CC908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194" y="2359885"/>
            <a:ext cx="3690957" cy="44255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ED3CE9-B5F8-8F5A-5FC0-7FC2087E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57" y="142504"/>
            <a:ext cx="4241075" cy="6644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D373CD-E6EB-2030-1B3A-04B41D702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24" y="959507"/>
            <a:ext cx="5174871" cy="13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4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DE947F2-A3D0-256F-DFDD-0CEFBE84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32739"/>
              </p:ext>
            </p:extLst>
          </p:nvPr>
        </p:nvGraphicFramePr>
        <p:xfrm>
          <a:off x="525413" y="738053"/>
          <a:ext cx="8731796" cy="3192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7638">
                  <a:extLst>
                    <a:ext uri="{9D8B030D-6E8A-4147-A177-3AD203B41FA5}">
                      <a16:colId xmlns:a16="http://schemas.microsoft.com/office/drawing/2014/main" val="4153982727"/>
                    </a:ext>
                  </a:extLst>
                </a:gridCol>
                <a:gridCol w="877227">
                  <a:extLst>
                    <a:ext uri="{9D8B030D-6E8A-4147-A177-3AD203B41FA5}">
                      <a16:colId xmlns:a16="http://schemas.microsoft.com/office/drawing/2014/main" val="2828977788"/>
                    </a:ext>
                  </a:extLst>
                </a:gridCol>
                <a:gridCol w="670007">
                  <a:extLst>
                    <a:ext uri="{9D8B030D-6E8A-4147-A177-3AD203B41FA5}">
                      <a16:colId xmlns:a16="http://schemas.microsoft.com/office/drawing/2014/main" val="2698102078"/>
                    </a:ext>
                  </a:extLst>
                </a:gridCol>
                <a:gridCol w="856505">
                  <a:extLst>
                    <a:ext uri="{9D8B030D-6E8A-4147-A177-3AD203B41FA5}">
                      <a16:colId xmlns:a16="http://schemas.microsoft.com/office/drawing/2014/main" val="2005092770"/>
                    </a:ext>
                  </a:extLst>
                </a:gridCol>
                <a:gridCol w="1450533">
                  <a:extLst>
                    <a:ext uri="{9D8B030D-6E8A-4147-A177-3AD203B41FA5}">
                      <a16:colId xmlns:a16="http://schemas.microsoft.com/office/drawing/2014/main" val="2743293882"/>
                    </a:ext>
                  </a:extLst>
                </a:gridCol>
                <a:gridCol w="4179886">
                  <a:extLst>
                    <a:ext uri="{9D8B030D-6E8A-4147-A177-3AD203B41FA5}">
                      <a16:colId xmlns:a16="http://schemas.microsoft.com/office/drawing/2014/main" val="1142734839"/>
                    </a:ext>
                  </a:extLst>
                </a:gridCol>
              </a:tblGrid>
              <a:tr h="42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TS1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Crane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Side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115,324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IMG_CON_CRANE_SIDE_A_num_num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05064"/>
                  </a:ext>
                </a:extLst>
              </a:tr>
              <a:tr h="476361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TS2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Door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24,751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IMG_CON_CRANE_DOOR_A_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76490"/>
                  </a:ext>
                </a:extLst>
              </a:tr>
              <a:tr h="476361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TS2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Container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Crane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Front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32,760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IMG_CON_CRANE_FRONT_A_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24781"/>
                  </a:ext>
                </a:extLst>
              </a:tr>
              <a:tr h="476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TS3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Gate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Door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131,633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IMG_CON_GATE_DOOR_A_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78491"/>
                  </a:ext>
                </a:extLst>
              </a:tr>
              <a:tr h="42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TS4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Gate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Front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113,863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IMG_CON_GATE_FRONT_A_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68264"/>
                  </a:ext>
                </a:extLst>
              </a:tr>
              <a:tr h="42511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TS5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Safety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TwistLock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4,458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IMG_SAF_CRANE_TWISTLOCK_A_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492"/>
                  </a:ext>
                </a:extLst>
              </a:tr>
              <a:tr h="476361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TS5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Safety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Crane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YT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73,037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IMG_SAF_CRANE_YT_A_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98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4A6471-FD77-E353-EF41-3899CA37A09F}"/>
              </a:ext>
            </a:extLst>
          </p:cNvPr>
          <p:cNvSpPr txBox="1"/>
          <p:nvPr/>
        </p:nvSpPr>
        <p:spPr>
          <a:xfrm>
            <a:off x="435429" y="3047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원천 데이터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401F0-5586-AE79-B691-95C5A0806998}"/>
              </a:ext>
            </a:extLst>
          </p:cNvPr>
          <p:cNvSpPr txBox="1"/>
          <p:nvPr/>
        </p:nvSpPr>
        <p:spPr>
          <a:xfrm>
            <a:off x="482955" y="406690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라벨링</a:t>
            </a:r>
            <a:r>
              <a:rPr lang="ko-KR" altLang="en-US" dirty="0"/>
              <a:t> 데이터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34E120-73E3-7239-8B0F-1AE960EAD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25294"/>
              </p:ext>
            </p:extLst>
          </p:nvPr>
        </p:nvGraphicFramePr>
        <p:xfrm>
          <a:off x="525413" y="4572305"/>
          <a:ext cx="4580709" cy="190255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9382">
                  <a:extLst>
                    <a:ext uri="{9D8B030D-6E8A-4147-A177-3AD203B41FA5}">
                      <a16:colId xmlns:a16="http://schemas.microsoft.com/office/drawing/2014/main" val="2008889174"/>
                    </a:ext>
                  </a:extLst>
                </a:gridCol>
                <a:gridCol w="888566">
                  <a:extLst>
                    <a:ext uri="{9D8B030D-6E8A-4147-A177-3AD203B41FA5}">
                      <a16:colId xmlns:a16="http://schemas.microsoft.com/office/drawing/2014/main" val="4098785984"/>
                    </a:ext>
                  </a:extLst>
                </a:gridCol>
                <a:gridCol w="827284">
                  <a:extLst>
                    <a:ext uri="{9D8B030D-6E8A-4147-A177-3AD203B41FA5}">
                      <a16:colId xmlns:a16="http://schemas.microsoft.com/office/drawing/2014/main" val="1154841200"/>
                    </a:ext>
                  </a:extLst>
                </a:gridCol>
                <a:gridCol w="965166">
                  <a:extLst>
                    <a:ext uri="{9D8B030D-6E8A-4147-A177-3AD203B41FA5}">
                      <a16:colId xmlns:a16="http://schemas.microsoft.com/office/drawing/2014/main" val="2736649808"/>
                    </a:ext>
                  </a:extLst>
                </a:gridCol>
                <a:gridCol w="1570311">
                  <a:extLst>
                    <a:ext uri="{9D8B030D-6E8A-4147-A177-3AD203B41FA5}">
                      <a16:colId xmlns:a16="http://schemas.microsoft.com/office/drawing/2014/main" val="2152754727"/>
                    </a:ext>
                  </a:extLst>
                </a:gridCol>
              </a:tblGrid>
              <a:tr h="27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TL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Crane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Side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115,324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74662"/>
                  </a:ext>
                </a:extLst>
              </a:tr>
              <a:tr h="27179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Door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24,751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94093"/>
                  </a:ext>
                </a:extLst>
              </a:tr>
              <a:tr h="271794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TS2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Container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Crane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Front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32,760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52570"/>
                  </a:ext>
                </a:extLst>
              </a:tr>
              <a:tr h="27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TL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Gate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Door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131,633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80233"/>
                  </a:ext>
                </a:extLst>
              </a:tr>
              <a:tr h="27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TL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Gate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Front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113,863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29562"/>
                  </a:ext>
                </a:extLst>
              </a:tr>
              <a:tr h="27179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Safety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TwistLock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4,458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64533"/>
                  </a:ext>
                </a:extLst>
              </a:tr>
              <a:tr h="271794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TS5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Safety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Crane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YT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73,037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7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10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636</Words>
  <Application>Microsoft Office PowerPoint</Application>
  <PresentationFormat>와이드스크린</PresentationFormat>
  <Paragraphs>120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JeonYoungMin</dc:creator>
  <cp:lastModifiedBy>JeonYoungMin</cp:lastModifiedBy>
  <cp:revision>6</cp:revision>
  <dcterms:created xsi:type="dcterms:W3CDTF">2023-05-10T12:59:38Z</dcterms:created>
  <dcterms:modified xsi:type="dcterms:W3CDTF">2023-05-11T14:57:59Z</dcterms:modified>
</cp:coreProperties>
</file>