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2" r:id="rId7"/>
    <p:sldId id="269" r:id="rId8"/>
    <p:sldId id="270" r:id="rId9"/>
    <p:sldId id="264" r:id="rId10"/>
    <p:sldId id="271" r:id="rId11"/>
    <p:sldId id="272" r:id="rId12"/>
    <p:sldId id="273" r:id="rId13"/>
    <p:sldId id="259" r:id="rId14"/>
    <p:sldId id="260" r:id="rId15"/>
    <p:sldId id="274" r:id="rId16"/>
    <p:sldId id="275" r:id="rId17"/>
    <p:sldId id="261" r:id="rId18"/>
    <p:sldId id="276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83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BC24C-26CF-415F-B39D-8F7E41BAD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AAEC1-02D7-45BB-9472-74E0E4C8F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1ADB-A09C-492B-AEB9-9ECC3552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B5BD9-66F9-4297-9857-DBFF4A7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52F8-870C-4E96-A39A-80B22E9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D93E8-BD78-49F4-AE04-3EEF51B4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1CB0D-0801-4195-9634-99D90A10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0D0BF-D440-4458-86DD-A1C8E362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B6899-E03E-4CE7-B2D2-AFDF0100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C5A3-7FA0-4B14-87DB-83A9A1C1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746762-04AC-4B20-831E-A2FABD40E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4C70F-B95F-40AE-B8AE-90879C60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6DCC9-BFC8-40C9-9591-918DD6B8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691D1-D49C-4CFA-A7DD-EC828D4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6E925-A536-4513-B0C3-1D286CE7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9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5877-5C3A-44C3-AEF4-A03F0882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22D46-FB30-4852-9A2B-E884A0CC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A67-B301-49A2-B6FD-ABEB2481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7F22A-DDA7-4D54-B270-AF0F45C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BFA66-15B8-487A-B389-839F6D26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5801-D0B9-42CE-9B5A-2A9FA65F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70F2-7542-4792-83EA-D1C76BFC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CB9EE-8262-4148-8D80-6C2EF1EB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75D6A-078C-4A74-B5F3-530C1D1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CD5FF-C761-4788-B5F0-33AED902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CB625-D801-4DC4-90CF-00E78EB3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DECD-4966-44D5-8558-D64862E9A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9EEC7A-5D80-40A7-BDCC-32F41A73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4BC96-B88B-49C4-9EED-F9D5C5D1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6DED2-4F0D-4C1A-AD0B-7E95C0F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731C3-A432-4299-A7F2-E3035B4D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8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F70D-B563-4EC8-92D5-3BC0AE07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A62C7-8F6D-4548-AD13-1F713F1C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9DB9E-F735-4396-8A55-A4893C8A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C5DD2-EE4F-419F-8F35-F84C707B3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40FD49-254A-4E26-B2AB-69CCA9422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D2335-84A9-44FC-8F17-48C9AF2E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FA65EE-1FFD-47B7-9D4E-57081691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0A8DB4-092F-4EF0-BD42-FA7C19FB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302-9515-4EF1-B51E-5E435A45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F3E212-46E0-444F-8627-DEFF837C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A61DA-6DB9-46E4-A66F-A84931AE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C5DEBB-3AB0-40DD-A25B-0F9E70B2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1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8B72F-0D06-4DCC-8185-97772106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35AC7-4E31-4341-A5E9-8AB64830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AFC22-9A3E-45F7-A5D2-E1C1636A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1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F622C-0C59-4EB5-B1D3-158E30B6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0E6B0-A558-4852-AB2D-EE6FFB0F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99362-6B4C-4C47-9B67-0B65DECA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270FA-D353-4991-8B0C-FBD43332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13614-0FF6-4FBC-848A-ADFA17DC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2CB1C-6E4C-489F-9CE9-75C92135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3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3787-9118-4145-AF50-B83A9E72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8484E-D685-488F-AD0B-5EC5E9F3A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FAD9F-76DB-453D-9220-0B4DFAAD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1C5FE-19E9-44E4-A13E-FFB2EE8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58101-E5C4-402C-84FF-B4242E3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05731-75BC-4DB6-BD7B-F3DE5BBE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A153C-8E25-49B5-AD18-484D14C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2E491-4460-4643-B7E9-34564530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2E95D-2FE7-4C8E-B490-AA5EFE8C9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329C-8926-4313-853E-CF212E06982B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5A862-795D-492D-BD80-FCA119A8C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AE023-A86B-4DEC-B876-72D7C8659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7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8F242-501D-4966-BBBD-C122CC5F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9437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AI </a:t>
            </a:r>
            <a:r>
              <a:rPr lang="ko-KR" altLang="en-US" sz="4800" dirty="0"/>
              <a:t>활용 스마트 위험 및 안전관리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06C5E-EBF3-42EA-AC6E-26488C0D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849437"/>
          </a:xfrm>
        </p:spPr>
        <p:txBody>
          <a:bodyPr>
            <a:normAutofit/>
          </a:bodyPr>
          <a:lstStyle/>
          <a:p>
            <a:r>
              <a:rPr lang="ko-KR" altLang="en-US" dirty="0"/>
              <a:t>기간 </a:t>
            </a:r>
            <a:r>
              <a:rPr lang="en-US" altLang="ko-KR" dirty="0"/>
              <a:t>: 04.17~11.15</a:t>
            </a:r>
          </a:p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SLAB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/>
              <a:t>이승현</a:t>
            </a:r>
            <a:r>
              <a:rPr lang="en-US" altLang="ko-KR" dirty="0"/>
              <a:t>, </a:t>
            </a:r>
            <a:r>
              <a:rPr lang="ko-KR" altLang="en-US" dirty="0"/>
              <a:t>서기 </a:t>
            </a:r>
            <a:r>
              <a:rPr lang="en-US" altLang="ko-KR" dirty="0"/>
              <a:t>: </a:t>
            </a:r>
            <a:r>
              <a:rPr lang="ko-KR" altLang="en-US" dirty="0"/>
              <a:t>이지원</a:t>
            </a:r>
            <a:r>
              <a:rPr lang="en-US" altLang="ko-KR" dirty="0"/>
              <a:t>, </a:t>
            </a:r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이지원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발표일 </a:t>
            </a:r>
            <a:r>
              <a:rPr lang="en-US" altLang="ko-KR" dirty="0"/>
              <a:t>: 23.05.12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69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046E60BC-326E-45D2-F72F-600260EA44B8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DB</a:t>
            </a:r>
            <a:r>
              <a:rPr lang="ko-KR" altLang="en-US" sz="2800" dirty="0"/>
              <a:t> 구축 후 사용할 </a:t>
            </a:r>
            <a:r>
              <a:rPr lang="en-US" altLang="ko-KR" sz="2800" dirty="0"/>
              <a:t>SQL</a:t>
            </a:r>
            <a:r>
              <a:rPr lang="ko-KR" altLang="en-US" sz="2800" dirty="0"/>
              <a:t>문 예시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7011C1-C044-A485-FB13-B12B77D4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7" y="1617011"/>
            <a:ext cx="5707875" cy="10440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9D33D2-A4AD-F9AB-06B3-4D65F911B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7" y="3186582"/>
            <a:ext cx="6299578" cy="3091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B789EA-855F-F0CE-C610-EAB261BAC1B7}"/>
              </a:ext>
            </a:extLst>
          </p:cNvPr>
          <p:cNvSpPr txBox="1"/>
          <p:nvPr/>
        </p:nvSpPr>
        <p:spPr>
          <a:xfrm>
            <a:off x="6974517" y="1974929"/>
            <a:ext cx="386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예상 위험 상황 의논 후 수정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927A46-0C80-007F-23EE-9988BDA26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517" y="4324081"/>
            <a:ext cx="5098222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2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EC84DE-55EB-1350-D87A-FC376FBF5C7D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H/W – </a:t>
            </a:r>
            <a:r>
              <a:rPr lang="ko-KR" altLang="en-US" sz="2800" dirty="0" err="1"/>
              <a:t>라즈베리파이</a:t>
            </a:r>
            <a:r>
              <a:rPr lang="ko-KR" altLang="en-US" sz="2800" dirty="0"/>
              <a:t> 진행 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BBB13-4F21-F53A-07EF-FEF97F7954AB}"/>
              </a:ext>
            </a:extLst>
          </p:cNvPr>
          <p:cNvSpPr txBox="1"/>
          <p:nvPr/>
        </p:nvSpPr>
        <p:spPr>
          <a:xfrm>
            <a:off x="806595" y="1224653"/>
            <a:ext cx="9763432" cy="5509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ko-KR" dirty="0">
                <a:latin typeface="맑은 고딕(본문)"/>
              </a:rPr>
              <a:t>1) </a:t>
            </a:r>
            <a:r>
              <a:rPr lang="ko-KR" altLang="en-US" dirty="0" err="1">
                <a:latin typeface="맑은 고딕(본문)"/>
              </a:rPr>
              <a:t>라즈베리파이</a:t>
            </a:r>
            <a:r>
              <a:rPr lang="ko-KR" altLang="en-US" dirty="0">
                <a:latin typeface="맑은 고딕(본문)"/>
              </a:rPr>
              <a:t> 실습 장비 도착</a:t>
            </a:r>
            <a:endParaRPr lang="en-US" altLang="ko-KR" dirty="0">
              <a:latin typeface="맑은 고딕(본문)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dirty="0">
                <a:latin typeface="맑은 고딕(본문)"/>
              </a:rPr>
              <a:t>2) </a:t>
            </a:r>
            <a:r>
              <a:rPr lang="ko-KR" altLang="en-US" dirty="0" err="1">
                <a:latin typeface="맑은 고딕(본문)"/>
              </a:rPr>
              <a:t>라즈베리파이</a:t>
            </a:r>
            <a:r>
              <a:rPr lang="ko-KR" altLang="en-US" dirty="0">
                <a:latin typeface="맑은 고딕(본문)"/>
              </a:rPr>
              <a:t> </a:t>
            </a:r>
            <a:r>
              <a:rPr lang="en-US" altLang="ko-KR" dirty="0">
                <a:latin typeface="맑은 고딕(본문)"/>
              </a:rPr>
              <a:t>OS </a:t>
            </a:r>
            <a:r>
              <a:rPr lang="ko-KR" altLang="en-US" dirty="0">
                <a:latin typeface="맑은 고딕(본문)"/>
              </a:rPr>
              <a:t>설치 및 환경 설정</a:t>
            </a:r>
            <a:endParaRPr lang="en-US" altLang="ko-KR" dirty="0">
              <a:latin typeface="맑은 고딕(본문)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dirty="0">
                <a:latin typeface="맑은 고딕(본문)"/>
              </a:rPr>
              <a:t>3) </a:t>
            </a:r>
            <a:r>
              <a:rPr lang="ko-KR" altLang="en-US" dirty="0">
                <a:latin typeface="맑은 고딕(본문)"/>
              </a:rPr>
              <a:t>카메라 모듈을 설치하여 이미지 및 동영상 저장 </a:t>
            </a:r>
            <a:endParaRPr lang="en-US" altLang="ko-KR" dirty="0">
              <a:latin typeface="맑은 고딕(본문)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dirty="0">
                <a:latin typeface="맑은 고딕(본문)"/>
              </a:rPr>
              <a:t>4) AWS</a:t>
            </a:r>
            <a:r>
              <a:rPr lang="ko-KR" altLang="en-US" dirty="0">
                <a:latin typeface="맑은 고딕(본문)"/>
              </a:rPr>
              <a:t>서버와 연결하여 동영상 전달 </a:t>
            </a:r>
            <a:r>
              <a:rPr lang="en-US" altLang="ko-KR" dirty="0">
                <a:latin typeface="맑은 고딕(본문)"/>
              </a:rPr>
              <a:t>- RTMP </a:t>
            </a:r>
            <a:r>
              <a:rPr lang="ko-KR" altLang="en-US" dirty="0">
                <a:latin typeface="맑은 고딕(본문)"/>
              </a:rPr>
              <a:t>이용</a:t>
            </a:r>
            <a:endParaRPr lang="en-US" altLang="ko-KR" dirty="0">
              <a:latin typeface="맑은 고딕(본문)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dirty="0">
                <a:latin typeface="맑은 고딕(본문)"/>
              </a:rPr>
              <a:t>   -&gt; Aws</a:t>
            </a:r>
            <a:r>
              <a:rPr lang="ko-KR" altLang="en-US" dirty="0">
                <a:latin typeface="맑은 고딕(본문)"/>
              </a:rPr>
              <a:t>에 스트리밍 서버를 만들고 </a:t>
            </a:r>
            <a:r>
              <a:rPr lang="ko-KR" altLang="en-US" dirty="0" err="1">
                <a:latin typeface="맑은 고딕(본문)"/>
              </a:rPr>
              <a:t>라즈베리파이에서</a:t>
            </a:r>
            <a:r>
              <a:rPr lang="ko-KR" altLang="en-US" dirty="0">
                <a:latin typeface="맑은 고딕(본문)"/>
              </a:rPr>
              <a:t> 접속</a:t>
            </a:r>
            <a:endParaRPr lang="en-US" altLang="ko-KR" dirty="0">
              <a:latin typeface="맑은 고딕(본문)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dirty="0">
                <a:latin typeface="맑은 고딕(본문)"/>
              </a:rPr>
              <a:t>5) </a:t>
            </a:r>
            <a:r>
              <a:rPr lang="ko-KR" altLang="en-US" dirty="0">
                <a:latin typeface="맑은 고딕(본문)"/>
              </a:rPr>
              <a:t>실시간 스트리밍 확인</a:t>
            </a:r>
            <a:endParaRPr lang="en-US" altLang="ko-KR" dirty="0">
              <a:latin typeface="맑은 고딕(본문)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dirty="0">
                <a:latin typeface="맑은 고딕(본문)"/>
              </a:rPr>
              <a:t>6) </a:t>
            </a:r>
            <a:r>
              <a:rPr lang="ko-KR" altLang="en-US" dirty="0">
                <a:latin typeface="맑은 고딕(본문)"/>
              </a:rPr>
              <a:t>서버로부터 받은 신호로 신호등 제어</a:t>
            </a:r>
            <a:endParaRPr lang="en-US" altLang="ko-KR" dirty="0">
              <a:latin typeface="맑은 고딕(본문)"/>
            </a:endParaRPr>
          </a:p>
          <a:p>
            <a:pPr marL="0" indent="0">
              <a:lnSpc>
                <a:spcPct val="250000"/>
              </a:lnSpc>
              <a:buNone/>
            </a:pPr>
            <a:endParaRPr lang="ko-KR" altLang="en-US" dirty="0">
              <a:latin typeface="맑은 고딕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98915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8F87C-8097-779A-4DA4-3BE3FCFD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348"/>
            <a:ext cx="10515600" cy="26322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Raspberry pi imager </a:t>
            </a:r>
            <a:r>
              <a:rPr lang="ko-KR" altLang="en-US" sz="2000" dirty="0"/>
              <a:t>프로그램을 이용하여 </a:t>
            </a:r>
            <a:r>
              <a:rPr lang="en-US" altLang="ko-KR" sz="2000" dirty="0"/>
              <a:t>OS</a:t>
            </a:r>
            <a:r>
              <a:rPr lang="ko-KR" altLang="en-US" sz="2000" dirty="0"/>
              <a:t>를 </a:t>
            </a:r>
            <a:r>
              <a:rPr lang="en-US" altLang="ko-KR" sz="2000" dirty="0"/>
              <a:t>SD</a:t>
            </a:r>
            <a:r>
              <a:rPr lang="ko-KR" altLang="en-US" sz="2000" dirty="0"/>
              <a:t>카드에 탑재 후 </a:t>
            </a:r>
            <a:r>
              <a:rPr lang="en-US" altLang="ko-KR" sz="2000" dirty="0"/>
              <a:t>Raspberry</a:t>
            </a:r>
            <a:r>
              <a:rPr lang="ko-KR" altLang="en-US" sz="2000" dirty="0"/>
              <a:t>에 설치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GUI</a:t>
            </a:r>
            <a:r>
              <a:rPr lang="ko-KR" altLang="en-US" sz="2000" dirty="0"/>
              <a:t>를 이용하여 </a:t>
            </a:r>
            <a:r>
              <a:rPr lang="ko-KR" altLang="en-US" sz="2000" dirty="0" err="1"/>
              <a:t>라즈베리파이에</a:t>
            </a:r>
            <a:r>
              <a:rPr lang="ko-KR" altLang="en-US" sz="2000" dirty="0"/>
              <a:t> 연결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타임 존</a:t>
            </a:r>
            <a:r>
              <a:rPr lang="en-US" altLang="ko-KR" sz="2000" dirty="0"/>
              <a:t>, </a:t>
            </a:r>
            <a:r>
              <a:rPr lang="ko-KR" altLang="en-US" sz="2000" dirty="0"/>
              <a:t>인터넷</a:t>
            </a:r>
            <a:r>
              <a:rPr lang="en-US" altLang="ko-KR" sz="2000" dirty="0"/>
              <a:t>, </a:t>
            </a:r>
            <a:r>
              <a:rPr lang="ko-KR" altLang="en-US" sz="2000" dirty="0"/>
              <a:t>원격접속 등 초반 환경 구축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endParaRPr lang="en-US" altLang="ko-KR" sz="2000" dirty="0"/>
          </a:p>
        </p:txBody>
      </p:sp>
      <p:pic>
        <p:nvPicPr>
          <p:cNvPr id="2050" name="Picture 2" descr="Introducing Raspberry Pi Imager, our new imaging utility - Raspberry Pi">
            <a:extLst>
              <a:ext uri="{FF2B5EF4-FFF2-40B4-BE49-F238E27FC236}">
                <a16:creationId xmlns:a16="http://schemas.microsoft.com/office/drawing/2014/main" id="{991BBB22-6FD7-E819-AB42-D8013DA31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15" y="4164386"/>
            <a:ext cx="3060800" cy="19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라즈베리파이 기초] (4) GUI 프로그램 SSH 통해 실행시키기">
            <a:extLst>
              <a:ext uri="{FF2B5EF4-FFF2-40B4-BE49-F238E27FC236}">
                <a16:creationId xmlns:a16="http://schemas.microsoft.com/office/drawing/2014/main" id="{A92C2C16-6E4E-D5B9-4FCC-DE3FCDCD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11" y="4164387"/>
            <a:ext cx="3558611" cy="199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C5ABA-FA29-53AA-64CE-0235ECE1B514}"/>
              </a:ext>
            </a:extLst>
          </p:cNvPr>
          <p:cNvSpPr txBox="1"/>
          <p:nvPr/>
        </p:nvSpPr>
        <p:spPr>
          <a:xfrm>
            <a:off x="1308833" y="6308209"/>
            <a:ext cx="250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설치화면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5410C-3B4D-54EC-C317-85A33E0211D3}"/>
              </a:ext>
            </a:extLst>
          </p:cNvPr>
          <p:cNvSpPr txBox="1"/>
          <p:nvPr/>
        </p:nvSpPr>
        <p:spPr>
          <a:xfrm>
            <a:off x="7432548" y="6308209"/>
            <a:ext cx="210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 </a:t>
            </a:r>
            <a:r>
              <a:rPr lang="en-US" altLang="ko-KR" dirty="0"/>
              <a:t>GUI </a:t>
            </a:r>
            <a:r>
              <a:rPr lang="ko-KR" altLang="en-US" dirty="0"/>
              <a:t>화면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F10D631-36FF-2AD4-1550-DC78666D74D3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/>
              <a:t>라즈베리파이</a:t>
            </a:r>
            <a:r>
              <a:rPr lang="ko-KR" altLang="en-US" sz="2800" dirty="0"/>
              <a:t> </a:t>
            </a:r>
            <a:r>
              <a:rPr lang="en-US" altLang="ko-KR" sz="2800" dirty="0"/>
              <a:t>OS </a:t>
            </a:r>
            <a:r>
              <a:rPr lang="ko-KR" altLang="en-US" sz="2800" dirty="0"/>
              <a:t>설치 및 환경 설정</a:t>
            </a:r>
          </a:p>
        </p:txBody>
      </p:sp>
    </p:spTree>
    <p:extLst>
      <p:ext uri="{BB962C8B-B14F-4D97-AF65-F5344CB8AC3E}">
        <p14:creationId xmlns:p14="http://schemas.microsoft.com/office/powerpoint/2010/main" val="167901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DE4CB-714F-3745-0761-9991E0E9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9387"/>
            <a:ext cx="11187897" cy="51018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라즈베리파이에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탑재되어있는</a:t>
            </a:r>
            <a:r>
              <a:rPr lang="ko-KR" altLang="en-US" sz="2000" dirty="0"/>
              <a:t> 카메라 모듈 설치</a:t>
            </a:r>
            <a:r>
              <a:rPr lang="en-US" altLang="ko-KR" sz="20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$</a:t>
            </a:r>
            <a:r>
              <a:rPr lang="en-US" altLang="ko-KR" sz="2000" dirty="0" err="1"/>
              <a:t>raspivid</a:t>
            </a:r>
            <a:r>
              <a:rPr lang="en-US" altLang="ko-KR" sz="2000" dirty="0"/>
              <a:t> –o vid.h264  &lt;&lt; </a:t>
            </a:r>
            <a:r>
              <a:rPr lang="ko-KR" altLang="en-US" sz="2000" dirty="0"/>
              <a:t>명령어를 이용한 동영상 촬영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$</a:t>
            </a:r>
            <a:r>
              <a:rPr lang="en-US" altLang="ko-KR" sz="2000" dirty="0" err="1"/>
              <a:t>sudo</a:t>
            </a:r>
            <a:r>
              <a:rPr lang="en-US" altLang="ko-KR" sz="2000" dirty="0"/>
              <a:t> apt-get install –y </a:t>
            </a:r>
            <a:r>
              <a:rPr lang="en-US" altLang="ko-KR" sz="2000" dirty="0" err="1"/>
              <a:t>gpac</a:t>
            </a:r>
            <a:r>
              <a:rPr lang="en-US" altLang="ko-KR" sz="2000" dirty="0"/>
              <a:t> &lt;&lt; mp4</a:t>
            </a:r>
            <a:r>
              <a:rPr lang="ko-KR" altLang="en-US" sz="2000" dirty="0"/>
              <a:t>확장자로 바꾸기 위한 명령어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$MP4Box –add vid3.h264 vid3.mp4 &lt;&lt; </a:t>
            </a:r>
            <a:r>
              <a:rPr lang="ko-KR" altLang="en-US" sz="2000" dirty="0"/>
              <a:t>비디오 확장자 바꾸기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현재 상황</a:t>
            </a:r>
            <a:r>
              <a:rPr lang="en-US" altLang="ko-KR" sz="20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아직 하드웨어 장치를 받지 못해 </a:t>
            </a:r>
            <a:r>
              <a:rPr lang="en-US" altLang="ko-KR" sz="2000" dirty="0" err="1"/>
              <a:t>udemy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라즈베리파이</a:t>
            </a:r>
            <a:r>
              <a:rPr lang="en-US" altLang="ko-KR" sz="2000" dirty="0"/>
              <a:t>IoT</a:t>
            </a:r>
            <a:r>
              <a:rPr lang="ko-KR" altLang="en-US" sz="2000" dirty="0"/>
              <a:t>시작하기 강의 </a:t>
            </a:r>
            <a:r>
              <a:rPr lang="ko-KR" altLang="en-US" sz="2000" dirty="0" err="1"/>
              <a:t>수강중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err="1"/>
              <a:t>라즈베리파이가</a:t>
            </a:r>
            <a:r>
              <a:rPr lang="ko-KR" altLang="en-US" sz="2000" dirty="0"/>
              <a:t> 도착하면 구름서버에 동영상 전송 예정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https://hanium.udemy.com/course/how-to-start-raspberry-pi/learn/lecture/5754310#content</a:t>
            </a:r>
            <a:endParaRPr lang="ko-KR" altLang="en-US" sz="2000" dirty="0"/>
          </a:p>
        </p:txBody>
      </p:sp>
      <p:pic>
        <p:nvPicPr>
          <p:cNvPr id="1026" name="Picture 2" descr="라즈베리 파이 광각 카메라 모듈 (Raspberry Pi Wide Angle Camera Module)">
            <a:extLst>
              <a:ext uri="{FF2B5EF4-FFF2-40B4-BE49-F238E27FC236}">
                <a16:creationId xmlns:a16="http://schemas.microsoft.com/office/drawing/2014/main" id="{A58DBD07-2395-7F64-B177-8AC16DEA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856" y="52765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F4A4C11-51AF-A375-CDB0-B6499A5EC772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/>
              <a:t>라즈베리파이</a:t>
            </a:r>
            <a:r>
              <a:rPr lang="ko-KR" altLang="en-US" sz="2800" dirty="0"/>
              <a:t> 카메라 연결</a:t>
            </a:r>
          </a:p>
        </p:txBody>
      </p:sp>
    </p:spTree>
    <p:extLst>
      <p:ext uri="{BB962C8B-B14F-4D97-AF65-F5344CB8AC3E}">
        <p14:creationId xmlns:p14="http://schemas.microsoft.com/office/powerpoint/2010/main" val="509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0406CB6-2E58-EC20-9BB8-9CCC8BE41670}"/>
              </a:ext>
            </a:extLst>
          </p:cNvPr>
          <p:cNvSpPr/>
          <p:nvPr/>
        </p:nvSpPr>
        <p:spPr>
          <a:xfrm>
            <a:off x="685800" y="1570446"/>
            <a:ext cx="8127274" cy="998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Nginx </a:t>
            </a:r>
            <a:r>
              <a:rPr lang="ko-KR" altLang="en-US" dirty="0">
                <a:solidFill>
                  <a:schemeClr val="tx2"/>
                </a:solidFill>
              </a:rPr>
              <a:t>서버에 </a:t>
            </a:r>
            <a:r>
              <a:rPr lang="en-US" altLang="ko-KR" dirty="0" err="1">
                <a:solidFill>
                  <a:schemeClr val="tx2"/>
                </a:solidFill>
              </a:rPr>
              <a:t>rtmp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설정을 하고 </a:t>
            </a:r>
            <a:r>
              <a:rPr lang="en-US" altLang="ko-KR" dirty="0" err="1">
                <a:solidFill>
                  <a:schemeClr val="tx2"/>
                </a:solidFill>
              </a:rPr>
              <a:t>rtmp</a:t>
            </a:r>
            <a:r>
              <a:rPr lang="ko-KR" altLang="en-US" dirty="0">
                <a:solidFill>
                  <a:schemeClr val="tx2"/>
                </a:solidFill>
              </a:rPr>
              <a:t> 서버로 사용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실험 환경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2"/>
                </a:solidFill>
              </a:rPr>
              <a:t>Ffmpeg</a:t>
            </a:r>
            <a:r>
              <a:rPr lang="ko-KR" altLang="en-US" dirty="0">
                <a:solidFill>
                  <a:schemeClr val="tx2"/>
                </a:solidFill>
              </a:rPr>
              <a:t>를 사용하여 </a:t>
            </a:r>
            <a:r>
              <a:rPr lang="en-US" altLang="ko-KR" dirty="0" err="1">
                <a:solidFill>
                  <a:schemeClr val="tx2"/>
                </a:solidFill>
              </a:rPr>
              <a:t>rtmp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스트리밍 서버에 영상 </a:t>
            </a:r>
            <a:r>
              <a:rPr lang="en-US" altLang="ko-KR" dirty="0">
                <a:solidFill>
                  <a:schemeClr val="tx2"/>
                </a:solidFill>
              </a:rPr>
              <a:t>push play </a:t>
            </a:r>
            <a:r>
              <a:rPr lang="ko-KR" altLang="en-US" dirty="0">
                <a:solidFill>
                  <a:schemeClr val="tx2"/>
                </a:solidFill>
              </a:rPr>
              <a:t>가능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A59360-68E0-462D-BA2E-FCE2404F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94526"/>
            <a:ext cx="3162741" cy="33151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1CCA1C-6CF0-0EA6-FFCB-88CD232FD2F1}"/>
              </a:ext>
            </a:extLst>
          </p:cNvPr>
          <p:cNvSpPr/>
          <p:nvPr/>
        </p:nvSpPr>
        <p:spPr>
          <a:xfrm>
            <a:off x="4031097" y="2733243"/>
            <a:ext cx="3780167" cy="6957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서버의 </a:t>
            </a:r>
            <a:r>
              <a:rPr lang="en-US" altLang="ko-KR" dirty="0" err="1">
                <a:solidFill>
                  <a:schemeClr val="tx2"/>
                </a:solidFill>
              </a:rPr>
              <a:t>rtmp.config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설정 한 모습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</a:rPr>
              <a:t>Live-out</a:t>
            </a:r>
            <a:r>
              <a:rPr lang="ko-KR" altLang="en-US" dirty="0">
                <a:solidFill>
                  <a:schemeClr val="tx2"/>
                </a:solidFill>
              </a:rPr>
              <a:t>라는 </a:t>
            </a:r>
            <a:r>
              <a:rPr lang="ko-KR" altLang="en-US" dirty="0" err="1">
                <a:solidFill>
                  <a:schemeClr val="tx2"/>
                </a:solidFill>
              </a:rPr>
              <a:t>스트림키에서</a:t>
            </a:r>
            <a:r>
              <a:rPr lang="ko-KR" altLang="en-US" dirty="0">
                <a:solidFill>
                  <a:schemeClr val="tx2"/>
                </a:solidFill>
              </a:rPr>
              <a:t> 실습함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5D548A-83D8-0367-3452-AC45057AF487}"/>
              </a:ext>
            </a:extLst>
          </p:cNvPr>
          <p:cNvSpPr/>
          <p:nvPr/>
        </p:nvSpPr>
        <p:spPr>
          <a:xfrm>
            <a:off x="4031097" y="3483980"/>
            <a:ext cx="7742891" cy="24707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콘솔 명령어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endParaRPr lang="en-US" altLang="ko-KR" dirty="0">
              <a:solidFill>
                <a:schemeClr val="tx2"/>
              </a:solidFill>
            </a:endParaRPr>
          </a:p>
          <a:p>
            <a:pPr algn="just" latinLnBrk="0">
              <a:spcAft>
                <a:spcPts val="800"/>
              </a:spcAf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ffmpeg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-re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ttest.mp4 -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c:v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libx264 -preset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veryfast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maxrate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4000k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bufsize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8000k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pix_fmt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yuv420p -g 50 -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c:a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aac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b:a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128k -f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flv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0">
              <a:spcAft>
                <a:spcPts val="800"/>
              </a:spcAft>
            </a:pPr>
            <a:endParaRPr lang="en-US" altLang="ko-KR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800"/>
              </a:spcAf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rtmp://</a:t>
            </a:r>
            <a:r>
              <a:rPr lang="en-US" altLang="ko-KR" sz="18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43.200.6.34:58737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/live-out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spcAft>
                <a:spcPts val="800"/>
              </a:spcAf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ffplay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rtmp://</a:t>
            </a:r>
            <a:r>
              <a:rPr lang="en-US" altLang="ko-KR" sz="18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43.200.6.34:58737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/live-out</a:t>
            </a:r>
            <a:endParaRPr lang="en-US" altLang="ko-KR" sz="1800" kern="100" dirty="0"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002EEBB-8469-4363-F973-C4DBC4A16A61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Network - </a:t>
            </a:r>
            <a:r>
              <a:rPr lang="ko-KR" altLang="en-US" sz="2800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386159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0F5708-7A60-A0A9-78D3-D5B3483D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70" y="1180145"/>
            <a:ext cx="7976659" cy="515928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DA3AA3D-41C1-8190-8F4F-485FD3F8CD1C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실행 사진</a:t>
            </a:r>
          </a:p>
        </p:txBody>
      </p:sp>
    </p:spTree>
    <p:extLst>
      <p:ext uri="{BB962C8B-B14F-4D97-AF65-F5344CB8AC3E}">
        <p14:creationId xmlns:p14="http://schemas.microsoft.com/office/powerpoint/2010/main" val="69056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E7B8BF-AE31-C489-1E41-EB5C3BC2CB29}"/>
              </a:ext>
            </a:extLst>
          </p:cNvPr>
          <p:cNvSpPr/>
          <p:nvPr/>
        </p:nvSpPr>
        <p:spPr>
          <a:xfrm>
            <a:off x="0" y="1"/>
            <a:ext cx="12192000" cy="2131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9054-DD2D-05F5-32E4-087A4C818EAA}"/>
              </a:ext>
            </a:extLst>
          </p:cNvPr>
          <p:cNvSpPr/>
          <p:nvPr/>
        </p:nvSpPr>
        <p:spPr>
          <a:xfrm>
            <a:off x="150584" y="163647"/>
            <a:ext cx="4380775" cy="15258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내에서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opencv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ffmpeg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를 통해 영상을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확보할수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있는 방법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서버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라즈베리파이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연결 구상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2DEBA8-DF21-946E-786F-99B9FB4F67D5}"/>
              </a:ext>
            </a:extLst>
          </p:cNvPr>
          <p:cNvSpPr/>
          <p:nvPr/>
        </p:nvSpPr>
        <p:spPr>
          <a:xfrm>
            <a:off x="470263" y="26299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818C22-1C42-5388-EA85-491F5667C6FA}"/>
              </a:ext>
            </a:extLst>
          </p:cNvPr>
          <p:cNvSpPr/>
          <p:nvPr/>
        </p:nvSpPr>
        <p:spPr>
          <a:xfrm>
            <a:off x="470263" y="57171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BDFC22-08D5-E1D4-A325-D751EA5B2ACD}"/>
              </a:ext>
            </a:extLst>
          </p:cNvPr>
          <p:cNvSpPr/>
          <p:nvPr/>
        </p:nvSpPr>
        <p:spPr>
          <a:xfrm>
            <a:off x="3283132" y="2603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B919F1-5C00-EA17-A25D-F2F71CAF93E3}"/>
              </a:ext>
            </a:extLst>
          </p:cNvPr>
          <p:cNvSpPr/>
          <p:nvPr/>
        </p:nvSpPr>
        <p:spPr>
          <a:xfrm>
            <a:off x="2030367" y="2603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3BBDF-71AC-878D-50D0-F0E6C86F75E3}"/>
              </a:ext>
            </a:extLst>
          </p:cNvPr>
          <p:cNvSpPr/>
          <p:nvPr/>
        </p:nvSpPr>
        <p:spPr>
          <a:xfrm>
            <a:off x="470263" y="41735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178F1E-EC56-E1B3-8E06-C5D3FA85DC47}"/>
              </a:ext>
            </a:extLst>
          </p:cNvPr>
          <p:cNvSpPr/>
          <p:nvPr/>
        </p:nvSpPr>
        <p:spPr>
          <a:xfrm>
            <a:off x="2435315" y="4173582"/>
            <a:ext cx="2299063" cy="219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FD3C70-21EF-2585-F685-00F54AE41DF8}"/>
              </a:ext>
            </a:extLst>
          </p:cNvPr>
          <p:cNvCxnSpPr>
            <a:cxnSpLocks/>
          </p:cNvCxnSpPr>
          <p:nvPr/>
        </p:nvCxnSpPr>
        <p:spPr>
          <a:xfrm flipH="1" flipV="1">
            <a:off x="2359115" y="3544388"/>
            <a:ext cx="632280" cy="7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EEC3E3-22AE-9302-22AA-5ADAC02145E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297577" y="3544388"/>
            <a:ext cx="1474428" cy="95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121551-B293-A3A3-3E06-834F4167561A}"/>
              </a:ext>
            </a:extLst>
          </p:cNvPr>
          <p:cNvCxnSpPr/>
          <p:nvPr/>
        </p:nvCxnSpPr>
        <p:spPr>
          <a:xfrm flipV="1">
            <a:off x="3612242" y="3544388"/>
            <a:ext cx="155485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F60FB6-A9D8-B6B0-C937-EDC4E8A9C60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384663" y="4630782"/>
            <a:ext cx="1166948" cy="10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47010D-97FD-C754-FD7C-12C9B8408487}"/>
              </a:ext>
            </a:extLst>
          </p:cNvPr>
          <p:cNvCxnSpPr>
            <a:cxnSpLocks/>
            <a:stCxn id="12" idx="2"/>
            <a:endCxn id="8" idx="3"/>
          </p:cNvCxnSpPr>
          <p:nvPr/>
        </p:nvCxnSpPr>
        <p:spPr>
          <a:xfrm flipH="1">
            <a:off x="1384663" y="5269774"/>
            <a:ext cx="1050652" cy="90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C0D20-B03E-CE44-89D1-3549C39C54C7}"/>
              </a:ext>
            </a:extLst>
          </p:cNvPr>
          <p:cNvSpPr/>
          <p:nvPr/>
        </p:nvSpPr>
        <p:spPr>
          <a:xfrm>
            <a:off x="7047049" y="25886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2D5C0B-6A8B-D024-EA7F-878A6E7466AE}"/>
              </a:ext>
            </a:extLst>
          </p:cNvPr>
          <p:cNvSpPr/>
          <p:nvPr/>
        </p:nvSpPr>
        <p:spPr>
          <a:xfrm>
            <a:off x="7047049" y="5675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254F3A-3FE1-C696-FDC2-F9FED20E6C09}"/>
              </a:ext>
            </a:extLst>
          </p:cNvPr>
          <p:cNvSpPr/>
          <p:nvPr/>
        </p:nvSpPr>
        <p:spPr>
          <a:xfrm>
            <a:off x="9859918" y="25624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697156-E6FE-808E-C487-6FD53DEE1D2E}"/>
              </a:ext>
            </a:extLst>
          </p:cNvPr>
          <p:cNvSpPr/>
          <p:nvPr/>
        </p:nvSpPr>
        <p:spPr>
          <a:xfrm>
            <a:off x="8607153" y="25624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5FFFA8-8201-BDEC-99BA-09CBD5E6B3C9}"/>
              </a:ext>
            </a:extLst>
          </p:cNvPr>
          <p:cNvSpPr/>
          <p:nvPr/>
        </p:nvSpPr>
        <p:spPr>
          <a:xfrm>
            <a:off x="7047049" y="41322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288DD55-1DDA-EE52-4895-F12508470C85}"/>
              </a:ext>
            </a:extLst>
          </p:cNvPr>
          <p:cNvSpPr/>
          <p:nvPr/>
        </p:nvSpPr>
        <p:spPr>
          <a:xfrm>
            <a:off x="9012101" y="4132215"/>
            <a:ext cx="2299063" cy="219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A14929-1611-4570-6E70-56B0A293400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064353" y="3476895"/>
            <a:ext cx="628287" cy="6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96148F-AABD-D32C-A6C4-A77C1B342C8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961449" y="3503021"/>
            <a:ext cx="1387342" cy="95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02F564C-18C7-41A9-7FB8-4090BFD79F8E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10161633" y="3476895"/>
            <a:ext cx="155485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1E15512-DFF9-469F-00BD-7C56ED7566A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961449" y="4589415"/>
            <a:ext cx="1102904" cy="2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EBB7D5F-CF93-F044-345D-8A30D421FCCC}"/>
              </a:ext>
            </a:extLst>
          </p:cNvPr>
          <p:cNvCxnSpPr>
            <a:cxnSpLocks/>
          </p:cNvCxnSpPr>
          <p:nvPr/>
        </p:nvCxnSpPr>
        <p:spPr>
          <a:xfrm flipV="1">
            <a:off x="7846967" y="5608320"/>
            <a:ext cx="1165134" cy="5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029F15-72DD-1FDA-656C-57C915DC0375}"/>
              </a:ext>
            </a:extLst>
          </p:cNvPr>
          <p:cNvSpPr/>
          <p:nvPr/>
        </p:nvSpPr>
        <p:spPr>
          <a:xfrm>
            <a:off x="4786631" y="2546166"/>
            <a:ext cx="2087656" cy="4069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두가지 모델을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고민해 보았으나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AWS </a:t>
            </a:r>
            <a:r>
              <a:rPr lang="ko-KR" altLang="en-US" sz="1600" dirty="0">
                <a:solidFill>
                  <a:schemeClr val="tx1"/>
                </a:solidFill>
              </a:rPr>
              <a:t>서버에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nginx</a:t>
            </a:r>
            <a:r>
              <a:rPr lang="ko-KR" altLang="en-US" sz="1600" dirty="0">
                <a:solidFill>
                  <a:schemeClr val="tx1"/>
                </a:solidFill>
              </a:rPr>
              <a:t>를 구성하여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라즈베리 파이들이 영상을 </a:t>
            </a:r>
            <a:r>
              <a:rPr lang="en-US" altLang="ko-KR" sz="1600" dirty="0">
                <a:solidFill>
                  <a:schemeClr val="tx1"/>
                </a:solidFill>
              </a:rPr>
              <a:t>push</a:t>
            </a:r>
            <a:r>
              <a:rPr lang="ko-KR" altLang="en-US" sz="1600" dirty="0">
                <a:solidFill>
                  <a:schemeClr val="tx1"/>
                </a:solidFill>
              </a:rPr>
              <a:t>하고 </a:t>
            </a:r>
            <a:r>
              <a:rPr lang="en-US" altLang="ko-KR" sz="1600" dirty="0">
                <a:solidFill>
                  <a:schemeClr val="tx1"/>
                </a:solidFill>
              </a:rPr>
              <a:t>server </a:t>
            </a:r>
            <a:r>
              <a:rPr lang="ko-KR" altLang="en-US" sz="1600" dirty="0">
                <a:solidFill>
                  <a:schemeClr val="tx1"/>
                </a:solidFill>
              </a:rPr>
              <a:t>내부에서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받아 처리 하는 것이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효율적이라 판단</a:t>
            </a:r>
          </a:p>
        </p:txBody>
      </p:sp>
    </p:spTree>
    <p:extLst>
      <p:ext uri="{BB962C8B-B14F-4D97-AF65-F5344CB8AC3E}">
        <p14:creationId xmlns:p14="http://schemas.microsoft.com/office/powerpoint/2010/main" val="136561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58E3E04-1D26-A4D0-13ED-30E489476815}"/>
              </a:ext>
            </a:extLst>
          </p:cNvPr>
          <p:cNvSpPr txBox="1">
            <a:spLocks/>
          </p:cNvSpPr>
          <p:nvPr/>
        </p:nvSpPr>
        <p:spPr>
          <a:xfrm>
            <a:off x="552267" y="1368440"/>
            <a:ext cx="8514144" cy="68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(1) </a:t>
            </a:r>
            <a:r>
              <a:rPr lang="ko-KR" altLang="en-US" sz="1800" dirty="0" err="1"/>
              <a:t>블랜디드</a:t>
            </a:r>
            <a:r>
              <a:rPr lang="ko-KR" altLang="en-US" sz="1800" dirty="0"/>
              <a:t> 러닝 강의 수강 </a:t>
            </a:r>
            <a:r>
              <a:rPr lang="en-US" altLang="ko-KR" sz="1800" dirty="0"/>
              <a:t>–</a:t>
            </a:r>
            <a:r>
              <a:rPr lang="ko-KR" altLang="en-US" sz="1800" dirty="0"/>
              <a:t> 개인별로 </a:t>
            </a:r>
            <a:r>
              <a:rPr lang="en-US" altLang="ko-KR" sz="1800" dirty="0"/>
              <a:t>1</a:t>
            </a:r>
            <a:r>
              <a:rPr lang="ko-KR" altLang="en-US" sz="1800" dirty="0"/>
              <a:t>달에 최소 </a:t>
            </a:r>
            <a:r>
              <a:rPr lang="en-US" altLang="ko-KR" sz="1800" dirty="0"/>
              <a:t>1</a:t>
            </a:r>
            <a:r>
              <a:rPr lang="ko-KR" altLang="en-US" sz="1800" dirty="0"/>
              <a:t>개 강의 완강</a:t>
            </a:r>
            <a:r>
              <a:rPr lang="en-US" altLang="ko-KR" sz="1800" dirty="0"/>
              <a:t> %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C6A88D-6794-A216-4BBC-FD8C9871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55" y="2988914"/>
            <a:ext cx="5363186" cy="2862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AC0997-3623-983F-8B5B-055CD0CA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63" y="2664728"/>
            <a:ext cx="5275691" cy="3214225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4CBDE3CD-FC5D-8ED3-A08C-1463D87E3C80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공모전 가산점 획득 요소</a:t>
            </a:r>
          </a:p>
        </p:txBody>
      </p:sp>
    </p:spTree>
    <p:extLst>
      <p:ext uri="{BB962C8B-B14F-4D97-AF65-F5344CB8AC3E}">
        <p14:creationId xmlns:p14="http://schemas.microsoft.com/office/powerpoint/2010/main" val="352134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58E3E04-1D26-A4D0-13ED-30E489476815}"/>
              </a:ext>
            </a:extLst>
          </p:cNvPr>
          <p:cNvSpPr txBox="1">
            <a:spLocks/>
          </p:cNvSpPr>
          <p:nvPr/>
        </p:nvSpPr>
        <p:spPr>
          <a:xfrm>
            <a:off x="552267" y="1337628"/>
            <a:ext cx="4844143" cy="68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(2) GitLab </a:t>
            </a:r>
            <a:r>
              <a:rPr lang="ko-KR" altLang="en-US" sz="1800" dirty="0"/>
              <a:t>활용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AB42BD-DAA9-41BC-A042-9CCE2B17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73" y="2171930"/>
            <a:ext cx="8217853" cy="416854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B336799-C5B8-B36A-975C-2B34A8F5FBE2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공모전 가산점 획득 요소</a:t>
            </a:r>
          </a:p>
        </p:txBody>
      </p:sp>
    </p:spTree>
    <p:extLst>
      <p:ext uri="{BB962C8B-B14F-4D97-AF65-F5344CB8AC3E}">
        <p14:creationId xmlns:p14="http://schemas.microsoft.com/office/powerpoint/2010/main" val="186750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39931C7-FB96-CA43-F47A-F45735D2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88" y="2080108"/>
            <a:ext cx="5112479" cy="39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48E694-A626-75E7-3211-B1CFBEBB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001" y="1859143"/>
            <a:ext cx="6127933" cy="249157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3307DBB-E745-997E-6F99-36B79E0A3499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기타 공유 사항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6D28E9C-0352-C18A-CFCB-934A9F4259DE}"/>
              </a:ext>
            </a:extLst>
          </p:cNvPr>
          <p:cNvSpPr txBox="1">
            <a:spLocks/>
          </p:cNvSpPr>
          <p:nvPr/>
        </p:nvSpPr>
        <p:spPr>
          <a:xfrm>
            <a:off x="552267" y="1368440"/>
            <a:ext cx="8514144" cy="68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800" dirty="0"/>
              <a:t>울산 </a:t>
            </a:r>
            <a:r>
              <a:rPr lang="ko-KR" altLang="en-US" sz="1800" dirty="0" err="1"/>
              <a:t>멘토링데이</a:t>
            </a:r>
            <a:r>
              <a:rPr lang="ko-KR" altLang="en-US" sz="1800" dirty="0"/>
              <a:t> 참가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CB89BC-FB4B-005A-AC04-909A9A74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18" y="4760475"/>
            <a:ext cx="5084900" cy="14581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032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856-673E-8A7B-BFCF-3B6C7DCB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94D0C27-D0D4-89D9-2789-3ED6679611CE}"/>
              </a:ext>
            </a:extLst>
          </p:cNvPr>
          <p:cNvSpPr txBox="1">
            <a:spLocks/>
          </p:cNvSpPr>
          <p:nvPr/>
        </p:nvSpPr>
        <p:spPr>
          <a:xfrm>
            <a:off x="838200" y="601186"/>
            <a:ext cx="10515600" cy="420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250000"/>
              </a:lnSpc>
              <a:buAutoNum type="arabicParenR"/>
            </a:pPr>
            <a:r>
              <a:rPr lang="ko-KR" altLang="en-US" sz="2000" dirty="0"/>
              <a:t>기능별</a:t>
            </a:r>
            <a:r>
              <a:rPr lang="en-US" altLang="ko-KR" sz="2000" dirty="0"/>
              <a:t>(AI, DB, HW, Network </a:t>
            </a:r>
            <a:r>
              <a:rPr lang="ko-KR" altLang="en-US" sz="2000" dirty="0"/>
              <a:t>진행 상황 보고 및 차후 개발할 </a:t>
            </a:r>
            <a:r>
              <a:rPr lang="en-US" altLang="ko-KR" sz="2000" dirty="0"/>
              <a:t>task </a:t>
            </a:r>
            <a:r>
              <a:rPr lang="ko-KR" altLang="en-US" sz="2000" dirty="0"/>
              <a:t>소개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AutoNum type="arabicParenR"/>
            </a:pPr>
            <a:r>
              <a:rPr lang="ko-KR" altLang="en-US" sz="2000" dirty="0"/>
              <a:t>공모전 가산점 획득 요소 안내</a:t>
            </a:r>
            <a:endParaRPr lang="en-US" altLang="ko-KR" sz="2000" dirty="0"/>
          </a:p>
          <a:p>
            <a:pPr marL="457200" indent="-457200">
              <a:lnSpc>
                <a:spcPct val="250000"/>
              </a:lnSpc>
              <a:buAutoNum type="arabicParenR"/>
            </a:pPr>
            <a:r>
              <a:rPr lang="ko-KR" altLang="en-US" sz="2000" dirty="0"/>
              <a:t>기타 공유 사항</a:t>
            </a:r>
          </a:p>
        </p:txBody>
      </p:sp>
    </p:spTree>
    <p:extLst>
      <p:ext uri="{BB962C8B-B14F-4D97-AF65-F5344CB8AC3E}">
        <p14:creationId xmlns:p14="http://schemas.microsoft.com/office/powerpoint/2010/main" val="260408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커넥티드 항만을 위한 물류 인프라-컨테이너 정보 문자인식 모델(OCR 인식)_1">
            <a:extLst>
              <a:ext uri="{FF2B5EF4-FFF2-40B4-BE49-F238E27FC236}">
                <a16:creationId xmlns:a16="http://schemas.microsoft.com/office/drawing/2014/main" id="{BCE5D7BA-D65A-DC6D-757C-7D3CFDB5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9" y="1690688"/>
            <a:ext cx="4017962" cy="441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커넥티드 항만을 위한 물류 인프라-컨테이너 정보 문자인식 모델(OCR 인식)_2">
            <a:extLst>
              <a:ext uri="{FF2B5EF4-FFF2-40B4-BE49-F238E27FC236}">
                <a16:creationId xmlns:a16="http://schemas.microsoft.com/office/drawing/2014/main" id="{ED0D6CA0-F84A-7824-315E-B3565BB8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862" y="1694307"/>
            <a:ext cx="6718834" cy="44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68D7330-9908-BFC2-FA0F-F80E1843578C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AI - </a:t>
            </a:r>
            <a:r>
              <a:rPr lang="ko-KR" altLang="en-US" sz="2800" dirty="0"/>
              <a:t>컨테이너 정보 문자인식 모델</a:t>
            </a:r>
            <a:r>
              <a:rPr lang="en-US" altLang="ko-KR" sz="2800" dirty="0"/>
              <a:t> </a:t>
            </a:r>
            <a:r>
              <a:rPr lang="ko-KR" altLang="en-US" sz="2800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64381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42287302-EBC0-B5C3-9187-0B87D1D5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97" y="1536535"/>
            <a:ext cx="10187403" cy="475212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0BF7466-66B5-4DC8-1DE0-9D52F25C2483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컨테이너 정보 문자인식 모델</a:t>
            </a:r>
            <a:r>
              <a:rPr lang="en-US" altLang="ko-KR" sz="2800" dirty="0"/>
              <a:t> - detec_withIOU.py </a:t>
            </a:r>
            <a:r>
              <a:rPr lang="ko-KR" altLang="en-US" sz="28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418245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AD3A1-E8A8-CBA7-A1E6-6CC5F2E1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7" y="1238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컨테이너 정보 문자인식 모델</a:t>
            </a:r>
            <a:r>
              <a:rPr lang="en-US" altLang="ko-KR" sz="2800" dirty="0"/>
              <a:t> - detec_withIOU.py </a:t>
            </a:r>
            <a:r>
              <a:rPr lang="ko-KR" altLang="en-US" sz="2800" dirty="0"/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16C760-D2D9-87C8-2C67-9EA78113D087}"/>
              </a:ext>
            </a:extLst>
          </p:cNvPr>
          <p:cNvSpPr txBox="1"/>
          <p:nvPr/>
        </p:nvSpPr>
        <p:spPr>
          <a:xfrm>
            <a:off x="552267" y="1174135"/>
            <a:ext cx="5670733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effectLst/>
                <a:latin typeface="JetBrains Mono"/>
              </a:rPr>
              <a:t>[16:27:54] </a:t>
            </a:r>
            <a:r>
              <a:rPr lang="en-US" altLang="ko-KR" sz="1200" dirty="0" err="1">
                <a:effectLst/>
                <a:latin typeface="JetBrains Mono"/>
              </a:rPr>
              <a:t>FileCount</a:t>
            </a:r>
            <a:r>
              <a:rPr lang="en-US" altLang="ko-KR" sz="1200" dirty="0">
                <a:effectLst/>
                <a:latin typeface="JetBrains Mono"/>
              </a:rPr>
              <a:t>      1 </a:t>
            </a:r>
          </a:p>
          <a:p>
            <a:r>
              <a:rPr lang="en-US" altLang="ko-KR" sz="1200" dirty="0" err="1">
                <a:effectLst/>
                <a:latin typeface="JetBrains Mono"/>
              </a:rPr>
              <a:t>objCount</a:t>
            </a:r>
            <a:r>
              <a:rPr lang="en-US" altLang="ko-KR" sz="1200" dirty="0">
                <a:effectLst/>
                <a:latin typeface="JetBrains Mono"/>
              </a:rPr>
              <a:t>      1 </a:t>
            </a:r>
          </a:p>
          <a:p>
            <a:r>
              <a:rPr lang="en-US" altLang="ko-KR" sz="1200" dirty="0">
                <a:effectLst/>
                <a:latin typeface="JetBrains Mono"/>
              </a:rPr>
              <a:t>Result O </a:t>
            </a:r>
          </a:p>
          <a:p>
            <a:r>
              <a:rPr lang="en-US" altLang="ko-KR" sz="1200" dirty="0">
                <a:effectLst/>
                <a:latin typeface="JetBrains Mono"/>
              </a:rPr>
              <a:t>Answer        45G1 </a:t>
            </a:r>
          </a:p>
          <a:p>
            <a:r>
              <a:rPr lang="en-US" altLang="ko-KR" sz="1200" dirty="0">
                <a:effectLst/>
                <a:latin typeface="JetBrains Mono"/>
              </a:rPr>
              <a:t>Predict         45G1 </a:t>
            </a:r>
          </a:p>
          <a:p>
            <a:r>
              <a:rPr lang="en-US" altLang="ko-KR" sz="1200" dirty="0">
                <a:effectLst/>
                <a:latin typeface="JetBrains Mono"/>
              </a:rPr>
              <a:t>TP =     1 </a:t>
            </a:r>
          </a:p>
          <a:p>
            <a:r>
              <a:rPr lang="en-US" altLang="ko-KR" sz="1200" dirty="0">
                <a:effectLst/>
                <a:latin typeface="JetBrains Mono"/>
              </a:rPr>
              <a:t>FP =     0 </a:t>
            </a:r>
          </a:p>
          <a:p>
            <a:r>
              <a:rPr lang="en-US" altLang="ko-KR" sz="1200" dirty="0">
                <a:effectLst/>
                <a:latin typeface="JetBrains Mono"/>
              </a:rPr>
              <a:t>FN =     0 </a:t>
            </a:r>
          </a:p>
          <a:p>
            <a:r>
              <a:rPr lang="en-US" altLang="ko-KR" sz="1200" dirty="0">
                <a:effectLst/>
                <a:latin typeface="JetBrains Mono"/>
              </a:rPr>
              <a:t>IOU = 0.86 </a:t>
            </a:r>
          </a:p>
          <a:p>
            <a:r>
              <a:rPr lang="en-US" altLang="ko-KR" sz="1200" dirty="0">
                <a:effectLst/>
                <a:latin typeface="JetBrains Mono"/>
              </a:rPr>
              <a:t>Precision = 1.00 </a:t>
            </a:r>
          </a:p>
          <a:p>
            <a:r>
              <a:rPr lang="en-US" altLang="ko-KR" sz="1200" dirty="0">
                <a:effectLst/>
                <a:latin typeface="JetBrains Mono"/>
              </a:rPr>
              <a:t>Recall = 1.00 </a:t>
            </a:r>
          </a:p>
          <a:p>
            <a:r>
              <a:rPr lang="en-US" altLang="ko-KR" sz="1200" dirty="0">
                <a:effectLst/>
                <a:latin typeface="JetBrains Mono"/>
              </a:rPr>
              <a:t>F1-Score = 1.00 </a:t>
            </a:r>
          </a:p>
          <a:p>
            <a:r>
              <a:rPr lang="en-US" altLang="ko-KR" sz="1050" dirty="0" err="1">
                <a:latin typeface="JetBrains Mono"/>
              </a:rPr>
              <a:t>fileName</a:t>
            </a:r>
            <a:r>
              <a:rPr lang="en-US" altLang="ko-KR" sz="1050" dirty="0">
                <a:latin typeface="JetBrains Mono"/>
              </a:rPr>
              <a:t> = E:\DataSets\01.</a:t>
            </a:r>
            <a:r>
              <a:rPr lang="ko-KR" altLang="en-US" sz="1050" dirty="0">
                <a:latin typeface="맑은 고딕" panose="020B0503020000020004" pitchFamily="50" charset="-127"/>
              </a:rPr>
              <a:t>데이터</a:t>
            </a:r>
            <a:r>
              <a:rPr lang="en-US" altLang="ko-KR" sz="1050" dirty="0">
                <a:latin typeface="JetBrains Mono"/>
              </a:rPr>
              <a:t>\1.Training\</a:t>
            </a:r>
            <a:r>
              <a:rPr lang="ko-KR" altLang="en-US" sz="1050" dirty="0">
                <a:latin typeface="맑은 고딕" panose="020B0503020000020004" pitchFamily="50" charset="-127"/>
              </a:rPr>
              <a:t>원천데이터</a:t>
            </a:r>
            <a:r>
              <a:rPr lang="en-US" altLang="ko-KR" sz="1050" dirty="0">
                <a:latin typeface="JetBrains Mono"/>
              </a:rPr>
              <a:t>\TS1\Container\Crane\Side\IMG_CON_CRANE_SIDE_A_20210213084236_052257.jpg</a:t>
            </a:r>
            <a:br>
              <a:rPr lang="en-US" altLang="ko-KR" sz="1400" dirty="0">
                <a:latin typeface="JetBrains Mono"/>
              </a:rPr>
            </a:br>
            <a:endParaRPr lang="en-US" altLang="ko-KR" sz="1400" dirty="0">
              <a:effectLst/>
              <a:latin typeface="JetBrain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DA08C-D8AB-677F-84E9-715929E5C7FA}"/>
              </a:ext>
            </a:extLst>
          </p:cNvPr>
          <p:cNvSpPr txBox="1"/>
          <p:nvPr/>
        </p:nvSpPr>
        <p:spPr>
          <a:xfrm>
            <a:off x="552267" y="3952513"/>
            <a:ext cx="6096000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JetBrains Mono"/>
              </a:rPr>
              <a:t>[16:27:54]</a:t>
            </a:r>
          </a:p>
          <a:p>
            <a:r>
              <a:rPr lang="en-US" altLang="ko-KR" sz="1200" dirty="0" err="1">
                <a:latin typeface="JetBrains Mono"/>
              </a:rPr>
              <a:t>FileCount</a:t>
            </a:r>
            <a:r>
              <a:rPr lang="en-US" altLang="ko-KR" sz="1200" dirty="0">
                <a:latin typeface="JetBrains Mono"/>
              </a:rPr>
              <a:t>      1</a:t>
            </a:r>
          </a:p>
          <a:p>
            <a:r>
              <a:rPr lang="en-US" altLang="ko-KR" sz="1200" dirty="0" err="1">
                <a:latin typeface="JetBrains Mono"/>
              </a:rPr>
              <a:t>objCount</a:t>
            </a:r>
            <a:r>
              <a:rPr lang="en-US" altLang="ko-KR" sz="1200" dirty="0">
                <a:latin typeface="JetBrains Mono"/>
              </a:rPr>
              <a:t>      2</a:t>
            </a:r>
          </a:p>
          <a:p>
            <a:r>
              <a:rPr lang="en-US" altLang="ko-KR" sz="1200" dirty="0">
                <a:latin typeface="JetBrains Mono"/>
              </a:rPr>
              <a:t>Result O</a:t>
            </a:r>
          </a:p>
          <a:p>
            <a:r>
              <a:rPr lang="en-US" altLang="ko-KR" sz="1200" dirty="0">
                <a:latin typeface="JetBrains Mono"/>
              </a:rPr>
              <a:t>Answer BMOU4123514</a:t>
            </a:r>
          </a:p>
          <a:p>
            <a:r>
              <a:rPr lang="en-US" altLang="ko-KR" sz="1200" dirty="0">
                <a:latin typeface="JetBrains Mono"/>
              </a:rPr>
              <a:t>Predict  BMOU4123514</a:t>
            </a:r>
          </a:p>
          <a:p>
            <a:r>
              <a:rPr lang="en-US" altLang="ko-KR" sz="1200" dirty="0">
                <a:latin typeface="JetBrains Mono"/>
              </a:rPr>
              <a:t>TP =     2</a:t>
            </a:r>
          </a:p>
          <a:p>
            <a:r>
              <a:rPr lang="en-US" altLang="ko-KR" sz="1200" dirty="0">
                <a:latin typeface="JetBrains Mono"/>
              </a:rPr>
              <a:t>FP =     0</a:t>
            </a:r>
          </a:p>
          <a:p>
            <a:r>
              <a:rPr lang="en-US" altLang="ko-KR" sz="1200" dirty="0">
                <a:latin typeface="JetBrains Mono"/>
              </a:rPr>
              <a:t>FN =     0</a:t>
            </a:r>
          </a:p>
          <a:p>
            <a:r>
              <a:rPr lang="en-US" altLang="ko-KR" sz="1200" dirty="0">
                <a:latin typeface="JetBrains Mono"/>
              </a:rPr>
              <a:t>IOU = 0.85</a:t>
            </a:r>
          </a:p>
          <a:p>
            <a:r>
              <a:rPr lang="en-US" altLang="ko-KR" sz="1200" dirty="0">
                <a:latin typeface="JetBrains Mono"/>
              </a:rPr>
              <a:t>Precision = 1.00</a:t>
            </a:r>
          </a:p>
          <a:p>
            <a:r>
              <a:rPr lang="en-US" altLang="ko-KR" sz="1200" dirty="0">
                <a:latin typeface="JetBrains Mono"/>
              </a:rPr>
              <a:t>Recall = 1.00</a:t>
            </a:r>
          </a:p>
          <a:p>
            <a:r>
              <a:rPr lang="en-US" altLang="ko-KR" sz="1200" dirty="0">
                <a:latin typeface="JetBrains Mono"/>
              </a:rPr>
              <a:t>F1-Score = 1.00</a:t>
            </a:r>
          </a:p>
          <a:p>
            <a:r>
              <a:rPr lang="en-US" altLang="ko-KR" sz="1100" dirty="0" err="1">
                <a:latin typeface="JetBrains Mono"/>
              </a:rPr>
              <a:t>fileName</a:t>
            </a:r>
            <a:r>
              <a:rPr lang="en-US" altLang="ko-KR" sz="1100" dirty="0">
                <a:latin typeface="JetBrains Mono"/>
              </a:rPr>
              <a:t> = E:\</a:t>
            </a:r>
            <a:r>
              <a:rPr lang="ko-KR" altLang="en-US" sz="1100" dirty="0">
                <a:latin typeface="JetBrains Mono"/>
              </a:rPr>
              <a:t>생략</a:t>
            </a:r>
            <a:r>
              <a:rPr lang="en-US" altLang="ko-KR" sz="1100" dirty="0">
                <a:latin typeface="JetBrains Mono"/>
              </a:rPr>
              <a:t>\IMG_CON_CRANE_SIDE_A_20210213084236_052257.jpg</a:t>
            </a:r>
          </a:p>
        </p:txBody>
      </p:sp>
      <p:pic>
        <p:nvPicPr>
          <p:cNvPr id="9" name="그림 8" descr="텍스트, 커튼, 화물 컨테이너이(가) 표시된 사진&#10;&#10;자동 생성된 설명">
            <a:extLst>
              <a:ext uri="{FF2B5EF4-FFF2-40B4-BE49-F238E27FC236}">
                <a16:creationId xmlns:a16="http://schemas.microsoft.com/office/drawing/2014/main" id="{BF3EE717-DA06-C9D4-4BD2-0551A1F0A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434" y="1795908"/>
            <a:ext cx="6096000" cy="3429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8DC51-F7E9-1732-376A-CEE2B7B56BF2}"/>
              </a:ext>
            </a:extLst>
          </p:cNvPr>
          <p:cNvSpPr/>
          <p:nvPr/>
        </p:nvSpPr>
        <p:spPr>
          <a:xfrm>
            <a:off x="9010650" y="2597601"/>
            <a:ext cx="1857375" cy="2419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040CD1-7D1A-5E25-7959-8A51D3E5FBE1}"/>
              </a:ext>
            </a:extLst>
          </p:cNvPr>
          <p:cNvSpPr/>
          <p:nvPr/>
        </p:nvSpPr>
        <p:spPr>
          <a:xfrm>
            <a:off x="395287" y="1665538"/>
            <a:ext cx="1857375" cy="5429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E51AEE-2AA1-60D1-BED2-7CAF40CA0387}"/>
              </a:ext>
            </a:extLst>
          </p:cNvPr>
          <p:cNvSpPr/>
          <p:nvPr/>
        </p:nvSpPr>
        <p:spPr>
          <a:xfrm>
            <a:off x="395287" y="4649537"/>
            <a:ext cx="1857375" cy="5429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2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0BF7466-66B5-4DC8-1DE0-9D52F25C2483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서비스 활용 시나리오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316B0-9203-3B12-D31C-F3E973DF940B}"/>
              </a:ext>
            </a:extLst>
          </p:cNvPr>
          <p:cNvSpPr txBox="1"/>
          <p:nvPr/>
        </p:nvSpPr>
        <p:spPr>
          <a:xfrm>
            <a:off x="552267" y="1531320"/>
            <a:ext cx="9763432" cy="4763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 err="1"/>
              <a:t>ㅇ</a:t>
            </a:r>
            <a:r>
              <a:rPr lang="ko-KR" altLang="en-US" sz="1400" dirty="0"/>
              <a:t> 선석에서의 검수 자동화</a:t>
            </a:r>
            <a:br>
              <a:rPr lang="ko-KR" altLang="en-US" sz="1400" dirty="0"/>
            </a:br>
            <a:r>
              <a:rPr lang="ko-KR" altLang="en-US" sz="1400" dirty="0"/>
              <a:t>  선석에서 </a:t>
            </a:r>
            <a:r>
              <a:rPr lang="en-US" altLang="ko-KR" sz="1400" dirty="0"/>
              <a:t>BIC Code </a:t>
            </a:r>
            <a:r>
              <a:rPr lang="ko-KR" altLang="en-US" sz="1400" dirty="0"/>
              <a:t>및 </a:t>
            </a:r>
            <a:r>
              <a:rPr lang="en-US" altLang="ko-KR" sz="1400" dirty="0"/>
              <a:t>Type Size Code</a:t>
            </a:r>
            <a:r>
              <a:rPr lang="ko-KR" altLang="en-US" sz="1400" dirty="0"/>
              <a:t>를 이용한 검수 자동화 및 </a:t>
            </a:r>
            <a:r>
              <a:rPr lang="en-US" altLang="ko-KR" sz="1400" dirty="0"/>
              <a:t>Twist Lock </a:t>
            </a:r>
            <a:r>
              <a:rPr lang="ko-KR" altLang="en-US" sz="1400" dirty="0" err="1"/>
              <a:t>탈부착</a:t>
            </a:r>
            <a:r>
              <a:rPr lang="ko-KR" altLang="en-US" sz="1400" dirty="0"/>
              <a:t> 작업 확인</a:t>
            </a:r>
            <a:r>
              <a:rPr lang="en-US" altLang="ko-KR" sz="1400" dirty="0"/>
              <a:t>, </a:t>
            </a:r>
            <a:r>
              <a:rPr lang="ko-KR" altLang="en-US" sz="1400" dirty="0"/>
              <a:t>위험물</a:t>
            </a:r>
            <a:br>
              <a:rPr lang="ko-KR" altLang="en-US" sz="1400" dirty="0"/>
            </a:br>
            <a:r>
              <a:rPr lang="ko-KR" altLang="en-US" sz="1400" dirty="0"/>
              <a:t>  컨테이너 여부 확인 및 </a:t>
            </a:r>
            <a:r>
              <a:rPr lang="en-US" altLang="ko-KR" sz="1400" dirty="0"/>
              <a:t>YT </a:t>
            </a:r>
            <a:r>
              <a:rPr lang="ko-KR" altLang="en-US" sz="1400" dirty="0"/>
              <a:t>도착 알람으로 작업 생산성 향상 및 안전사고 예방에 기여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br>
              <a:rPr lang="ko-KR" altLang="en-US" sz="1400" dirty="0"/>
            </a:br>
            <a:r>
              <a:rPr lang="ko-KR" altLang="en-US" sz="1400" dirty="0" err="1"/>
              <a:t>ㅇ</a:t>
            </a:r>
            <a:r>
              <a:rPr lang="ko-KR" altLang="en-US" sz="1400" dirty="0"/>
              <a:t> 야드에서의 검수 자동화</a:t>
            </a:r>
            <a:br>
              <a:rPr lang="ko-KR" altLang="en-US" sz="1400" dirty="0"/>
            </a:br>
            <a:r>
              <a:rPr lang="ko-KR" altLang="en-US" sz="1400" dirty="0"/>
              <a:t>  야드에서 </a:t>
            </a:r>
            <a:r>
              <a:rPr lang="en-US" altLang="ko-KR" sz="1400" dirty="0"/>
              <a:t>BIC Code </a:t>
            </a:r>
            <a:r>
              <a:rPr lang="ko-KR" altLang="en-US" sz="1400" dirty="0"/>
              <a:t>및 </a:t>
            </a:r>
            <a:r>
              <a:rPr lang="en-US" altLang="ko-KR" sz="1400" dirty="0"/>
              <a:t>Type Size Code</a:t>
            </a:r>
            <a:r>
              <a:rPr lang="ko-KR" altLang="en-US" sz="1400" dirty="0"/>
              <a:t>를 이용한 검수 자동화 및 컨테이너 방향 판단</a:t>
            </a:r>
            <a:r>
              <a:rPr lang="en-US" altLang="ko-KR" sz="1400" dirty="0"/>
              <a:t>, Twist Lock </a:t>
            </a:r>
            <a:r>
              <a:rPr lang="ko-KR" altLang="en-US" sz="1400" dirty="0"/>
              <a:t>탈착 여부</a:t>
            </a:r>
            <a:br>
              <a:rPr lang="ko-KR" altLang="en-US" sz="1400" dirty="0"/>
            </a:br>
            <a:r>
              <a:rPr lang="ko-KR" altLang="en-US" sz="1400" dirty="0"/>
              <a:t>  확인 및 </a:t>
            </a:r>
            <a:r>
              <a:rPr lang="en-US" altLang="ko-KR" sz="1400" dirty="0"/>
              <a:t>YT </a:t>
            </a:r>
            <a:r>
              <a:rPr lang="ko-KR" altLang="en-US" sz="1400" dirty="0"/>
              <a:t>도착 알람으로 </a:t>
            </a:r>
            <a:r>
              <a:rPr lang="ko-KR" altLang="en-US" sz="1400" dirty="0" err="1"/>
              <a:t>오작업</a:t>
            </a:r>
            <a:r>
              <a:rPr lang="ko-KR" altLang="en-US" sz="1400" dirty="0"/>
              <a:t> 방지 및 생산성 향상</a:t>
            </a:r>
            <a:r>
              <a:rPr lang="en-US" altLang="ko-KR" sz="1400" dirty="0"/>
              <a:t>, </a:t>
            </a:r>
            <a:r>
              <a:rPr lang="ko-KR" altLang="en-US" sz="1400" dirty="0"/>
              <a:t>안전사고 예방에 기여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br>
              <a:rPr lang="ko-KR" altLang="en-US" sz="1400" dirty="0"/>
            </a:br>
            <a:r>
              <a:rPr lang="ko-KR" altLang="en-US" sz="1400" dirty="0" err="1"/>
              <a:t>ㅇ</a:t>
            </a:r>
            <a:r>
              <a:rPr lang="ko-KR" altLang="en-US" sz="1400" dirty="0"/>
              <a:t> 게이트에서의 검수 자동화</a:t>
            </a:r>
            <a:br>
              <a:rPr lang="ko-KR" altLang="en-US" sz="1400" dirty="0"/>
            </a:br>
            <a:r>
              <a:rPr lang="ko-KR" altLang="en-US" sz="1400" dirty="0"/>
              <a:t>  게이트에서 자동 반입</a:t>
            </a:r>
            <a:r>
              <a:rPr lang="en-US" altLang="ko-KR" sz="1400" dirty="0"/>
              <a:t>, </a:t>
            </a:r>
            <a:r>
              <a:rPr lang="ko-KR" altLang="en-US" sz="1400" dirty="0"/>
              <a:t>반출 컨테이너 검수</a:t>
            </a:r>
            <a:r>
              <a:rPr lang="en-US" altLang="ko-KR" sz="1400" dirty="0"/>
              <a:t>(BIC Code </a:t>
            </a:r>
            <a:r>
              <a:rPr lang="ko-KR" altLang="en-US" sz="1400" dirty="0"/>
              <a:t>및 </a:t>
            </a:r>
            <a:r>
              <a:rPr lang="en-US" altLang="ko-KR" sz="1400" dirty="0"/>
              <a:t>Type Size Code) </a:t>
            </a:r>
            <a:r>
              <a:rPr lang="ko-KR" altLang="en-US" sz="1400" dirty="0"/>
              <a:t>및 컨테이너 방향 판단</a:t>
            </a:r>
            <a:r>
              <a:rPr lang="en-US" altLang="ko-KR" sz="1400" dirty="0"/>
              <a:t>, </a:t>
            </a:r>
            <a:r>
              <a:rPr lang="ko-KR" altLang="en-US" sz="1400" dirty="0"/>
              <a:t>위험화물</a:t>
            </a:r>
            <a:br>
              <a:rPr lang="ko-KR" altLang="en-US" sz="1400" dirty="0"/>
            </a:br>
            <a:r>
              <a:rPr lang="ko-KR" altLang="en-US" sz="1400" dirty="0"/>
              <a:t>  인식 및 야드 지정으로 게이트 업무 자동화에 기여</a:t>
            </a:r>
          </a:p>
        </p:txBody>
      </p:sp>
    </p:spTree>
    <p:extLst>
      <p:ext uri="{BB962C8B-B14F-4D97-AF65-F5344CB8AC3E}">
        <p14:creationId xmlns:p14="http://schemas.microsoft.com/office/powerpoint/2010/main" val="281873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E947F2-A3D0-256F-DFDD-0CEFBE84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17954"/>
              </p:ext>
            </p:extLst>
          </p:nvPr>
        </p:nvGraphicFramePr>
        <p:xfrm>
          <a:off x="642251" y="3263150"/>
          <a:ext cx="8731796" cy="3192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7638">
                  <a:extLst>
                    <a:ext uri="{9D8B030D-6E8A-4147-A177-3AD203B41FA5}">
                      <a16:colId xmlns:a16="http://schemas.microsoft.com/office/drawing/2014/main" val="4153982727"/>
                    </a:ext>
                  </a:extLst>
                </a:gridCol>
                <a:gridCol w="877227">
                  <a:extLst>
                    <a:ext uri="{9D8B030D-6E8A-4147-A177-3AD203B41FA5}">
                      <a16:colId xmlns:a16="http://schemas.microsoft.com/office/drawing/2014/main" val="2828977788"/>
                    </a:ext>
                  </a:extLst>
                </a:gridCol>
                <a:gridCol w="670007">
                  <a:extLst>
                    <a:ext uri="{9D8B030D-6E8A-4147-A177-3AD203B41FA5}">
                      <a16:colId xmlns:a16="http://schemas.microsoft.com/office/drawing/2014/main" val="2698102078"/>
                    </a:ext>
                  </a:extLst>
                </a:gridCol>
                <a:gridCol w="856505">
                  <a:extLst>
                    <a:ext uri="{9D8B030D-6E8A-4147-A177-3AD203B41FA5}">
                      <a16:colId xmlns:a16="http://schemas.microsoft.com/office/drawing/2014/main" val="2005092770"/>
                    </a:ext>
                  </a:extLst>
                </a:gridCol>
                <a:gridCol w="1450533">
                  <a:extLst>
                    <a:ext uri="{9D8B030D-6E8A-4147-A177-3AD203B41FA5}">
                      <a16:colId xmlns:a16="http://schemas.microsoft.com/office/drawing/2014/main" val="2743293882"/>
                    </a:ext>
                  </a:extLst>
                </a:gridCol>
                <a:gridCol w="4179886">
                  <a:extLst>
                    <a:ext uri="{9D8B030D-6E8A-4147-A177-3AD203B41FA5}">
                      <a16:colId xmlns:a16="http://schemas.microsoft.com/office/drawing/2014/main" val="1142734839"/>
                    </a:ext>
                  </a:extLst>
                </a:gridCol>
              </a:tblGrid>
              <a:tr h="412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TS1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Side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115,324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IMG_CON_CRANE_SIDE_A_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05064"/>
                  </a:ext>
                </a:extLst>
              </a:tr>
              <a:tr h="462388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24,751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IMG_CON_CRANE_DOOR_A_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876490"/>
                  </a:ext>
                </a:extLst>
              </a:tr>
              <a:tr h="462388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Container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32,760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IMG_CON_CRANE_FRONT_A_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4781"/>
                  </a:ext>
                </a:extLst>
              </a:tr>
              <a:tr h="462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TS3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Door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131,633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IMG_CON_GATE_DOOR_A_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78491"/>
                  </a:ext>
                </a:extLst>
              </a:tr>
              <a:tr h="412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TS4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Container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Gate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Front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113,863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IMG_CON_GATE_FRONT_A_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968264"/>
                  </a:ext>
                </a:extLst>
              </a:tr>
              <a:tr h="412649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TS5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Safety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TwistLock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4,458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IMG_SAF_CRANE_TWISTLOCK_A_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492"/>
                  </a:ext>
                </a:extLst>
              </a:tr>
              <a:tr h="462388"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TS5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Safety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Crane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YT</a:t>
                      </a:r>
                      <a:endParaRPr lang="ko-KR" altLang="en-US" sz="11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이미지 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73,037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C:\Users\UserName\Desktop\dataset\01.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\1.Training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ko-KR" altLang="en-US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원천데이터</a:t>
                      </a:r>
                      <a:r>
                        <a:rPr lang="en-US" altLang="ko-KR" sz="11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\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IMG_SAF_CRANE_YT_A_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l-GR" altLang="ko-KR" sz="11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0989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AD875E7-D48E-AF0E-459E-733052696C8E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데이터셋 구조 </a:t>
            </a:r>
            <a:r>
              <a:rPr lang="en-US" altLang="ko-KR" sz="2800" dirty="0"/>
              <a:t>– </a:t>
            </a:r>
            <a:r>
              <a:rPr lang="ko-KR" altLang="en-US" sz="2800" dirty="0"/>
              <a:t>원천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938B4C-E5EC-DD21-8A96-75EA9EDE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1" y="1449388"/>
            <a:ext cx="5569527" cy="14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B8FFCD-0F13-0947-2FA6-EC2CC908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778" y="1449388"/>
            <a:ext cx="4298442" cy="51539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ED3CE9-B5F8-8F5A-5FC0-7FC2087E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395" y="402049"/>
            <a:ext cx="3864338" cy="6053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B4F06F-8005-A246-A9A4-3EE2127CC27B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데이터셋 구조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라벨링</a:t>
            </a:r>
            <a:r>
              <a:rPr lang="ko-KR" altLang="en-US" sz="2800" dirty="0"/>
              <a:t> 데이터 </a:t>
            </a:r>
            <a:r>
              <a:rPr lang="en-US" altLang="ko-KR" sz="2800" dirty="0"/>
              <a:t>(.</a:t>
            </a:r>
            <a:r>
              <a:rPr lang="en-US" altLang="ko-KR" sz="2800" dirty="0" err="1"/>
              <a:t>json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484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AF4C74-0EFC-5BFD-7CC7-E5142B7E2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42"/>
          <a:stretch/>
        </p:blipFill>
        <p:spPr>
          <a:xfrm>
            <a:off x="3277945" y="1222375"/>
            <a:ext cx="5863744" cy="2565400"/>
          </a:xfrm>
          <a:prstGeom prst="rect">
            <a:avLst/>
          </a:prstGeom>
        </p:spPr>
      </p:pic>
      <p:graphicFrame>
        <p:nvGraphicFramePr>
          <p:cNvPr id="12" name="표 15">
            <a:extLst>
              <a:ext uri="{FF2B5EF4-FFF2-40B4-BE49-F238E27FC236}">
                <a16:creationId xmlns:a16="http://schemas.microsoft.com/office/drawing/2014/main" id="{75DD2D42-8159-381B-E72E-C3EEE1F49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86173"/>
              </p:ext>
            </p:extLst>
          </p:nvPr>
        </p:nvGraphicFramePr>
        <p:xfrm>
          <a:off x="1796567" y="4267835"/>
          <a:ext cx="94361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480">
                  <a:extLst>
                    <a:ext uri="{9D8B030D-6E8A-4147-A177-3AD203B41FA5}">
                      <a16:colId xmlns:a16="http://schemas.microsoft.com/office/drawing/2014/main" val="1349813617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3735028532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641765544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1441217184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2679724572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4051441368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4284932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err="1"/>
                        <a:t>camera_no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err="1"/>
                        <a:t>situation_type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Time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err="1"/>
                        <a:t>link_storage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3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행 고유 번호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카메라 식별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위험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이미지 저장 링크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5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MEDIUMINT (un)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TINYINT (un)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TINYTEXT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TIME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크기</a:t>
                      </a:r>
                      <a:r>
                        <a:rPr lang="en-US" altLang="ko-KR" sz="1100" dirty="0"/>
                        <a:t>(Byte)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255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가변길이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 ~ 16777125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0~255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형식 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‘INVASION’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‘2023-05-09’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’13:46:59’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‘https://~~’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19160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046E60BC-326E-45D2-F72F-600260EA44B8}"/>
              </a:ext>
            </a:extLst>
          </p:cNvPr>
          <p:cNvSpPr txBox="1">
            <a:spLocks/>
          </p:cNvSpPr>
          <p:nvPr/>
        </p:nvSpPr>
        <p:spPr>
          <a:xfrm>
            <a:off x="552267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DB – </a:t>
            </a:r>
            <a:r>
              <a:rPr lang="ko-KR" altLang="en-US" sz="2800" dirty="0"/>
              <a:t>테이블 설계</a:t>
            </a:r>
          </a:p>
        </p:txBody>
      </p:sp>
    </p:spTree>
    <p:extLst>
      <p:ext uri="{BB962C8B-B14F-4D97-AF65-F5344CB8AC3E}">
        <p14:creationId xmlns:p14="http://schemas.microsoft.com/office/powerpoint/2010/main" val="149552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1087</Words>
  <Application>Microsoft Office PowerPoint</Application>
  <PresentationFormat>와이드스크린</PresentationFormat>
  <Paragraphs>197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JetBrains Mono</vt:lpstr>
      <vt:lpstr>맑은 고딕</vt:lpstr>
      <vt:lpstr>맑은 고딕(본문)</vt:lpstr>
      <vt:lpstr>Arial</vt:lpstr>
      <vt:lpstr>Consolas</vt:lpstr>
      <vt:lpstr>Office 테마</vt:lpstr>
      <vt:lpstr>AI 활용 스마트 위험 및 안전관리</vt:lpstr>
      <vt:lpstr>목차</vt:lpstr>
      <vt:lpstr>PowerPoint 프레젠테이션</vt:lpstr>
      <vt:lpstr>PowerPoint 프레젠테이션</vt:lpstr>
      <vt:lpstr>컨테이너 정보 문자인식 모델 - detec_withIOU.py 결과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</dc:title>
  <dc:creator>admin</dc:creator>
  <cp:lastModifiedBy>이지원</cp:lastModifiedBy>
  <cp:revision>140</cp:revision>
  <dcterms:created xsi:type="dcterms:W3CDTF">2022-03-31T06:29:19Z</dcterms:created>
  <dcterms:modified xsi:type="dcterms:W3CDTF">2023-05-12T11:51:54Z</dcterms:modified>
</cp:coreProperties>
</file>