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E3DAA-7741-0B60-D5BC-05DDA5939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55B820-EE53-7BED-2C44-DBB31C147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08B7A4-F3AD-5607-6F81-413C3A52B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3850-2401-42F9-9B00-CF8A5A0F91E3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491122-3886-B290-3CE0-0E6A72D99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3F23C5-1563-A34B-4F37-8750AA41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DF57-D324-4703-AEDA-243FAA9A7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48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9F4B5-40BB-F1D6-3235-AD29CC3D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058893-EAC7-E8DE-97F6-05ACE1197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30F0B-6EAF-EBD9-9C80-3086F94B0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3850-2401-42F9-9B00-CF8A5A0F91E3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F157E4-F956-07C1-04C0-AB40CAAF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31BD30-AED4-8806-899A-1FD58D6BF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DF57-D324-4703-AEDA-243FAA9A7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49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38F592-E180-E54E-2DEB-3AE16BCF4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15622E-6981-60B4-6D89-33C84333E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D310D-07D9-42CC-7014-92317421D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3850-2401-42F9-9B00-CF8A5A0F91E3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A4C50-B49C-A7B1-7FD4-70E41B51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E01E60-1DA1-2A93-80BF-D8BA8C89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DF57-D324-4703-AEDA-243FAA9A7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88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BAFA3-100C-C0CB-9B92-4FDBE6277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40C09B-976B-2125-BB88-26FBE451D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0C1477-65A1-D13E-D474-65219D702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3850-2401-42F9-9B00-CF8A5A0F91E3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635904-8062-E631-37C6-99845B57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FE7CDB-28AB-D5E5-CE86-AE67F74B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DF57-D324-4703-AEDA-243FAA9A7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9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953F5-5FE1-AE0C-1163-DBB831E6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3A629C-57B8-1E06-BB40-BCFEEF1FE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A46F6-1C53-46EF-D0B2-F85FC6335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3850-2401-42F9-9B00-CF8A5A0F91E3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3B194C-C0BE-06D0-8F11-3A2A22E2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0796F-E472-5C73-0A96-2A6A73F4B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DF57-D324-4703-AEDA-243FAA9A7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93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782FE-B902-0756-9C66-23923720D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34C78F-2C64-AE67-9034-9D0A23D1A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5F804C-53F2-95B4-597F-74C457BC4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C84DCB-24E8-EB89-2DBE-845525A0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3850-2401-42F9-9B00-CF8A5A0F91E3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F0ACFE-7698-4B63-51F2-894FB3226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4D3B59-FB16-9208-F794-C8E5B388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DF57-D324-4703-AEDA-243FAA9A7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02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4EC1D-7313-52DF-A3CB-57044E71C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48431A-85EE-4EC4-FB32-DC93D5D1E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D2F158-82EA-C919-0743-8638741B2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2C94EE-D97F-30A7-69CB-2CF82EB29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64ECD7-9726-2AAC-5015-46CCD7BE4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017C3A-DF07-FC6A-63AE-67D59E67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3850-2401-42F9-9B00-CF8A5A0F91E3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DFD785-1F81-8AF0-E71B-723DDAE38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6CC62F-81D9-50D5-E237-DEBC11170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DF57-D324-4703-AEDA-243FAA9A7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83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A6E9B-F6A0-E8A4-4913-D895CB38D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D9416C-65BF-D0D9-D7FD-D841E60C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3850-2401-42F9-9B00-CF8A5A0F91E3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0E5A7E-B0E3-904B-371C-FA522E6B5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F864AB-4E1F-9242-F787-FBC53245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DF57-D324-4703-AEDA-243FAA9A7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26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911AF1-8D72-E7E0-18C0-409B0EFE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3850-2401-42F9-9B00-CF8A5A0F91E3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473825-DE4F-A225-AC52-1A812BD0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CF0B35-DF87-A626-BBD6-7B12DC72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DF57-D324-4703-AEDA-243FAA9A7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60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4F2B2-D129-6711-95EC-A4A762073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03028E-ABF9-1E5C-F5F2-991A7FB66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8AE911-F50F-48F6-867E-DCEDD6982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7BF3CB-B322-0FF5-9B74-804FD7B25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3850-2401-42F9-9B00-CF8A5A0F91E3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5131B3-4DD5-8FC6-ACE6-AC87FA39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6C7561-7EFE-C531-BA66-806D3B51A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DF57-D324-4703-AEDA-243FAA9A7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1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D4921-193F-11F6-2A33-B46D670FF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CE79A7-BD2D-7501-617D-560254466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9B12F5-1CE6-CD18-A89A-B405A0900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3D47A6-D9AE-C436-3D23-CCE6CEC37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3850-2401-42F9-9B00-CF8A5A0F91E3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397EBE-53DA-CD81-B282-FBB89DCA2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24106E-1AD5-9391-15C3-0199653D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DF57-D324-4703-AEDA-243FAA9A7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73605F-E4EA-8415-6C92-12DD84CC1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545E2F-B918-88DC-1F54-F2E600CBA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3F4968-FA39-BEC3-83E5-91A94D61D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23850-2401-42F9-9B00-CF8A5A0F91E3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D238A-837C-6A64-62D7-B6D46CD3D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475392-C160-9F90-DF7E-47C230E5A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7DF57-D324-4703-AEDA-243FAA9A7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7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C826C4-4E81-4DC2-62D1-5A810A4FE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94" y="2923777"/>
            <a:ext cx="6277281" cy="13197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77351A2-9440-621F-83F8-FA58A111D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94" y="1461676"/>
            <a:ext cx="6295128" cy="13197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516BFCE-69E4-A202-9E7D-22F4C54DB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94" y="4392125"/>
            <a:ext cx="6277280" cy="23082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61FBE7-C8E2-894F-1D38-123BCD310939}"/>
              </a:ext>
            </a:extLst>
          </p:cNvPr>
          <p:cNvSpPr txBox="1"/>
          <p:nvPr/>
        </p:nvSpPr>
        <p:spPr>
          <a:xfrm>
            <a:off x="7046396" y="3894985"/>
            <a:ext cx="494347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코드 공부한 후 우리가 촬영한 이미지를 입력으로 하여금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해당 모델 사용할 수 있도록 수정하기</a:t>
            </a:r>
            <a:endParaRPr lang="en-US" altLang="ko-KR" sz="1400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591CA0A8-4B4C-92CF-D733-6035D8CF7C8B}"/>
              </a:ext>
            </a:extLst>
          </p:cNvPr>
          <p:cNvSpPr txBox="1">
            <a:spLocks/>
          </p:cNvSpPr>
          <p:nvPr/>
        </p:nvSpPr>
        <p:spPr>
          <a:xfrm>
            <a:off x="552267" y="1238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AI-Hub </a:t>
            </a:r>
            <a:r>
              <a:rPr lang="ko-KR" altLang="en-US" sz="2800" dirty="0"/>
              <a:t>제공 </a:t>
            </a:r>
            <a:r>
              <a:rPr lang="en-US" altLang="ko-KR" sz="2800" dirty="0" err="1"/>
              <a:t>DataSets</a:t>
            </a:r>
            <a:r>
              <a:rPr lang="en-US" altLang="ko-KR" sz="2800" dirty="0"/>
              <a:t> </a:t>
            </a:r>
            <a:r>
              <a:rPr lang="ko-KR" altLang="en-US" sz="2800" dirty="0"/>
              <a:t>테스트</a:t>
            </a:r>
          </a:p>
        </p:txBody>
      </p:sp>
    </p:spTree>
    <p:extLst>
      <p:ext uri="{BB962C8B-B14F-4D97-AF65-F5344CB8AC3E}">
        <p14:creationId xmlns:p14="http://schemas.microsoft.com/office/powerpoint/2010/main" val="607446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커넥티드 항만을 위한 물류 인프라-컨테이너 정보 문자인식 모델(OCR 인식)_1">
            <a:extLst>
              <a:ext uri="{FF2B5EF4-FFF2-40B4-BE49-F238E27FC236}">
                <a16:creationId xmlns:a16="http://schemas.microsoft.com/office/drawing/2014/main" id="{BCE5D7BA-D65A-DC6D-757C-7D3CFDB5F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9" y="1690688"/>
            <a:ext cx="4017962" cy="441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커넥티드 항만을 위한 물류 인프라-컨테이너 정보 문자인식 모델(OCR 인식)_2">
            <a:extLst>
              <a:ext uri="{FF2B5EF4-FFF2-40B4-BE49-F238E27FC236}">
                <a16:creationId xmlns:a16="http://schemas.microsoft.com/office/drawing/2014/main" id="{ED0D6CA0-F84A-7824-315E-B3565BB85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862" y="1694307"/>
            <a:ext cx="6718834" cy="441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68D7330-9908-BFC2-FA0F-F80E1843578C}"/>
              </a:ext>
            </a:extLst>
          </p:cNvPr>
          <p:cNvSpPr txBox="1">
            <a:spLocks/>
          </p:cNvSpPr>
          <p:nvPr/>
        </p:nvSpPr>
        <p:spPr>
          <a:xfrm>
            <a:off x="552267" y="1238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컨테이너 정보 문자인식 모델</a:t>
            </a:r>
            <a:r>
              <a:rPr lang="en-US" altLang="ko-KR" sz="2800" dirty="0"/>
              <a:t> </a:t>
            </a:r>
            <a:r>
              <a:rPr lang="ko-KR" altLang="en-US" sz="2800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64381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42287302-EBC0-B5C3-9187-0B87D1D50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397" y="1536535"/>
            <a:ext cx="10187403" cy="4752124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90BF7466-66B5-4DC8-1DE0-9D52F25C2483}"/>
              </a:ext>
            </a:extLst>
          </p:cNvPr>
          <p:cNvSpPr txBox="1">
            <a:spLocks/>
          </p:cNvSpPr>
          <p:nvPr/>
        </p:nvSpPr>
        <p:spPr>
          <a:xfrm>
            <a:off x="552267" y="1238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컨테이너 정보 문자인식 모델</a:t>
            </a:r>
            <a:r>
              <a:rPr lang="en-US" altLang="ko-KR" sz="2800" dirty="0"/>
              <a:t> - detec_withIOU.py </a:t>
            </a:r>
            <a:r>
              <a:rPr lang="ko-KR" altLang="en-US" sz="2800" dirty="0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4182458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AD3A1-E8A8-CBA7-A1E6-6CC5F2E1D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67" y="1238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컨테이너 정보 문자인식 모델</a:t>
            </a:r>
            <a:r>
              <a:rPr lang="en-US" altLang="ko-KR" sz="2800" dirty="0"/>
              <a:t> - detec_withIOU.py </a:t>
            </a:r>
            <a:r>
              <a:rPr lang="ko-KR" altLang="en-US" sz="2800" dirty="0"/>
              <a:t>결과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16C760-D2D9-87C8-2C67-9EA78113D087}"/>
              </a:ext>
            </a:extLst>
          </p:cNvPr>
          <p:cNvSpPr txBox="1"/>
          <p:nvPr/>
        </p:nvSpPr>
        <p:spPr>
          <a:xfrm>
            <a:off x="552267" y="1174135"/>
            <a:ext cx="5670733" cy="2846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effectLst/>
                <a:latin typeface="JetBrains Mono"/>
              </a:rPr>
              <a:t>[16:27:54] </a:t>
            </a:r>
            <a:r>
              <a:rPr lang="en-US" altLang="ko-KR" sz="1200" dirty="0" err="1">
                <a:effectLst/>
                <a:latin typeface="JetBrains Mono"/>
              </a:rPr>
              <a:t>FileCount</a:t>
            </a:r>
            <a:r>
              <a:rPr lang="en-US" altLang="ko-KR" sz="1200" dirty="0">
                <a:effectLst/>
                <a:latin typeface="JetBrains Mono"/>
              </a:rPr>
              <a:t>      1 </a:t>
            </a:r>
          </a:p>
          <a:p>
            <a:r>
              <a:rPr lang="en-US" altLang="ko-KR" sz="1200" dirty="0" err="1">
                <a:effectLst/>
                <a:latin typeface="JetBrains Mono"/>
              </a:rPr>
              <a:t>objCount</a:t>
            </a:r>
            <a:r>
              <a:rPr lang="en-US" altLang="ko-KR" sz="1200" dirty="0">
                <a:effectLst/>
                <a:latin typeface="JetBrains Mono"/>
              </a:rPr>
              <a:t>      1 </a:t>
            </a:r>
          </a:p>
          <a:p>
            <a:r>
              <a:rPr lang="en-US" altLang="ko-KR" sz="1200" dirty="0">
                <a:effectLst/>
                <a:latin typeface="JetBrains Mono"/>
              </a:rPr>
              <a:t>Result O </a:t>
            </a:r>
          </a:p>
          <a:p>
            <a:r>
              <a:rPr lang="en-US" altLang="ko-KR" sz="1200" dirty="0">
                <a:effectLst/>
                <a:latin typeface="JetBrains Mono"/>
              </a:rPr>
              <a:t>Answer        45G1 </a:t>
            </a:r>
          </a:p>
          <a:p>
            <a:r>
              <a:rPr lang="en-US" altLang="ko-KR" sz="1200" dirty="0">
                <a:effectLst/>
                <a:latin typeface="JetBrains Mono"/>
              </a:rPr>
              <a:t>Predict         45G1 </a:t>
            </a:r>
          </a:p>
          <a:p>
            <a:r>
              <a:rPr lang="en-US" altLang="ko-KR" sz="1200" dirty="0">
                <a:effectLst/>
                <a:latin typeface="JetBrains Mono"/>
              </a:rPr>
              <a:t>TP =     1 </a:t>
            </a:r>
          </a:p>
          <a:p>
            <a:r>
              <a:rPr lang="en-US" altLang="ko-KR" sz="1200" dirty="0">
                <a:effectLst/>
                <a:latin typeface="JetBrains Mono"/>
              </a:rPr>
              <a:t>FP =     0 </a:t>
            </a:r>
          </a:p>
          <a:p>
            <a:r>
              <a:rPr lang="en-US" altLang="ko-KR" sz="1200" dirty="0">
                <a:effectLst/>
                <a:latin typeface="JetBrains Mono"/>
              </a:rPr>
              <a:t>FN =     0 </a:t>
            </a:r>
          </a:p>
          <a:p>
            <a:r>
              <a:rPr lang="en-US" altLang="ko-KR" sz="1200" dirty="0">
                <a:effectLst/>
                <a:latin typeface="JetBrains Mono"/>
              </a:rPr>
              <a:t>IOU = 0.86 </a:t>
            </a:r>
          </a:p>
          <a:p>
            <a:r>
              <a:rPr lang="en-US" altLang="ko-KR" sz="1200" dirty="0">
                <a:effectLst/>
                <a:latin typeface="JetBrains Mono"/>
              </a:rPr>
              <a:t>Precision = 1.00 </a:t>
            </a:r>
          </a:p>
          <a:p>
            <a:r>
              <a:rPr lang="en-US" altLang="ko-KR" sz="1200" dirty="0">
                <a:effectLst/>
                <a:latin typeface="JetBrains Mono"/>
              </a:rPr>
              <a:t>Recall = 1.00 </a:t>
            </a:r>
          </a:p>
          <a:p>
            <a:r>
              <a:rPr lang="en-US" altLang="ko-KR" sz="1200" dirty="0">
                <a:effectLst/>
                <a:latin typeface="JetBrains Mono"/>
              </a:rPr>
              <a:t>F1-Score = 1.00 </a:t>
            </a:r>
          </a:p>
          <a:p>
            <a:r>
              <a:rPr lang="en-US" altLang="ko-KR" sz="1050" dirty="0" err="1">
                <a:latin typeface="JetBrains Mono"/>
              </a:rPr>
              <a:t>fileName</a:t>
            </a:r>
            <a:r>
              <a:rPr lang="en-US" altLang="ko-KR" sz="1050" dirty="0">
                <a:latin typeface="JetBrains Mono"/>
              </a:rPr>
              <a:t> = E:\DataSets\01.</a:t>
            </a:r>
            <a:r>
              <a:rPr lang="ko-KR" altLang="en-US" sz="1050" dirty="0">
                <a:latin typeface="맑은 고딕" panose="020B0503020000020004" pitchFamily="50" charset="-127"/>
              </a:rPr>
              <a:t>데이터</a:t>
            </a:r>
            <a:r>
              <a:rPr lang="en-US" altLang="ko-KR" sz="1050" dirty="0">
                <a:latin typeface="JetBrains Mono"/>
              </a:rPr>
              <a:t>\1.Training\</a:t>
            </a:r>
            <a:r>
              <a:rPr lang="ko-KR" altLang="en-US" sz="1050" dirty="0">
                <a:latin typeface="맑은 고딕" panose="020B0503020000020004" pitchFamily="50" charset="-127"/>
              </a:rPr>
              <a:t>원천데이터</a:t>
            </a:r>
            <a:r>
              <a:rPr lang="en-US" altLang="ko-KR" sz="1050" dirty="0">
                <a:latin typeface="JetBrains Mono"/>
              </a:rPr>
              <a:t>\TS1\Container\Crane\Side\IMG_CON_CRANE_SIDE_A_20210213084236_052257.jpg</a:t>
            </a:r>
            <a:br>
              <a:rPr lang="en-US" altLang="ko-KR" sz="1400" dirty="0">
                <a:latin typeface="JetBrains Mono"/>
              </a:rPr>
            </a:br>
            <a:endParaRPr lang="en-US" altLang="ko-KR" sz="1400" dirty="0">
              <a:effectLst/>
              <a:latin typeface="JetBrains Mon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DA08C-D8AB-677F-84E9-715929E5C7FA}"/>
              </a:ext>
            </a:extLst>
          </p:cNvPr>
          <p:cNvSpPr txBox="1"/>
          <p:nvPr/>
        </p:nvSpPr>
        <p:spPr>
          <a:xfrm>
            <a:off x="552267" y="3952513"/>
            <a:ext cx="6096000" cy="26622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JetBrains Mono"/>
              </a:rPr>
              <a:t>[16:27:54]</a:t>
            </a:r>
          </a:p>
          <a:p>
            <a:r>
              <a:rPr lang="en-US" altLang="ko-KR" sz="1200" dirty="0" err="1">
                <a:latin typeface="JetBrains Mono"/>
              </a:rPr>
              <a:t>FileCount</a:t>
            </a:r>
            <a:r>
              <a:rPr lang="en-US" altLang="ko-KR" sz="1200" dirty="0">
                <a:latin typeface="JetBrains Mono"/>
              </a:rPr>
              <a:t>      1</a:t>
            </a:r>
          </a:p>
          <a:p>
            <a:r>
              <a:rPr lang="en-US" altLang="ko-KR" sz="1200" dirty="0" err="1">
                <a:latin typeface="JetBrains Mono"/>
              </a:rPr>
              <a:t>objCount</a:t>
            </a:r>
            <a:r>
              <a:rPr lang="en-US" altLang="ko-KR" sz="1200" dirty="0">
                <a:latin typeface="JetBrains Mono"/>
              </a:rPr>
              <a:t>      2</a:t>
            </a:r>
          </a:p>
          <a:p>
            <a:r>
              <a:rPr lang="en-US" altLang="ko-KR" sz="1200" dirty="0">
                <a:latin typeface="JetBrains Mono"/>
              </a:rPr>
              <a:t>Result O</a:t>
            </a:r>
          </a:p>
          <a:p>
            <a:r>
              <a:rPr lang="en-US" altLang="ko-KR" sz="1200" dirty="0">
                <a:latin typeface="JetBrains Mono"/>
              </a:rPr>
              <a:t>Answer BMOU4123514</a:t>
            </a:r>
          </a:p>
          <a:p>
            <a:r>
              <a:rPr lang="en-US" altLang="ko-KR" sz="1200" dirty="0">
                <a:latin typeface="JetBrains Mono"/>
              </a:rPr>
              <a:t>Predict  BMOU4123514</a:t>
            </a:r>
          </a:p>
          <a:p>
            <a:r>
              <a:rPr lang="en-US" altLang="ko-KR" sz="1200" dirty="0">
                <a:latin typeface="JetBrains Mono"/>
              </a:rPr>
              <a:t>TP =     2</a:t>
            </a:r>
          </a:p>
          <a:p>
            <a:r>
              <a:rPr lang="en-US" altLang="ko-KR" sz="1200" dirty="0">
                <a:latin typeface="JetBrains Mono"/>
              </a:rPr>
              <a:t>FP =     0</a:t>
            </a:r>
          </a:p>
          <a:p>
            <a:r>
              <a:rPr lang="en-US" altLang="ko-KR" sz="1200" dirty="0">
                <a:latin typeface="JetBrains Mono"/>
              </a:rPr>
              <a:t>FN =     0</a:t>
            </a:r>
          </a:p>
          <a:p>
            <a:r>
              <a:rPr lang="en-US" altLang="ko-KR" sz="1200" dirty="0">
                <a:latin typeface="JetBrains Mono"/>
              </a:rPr>
              <a:t>IOU = 0.85</a:t>
            </a:r>
          </a:p>
          <a:p>
            <a:r>
              <a:rPr lang="en-US" altLang="ko-KR" sz="1200" dirty="0">
                <a:latin typeface="JetBrains Mono"/>
              </a:rPr>
              <a:t>Precision = 1.00</a:t>
            </a:r>
          </a:p>
          <a:p>
            <a:r>
              <a:rPr lang="en-US" altLang="ko-KR" sz="1200" dirty="0">
                <a:latin typeface="JetBrains Mono"/>
              </a:rPr>
              <a:t>Recall = 1.00</a:t>
            </a:r>
          </a:p>
          <a:p>
            <a:r>
              <a:rPr lang="en-US" altLang="ko-KR" sz="1200" dirty="0">
                <a:latin typeface="JetBrains Mono"/>
              </a:rPr>
              <a:t>F1-Score = 1.00</a:t>
            </a:r>
          </a:p>
          <a:p>
            <a:r>
              <a:rPr lang="en-US" altLang="ko-KR" sz="1100" dirty="0" err="1">
                <a:latin typeface="JetBrains Mono"/>
              </a:rPr>
              <a:t>fileName</a:t>
            </a:r>
            <a:r>
              <a:rPr lang="en-US" altLang="ko-KR" sz="1100" dirty="0">
                <a:latin typeface="JetBrains Mono"/>
              </a:rPr>
              <a:t> = E:\</a:t>
            </a:r>
            <a:r>
              <a:rPr lang="ko-KR" altLang="en-US" sz="1100" dirty="0">
                <a:latin typeface="JetBrains Mono"/>
              </a:rPr>
              <a:t>생략</a:t>
            </a:r>
            <a:r>
              <a:rPr lang="en-US" altLang="ko-KR" sz="1100" dirty="0">
                <a:latin typeface="JetBrains Mono"/>
              </a:rPr>
              <a:t>\IMG_CON_CRANE_SIDE_A_20210213084236_052257.jpg</a:t>
            </a:r>
          </a:p>
        </p:txBody>
      </p:sp>
      <p:pic>
        <p:nvPicPr>
          <p:cNvPr id="9" name="그림 8" descr="텍스트, 커튼, 화물 컨테이너이(가) 표시된 사진&#10;&#10;자동 생성된 설명">
            <a:extLst>
              <a:ext uri="{FF2B5EF4-FFF2-40B4-BE49-F238E27FC236}">
                <a16:creationId xmlns:a16="http://schemas.microsoft.com/office/drawing/2014/main" id="{BF3EE717-DA06-C9D4-4BD2-0551A1F0A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434" y="1795908"/>
            <a:ext cx="6096000" cy="3429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08DC51-F7E9-1732-376A-CEE2B7B56BF2}"/>
              </a:ext>
            </a:extLst>
          </p:cNvPr>
          <p:cNvSpPr/>
          <p:nvPr/>
        </p:nvSpPr>
        <p:spPr>
          <a:xfrm>
            <a:off x="9010650" y="2597601"/>
            <a:ext cx="1857375" cy="24193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040CD1-7D1A-5E25-7959-8A51D3E5FBE1}"/>
              </a:ext>
            </a:extLst>
          </p:cNvPr>
          <p:cNvSpPr/>
          <p:nvPr/>
        </p:nvSpPr>
        <p:spPr>
          <a:xfrm>
            <a:off x="395287" y="1665538"/>
            <a:ext cx="1857375" cy="54292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E51AEE-2AA1-60D1-BED2-7CAF40CA0387}"/>
              </a:ext>
            </a:extLst>
          </p:cNvPr>
          <p:cNvSpPr/>
          <p:nvPr/>
        </p:nvSpPr>
        <p:spPr>
          <a:xfrm>
            <a:off x="395287" y="4649537"/>
            <a:ext cx="1857375" cy="54292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72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0BF7466-66B5-4DC8-1DE0-9D52F25C2483}"/>
              </a:ext>
            </a:extLst>
          </p:cNvPr>
          <p:cNvSpPr txBox="1">
            <a:spLocks/>
          </p:cNvSpPr>
          <p:nvPr/>
        </p:nvSpPr>
        <p:spPr>
          <a:xfrm>
            <a:off x="552267" y="1238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서비스 활용 시나리오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316B0-9203-3B12-D31C-F3E973DF940B}"/>
              </a:ext>
            </a:extLst>
          </p:cNvPr>
          <p:cNvSpPr txBox="1"/>
          <p:nvPr/>
        </p:nvSpPr>
        <p:spPr>
          <a:xfrm>
            <a:off x="552267" y="1531320"/>
            <a:ext cx="9763432" cy="4763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err="1"/>
              <a:t>ㅇ</a:t>
            </a:r>
            <a:r>
              <a:rPr lang="ko-KR" altLang="en-US" sz="1400" dirty="0"/>
              <a:t> 선석에서의 검수 자동화</a:t>
            </a:r>
            <a:br>
              <a:rPr lang="ko-KR" altLang="en-US" sz="1400" dirty="0"/>
            </a:br>
            <a:r>
              <a:rPr lang="ko-KR" altLang="en-US" sz="1400" dirty="0"/>
              <a:t>  선석에서 </a:t>
            </a:r>
            <a:r>
              <a:rPr lang="en-US" altLang="ko-KR" sz="1400" dirty="0"/>
              <a:t>BIC Code </a:t>
            </a:r>
            <a:r>
              <a:rPr lang="ko-KR" altLang="en-US" sz="1400" dirty="0"/>
              <a:t>및 </a:t>
            </a:r>
            <a:r>
              <a:rPr lang="en-US" altLang="ko-KR" sz="1400" dirty="0"/>
              <a:t>Type Size Code</a:t>
            </a:r>
            <a:r>
              <a:rPr lang="ko-KR" altLang="en-US" sz="1400" dirty="0"/>
              <a:t>를 이용한 검수 자동화 및 </a:t>
            </a:r>
            <a:r>
              <a:rPr lang="en-US" altLang="ko-KR" sz="1400" dirty="0"/>
              <a:t>Twist Lock </a:t>
            </a:r>
            <a:r>
              <a:rPr lang="ko-KR" altLang="en-US" sz="1400" dirty="0" err="1"/>
              <a:t>탈부착</a:t>
            </a:r>
            <a:r>
              <a:rPr lang="ko-KR" altLang="en-US" sz="1400" dirty="0"/>
              <a:t> 작업 확인</a:t>
            </a:r>
            <a:r>
              <a:rPr lang="en-US" altLang="ko-KR" sz="1400" dirty="0"/>
              <a:t>, </a:t>
            </a:r>
            <a:r>
              <a:rPr lang="ko-KR" altLang="en-US" sz="1400" dirty="0"/>
              <a:t>위험물</a:t>
            </a:r>
            <a:br>
              <a:rPr lang="ko-KR" altLang="en-US" sz="1400" dirty="0"/>
            </a:br>
            <a:r>
              <a:rPr lang="ko-KR" altLang="en-US" sz="1400" dirty="0"/>
              <a:t>  컨테이너 여부 확인 및 </a:t>
            </a:r>
            <a:r>
              <a:rPr lang="en-US" altLang="ko-KR" sz="1400" dirty="0"/>
              <a:t>YT </a:t>
            </a:r>
            <a:r>
              <a:rPr lang="ko-KR" altLang="en-US" sz="1400" dirty="0"/>
              <a:t>도착 알람으로 작업 생산성 향상 및 안전사고 예방에 기여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br>
              <a:rPr lang="ko-KR" altLang="en-US" sz="1400" dirty="0"/>
            </a:br>
            <a:r>
              <a:rPr lang="ko-KR" altLang="en-US" sz="1400" dirty="0" err="1"/>
              <a:t>ㅇ</a:t>
            </a:r>
            <a:r>
              <a:rPr lang="ko-KR" altLang="en-US" sz="1400" dirty="0"/>
              <a:t> 야드에서의 검수 자동화</a:t>
            </a:r>
            <a:br>
              <a:rPr lang="ko-KR" altLang="en-US" sz="1400" dirty="0"/>
            </a:br>
            <a:r>
              <a:rPr lang="ko-KR" altLang="en-US" sz="1400" dirty="0"/>
              <a:t>  야드에서 </a:t>
            </a:r>
            <a:r>
              <a:rPr lang="en-US" altLang="ko-KR" sz="1400" dirty="0"/>
              <a:t>BIC Code </a:t>
            </a:r>
            <a:r>
              <a:rPr lang="ko-KR" altLang="en-US" sz="1400" dirty="0"/>
              <a:t>및 </a:t>
            </a:r>
            <a:r>
              <a:rPr lang="en-US" altLang="ko-KR" sz="1400" dirty="0"/>
              <a:t>Type Size Code</a:t>
            </a:r>
            <a:r>
              <a:rPr lang="ko-KR" altLang="en-US" sz="1400" dirty="0"/>
              <a:t>를 이용한 검수 자동화 및 컨테이너 방향 판단</a:t>
            </a:r>
            <a:r>
              <a:rPr lang="en-US" altLang="ko-KR" sz="1400" dirty="0"/>
              <a:t>, Twist Lock </a:t>
            </a:r>
            <a:r>
              <a:rPr lang="ko-KR" altLang="en-US" sz="1400" dirty="0"/>
              <a:t>탈착 여부</a:t>
            </a:r>
            <a:br>
              <a:rPr lang="ko-KR" altLang="en-US" sz="1400" dirty="0"/>
            </a:br>
            <a:r>
              <a:rPr lang="ko-KR" altLang="en-US" sz="1400" dirty="0"/>
              <a:t>  확인 및 </a:t>
            </a:r>
            <a:r>
              <a:rPr lang="en-US" altLang="ko-KR" sz="1400" dirty="0"/>
              <a:t>YT </a:t>
            </a:r>
            <a:r>
              <a:rPr lang="ko-KR" altLang="en-US" sz="1400" dirty="0"/>
              <a:t>도착 알람으로 </a:t>
            </a:r>
            <a:r>
              <a:rPr lang="ko-KR" altLang="en-US" sz="1400" dirty="0" err="1"/>
              <a:t>오작업</a:t>
            </a:r>
            <a:r>
              <a:rPr lang="ko-KR" altLang="en-US" sz="1400" dirty="0"/>
              <a:t> 방지 및 생산성 향상</a:t>
            </a:r>
            <a:r>
              <a:rPr lang="en-US" altLang="ko-KR" sz="1400" dirty="0"/>
              <a:t>, </a:t>
            </a:r>
            <a:r>
              <a:rPr lang="ko-KR" altLang="en-US" sz="1400" dirty="0"/>
              <a:t>안전사고 예방에 기여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br>
              <a:rPr lang="ko-KR" altLang="en-US" sz="1400" dirty="0"/>
            </a:br>
            <a:r>
              <a:rPr lang="ko-KR" altLang="en-US" sz="1400" dirty="0" err="1"/>
              <a:t>ㅇ</a:t>
            </a:r>
            <a:r>
              <a:rPr lang="ko-KR" altLang="en-US" sz="1400" dirty="0"/>
              <a:t> 게이트에서의 검수 자동화</a:t>
            </a:r>
            <a:br>
              <a:rPr lang="ko-KR" altLang="en-US" sz="1400" dirty="0"/>
            </a:br>
            <a:r>
              <a:rPr lang="ko-KR" altLang="en-US" sz="1400" dirty="0"/>
              <a:t>  게이트에서 자동 반입</a:t>
            </a:r>
            <a:r>
              <a:rPr lang="en-US" altLang="ko-KR" sz="1400" dirty="0"/>
              <a:t>, </a:t>
            </a:r>
            <a:r>
              <a:rPr lang="ko-KR" altLang="en-US" sz="1400" dirty="0"/>
              <a:t>반출 컨테이너 검수</a:t>
            </a:r>
            <a:r>
              <a:rPr lang="en-US" altLang="ko-KR" sz="1400" dirty="0"/>
              <a:t>(BIC Code </a:t>
            </a:r>
            <a:r>
              <a:rPr lang="ko-KR" altLang="en-US" sz="1400" dirty="0"/>
              <a:t>및 </a:t>
            </a:r>
            <a:r>
              <a:rPr lang="en-US" altLang="ko-KR" sz="1400" dirty="0"/>
              <a:t>Type Size Code) </a:t>
            </a:r>
            <a:r>
              <a:rPr lang="ko-KR" altLang="en-US" sz="1400" dirty="0"/>
              <a:t>및 컨테이너 방향 판단</a:t>
            </a:r>
            <a:r>
              <a:rPr lang="en-US" altLang="ko-KR" sz="1400" dirty="0"/>
              <a:t>, </a:t>
            </a:r>
            <a:r>
              <a:rPr lang="ko-KR" altLang="en-US" sz="1400" dirty="0"/>
              <a:t>위험화물</a:t>
            </a:r>
            <a:br>
              <a:rPr lang="ko-KR" altLang="en-US" sz="1400" dirty="0"/>
            </a:br>
            <a:r>
              <a:rPr lang="ko-KR" altLang="en-US" sz="1400" dirty="0"/>
              <a:t>  인식 및 야드 지정으로 게이트 업무 자동화에 기여</a:t>
            </a:r>
          </a:p>
        </p:txBody>
      </p:sp>
    </p:spTree>
    <p:extLst>
      <p:ext uri="{BB962C8B-B14F-4D97-AF65-F5344CB8AC3E}">
        <p14:creationId xmlns:p14="http://schemas.microsoft.com/office/powerpoint/2010/main" val="2818734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295</Words>
  <Application>Microsoft Office PowerPoint</Application>
  <PresentationFormat>와이드스크린</PresentationFormat>
  <Paragraphs>37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JetBrains Mono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컨테이너 정보 문자인식 모델 - detec_withIOU.py 결과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이지원</dc:creator>
  <cp:lastModifiedBy>이지원</cp:lastModifiedBy>
  <cp:revision>44</cp:revision>
  <dcterms:created xsi:type="dcterms:W3CDTF">2023-05-09T08:17:25Z</dcterms:created>
  <dcterms:modified xsi:type="dcterms:W3CDTF">2023-05-10T00:13:26Z</dcterms:modified>
</cp:coreProperties>
</file>