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0" r:id="rId3"/>
    <p:sldId id="291" r:id="rId4"/>
    <p:sldId id="292" r:id="rId5"/>
    <p:sldId id="293" r:id="rId6"/>
    <p:sldId id="29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697478" y="2536909"/>
            <a:ext cx="6797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이거 왜 안되 조</a:t>
            </a:r>
            <a:endParaRPr lang="en-US" altLang="ko-KR" sz="4800" spc="-300" dirty="0">
              <a:solidFill>
                <a:schemeClr val="bg1"/>
              </a:solidFill>
            </a:endParaRPr>
          </a:p>
          <a:p>
            <a:pPr algn="ctr"/>
            <a:endParaRPr lang="en-US" altLang="ko-KR" sz="8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나 믿지</a:t>
            </a:r>
            <a:r>
              <a:rPr lang="en-US" altLang="ko-KR" sz="2400" spc="-300" dirty="0">
                <a:solidFill>
                  <a:schemeClr val="bg1"/>
                </a:solidFill>
              </a:rPr>
              <a:t>? </a:t>
            </a:r>
            <a:r>
              <a:rPr lang="ko-KR" altLang="en-US" sz="2400" spc="-300" dirty="0">
                <a:solidFill>
                  <a:schemeClr val="bg1"/>
                </a:solidFill>
              </a:rPr>
              <a:t>프로젝트  </a:t>
            </a:r>
            <a:r>
              <a:rPr lang="en-US" altLang="ko-KR" sz="2400" spc="-300" dirty="0">
                <a:solidFill>
                  <a:schemeClr val="bg1"/>
                </a:solidFill>
              </a:rPr>
              <a:t>-  </a:t>
            </a:r>
            <a:r>
              <a:rPr lang="ko-KR" altLang="en-US" sz="2400" spc="-300" dirty="0">
                <a:solidFill>
                  <a:schemeClr val="bg1"/>
                </a:solidFill>
              </a:rPr>
              <a:t>자율주행 </a:t>
            </a:r>
            <a:r>
              <a:rPr lang="en-US" altLang="ko-KR" sz="2400" spc="-300" dirty="0">
                <a:solidFill>
                  <a:schemeClr val="bg1"/>
                </a:solidFill>
              </a:rPr>
              <a:t>4</a:t>
            </a:r>
            <a:r>
              <a:rPr lang="ko-KR" altLang="en-US" sz="2400" spc="-300" dirty="0">
                <a:solidFill>
                  <a:schemeClr val="bg1"/>
                </a:solidFill>
              </a:rPr>
              <a:t>단계에 준하는 알고리즘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695891" y="4346555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문지원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김상도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정민규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</a:t>
            </a:r>
            <a:r>
              <a:rPr lang="ko-KR" altLang="en-US" sz="1200" dirty="0">
                <a:solidFill>
                  <a:schemeClr val="bg1"/>
                </a:solidFill>
              </a:rPr>
              <a:t>년도 상반기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63234" y="204557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Hough algorithm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BDE4-7166-41F9-910C-292903D40B1B}"/>
              </a:ext>
            </a:extLst>
          </p:cNvPr>
          <p:cNvSpPr txBox="1"/>
          <p:nvPr/>
        </p:nvSpPr>
        <p:spPr>
          <a:xfrm>
            <a:off x="5780468" y="1877727"/>
            <a:ext cx="4917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Hough algorithm</a:t>
            </a:r>
            <a:r>
              <a:rPr lang="ko-KR" altLang="en-US" sz="1400" dirty="0"/>
              <a:t>을 통해 직선을 추출하기 위해 </a:t>
            </a:r>
            <a:r>
              <a:rPr lang="en-US" altLang="ko-KR" sz="1400" dirty="0" err="1"/>
              <a:t>HoughLines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HoughLinesP</a:t>
            </a:r>
            <a:r>
              <a:rPr lang="en-US" altLang="ko-KR" sz="1400" dirty="0"/>
              <a:t>() 2</a:t>
            </a:r>
            <a:r>
              <a:rPr lang="ko-KR" altLang="en-US" sz="1400" dirty="0"/>
              <a:t>가지 함수를 이용하였다</a:t>
            </a:r>
            <a:r>
              <a:rPr lang="en-US" altLang="ko-KR" sz="1400" dirty="0"/>
              <a:t>..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HoughLines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사용해 직선을 출력한다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직선은 양 끝점을 모르고 길이도 무한대인 특징이 있어 영상의 좌우를 통과하는 많은 선들을 발견할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D19E904-E410-4471-8E21-C918B65578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88" y="1331126"/>
            <a:ext cx="3578872" cy="329256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C9C826C-6EFC-4199-B20B-453EF2ACB36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08" y="4063490"/>
            <a:ext cx="4493869" cy="22111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2DCC97-61A3-4734-AB5C-A3487AE0FD3E}"/>
              </a:ext>
            </a:extLst>
          </p:cNvPr>
          <p:cNvSpPr txBox="1"/>
          <p:nvPr/>
        </p:nvSpPr>
        <p:spPr>
          <a:xfrm>
            <a:off x="863234" y="5055122"/>
            <a:ext cx="4917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HoughLinesP</a:t>
            </a:r>
            <a:r>
              <a:rPr lang="en-US" altLang="ko-KR" sz="1400" dirty="0"/>
              <a:t>() </a:t>
            </a:r>
            <a:r>
              <a:rPr lang="ko-KR" altLang="en-US" sz="1400" dirty="0"/>
              <a:t>는 확률 </a:t>
            </a:r>
            <a:r>
              <a:rPr lang="ko-KR" altLang="en-US" sz="1400" dirty="0" err="1"/>
              <a:t>허프변환으로</a:t>
            </a:r>
            <a:r>
              <a:rPr lang="ko-KR" altLang="en-US" sz="1400" dirty="0"/>
              <a:t> 이전 </a:t>
            </a:r>
            <a:r>
              <a:rPr lang="ko-KR" altLang="en-US" sz="1400" dirty="0" err="1"/>
              <a:t>허프변환을</a:t>
            </a:r>
            <a:r>
              <a:rPr lang="ko-KR" altLang="en-US" sz="1400" dirty="0"/>
              <a:t> 최적화한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모든 점을 대상으로 하는 것이 아니라 임의의 점을 이용하여 직선이 아닌 선분을 추출하는 함수이다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974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91147" y="204557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Hough algorithm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, 길, 장면, 도로이(가) 표시된 사진&#10;&#10;자동 생성된 설명">
            <a:extLst>
              <a:ext uri="{FF2B5EF4-FFF2-40B4-BE49-F238E27FC236}">
                <a16:creationId xmlns:a16="http://schemas.microsoft.com/office/drawing/2014/main" id="{1F19C286-A686-458D-8D08-81A59E061C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90" y="1355480"/>
            <a:ext cx="3477619" cy="1772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227566-6219-4051-9619-5F0DE1CFD7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63" y="4062573"/>
            <a:ext cx="3469034" cy="18829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97D6FE-24A5-4AAD-A6A9-800F81FA71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50" y="4062573"/>
            <a:ext cx="3435146" cy="18829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B52A4E-AB4F-4385-B253-AA44996E10E7}"/>
              </a:ext>
            </a:extLst>
          </p:cNvPr>
          <p:cNvSpPr txBox="1"/>
          <p:nvPr/>
        </p:nvSpPr>
        <p:spPr>
          <a:xfrm>
            <a:off x="1753233" y="6043335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HoughLines</a:t>
            </a:r>
            <a:r>
              <a:rPr lang="en-US" altLang="ko-KR" dirty="0"/>
              <a:t>() </a:t>
            </a:r>
            <a:r>
              <a:rPr lang="ko-KR" altLang="en-US" dirty="0"/>
              <a:t>함수 사용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36F513-61C7-4B46-83A1-A384C2F4F811}"/>
              </a:ext>
            </a:extLst>
          </p:cNvPr>
          <p:cNvSpPr txBox="1"/>
          <p:nvPr/>
        </p:nvSpPr>
        <p:spPr>
          <a:xfrm>
            <a:off x="7270476" y="6043335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HoughLinesP</a:t>
            </a:r>
            <a:r>
              <a:rPr lang="en-US" altLang="ko-KR" dirty="0"/>
              <a:t>() </a:t>
            </a:r>
            <a:r>
              <a:rPr lang="ko-KR" altLang="en-US" dirty="0"/>
              <a:t>함수 사용 결과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A93606-FE65-4EE5-BEAA-CF8071CB56F5}"/>
              </a:ext>
            </a:extLst>
          </p:cNvPr>
          <p:cNvCxnSpPr>
            <a:cxnSpLocks/>
          </p:cNvCxnSpPr>
          <p:nvPr/>
        </p:nvCxnSpPr>
        <p:spPr>
          <a:xfrm flipH="1">
            <a:off x="3993502" y="3225426"/>
            <a:ext cx="1807030" cy="712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96A1F8-7C29-4121-B70C-3F9B89E8738D}"/>
              </a:ext>
            </a:extLst>
          </p:cNvPr>
          <p:cNvCxnSpPr>
            <a:cxnSpLocks/>
          </p:cNvCxnSpPr>
          <p:nvPr/>
        </p:nvCxnSpPr>
        <p:spPr>
          <a:xfrm>
            <a:off x="6391469" y="3225426"/>
            <a:ext cx="1847462" cy="712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9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91147" y="204557"/>
            <a:ext cx="5171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ROI </a:t>
            </a:r>
            <a:r>
              <a:rPr lang="ko-KR" altLang="en-US" sz="3600" spc="-300" dirty="0">
                <a:solidFill>
                  <a:schemeClr val="bg1"/>
                </a:solidFill>
              </a:rPr>
              <a:t>설정 및 </a:t>
            </a:r>
            <a:r>
              <a:rPr lang="en-US" altLang="ko-KR" sz="3600" spc="-300" dirty="0">
                <a:solidFill>
                  <a:schemeClr val="bg1"/>
                </a:solidFill>
              </a:rPr>
              <a:t>HSV </a:t>
            </a:r>
            <a:r>
              <a:rPr lang="ko-KR" altLang="en-US" sz="3600" spc="-300" dirty="0">
                <a:solidFill>
                  <a:schemeClr val="bg1"/>
                </a:solidFill>
              </a:rPr>
              <a:t>색상 추출</a:t>
            </a:r>
            <a:endParaRPr lang="en-US" altLang="ko-KR" sz="3600" dirty="0">
              <a:solidFill>
                <a:schemeClr val="bg1"/>
              </a:solidFill>
            </a:endParaRPr>
          </a:p>
          <a:p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2AD8C7A-4735-4AE2-9C96-B9F5CA5C72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2" y="1281517"/>
            <a:ext cx="4224446" cy="320650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010CA4A-25AE-4FE7-AF5F-0CE3D0687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27" y="3429000"/>
            <a:ext cx="4899768" cy="3017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5B7698-459E-4ED3-9A98-E926541DDCDF}"/>
              </a:ext>
            </a:extLst>
          </p:cNvPr>
          <p:cNvSpPr txBox="1"/>
          <p:nvPr/>
        </p:nvSpPr>
        <p:spPr>
          <a:xfrm>
            <a:off x="6096000" y="1700080"/>
            <a:ext cx="534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region_of_interest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사다리꼴로 </a:t>
            </a:r>
            <a:r>
              <a:rPr lang="en-US" altLang="ko-KR" sz="1400" dirty="0"/>
              <a:t>ROI </a:t>
            </a:r>
            <a:r>
              <a:rPr lang="ko-KR" altLang="en-US" sz="1400" dirty="0"/>
              <a:t>영역 설정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전체 영역 내의 </a:t>
            </a:r>
            <a:r>
              <a:rPr lang="en-US" altLang="ko-KR" sz="1400" dirty="0"/>
              <a:t>ROI </a:t>
            </a:r>
            <a:r>
              <a:rPr lang="ko-KR" altLang="en-US" sz="1400" dirty="0"/>
              <a:t>영역안에 들어가는 부분만 차선 인식할 수 있게 </a:t>
            </a:r>
            <a:r>
              <a:rPr lang="ko-KR" altLang="en-US" sz="1400" dirty="0" err="1"/>
              <a:t>해줌</a:t>
            </a:r>
            <a:r>
              <a:rPr lang="en-US" altLang="ko-KR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460A6-0A5B-4AE9-B92E-AC06C5228AA3}"/>
              </a:ext>
            </a:extLst>
          </p:cNvPr>
          <p:cNvSpPr txBox="1"/>
          <p:nvPr/>
        </p:nvSpPr>
        <p:spPr>
          <a:xfrm>
            <a:off x="720899" y="4761776"/>
            <a:ext cx="4899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mark_img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BGR </a:t>
            </a:r>
            <a:r>
              <a:rPr lang="ko-KR" altLang="en-US" sz="1400" dirty="0"/>
              <a:t>값이 </a:t>
            </a:r>
            <a:r>
              <a:rPr lang="en-US" altLang="ko-KR" sz="1400" dirty="0"/>
              <a:t>200, 200, 200 </a:t>
            </a:r>
            <a:r>
              <a:rPr lang="ko-KR" altLang="en-US" sz="1400" dirty="0"/>
              <a:t>이상 되는 색상의 형체만 추출하도록 되어 있음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설정 </a:t>
            </a:r>
            <a:r>
              <a:rPr lang="ko-KR" altLang="en-US" sz="1400" dirty="0" err="1"/>
              <a:t>해놓은</a:t>
            </a:r>
            <a:r>
              <a:rPr lang="ko-KR" altLang="en-US" sz="1400" dirty="0"/>
              <a:t> </a:t>
            </a:r>
            <a:r>
              <a:rPr lang="en-US" altLang="ko-KR" sz="1400" dirty="0"/>
              <a:t>BGR </a:t>
            </a:r>
            <a:r>
              <a:rPr lang="ko-KR" altLang="en-US" sz="1400" dirty="0"/>
              <a:t>값보다 작다면 검정색 으로 처리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추출한 흰색 선은 빨간색으로 덮어 추출하게 설정했음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62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91147" y="204557"/>
            <a:ext cx="5171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ROI </a:t>
            </a:r>
            <a:r>
              <a:rPr lang="ko-KR" altLang="en-US" sz="3600" spc="-300" dirty="0">
                <a:solidFill>
                  <a:schemeClr val="bg1"/>
                </a:solidFill>
              </a:rPr>
              <a:t>설정 및 </a:t>
            </a:r>
            <a:r>
              <a:rPr lang="en-US" altLang="ko-KR" sz="3600" spc="-300" dirty="0">
                <a:solidFill>
                  <a:schemeClr val="bg1"/>
                </a:solidFill>
              </a:rPr>
              <a:t>HSV </a:t>
            </a:r>
            <a:r>
              <a:rPr lang="ko-KR" altLang="en-US" sz="3600" spc="-300" dirty="0">
                <a:solidFill>
                  <a:schemeClr val="bg1"/>
                </a:solidFill>
              </a:rPr>
              <a:t>색상 추출</a:t>
            </a:r>
            <a:endParaRPr lang="en-US" altLang="ko-KR" sz="3600" dirty="0">
              <a:solidFill>
                <a:schemeClr val="bg1"/>
              </a:solidFill>
            </a:endParaRPr>
          </a:p>
          <a:p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, 길, 장면, 도로이(가) 표시된 사진&#10;&#10;자동 생성된 설명">
            <a:extLst>
              <a:ext uri="{FF2B5EF4-FFF2-40B4-BE49-F238E27FC236}">
                <a16:creationId xmlns:a16="http://schemas.microsoft.com/office/drawing/2014/main" id="{53E02132-153B-4B1E-87FC-155DD5352B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7" y="1466261"/>
            <a:ext cx="5345650" cy="2956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15FAA-5E0A-4065-A3EC-2F32CCE59C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55" y="3689100"/>
            <a:ext cx="4966996" cy="279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B5F66-7410-42BA-ADBE-E09528E5622D}"/>
              </a:ext>
            </a:extLst>
          </p:cNvPr>
          <p:cNvSpPr txBox="1"/>
          <p:nvPr/>
        </p:nvSpPr>
        <p:spPr>
          <a:xfrm>
            <a:off x="6471920" y="1800991"/>
            <a:ext cx="300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영상 속 </a:t>
            </a:r>
            <a:r>
              <a:rPr lang="en-US" altLang="ko-KR" sz="1400" dirty="0"/>
              <a:t>ROI </a:t>
            </a:r>
            <a:r>
              <a:rPr lang="ko-KR" altLang="en-US" sz="1400" dirty="0"/>
              <a:t>영역에 들어온 하얀색 </a:t>
            </a:r>
            <a:endParaRPr lang="en-US" altLang="ko-KR" sz="1400" dirty="0"/>
          </a:p>
          <a:p>
            <a:r>
              <a:rPr lang="ko-KR" altLang="en-US" sz="1400" dirty="0"/>
              <a:t>차선이 인식되는 모습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E8E31-18C7-49C1-BC8F-259CDE47E849}"/>
              </a:ext>
            </a:extLst>
          </p:cNvPr>
          <p:cNvSpPr txBox="1"/>
          <p:nvPr/>
        </p:nvSpPr>
        <p:spPr>
          <a:xfrm>
            <a:off x="3523761" y="5787599"/>
            <a:ext cx="234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ROI </a:t>
            </a:r>
            <a:r>
              <a:rPr lang="ko-KR" altLang="en-US" sz="1400" dirty="0"/>
              <a:t>로 설정한 영역의 크기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빨간색 영역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070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91147" y="204557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향후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B5F66-7410-42BA-ADBE-E09528E5622D}"/>
              </a:ext>
            </a:extLst>
          </p:cNvPr>
          <p:cNvSpPr txBox="1"/>
          <p:nvPr/>
        </p:nvSpPr>
        <p:spPr>
          <a:xfrm>
            <a:off x="1640840" y="3429000"/>
            <a:ext cx="89103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Hough algorithm </a:t>
            </a:r>
            <a:r>
              <a:rPr lang="ko-KR" altLang="en-US" sz="2400" dirty="0"/>
              <a:t>과 </a:t>
            </a:r>
            <a:r>
              <a:rPr lang="en-US" altLang="ko-KR" sz="2400" dirty="0"/>
              <a:t>HSV </a:t>
            </a:r>
            <a:r>
              <a:rPr lang="ko-KR" altLang="en-US" sz="2400" dirty="0"/>
              <a:t>추출 및 </a:t>
            </a:r>
            <a:r>
              <a:rPr lang="en-US" altLang="ko-KR" sz="2400" dirty="0"/>
              <a:t>ROI </a:t>
            </a:r>
            <a:r>
              <a:rPr lang="ko-KR" altLang="en-US" sz="2400" dirty="0"/>
              <a:t>영역 설정을</a:t>
            </a:r>
            <a:endParaRPr lang="en-US" altLang="ko-KR" sz="2400" dirty="0"/>
          </a:p>
          <a:p>
            <a:pPr algn="ctr"/>
            <a:r>
              <a:rPr lang="ko-KR" altLang="en-US" sz="500" dirty="0"/>
              <a:t> </a:t>
            </a:r>
            <a:endParaRPr lang="en-US" altLang="ko-KR" sz="2000" dirty="0"/>
          </a:p>
          <a:p>
            <a:pPr algn="ctr"/>
            <a:r>
              <a:rPr lang="ko-KR" altLang="en-US" sz="2400" dirty="0"/>
              <a:t>혼합하여</a:t>
            </a:r>
            <a:r>
              <a:rPr lang="en-US" altLang="ko-KR" sz="2400" dirty="0"/>
              <a:t> </a:t>
            </a:r>
            <a:r>
              <a:rPr lang="ko-KR" altLang="en-US" sz="2400" dirty="0"/>
              <a:t>보다 정확한 차선 인식 코드 만들기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237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208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정민규</cp:lastModifiedBy>
  <cp:revision>15</cp:revision>
  <dcterms:created xsi:type="dcterms:W3CDTF">2020-09-07T02:34:06Z</dcterms:created>
  <dcterms:modified xsi:type="dcterms:W3CDTF">2022-03-24T10:03:41Z</dcterms:modified>
</cp:coreProperties>
</file>